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3" r:id="rId1"/>
    <p:sldMasterId id="2147484477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67" r:id="rId7"/>
    <p:sldId id="260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A2914-0829-49B9-BAE3-33C7F32A9A52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D248-FE4D-4BB3-9286-035607E86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0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552F-AFCB-43BF-A7DE-926CCE9F193E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7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C43A-BCB2-426F-AF20-086266F0F238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4A9B-18C0-4FEE-8665-859002AEA8AD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9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69738"/>
          </a:xfrm>
        </p:spPr>
        <p:txBody>
          <a:bodyPr anchor="b">
            <a:normAutofit/>
          </a:bodyPr>
          <a:lstStyle>
            <a:lvl1pPr algn="ctr">
              <a:defRPr sz="44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907766"/>
            <a:ext cx="7315200" cy="167688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D786-FED9-4207-8887-26D25379BAC1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Google Shape;11;p1" descr="텍스트, 표지판, 검은색이(가) 표시된 사진&#10;&#10;자동 생성된 설명">
            <a:extLst>
              <a:ext uri="{FF2B5EF4-FFF2-40B4-BE49-F238E27FC236}">
                <a16:creationId xmlns:a16="http://schemas.microsoft.com/office/drawing/2014/main" id="{F7B8BA9A-6519-9C60-9895-83BA6772696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165213" y="180136"/>
            <a:ext cx="1874312" cy="368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28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9EF511-5F13-E672-80A4-CBC2B9CA526B}"/>
              </a:ext>
            </a:extLst>
          </p:cNvPr>
          <p:cNvSpPr/>
          <p:nvPr userDrawn="1"/>
        </p:nvSpPr>
        <p:spPr>
          <a:xfrm>
            <a:off x="3114135" y="1000663"/>
            <a:ext cx="8188051" cy="497744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A0A542-4625-7D4F-0919-8600ABE0EF2A}"/>
              </a:ext>
            </a:extLst>
          </p:cNvPr>
          <p:cNvSpPr/>
          <p:nvPr userDrawn="1"/>
        </p:nvSpPr>
        <p:spPr>
          <a:xfrm>
            <a:off x="3052170" y="888522"/>
            <a:ext cx="8188050" cy="502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845820" indent="-3429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2pPr>
            <a:lvl3pPr marL="130302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760220" indent="-3429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21742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43C0-4375-4302-A7F5-13D6286FFBE5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8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C485-6661-449D-98CB-670423FD2687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19" y="2087592"/>
            <a:ext cx="2947482" cy="372857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59-DACB-4C65-8B0C-1F964C2ACC33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5A3330-DE91-9EFB-C080-BE9D4026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40279"/>
            <a:ext cx="7315200" cy="49682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E81BAD-7FC4-1ED4-FDBA-EFAAD704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7749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4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7DD-AF9A-45CE-B606-89BD515A9525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2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BA0E-E2E9-4610-AF69-70D5D74F0D40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1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455E-9AC4-4D47-B0F3-16D2CC091877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15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822-9FB4-4742-AD65-EC8B7D573F8D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1C5B-3397-44EC-BC77-7D9419830E0F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50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0ED9-6D07-469E-9535-F79CC594A790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79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BA2B-454E-46E3-9B56-1FCC418A5EA5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9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D451-2E57-432F-85E7-9CA950BEF252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40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59DA-A39F-4A28-8965-EAD245D8C21D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9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28F1-2398-4D3F-B073-773D262DD2FD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8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2482-EB6B-436F-8CA5-E4E363778FDE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362-A922-405C-882F-6A7F228D279F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854-E593-4BBF-96F1-13F062BC9E10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917-FBDD-4A4E-B162-79BEE5F9AE0E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FB4-626E-4AAC-89CC-84E85D543769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2FA6-162D-4490-94D6-240B6E65B902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83E56BD5-BB7C-4DF3-8FBF-EC9FFC77F761}" type="datetime1">
              <a:rPr lang="ko-KR" altLang="en-US" smtClean="0"/>
              <a:t>2022-06-16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802213DF-B88A-4F50-B7C2-A838E528DB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7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69144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97" y="1123837"/>
            <a:ext cx="2441275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757804" y="758952"/>
            <a:ext cx="442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5509" y="940279"/>
            <a:ext cx="8217811" cy="4968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219" y="6356350"/>
            <a:ext cx="2041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6467BEB-622D-43F1-9F61-AE8BDCEB6E2B}" type="datetime1">
              <a:rPr lang="ko-KR" altLang="en-US" smtClean="0"/>
              <a:t>2022-06-16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985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802213DF-B88A-4F50-B7C2-A838E528DB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Google Shape;11;p1" descr="텍스트, 표지판, 검은색이(가) 표시된 사진&#10;&#10;자동 생성된 설명">
            <a:extLst>
              <a:ext uri="{FF2B5EF4-FFF2-40B4-BE49-F238E27FC236}">
                <a16:creationId xmlns:a16="http://schemas.microsoft.com/office/drawing/2014/main" id="{CCF9EFFA-B75B-17EB-418C-EFE499A1E81A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0165213" y="180136"/>
            <a:ext cx="1874312" cy="368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0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9" r:id="rId3"/>
    <p:sldLayoutId id="2147484485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6" r:id="rId10"/>
    <p:sldLayoutId id="2147484487" r:id="rId11"/>
    <p:sldLayoutId id="214748448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 spc="-60" baseline="0">
          <a:solidFill>
            <a:srgbClr val="FFFFFF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10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10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10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10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EE73-EA89-079A-6693-F0DEE81F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임베디드시스템</a:t>
            </a:r>
            <a:r>
              <a:rPr lang="ko-KR" altLang="en-US" dirty="0"/>
              <a:t> 경진대회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자율주행 모형자동차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B9B2F-4D89-CBD2-1C4D-34D51F489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sz="1600" dirty="0"/>
              <a:t>전자공학전공 </a:t>
            </a:r>
            <a:r>
              <a:rPr lang="en-US" altLang="ko-KR" sz="1600" dirty="0"/>
              <a:t>- 2017200039 </a:t>
            </a:r>
            <a:r>
              <a:rPr lang="ko-KR" altLang="en-US" sz="1600" dirty="0" err="1"/>
              <a:t>조현습</a:t>
            </a:r>
            <a:endParaRPr lang="en-US" altLang="ko-KR" sz="1600" dirty="0"/>
          </a:p>
          <a:p>
            <a:r>
              <a:rPr lang="ko-KR" altLang="en-US" sz="1600" dirty="0" err="1"/>
              <a:t>임베디드시스템전공</a:t>
            </a:r>
            <a:r>
              <a:rPr lang="ko-KR" altLang="en-US" sz="1600" dirty="0"/>
              <a:t> </a:t>
            </a:r>
            <a:r>
              <a:rPr lang="en-US" altLang="ko-KR" sz="1600" dirty="0"/>
              <a:t>- 2019146011 </a:t>
            </a:r>
            <a:r>
              <a:rPr lang="ko-KR" altLang="en-US" sz="1600" dirty="0"/>
              <a:t>남수진</a:t>
            </a:r>
          </a:p>
        </p:txBody>
      </p:sp>
    </p:spTree>
    <p:extLst>
      <p:ext uri="{BB962C8B-B14F-4D97-AF65-F5344CB8AC3E}">
        <p14:creationId xmlns:p14="http://schemas.microsoft.com/office/powerpoint/2010/main" val="273857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DB13371-D18D-F28D-B5B9-277911CC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결과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기대 효과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8DBD242-86A1-1B11-5F7C-92314929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여러 가지 발생할 수 있는 변수에도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+mn-ea"/>
              </a:rPr>
              <a:t>머신러닝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기법과 효율적인 알고리즘들을 활용하여 어떠한 상황에도 충돌 및 사고가 없게 하는 완전한 자율주행 시스템을 구현</a:t>
            </a:r>
          </a:p>
          <a:p>
            <a:endParaRPr lang="ko-KR" altLang="en-US" sz="28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0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4F4CF-684A-0052-C7F9-A8A49132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A31A3-D106-AE31-8779-FDC3D00A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개발 개요</a:t>
            </a:r>
            <a:endParaRPr lang="en-US" altLang="ko-KR" dirty="0"/>
          </a:p>
          <a:p>
            <a:pPr lvl="1"/>
            <a:r>
              <a:rPr lang="ko-KR" altLang="en-US" dirty="0"/>
              <a:t>개발 동기 및 목표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시스템 구성도</a:t>
            </a:r>
            <a:endParaRPr lang="en-US" altLang="ko-KR" dirty="0"/>
          </a:p>
          <a:p>
            <a:pPr lvl="2"/>
            <a:r>
              <a:rPr lang="en-US" altLang="ko-KR"/>
              <a:t>HW &amp; SW</a:t>
            </a:r>
            <a:endParaRPr lang="en-US" altLang="ko-KR" dirty="0"/>
          </a:p>
          <a:p>
            <a:pPr lvl="1"/>
            <a:r>
              <a:rPr lang="ko-KR" altLang="en-US"/>
              <a:t>수행 내용</a:t>
            </a:r>
            <a:endParaRPr lang="en-US" altLang="ko-KR"/>
          </a:p>
          <a:p>
            <a:pPr lvl="2"/>
            <a:r>
              <a:rPr lang="ko-KR" altLang="en-US"/>
              <a:t>차선 인식 주행</a:t>
            </a:r>
            <a:endParaRPr lang="en-US" altLang="ko-KR"/>
          </a:p>
          <a:p>
            <a:pPr lvl="2"/>
            <a:r>
              <a:rPr lang="ko-KR" altLang="en-US"/>
              <a:t>정지선 인식</a:t>
            </a:r>
            <a:endParaRPr lang="en-US" altLang="ko-KR"/>
          </a:p>
          <a:p>
            <a:pPr lvl="2"/>
            <a:r>
              <a:rPr lang="ko-KR" altLang="en-US"/>
              <a:t>신호등 인식</a:t>
            </a:r>
            <a:endParaRPr lang="en-US" altLang="ko-KR"/>
          </a:p>
          <a:p>
            <a:pPr lvl="2"/>
            <a:r>
              <a:rPr lang="ko-KR" altLang="en-US"/>
              <a:t>장애물 회피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ko-KR" altLang="en-US"/>
              <a:t>기대 효과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09E0ACF-FB4B-8C83-C930-BBE67CA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4C8147-A108-B871-D949-73BA206F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개발 개요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개발 동기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목표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E4B278E-3641-1AF4-A73E-42933FAC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자율주행 모형 자동차를 직접 제작하여 자율주행을 위한 전반적인 하드웨어와 소프트웨어를 설계</a:t>
            </a:r>
            <a:endParaRPr lang="en-US" altLang="ko-KR"/>
          </a:p>
          <a:p>
            <a:r>
              <a:rPr lang="ko-KR" altLang="en-US"/>
              <a:t>상위 제어기인 젯슨 나노 보드를 이용하여 데이터 처리를 수행하고 하위 제어기인 아두이노 나노 보드를 활용해 모터를 제어</a:t>
            </a:r>
            <a:endParaRPr lang="en-US" altLang="ko-KR"/>
          </a:p>
          <a:p>
            <a:r>
              <a:rPr lang="ko-KR" altLang="en-US"/>
              <a:t>이를 통해 센서 데이터 처리와 딥러닝에 대해 학습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도로 주행 중 발생할 수 있는 </a:t>
            </a:r>
            <a:r>
              <a:rPr lang="en-US" altLang="ko-KR"/>
              <a:t>4</a:t>
            </a:r>
            <a:r>
              <a:rPr lang="ko-KR" altLang="en-US"/>
              <a:t>가지 상황</a:t>
            </a:r>
            <a:r>
              <a:rPr lang="en-US" altLang="ko-KR"/>
              <a:t>(</a:t>
            </a:r>
            <a:r>
              <a:rPr lang="ko-KR" altLang="en-US"/>
              <a:t>차선 유지 주행</a:t>
            </a:r>
            <a:r>
              <a:rPr lang="en-US" altLang="ko-KR"/>
              <a:t>, </a:t>
            </a:r>
            <a:r>
              <a:rPr lang="ko-KR" altLang="en-US"/>
              <a:t>정지선 인식</a:t>
            </a:r>
            <a:r>
              <a:rPr lang="en-US" altLang="ko-KR"/>
              <a:t>, </a:t>
            </a:r>
            <a:r>
              <a:rPr lang="ko-KR" altLang="en-US"/>
              <a:t>신호등 인식</a:t>
            </a:r>
            <a:r>
              <a:rPr lang="en-US" altLang="ko-KR"/>
              <a:t>, </a:t>
            </a:r>
            <a:r>
              <a:rPr lang="ko-KR" altLang="en-US"/>
              <a:t>장애물 회피</a:t>
            </a:r>
            <a:r>
              <a:rPr lang="en-US" altLang="ko-KR"/>
              <a:t>)</a:t>
            </a:r>
            <a:r>
              <a:rPr lang="ko-KR" altLang="en-US"/>
              <a:t>에 대비할 수 있는 자율주행 시스템 설계</a:t>
            </a:r>
            <a:endParaRPr lang="en-US" altLang="ko-KR"/>
          </a:p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E9791-204B-2E5C-991D-2AC69EFB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1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0A82BF-C3B7-8C25-00D6-4BEA2C88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설계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시스템 구성도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[HW]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9982215-050E-4726-95B6-2CF31B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 dirty="0"/>
              <a:t>: Jetson Nano, Arduino Nano, Servo Motor, DC Motor</a:t>
            </a:r>
          </a:p>
          <a:p>
            <a:r>
              <a:rPr lang="en-US" altLang="ko-KR" dirty="0"/>
              <a:t>I/O: Camera,</a:t>
            </a:r>
            <a:r>
              <a:rPr lang="ko-KR" altLang="en-US" dirty="0"/>
              <a:t>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LiDAR,</a:t>
            </a:r>
            <a:r>
              <a:rPr lang="ko-KR" altLang="en-US" dirty="0"/>
              <a:t> </a:t>
            </a:r>
            <a:r>
              <a:rPr lang="en-US" altLang="ko-KR" dirty="0"/>
              <a:t>IMU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AutoShape 2" descr="GitHub - Intelligent-Vehicle-Perception/MPU-9250-Sensors-Data-Collect:  MPU9250 (MPU6500 + AK8963) I2C Driver in Python for Raspbery PI">
            <a:extLst>
              <a:ext uri="{FF2B5EF4-FFF2-40B4-BE49-F238E27FC236}">
                <a16:creationId xmlns:a16="http://schemas.microsoft.com/office/drawing/2014/main" id="{2E70CF88-AA72-6E2C-4C3D-4C61D63EE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8A34690-2E7A-CE50-C911-8CF828BACBBD}"/>
              </a:ext>
            </a:extLst>
          </p:cNvPr>
          <p:cNvGrpSpPr/>
          <p:nvPr/>
        </p:nvGrpSpPr>
        <p:grpSpPr>
          <a:xfrm>
            <a:off x="2191110" y="1994997"/>
            <a:ext cx="7099723" cy="3922724"/>
            <a:chOff x="3397058" y="1802295"/>
            <a:chExt cx="7099723" cy="392272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A7A5065-529A-CB64-951C-4AF3A46C289A}"/>
                </a:ext>
              </a:extLst>
            </p:cNvPr>
            <p:cNvGrpSpPr/>
            <p:nvPr/>
          </p:nvGrpSpPr>
          <p:grpSpPr>
            <a:xfrm>
              <a:off x="3397058" y="1802295"/>
              <a:ext cx="7099723" cy="3922724"/>
              <a:chOff x="-602355" y="2660454"/>
              <a:chExt cx="7095553" cy="3782591"/>
            </a:xfrm>
          </p:grpSpPr>
          <p:pic>
            <p:nvPicPr>
              <p:cNvPr id="104" name="그림 103" descr="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C21A6AFE-0D0A-49E4-EFB6-458940E2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6492" y="5120014"/>
                <a:ext cx="1290097" cy="968132"/>
              </a:xfrm>
              <a:prstGeom prst="rect">
                <a:avLst/>
              </a:prstGeom>
            </p:spPr>
          </p:pic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54E5344D-2401-B4D2-F551-8EFB147C6C4C}"/>
                  </a:ext>
                </a:extLst>
              </p:cNvPr>
              <p:cNvGrpSpPr/>
              <p:nvPr/>
            </p:nvGrpSpPr>
            <p:grpSpPr>
              <a:xfrm>
                <a:off x="-602355" y="2660454"/>
                <a:ext cx="7095553" cy="3782591"/>
                <a:chOff x="-602355" y="2660454"/>
                <a:chExt cx="7095553" cy="3782591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7E8ADBD3-3F70-6648-83F3-9DEFE0CC07E7}"/>
                    </a:ext>
                  </a:extLst>
                </p:cNvPr>
                <p:cNvGrpSpPr/>
                <p:nvPr/>
              </p:nvGrpSpPr>
              <p:grpSpPr>
                <a:xfrm>
                  <a:off x="-602355" y="2660454"/>
                  <a:ext cx="7095553" cy="3782591"/>
                  <a:chOff x="-602355" y="2660454"/>
                  <a:chExt cx="7095553" cy="3782591"/>
                </a:xfrm>
              </p:grpSpPr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BFCA1F63-869F-B241-BB0C-E96B41740114}"/>
                      </a:ext>
                    </a:extLst>
                  </p:cNvPr>
                  <p:cNvGrpSpPr/>
                  <p:nvPr/>
                </p:nvGrpSpPr>
                <p:grpSpPr>
                  <a:xfrm>
                    <a:off x="-602355" y="2660454"/>
                    <a:ext cx="7095553" cy="3782591"/>
                    <a:chOff x="294770" y="382651"/>
                    <a:chExt cx="10152255" cy="6124291"/>
                  </a:xfrm>
                </p:grpSpPr>
                <p:cxnSp>
                  <p:nvCxnSpPr>
                    <p:cNvPr id="110" name="연결선: 꺾임 109">
                      <a:extLst>
                        <a:ext uri="{FF2B5EF4-FFF2-40B4-BE49-F238E27FC236}">
                          <a16:creationId xmlns:a16="http://schemas.microsoft.com/office/drawing/2014/main" id="{78FFAA55-A154-5434-998C-A20BD67BEB9D}"/>
                        </a:ext>
                      </a:extLst>
                    </p:cNvPr>
                    <p:cNvCxnSpPr>
                      <a:cxnSpLocks/>
                      <a:stCxn id="146" idx="2"/>
                      <a:endCxn id="133" idx="1"/>
                    </p:cNvCxnSpPr>
                    <p:nvPr/>
                  </p:nvCxnSpPr>
                  <p:spPr>
                    <a:xfrm rot="16200000" flipH="1">
                      <a:off x="2706323" y="3593424"/>
                      <a:ext cx="1172492" cy="1798463"/>
                    </a:xfrm>
                    <a:prstGeom prst="bentConnector2">
                      <a:avLst/>
                    </a:prstGeom>
                    <a:ln w="38079" cap="flat" cmpd="sng" algn="ctr">
                      <a:solidFill>
                        <a:schemeClr val="tx1"/>
                      </a:solidFill>
                      <a:prstDash val="solid"/>
                      <a:round/>
                      <a:tailEnd type="triangle" w="med" len="med"/>
                    </a:ln>
                  </p:spPr>
                </p:cxnSp>
                <p:pic>
                  <p:nvPicPr>
                    <p:cNvPr id="111" name="그림 110" descr="그림 36">
                      <a:extLst>
                        <a:ext uri="{FF2B5EF4-FFF2-40B4-BE49-F238E27FC236}">
                          <a16:creationId xmlns:a16="http://schemas.microsoft.com/office/drawing/2014/main" id="{EA7E5B26-EC1C-3B84-D9B1-953629B2809E}"/>
                        </a:ext>
                      </a:extLst>
                    </p:cNvPr>
                    <p:cNvPicPr/>
                    <p:nvPr/>
                  </p:nvPicPr>
                  <p:blipFill rotWithShape="1">
                    <a:blip r:embed="rId3">
                      <a:lum/>
                    </a:blip>
                    <a:stretch>
                      <a:fillRect/>
                    </a:stretch>
                  </p:blipFill>
                  <p:spPr>
                    <a:xfrm>
                      <a:off x="6931015" y="5124523"/>
                      <a:ext cx="797183" cy="776099"/>
                    </a:xfrm>
                    <a:prstGeom prst="rect">
                      <a:avLst/>
                    </a:prstGeom>
                    <a:noFill/>
                    <a:ln w="9491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</p:spPr>
                </p:pic>
                <p:cxnSp>
                  <p:nvCxnSpPr>
                    <p:cNvPr id="112" name="연결선: 꺾임 111">
                      <a:extLst>
                        <a:ext uri="{FF2B5EF4-FFF2-40B4-BE49-F238E27FC236}">
                          <a16:creationId xmlns:a16="http://schemas.microsoft.com/office/drawing/2014/main" id="{6939F01C-B10F-E896-FB8E-91EFB68EDA29}"/>
                        </a:ext>
                      </a:extLst>
                    </p:cNvPr>
                    <p:cNvCxnSpPr>
                      <a:cxnSpLocks/>
                      <a:stCxn id="133" idx="3"/>
                      <a:endCxn id="111" idx="1"/>
                    </p:cNvCxnSpPr>
                    <p:nvPr/>
                  </p:nvCxnSpPr>
                  <p:spPr>
                    <a:xfrm>
                      <a:off x="5676653" y="5078903"/>
                      <a:ext cx="1254361" cy="433669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079" cap="flat" cmpd="sng" algn="ctr">
                      <a:solidFill>
                        <a:schemeClr val="tx1"/>
                      </a:solidFill>
                      <a:prstDash val="solid"/>
                      <a:round/>
                      <a:tailEnd type="triangle" w="med" len="med"/>
                    </a:ln>
                  </p:spPr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61743486-AFB2-3B50-3243-9CC4B6F4F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770" y="1315796"/>
                      <a:ext cx="3157381" cy="29204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82" tIns="45741" rIns="91482" bIns="45741" anchor="t">
                      <a:spAutoFit/>
                    </a:bodyPr>
                    <a:lstStyle/>
                    <a:p>
                      <a:pPr defTabSz="508254" eaLnBrk="0" hangingPunct="0">
                        <a:defRPr lang="ko-KR" altLang="en-US"/>
                      </a:pPr>
                      <a:endParaRPr lang="ko-KR" altLang="en-US" sz="1400" b="1">
                        <a:solidFill>
                          <a:schemeClr val="bg1"/>
                        </a:solidFill>
                        <a:latin typeface="굴림"/>
                        <a:ea typeface="굴림"/>
                      </a:endParaRPr>
                    </a:p>
                  </p:txBody>
                </p:sp>
                <p:cxnSp>
                  <p:nvCxnSpPr>
                    <p:cNvPr id="114" name="직선 화살표 연결선 113">
                      <a:extLst>
                        <a:ext uri="{FF2B5EF4-FFF2-40B4-BE49-F238E27FC236}">
                          <a16:creationId xmlns:a16="http://schemas.microsoft.com/office/drawing/2014/main" id="{617CA021-D332-0B21-D97E-385BF3C0ECDF}"/>
                        </a:ext>
                      </a:extLst>
                    </p:cNvPr>
                    <p:cNvCxnSpPr>
                      <a:cxnSpLocks/>
                      <a:stCxn id="111" idx="3"/>
                      <a:endCxn id="147" idx="1"/>
                    </p:cNvCxnSpPr>
                    <p:nvPr/>
                  </p:nvCxnSpPr>
                  <p:spPr>
                    <a:xfrm flipV="1">
                      <a:off x="7728198" y="5511849"/>
                      <a:ext cx="749486" cy="72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그룹 114">
                      <a:extLst>
                        <a:ext uri="{FF2B5EF4-FFF2-40B4-BE49-F238E27FC236}">
                          <a16:creationId xmlns:a16="http://schemas.microsoft.com/office/drawing/2014/main" id="{3140CE30-D915-3843-61A5-9346005E97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62832" y="382651"/>
                      <a:ext cx="8984193" cy="6124291"/>
                      <a:chOff x="1462832" y="382651"/>
                      <a:chExt cx="8984193" cy="6124291"/>
                    </a:xfrm>
                  </p:grpSpPr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0E6D74FD-5082-AF53-CA55-B792CB7BC3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3875" y="4735794"/>
                        <a:ext cx="800901" cy="381042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noFill/>
                        <a:prstDash val="solid"/>
                        <a:round/>
                      </a:ln>
                    </p:spPr>
                    <p:txBody>
                      <a:bodyPr vert="horz" wrap="square" lIns="89999" tIns="46800" rIns="89999" bIns="46800" anchor="t">
                        <a:spAutoFit/>
                      </a:bodyPr>
                      <a:lstStyle/>
                      <a:p>
                        <a:pPr marL="0" lvl="0" indent="0" algn="l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 lang="ko-KR" altLang="en-US"/>
                        </a:pPr>
                        <a:r>
                          <a:rPr lang="ko-KR" sz="1050" b="0" i="0" dirty="0">
                            <a:solidFill>
                              <a:schemeClr val="tx1"/>
                            </a:solidFill>
                            <a:latin typeface="굴림"/>
                            <a:ea typeface="굴림"/>
                            <a:sym typeface="Wingdings"/>
                          </a:rPr>
                          <a:t>PWM</a:t>
                        </a:r>
                      </a:p>
                    </p:txBody>
                  </p:sp>
                  <p:grpSp>
                    <p:nvGrpSpPr>
                      <p:cNvPr id="117" name="그룹 116">
                        <a:extLst>
                          <a:ext uri="{FF2B5EF4-FFF2-40B4-BE49-F238E27FC236}">
                            <a16:creationId xmlns:a16="http://schemas.microsoft.com/office/drawing/2014/main" id="{3D5B77AB-DF9E-17C5-18ED-504E8F5E69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2832" y="382651"/>
                        <a:ext cx="8984193" cy="6124291"/>
                        <a:chOff x="1462832" y="382651"/>
                        <a:chExt cx="8984193" cy="6124291"/>
                      </a:xfrm>
                    </p:grpSpPr>
                    <p:pic>
                      <p:nvPicPr>
                        <p:cNvPr id="118" name="그림 117" descr="전자기기, 프로젝터이(가) 표시된 사진&#10;&#10;자동 생성된 설명">
                          <a:extLst>
                            <a:ext uri="{FF2B5EF4-FFF2-40B4-BE49-F238E27FC236}">
                              <a16:creationId xmlns:a16="http://schemas.microsoft.com/office/drawing/2014/main" id="{C37521DE-4CFC-FCF5-1F94-87F7E11D41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091284" y="979519"/>
                          <a:ext cx="1040057" cy="1040057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  <p:grpSp>
                      <p:nvGrpSpPr>
                        <p:cNvPr id="119" name="그룹 118">
                          <a:extLst>
                            <a:ext uri="{FF2B5EF4-FFF2-40B4-BE49-F238E27FC236}">
                              <a16:creationId xmlns:a16="http://schemas.microsoft.com/office/drawing/2014/main" id="{F28F4389-BBC9-3E41-8263-243EC6847A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62832" y="382651"/>
                          <a:ext cx="8984193" cy="6124291"/>
                          <a:chOff x="1462832" y="382651"/>
                          <a:chExt cx="8984193" cy="6124291"/>
                        </a:xfrm>
                      </p:grpSpPr>
                      <p:grpSp>
                        <p:nvGrpSpPr>
                          <p:cNvPr id="120" name="Group 3">
                            <a:extLst>
                              <a:ext uri="{FF2B5EF4-FFF2-40B4-BE49-F238E27FC236}">
                                <a16:creationId xmlns:a16="http://schemas.microsoft.com/office/drawing/2014/main" id="{0486AE5C-4352-8780-1A40-2A332B4A01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577" y="4755467"/>
                            <a:ext cx="2348448" cy="1145155"/>
                            <a:chOff x="7176668" y="4614367"/>
                            <a:chExt cx="3261110" cy="1627961"/>
                          </a:xfrm>
                        </p:grpSpPr>
                        <p:pic>
                          <p:nvPicPr>
                            <p:cNvPr id="147" name="그림 146" descr="그림 10">
                              <a:extLst>
                                <a:ext uri="{FF2B5EF4-FFF2-40B4-BE49-F238E27FC236}">
                                  <a16:creationId xmlns:a16="http://schemas.microsoft.com/office/drawing/2014/main" id="{4408477F-038D-0380-9E06-82163BB0D15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 rotWithShape="1">
                            <a:blip r:embed="rId5">
                              <a:lum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03105" y="5136962"/>
                              <a:ext cx="1106985" cy="1105366"/>
                            </a:xfrm>
                            <a:prstGeom prst="rect">
                              <a:avLst/>
                            </a:prstGeom>
                            <a:noFill/>
                            <a:ln w="9491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</a:ln>
                          </p:spPr>
                        </p:pic>
                        <p:sp>
                          <p:nvSpPr>
                            <p:cNvPr id="148" name="TextBox 147">
                              <a:extLst>
                                <a:ext uri="{FF2B5EF4-FFF2-40B4-BE49-F238E27FC236}">
                                  <a16:creationId xmlns:a16="http://schemas.microsoft.com/office/drawing/2014/main" id="{80E3AB0E-7A1D-102E-9D2B-C1E0932C81A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6668" y="4614367"/>
                              <a:ext cx="3261110" cy="607163"/>
                            </a:xfrm>
                            <a:prstGeom prst="rect">
                              <a:avLst/>
                            </a:prstGeom>
                            <a:noFill/>
                            <a:ln w="25400" cap="flat" cmpd="sng" algn="ctr">
                              <a:noFill/>
                              <a:prstDash val="solid"/>
                              <a:round/>
                            </a:ln>
                          </p:spPr>
                          <p:txBody>
                            <a:bodyPr vert="horz" wrap="square" lIns="89999" tIns="46800" rIns="89999" bIns="46800" anchor="t">
                              <a:spAutoFit/>
                            </a:bodyPr>
                            <a:lstStyle/>
                            <a:p>
                              <a:pPr marL="0" lvl="0" indent="0" algn="l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None/>
                                <a:defRPr lang="ko-KR" altLang="en-US"/>
                              </a:pPr>
                              <a:r>
                                <a:rPr lang="en-US" altLang="ko-KR" sz="1100" b="1" dirty="0">
                                  <a:latin typeface="굴림"/>
                                  <a:ea typeface="굴림"/>
                                  <a:sym typeface="Wingdings"/>
                                </a:rPr>
                                <a:t>DC</a:t>
                              </a:r>
                              <a:r>
                                <a:rPr lang="ko-KR" altLang="en-US" sz="1100" b="1" dirty="0">
                                  <a:latin typeface="굴림"/>
                                  <a:ea typeface="굴림"/>
                                  <a:sym typeface="Wingdings"/>
                                </a:rPr>
                                <a:t> </a:t>
                              </a:r>
                              <a:r>
                                <a:rPr lang="ko-KR" sz="1100" b="1" i="0" dirty="0">
                                  <a:solidFill>
                                    <a:schemeClr val="tx1"/>
                                  </a:solidFill>
                                  <a:latin typeface="굴림"/>
                                  <a:ea typeface="굴림"/>
                                  <a:sym typeface="Wingdings"/>
                                </a:rPr>
                                <a:t>Motor(</a:t>
                              </a:r>
                              <a:r>
                                <a:rPr lang="ko-KR" altLang="en-US" sz="1100" b="1" i="0" dirty="0">
                                  <a:solidFill>
                                    <a:schemeClr val="tx1"/>
                                  </a:solidFill>
                                  <a:latin typeface="굴림"/>
                                  <a:ea typeface="굴림"/>
                                  <a:sym typeface="Wingdings"/>
                                </a:rPr>
                                <a:t>후륜</a:t>
                              </a:r>
                              <a:r>
                                <a:rPr lang="ko-KR" sz="1100" b="1" i="0" dirty="0">
                                  <a:solidFill>
                                    <a:schemeClr val="tx1"/>
                                  </a:solidFill>
                                  <a:latin typeface="굴림"/>
                                  <a:ea typeface="굴림"/>
                                  <a:sym typeface="Wingdings"/>
                                </a:rPr>
                                <a:t>)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21" name="그룹 120">
                            <a:extLst>
                              <a:ext uri="{FF2B5EF4-FFF2-40B4-BE49-F238E27FC236}">
                                <a16:creationId xmlns:a16="http://schemas.microsoft.com/office/drawing/2014/main" id="{FAF988E8-2368-313C-BA1F-1F9695F616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62832" y="382651"/>
                            <a:ext cx="8585600" cy="6124291"/>
                            <a:chOff x="1462832" y="382651"/>
                            <a:chExt cx="8585600" cy="6124291"/>
                          </a:xfrm>
                        </p:grpSpPr>
                        <p:sp>
                          <p:nvSpPr>
                            <p:cNvPr id="122" name="TextBox 121">
                              <a:extLst>
                                <a:ext uri="{FF2B5EF4-FFF2-40B4-BE49-F238E27FC236}">
                                  <a16:creationId xmlns:a16="http://schemas.microsoft.com/office/drawing/2014/main" id="{000F924E-5B93-ED54-FF2A-5F49BCF105F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89796" y="2923431"/>
                              <a:ext cx="1824858" cy="403271"/>
                            </a:xfrm>
                            <a:prstGeom prst="rect">
                              <a:avLst/>
                            </a:prstGeom>
                            <a:noFill/>
                            <a:ln w="25400" cap="flat" cmpd="sng" algn="ctr">
                              <a:noFill/>
                              <a:prstDash val="solid"/>
                              <a:round/>
                            </a:ln>
                          </p:spPr>
                          <p:txBody>
                            <a:bodyPr vert="horz" wrap="square" lIns="89999" tIns="46800" rIns="89999" bIns="46800" anchor="t">
                              <a:spAutoFit/>
                            </a:bodyPr>
                            <a:lstStyle/>
                            <a:p>
                              <a:pPr marL="0" lvl="0" indent="0" algn="l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None/>
                                <a:defRPr lang="ko-KR" altLang="en-US"/>
                              </a:pPr>
                              <a:r>
                                <a:rPr lang="ko-KR" sz="1200" b="0" i="0" dirty="0">
                                  <a:solidFill>
                                    <a:schemeClr val="tx1"/>
                                  </a:solidFill>
                                  <a:latin typeface="굴림"/>
                                  <a:ea typeface="굴림"/>
                                  <a:sym typeface="Wingdings"/>
                                </a:rPr>
                                <a:t>Image Data</a:t>
                              </a:r>
                            </a:p>
                          </p:txBody>
                        </p:sp>
                        <p:grpSp>
                          <p:nvGrpSpPr>
                            <p:cNvPr id="123" name="그룹 122">
                              <a:extLst>
                                <a:ext uri="{FF2B5EF4-FFF2-40B4-BE49-F238E27FC236}">
                                  <a16:creationId xmlns:a16="http://schemas.microsoft.com/office/drawing/2014/main" id="{6F59971B-AC0D-5215-B76A-8C100F5B6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62832" y="382651"/>
                              <a:ext cx="8585600" cy="6124291"/>
                              <a:chOff x="1462832" y="397809"/>
                              <a:chExt cx="8657627" cy="6109133"/>
                            </a:xfrm>
                          </p:grpSpPr>
                          <p:sp>
                            <p:nvSpPr>
                              <p:cNvPr id="124" name="TextBox 123">
                                <a:extLst>
                                  <a:ext uri="{FF2B5EF4-FFF2-40B4-BE49-F238E27FC236}">
                                    <a16:creationId xmlns:a16="http://schemas.microsoft.com/office/drawing/2014/main" id="{9D91E231-9FB6-4F3B-3457-94973899105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333184" y="3247479"/>
                                <a:ext cx="1659701" cy="402273"/>
                              </a:xfrm>
                              <a:prstGeom prst="rect">
                                <a:avLst/>
                              </a:prstGeom>
                              <a:noFill/>
                              <a:ln w="25400" cap="flat" cmpd="sng" algn="ctr">
                                <a:noFill/>
                                <a:prstDash val="solid"/>
                                <a:round/>
                              </a:ln>
                            </p:spPr>
                            <p:txBody>
                              <a:bodyPr vert="horz" wrap="square" lIns="89999" tIns="46800" rIns="89999" bIns="46800" anchor="t">
                                <a:spAutoFit/>
                              </a:bodyPr>
                              <a:lstStyle/>
                              <a:p>
                                <a:pPr marL="0" lvl="0" indent="0" algn="l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None/>
                                  <a:defRPr lang="ko-KR" altLang="en-US"/>
                                </a:pPr>
                                <a:r>
                                  <a:rPr lang="ko-KR" sz="1200" b="0" i="0" dirty="0">
                                    <a:solidFill>
                                      <a:schemeClr val="tx1"/>
                                    </a:solidFill>
                                    <a:latin typeface="굴림"/>
                                    <a:ea typeface="굴림"/>
                                    <a:sym typeface="Wingdings"/>
                                  </a:rPr>
                                  <a:t>Laser Scan</a:t>
                                </a:r>
                              </a:p>
                            </p:txBody>
                          </p:sp>
                          <p:grpSp>
                            <p:nvGrpSpPr>
                              <p:cNvPr id="125" name="그룹 124">
                                <a:extLst>
                                  <a:ext uri="{FF2B5EF4-FFF2-40B4-BE49-F238E27FC236}">
                                    <a16:creationId xmlns:a16="http://schemas.microsoft.com/office/drawing/2014/main" id="{D564FF0B-F7E9-152A-CD60-1FA9A69FEA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462832" y="397809"/>
                                <a:ext cx="8657627" cy="6109133"/>
                                <a:chOff x="1462832" y="397809"/>
                                <a:chExt cx="8657627" cy="6109133"/>
                              </a:xfrm>
                            </p:grpSpPr>
                            <p:sp>
                              <p:nvSpPr>
                                <p:cNvPr id="126" name="TextBox 125">
                                  <a:extLst>
                                    <a:ext uri="{FF2B5EF4-FFF2-40B4-BE49-F238E27FC236}">
                                      <a16:creationId xmlns:a16="http://schemas.microsoft.com/office/drawing/2014/main" id="{3F0FE62C-A2A0-83D3-C5EE-91D309A56E7E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421045" y="4697021"/>
                                  <a:ext cx="1626672" cy="402274"/>
                                </a:xfrm>
                                <a:prstGeom prst="rect">
                                  <a:avLst/>
                                </a:prstGeom>
                                <a:noFill/>
                                <a:ln w="25400" cap="flat" cmpd="sng" algn="ctr">
                                  <a:noFill/>
                                  <a:prstDash val="solid"/>
                                  <a:round/>
                                </a:ln>
                              </p:spPr>
                              <p:txBody>
                                <a:bodyPr vert="horz" wrap="square" lIns="89999" tIns="46800" rIns="89999" bIns="46800" anchor="t">
                                  <a:spAutoFit/>
                                </a:bodyPr>
                                <a:lstStyle/>
                                <a:p>
                                  <a:pPr marL="0" lvl="0" indent="0" algn="l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None/>
                                    <a:defRPr lang="ko-KR" altLang="en-US"/>
                                  </a:pPr>
                                  <a:r>
                                    <a:rPr lang="ko-KR" altLang="en-US" sz="1200" dirty="0">
                                      <a:latin typeface="굴림"/>
                                      <a:ea typeface="굴림"/>
                                      <a:sym typeface="Wingdings"/>
                                    </a:rPr>
                                    <a:t>제어 속도</a:t>
                                  </a:r>
                                  <a:endParaRPr lang="ko-KR" sz="1200" b="0" i="0" dirty="0">
                                    <a:solidFill>
                                      <a:schemeClr val="tx1"/>
                                    </a:solidFill>
                                    <a:latin typeface="굴림"/>
                                    <a:ea typeface="굴림"/>
                                    <a:sym typeface="Wingding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27" name="그룹 126">
                                  <a:extLst>
                                    <a:ext uri="{FF2B5EF4-FFF2-40B4-BE49-F238E27FC236}">
                                      <a16:creationId xmlns:a16="http://schemas.microsoft.com/office/drawing/2014/main" id="{40184FB5-6C76-C2D2-8954-D8CD87D512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621275" y="2753459"/>
                                  <a:ext cx="1559737" cy="1159387"/>
                                  <a:chOff x="690319" y="4567592"/>
                                  <a:chExt cx="1559737" cy="1159387"/>
                                </a:xfrm>
                              </p:grpSpPr>
                              <p:pic>
                                <p:nvPicPr>
                                  <p:cNvPr id="145" name="그림 144">
                                    <a:extLst>
                                      <a:ext uri="{FF2B5EF4-FFF2-40B4-BE49-F238E27FC236}">
                                        <a16:creationId xmlns:a16="http://schemas.microsoft.com/office/drawing/2014/main" id="{2D970C0A-0DE7-F8F4-16F7-EF45762D0485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>
                                    <a:extLst>
                                      <a:ext uri="{BEBA8EAE-BF5A-486C-A8C5-ECC9F3942E4B}">
                                        <a14:imgProps xmlns:a14="http://schemas.microsoft.com/office/drawing/2010/main">
                                          <a14:imgLayer r:embed="rId7">
                                            <a14:imgEffect>
                                              <a14:backgroundRemoval t="5663" b="92557" l="3209" r="92781">
                                                <a14:foregroundMark x1="15642" y1="41586" x2="7487" y2="46764"/>
                                                <a14:foregroundMark x1="7487" y1="46764" x2="10160" y2="43851"/>
                                                <a14:foregroundMark x1="12032" y1="43042" x2="5615" y2="47896"/>
                                                <a14:foregroundMark x1="7219" y1="47411" x2="5615" y2="46117"/>
                                                <a14:foregroundMark x1="6016" y1="47735" x2="4813" y2="46440"/>
                                                <a14:foregroundMark x1="7754" y1="45307" x2="6016" y2="44984"/>
                                                <a14:foregroundMark x1="3610" y1="46602" x2="3610" y2="46602"/>
                                                <a14:foregroundMark x1="6684" y1="47896" x2="4144" y2="46602"/>
                                                <a14:foregroundMark x1="4947" y1="46440" x2="4278" y2="45955"/>
                                                <a14:foregroundMark x1="6952" y1="45469" x2="6818" y2="44337"/>
                                                <a14:foregroundMark x1="4278" y1="46440" x2="8422" y2="44175"/>
                                                <a14:foregroundMark x1="3342" y1="46440" x2="7353" y2="44337"/>
                                                <a14:foregroundMark x1="12166" y1="47249" x2="23930" y2="59871"/>
                                                <a14:foregroundMark x1="17112" y1="50485" x2="39037" y2="63916"/>
                                                <a14:foregroundMark x1="29144" y1="61003" x2="46123" y2="75728"/>
                                                <a14:foregroundMark x1="46791" y1="80097" x2="51070" y2="88673"/>
                                                <a14:foregroundMark x1="51070" y1="88673" x2="56283" y2="92557"/>
                                                <a14:foregroundMark x1="87032" y1="62783" x2="93048" y2="58091"/>
                                                <a14:foregroundMark x1="61096" y1="15049" x2="55615" y2="9547"/>
                                                <a14:foregroundMark x1="55615" y1="9547" x2="55615" y2="9547"/>
                                                <a14:foregroundMark x1="53476" y1="7443" x2="53342" y2="5663"/>
                                                <a14:foregroundMark x1="84091" y1="47573" x2="81818" y2="42718"/>
                                                <a14:foregroundMark x1="84225" y1="43851" x2="85829" y2="46764"/>
                                                <a14:foregroundMark x1="85561" y1="47087" x2="82353" y2="41424"/>
                                              </a14:backgroundRemoval>
                                            </a14:imgEffect>
                                          </a14:imgLayer>
                                        </a14:imgProps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901004" y="4718187"/>
                                    <a:ext cx="1144073" cy="94523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146" name="직사각형 145">
                                    <a:extLst>
                                      <a:ext uri="{FF2B5EF4-FFF2-40B4-BE49-F238E27FC236}">
                                        <a16:creationId xmlns:a16="http://schemas.microsoft.com/office/drawing/2014/main" id="{3494C033-8F94-8FC1-3B59-9784D4E42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690319" y="4567592"/>
                                    <a:ext cx="1559737" cy="11593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2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" name="그룹 128">
                                  <a:extLst>
                                    <a:ext uri="{FF2B5EF4-FFF2-40B4-BE49-F238E27FC236}">
                                      <a16:creationId xmlns:a16="http://schemas.microsoft.com/office/drawing/2014/main" id="{A2FA95A6-EB9A-5194-32D2-3780CBF95C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462832" y="397809"/>
                                  <a:ext cx="8657627" cy="6109133"/>
                                  <a:chOff x="1462832" y="397809"/>
                                  <a:chExt cx="8657627" cy="6109133"/>
                                </a:xfrm>
                              </p:grpSpPr>
                              <p:grpSp>
                                <p:nvGrpSpPr>
                                  <p:cNvPr id="130" name="그룹 129">
                                    <a:extLst>
                                      <a:ext uri="{FF2B5EF4-FFF2-40B4-BE49-F238E27FC236}">
                                        <a16:creationId xmlns:a16="http://schemas.microsoft.com/office/drawing/2014/main" id="{41054548-7236-72EB-440B-39171BC53BF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86149" y="523777"/>
                                    <a:ext cx="8253668" cy="5268843"/>
                                    <a:chOff x="1479575" y="518461"/>
                                    <a:chExt cx="8253668" cy="5268843"/>
                                  </a:xfrm>
                                </p:grpSpPr>
                                <p:grpSp>
                                  <p:nvGrpSpPr>
                                    <p:cNvPr id="132" name="그룹 131">
                                      <a:extLst>
                                        <a:ext uri="{FF2B5EF4-FFF2-40B4-BE49-F238E27FC236}">
                                          <a16:creationId xmlns:a16="http://schemas.microsoft.com/office/drawing/2014/main" id="{A50C822D-06C3-D2EB-7839-E30BDB3E142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479575" y="518461"/>
                                      <a:ext cx="8253668" cy="4558660"/>
                                      <a:chOff x="1479575" y="518461"/>
                                      <a:chExt cx="8253668" cy="4558660"/>
                                    </a:xfrm>
                                  </p:grpSpPr>
                                  <p:grpSp>
                                    <p:nvGrpSpPr>
                                      <p:cNvPr id="134" name="Group 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011E509-158B-E7A7-3359-7AB311C3E7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79575" y="518461"/>
                                        <a:ext cx="8253668" cy="4558660"/>
                                        <a:chOff x="587235" y="518461"/>
                                        <a:chExt cx="8253668" cy="4558660"/>
                                      </a:xfrm>
                                    </p:grpSpPr>
                                    <p:sp>
                                      <p:nvSpPr>
                                        <p:cNvPr id="137" name="TextBox 1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144570-6F15-1774-9255-204E64F4D1CB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87235" y="2313980"/>
                                          <a:ext cx="2093551" cy="500603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5400" cap="flat" cmpd="sng" algn="ctr">
                                          <a:noFill/>
                                          <a:prstDash val="solid"/>
                                          <a:round/>
                                        </a:ln>
                                      </p:spPr>
                                      <p:txBody>
                                        <a:bodyPr vert="horz" wrap="square" lIns="89999" tIns="46800" rIns="89999" bIns="46800" anchor="t">
                                          <a:spAutoFit/>
                                        </a:bodyPr>
                                        <a:lstStyle/>
                                        <a:p>
                                          <a:pPr marL="0" lvl="0" indent="0" algn="l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None/>
                                            <a:defRPr lang="ko-KR" altLang="en-US"/>
                                          </a:pPr>
                                          <a:r>
                                            <a:rPr lang="ko-KR" sz="14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 panose="020B0600000101010101" pitchFamily="50" charset="-127"/>
                                              <a:ea typeface="굴림" panose="020B0600000101010101" pitchFamily="50" charset="-127"/>
                                              <a:sym typeface="Wingdings"/>
                                            </a:rPr>
                                            <a:t>Jetso</a:t>
                                          </a:r>
                                          <a:r>
                                            <a:rPr lang="en-US" altLang="ko-KR" sz="14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 panose="020B0600000101010101" pitchFamily="50" charset="-127"/>
                                              <a:ea typeface="굴림" panose="020B0600000101010101" pitchFamily="50" charset="-127"/>
                                              <a:sym typeface="Wingdings"/>
                                            </a:rPr>
                                            <a:t>n Nano</a:t>
                                          </a:r>
                                          <a:endParaRPr lang="ko-KR" sz="1400" b="1" i="0" dirty="0">
                                            <a:solidFill>
                                              <a:schemeClr val="tx1"/>
                                            </a:solidFill>
                                            <a:latin typeface="굴림" panose="020B0600000101010101" pitchFamily="50" charset="-127"/>
                                            <a:ea typeface="굴림" panose="020B0600000101010101" pitchFamily="50" charset="-127"/>
                                            <a:sym typeface="Wingding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8" name="TextBox 1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0BF57D5-0C1A-3648-F93A-3179C7FF303B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824699" y="601742"/>
                                          <a:ext cx="1659698" cy="44662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5400" cap="flat" cmpd="sng" algn="ctr">
                                          <a:noFill/>
                                          <a:prstDash val="solid"/>
                                          <a:round/>
                                        </a:ln>
                                      </p:spPr>
                                      <p:txBody>
                                        <a:bodyPr vert="horz" wrap="square" lIns="89999" tIns="46800" rIns="89999" bIns="46800" anchor="t">
                                          <a:spAutoFit/>
                                        </a:bodyPr>
                                        <a:lstStyle/>
                                        <a:p>
                                          <a:pPr marL="0" lvl="0" indent="0" algn="ctr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None/>
                                            <a:defRPr lang="ko-KR" altLang="en-US"/>
                                          </a:pPr>
                                          <a:r>
                                            <a:rPr lang="en-US" altLang="ko-KR" sz="14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 panose="020B0600000101010101" pitchFamily="50" charset="-127"/>
                                              <a:ea typeface="굴림" panose="020B0600000101010101" pitchFamily="50" charset="-127"/>
                                              <a:sym typeface="Wingdings"/>
                                            </a:rPr>
                                            <a:t>USB cam</a:t>
                                          </a:r>
                                          <a:endParaRPr lang="ko-KR" sz="1400" b="1" i="0" dirty="0">
                                            <a:solidFill>
                                              <a:schemeClr val="tx1"/>
                                            </a:solidFill>
                                            <a:latin typeface="굴림" panose="020B0600000101010101" pitchFamily="50" charset="-127"/>
                                            <a:ea typeface="굴림" panose="020B0600000101010101" pitchFamily="50" charset="-127"/>
                                            <a:sym typeface="Wingding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9" name="TextBox 1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AE4EA8C-F392-211A-2A08-E3942166A23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991299" y="518461"/>
                                          <a:ext cx="1747703" cy="44662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5400" cap="flat" cmpd="sng" algn="ctr">
                                          <a:noFill/>
                                          <a:prstDash val="solid"/>
                                          <a:round/>
                                        </a:ln>
                                      </p:spPr>
                                      <p:txBody>
                                        <a:bodyPr vert="horz" wrap="square" lIns="89999" tIns="46800" rIns="89999" bIns="46800" anchor="t">
                                          <a:spAutoFit/>
                                        </a:bodyPr>
                                        <a:lstStyle/>
                                        <a:p>
                                          <a:pPr marL="0" lvl="0" indent="0" algn="l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None/>
                                            <a:defRPr lang="ko-KR" altLang="en-US"/>
                                          </a:pPr>
                                          <a:r>
                                            <a:rPr lang="ko-KR" sz="14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/>
                                              <a:ea typeface="굴림"/>
                                              <a:sym typeface="Wingdings"/>
                                            </a:rPr>
                                            <a:t>RPLidar A</a:t>
                                          </a:r>
                                          <a:r>
                                            <a:rPr lang="en-US" altLang="ko-KR" sz="14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/>
                                              <a:ea typeface="굴림"/>
                                              <a:sym typeface="Wingdings"/>
                                            </a:rPr>
                                            <a:t>1</a:t>
                                          </a:r>
                                          <a:endParaRPr lang="ko-KR" sz="1400" b="1" i="0" dirty="0">
                                            <a:solidFill>
                                              <a:schemeClr val="tx1"/>
                                            </a:solidFill>
                                            <a:latin typeface="굴림"/>
                                            <a:ea typeface="굴림"/>
                                            <a:sym typeface="Wingding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0" name="TextBox 1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D429B-84BA-FCE3-3EC1-40B9E2D13C9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321093" y="3961606"/>
                                          <a:ext cx="2407747" cy="42604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5400" cap="flat" cmpd="sng" algn="ctr">
                                          <a:noFill/>
                                          <a:prstDash val="solid"/>
                                          <a:round/>
                                        </a:ln>
                                      </p:spPr>
                                      <p:txBody>
                                        <a:bodyPr vert="horz" wrap="square" lIns="89999" tIns="46800" rIns="89999" bIns="46800" anchor="t">
                                          <a:spAutoFit/>
                                        </a:bodyPr>
                                        <a:lstStyle/>
                                        <a:p>
                                          <a:pPr marL="0" lvl="0" indent="0" algn="l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None/>
                                            <a:defRPr lang="ko-KR" altLang="en-US"/>
                                          </a:pPr>
                                          <a:r>
                                            <a:rPr lang="en-US" altLang="ko-KR" sz="1100" b="1" dirty="0">
                                              <a:latin typeface="굴림"/>
                                              <a:ea typeface="굴림"/>
                                              <a:sym typeface="Wingdings"/>
                                            </a:rPr>
                                            <a:t>Arduino Nano</a:t>
                                          </a:r>
                                          <a:endParaRPr lang="ko-KR" sz="1100" b="1" i="0" dirty="0">
                                            <a:solidFill>
                                              <a:schemeClr val="tx1"/>
                                            </a:solidFill>
                                            <a:latin typeface="굴림"/>
                                            <a:ea typeface="굴림"/>
                                            <a:sym typeface="Wingding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1" name="TextBox 1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DCDAE68-92D3-DF7B-3A81-9AA89F550619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6935020" y="3299737"/>
                                          <a:ext cx="1905883" cy="42604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5400" cap="flat" cmpd="sng" algn="ctr">
                                          <a:noFill/>
                                          <a:prstDash val="solid"/>
                                          <a:round/>
                                        </a:ln>
                                      </p:spPr>
                                      <p:txBody>
                                        <a:bodyPr vert="horz" wrap="square" lIns="89999" tIns="46800" rIns="89999" bIns="46800" anchor="t">
                                          <a:spAutoFit/>
                                        </a:bodyPr>
                                        <a:lstStyle/>
                                        <a:p>
                                          <a:pPr marL="0" lvl="0" indent="0" algn="l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None/>
                                            <a:defRPr lang="ko-KR" altLang="en-US"/>
                                          </a:pPr>
                                          <a:r>
                                            <a:rPr lang="en-US" altLang="ko-KR" sz="11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/>
                                              <a:ea typeface="굴림"/>
                                              <a:sym typeface="Wingdings"/>
                                            </a:rPr>
                                            <a:t>Servo Motor(</a:t>
                                          </a:r>
                                          <a:r>
                                            <a:rPr lang="ko-KR" altLang="en-US" sz="1100" b="1" i="0" dirty="0" err="1">
                                              <a:solidFill>
                                                <a:schemeClr val="tx1"/>
                                              </a:solidFill>
                                              <a:latin typeface="굴림"/>
                                              <a:ea typeface="굴림"/>
                                              <a:sym typeface="Wingdings"/>
                                            </a:rPr>
                                            <a:t>조향</a:t>
                                          </a:r>
                                          <a:r>
                                            <a:rPr lang="en-US" altLang="ko-KR" sz="1100" b="1" i="0" dirty="0">
                                              <a:solidFill>
                                                <a:schemeClr val="tx1"/>
                                              </a:solidFill>
                                              <a:latin typeface="굴림"/>
                                              <a:ea typeface="굴림"/>
                                              <a:sym typeface="Wingdings"/>
                                            </a:rPr>
                                            <a:t>)</a:t>
                                          </a:r>
                                          <a:endParaRPr lang="ko-KR" sz="1100" b="1" i="0" dirty="0">
                                            <a:solidFill>
                                              <a:schemeClr val="tx1"/>
                                            </a:solidFill>
                                            <a:latin typeface="굴림"/>
                                            <a:ea typeface="굴림"/>
                                            <a:sym typeface="Wingdings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42" name="연결선: 꺾임 1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A2EFE3E-F5D7-43E4-ADC2-FC9964108C3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136" idx="2"/>
                                          <a:endCxn id="146" idx="3"/>
                                        </p:cNvCxnSpPr>
                                        <p:nvPr/>
                                      </p:nvCxnSpPr>
                                      <p:spPr>
                                        <a:xfrm rot="5400000">
                                          <a:off x="2820165" y="1510748"/>
                                          <a:ext cx="1279023" cy="2355154"/>
                                        </a:xfrm>
                                        <a:prstGeom prst="bentConnector2">
                                          <a:avLst/>
                                        </a:prstGeom>
                                        <a:ln w="38079" cap="flat" cmpd="sng" algn="ctr">
                                          <a:solidFill>
                                            <a:schemeClr val="tx1"/>
                                          </a:solidFill>
                                          <a:prstDash val="solid"/>
                                          <a:round/>
                                          <a:tailEnd type="triangle" w="med" len="med"/>
                                        </a:ln>
                                      </p:spPr>
                                    </p:cxnSp>
                                    <p:cxnSp>
                                      <p:nvCxnSpPr>
                                        <p:cNvPr id="143" name="연결선: 꺾임 1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17B8C-B13A-6DF4-980B-D7A670DB4E2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118" idx="2"/>
                                        </p:cNvCxnSpPr>
                                        <p:nvPr/>
                                      </p:nvCxnSpPr>
                                      <p:spPr>
                                        <a:xfrm rot="5400000">
                                          <a:off x="3710032" y="597434"/>
                                          <a:ext cx="1626017" cy="4481882"/>
                                        </a:xfrm>
                                        <a:prstGeom prst="bentConnector2">
                                          <a:avLst/>
                                        </a:prstGeom>
                                        <a:ln w="38079" cap="flat" cmpd="sng" algn="ctr">
                                          <a:solidFill>
                                            <a:schemeClr val="tx1"/>
                                          </a:solidFill>
                                          <a:prstDash val="solid"/>
                                          <a:round/>
                                          <a:tailEnd type="triangle" w="med" len="med"/>
                                        </a:ln>
                                      </p:spPr>
                                    </p:cxnSp>
                                    <p:cxnSp>
                                      <p:nvCxnSpPr>
                                        <p:cNvPr id="144" name="연결선: 꺾임 1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6A1AD8F-77FC-E975-537A-0F96919A39F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133" idx="3"/>
                                          <a:endCxn id="109" idx="1"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4813090" y="4152724"/>
                                          <a:ext cx="2582283" cy="924397"/>
                                        </a:xfrm>
                                        <a:prstGeom prst="bentConnector3">
                                          <a:avLst>
                                            <a:gd name="adj1" fmla="val 44327"/>
                                          </a:avLst>
                                        </a:prstGeom>
                                        <a:ln w="38079" cap="flat" cmpd="sng" algn="ctr">
                                          <a:solidFill>
                                            <a:schemeClr val="tx1"/>
                                          </a:solidFill>
                                          <a:prstDash val="solid"/>
                                          <a:round/>
                                          <a:tailEnd type="triangle" w="med" len="med"/>
                                        </a:ln>
                                      </p:spPr>
                                    </p:cxnSp>
                                  </p:grpSp>
                                  <p:pic>
                                    <p:nvPicPr>
                                      <p:cNvPr id="135" name="그림 134" descr="전자기기, 프로젝터, 카메라이(가) 표시된 사진&#10;&#10;자동 생성된 설명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E1DFD-1684-ACEA-A03C-999636FC076B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8" cstate="print">
                                        <a:extLst>
                                          <a:ext uri="{BEBA8EAE-BF5A-486C-A8C5-ECC9F3942E4B}">
                                            <a14:imgProps xmlns:a14="http://schemas.microsoft.com/office/drawing/2010/main">
                                              <a14:imgLayer r:embed="rId9">
                                                <a14:imgEffect>
                                                  <a14:backgroundRemoval t="4985" b="97432" l="1527" r="97863">
                                                    <a14:foregroundMark x1="44275" y1="12689" x2="50076" y2="44713"/>
                                                    <a14:foregroundMark x1="50382" y1="15861" x2="21985" y2="15408"/>
                                                    <a14:foregroundMark x1="21985" y1="15408" x2="19695" y2="16163"/>
                                                    <a14:foregroundMark x1="10687" y1="14502" x2="51603" y2="23263"/>
                                                    <a14:foregroundMark x1="5496" y1="22356" x2="33893" y2="29305"/>
                                                    <a14:foregroundMark x1="6718" y1="7855" x2="7328" y2="30665"/>
                                                    <a14:foregroundMark x1="7328" y1="30665" x2="9771" y2="32477"/>
                                                    <a14:foregroundMark x1="16641" y1="6798" x2="39084" y2="4985"/>
                                                    <a14:foregroundMark x1="82443" y1="9366" x2="92672" y2="21601"/>
                                                    <a14:foregroundMark x1="92672" y1="21601" x2="92977" y2="23112"/>
                                                    <a14:foregroundMark x1="2901" y1="18731" x2="1527" y2="25076"/>
                                                    <a14:foregroundMark x1="89466" y1="24169" x2="97863" y2="25227"/>
                                                    <a14:foregroundMark x1="59847" y1="91994" x2="67023" y2="83233"/>
                                                    <a14:foregroundMark x1="50382" y1="93353" x2="62595" y2="97432"/>
                                                  </a14:backgroundRemoval>
                                                </a14:imgEffect>
                                              </a14:imgLayer>
                                            </a14:imgProps>
                                          </a:ex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175302" y="1242801"/>
                                        <a:ext cx="651446" cy="658408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36" name="직사각형 1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A21D34-12B9-C41F-1BB7-3BEAF3146C0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025345" y="1103834"/>
                                        <a:ext cx="1008493" cy="94498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2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ko-KR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33" name="직사각형 132">
                                      <a:extLst>
                                        <a:ext uri="{FF2B5EF4-FFF2-40B4-BE49-F238E27FC236}">
                                          <a16:creationId xmlns:a16="http://schemas.microsoft.com/office/drawing/2014/main" id="{005F1790-ED42-1B6D-1D2B-A037D61A87F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208120" y="4366938"/>
                                      <a:ext cx="1497311" cy="142036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2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ko-KR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31" name="모서리가 둥근 직사각형 20">
                                    <a:extLst>
                                      <a:ext uri="{FF2B5EF4-FFF2-40B4-BE49-F238E27FC236}">
                                        <a16:creationId xmlns:a16="http://schemas.microsoft.com/office/drawing/2014/main" id="{F0068EC5-E388-B1D7-D684-4A1A0E63806D}"/>
                                      </a:ext>
                                    </a:extLst>
                                  </p:cNvPr>
                                  <p:cNvSpPr>
                                    <a:spLocks/>
                                  </p:cNvSpPr>
                                  <p:nvPr/>
                                </p:nvSpPr>
                                <p:spPr>
                                  <a:xfrm>
                                    <a:off x="1462832" y="397809"/>
                                    <a:ext cx="8657627" cy="6109133"/>
                                  </a:xfrm>
                                  <a:prstGeom prst="roundRect">
                                    <a:avLst/>
                                  </a:prstGeom>
                                  <a:noFill/>
                                  <a:ln w="57150" cap="flat" cmpd="sng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vert="horz" wrap="square" lIns="91482" tIns="45741" rIns="91482" bIns="45741" numCol="1" anchor="ctr">
                                    <a:noAutofit/>
                                  </a:bodyPr>
                                  <a:lstStyle/>
                                  <a:p>
                                    <a:pPr algn="ctr" defTabSz="508254" eaLnBrk="0" fontAlgn="base" hangingPunct="0"/>
                                    <a:r>
                                      <a:rPr lang="en-US" altLang="ko-KR" sz="1801" dirty="0">
                                        <a:latin typeface="굴림" charset="0"/>
                                        <a:ea typeface="굴림" charset="0"/>
                                      </a:rPr>
                                      <a:t> </a:t>
                                    </a:r>
                                    <a:endParaRPr lang="ko-KR" altLang="en-US" sz="1801" dirty="0">
                                      <a:latin typeface="굴림" charset="0"/>
                                      <a:ea typeface="굴림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pic>
                <p:nvPicPr>
                  <p:cNvPr id="109" name="그림 108" descr="실내이(가) 표시된 사진&#10;&#10;자동 생성된 설명">
                    <a:extLst>
                      <a:ext uri="{FF2B5EF4-FFF2-40B4-BE49-F238E27FC236}">
                        <a16:creationId xmlns:a16="http://schemas.microsoft.com/office/drawing/2014/main" id="{98C644C9-D083-D5A2-2688-73033DA88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48898" y="4719138"/>
                    <a:ext cx="682827" cy="539074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3398EB5-E059-D3ED-2157-F3FB8C796600}"/>
                    </a:ext>
                  </a:extLst>
                </p:cNvPr>
                <p:cNvSpPr txBox="1"/>
                <p:nvPr/>
              </p:nvSpPr>
              <p:spPr>
                <a:xfrm>
                  <a:off x="3887929" y="6020655"/>
                  <a:ext cx="1641363" cy="263791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round/>
                </a:ln>
              </p:spPr>
              <p:txBody>
                <a:bodyPr vert="horz" wrap="square" lIns="89999" tIns="46800" rIns="89999" bIns="46800" anchor="t">
                  <a:spAutoFit/>
                </a:bodyPr>
                <a:lstStyle/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lang="ko-KR" altLang="en-US"/>
                  </a:pPr>
                  <a:r>
                    <a:rPr lang="en-US" altLang="ko-KR" sz="1100" b="1" dirty="0">
                      <a:latin typeface="굴림"/>
                      <a:ea typeface="굴림"/>
                      <a:sym typeface="Wingdings"/>
                    </a:rPr>
                    <a:t>Motor</a:t>
                  </a:r>
                  <a:r>
                    <a:rPr lang="ko-KR" altLang="en-US" sz="1100" b="1" dirty="0">
                      <a:latin typeface="굴림"/>
                      <a:ea typeface="굴림"/>
                      <a:sym typeface="Wingdings"/>
                    </a:rPr>
                    <a:t> </a:t>
                  </a:r>
                  <a:r>
                    <a:rPr lang="en-US" altLang="ko-KR" sz="1100" b="1" dirty="0">
                      <a:latin typeface="굴림"/>
                      <a:ea typeface="굴림"/>
                      <a:sym typeface="Wingdings"/>
                    </a:rPr>
                    <a:t>Driver</a:t>
                  </a:r>
                  <a:endParaRPr lang="ko-KR" sz="1100" b="1" i="0" dirty="0">
                    <a:solidFill>
                      <a:schemeClr val="tx1"/>
                    </a:solidFill>
                    <a:latin typeface="굴림"/>
                    <a:ea typeface="굴림"/>
                    <a:sym typeface="Wingdings"/>
                  </a:endParaRPr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B7A1A9-5128-6F9A-D331-92EF90C45074}"/>
                </a:ext>
              </a:extLst>
            </p:cNvPr>
            <p:cNvGrpSpPr/>
            <p:nvPr/>
          </p:nvGrpSpPr>
          <p:grpSpPr>
            <a:xfrm>
              <a:off x="5379409" y="1845566"/>
              <a:ext cx="881707" cy="944103"/>
              <a:chOff x="5240640" y="2049508"/>
              <a:chExt cx="881707" cy="944103"/>
            </a:xfrm>
          </p:grpSpPr>
          <p:pic>
            <p:nvPicPr>
              <p:cNvPr id="2054" name="Picture 6" descr="MPU9250 SPI/I2C 9-Axis Gyro Accelerator Magnetometer Module | ElectroPeak">
                <a:extLst>
                  <a:ext uri="{FF2B5EF4-FFF2-40B4-BE49-F238E27FC236}">
                    <a16:creationId xmlns:a16="http://schemas.microsoft.com/office/drawing/2014/main" id="{B1355AAB-04F9-9C7E-4640-D43E649041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7692" y="2343877"/>
                <a:ext cx="649734" cy="6497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9785F86-694D-9122-FB51-5CDBE60C8366}"/>
                  </a:ext>
                </a:extLst>
              </p:cNvPr>
              <p:cNvSpPr txBox="1"/>
              <p:nvPr/>
            </p:nvSpPr>
            <p:spPr>
              <a:xfrm>
                <a:off x="5240640" y="2049508"/>
                <a:ext cx="881707" cy="30995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</a:ln>
            </p:spPr>
            <p:txBody>
              <a:bodyPr vert="horz" wrap="square" lIns="89999" tIns="46800" rIns="89999" bIns="46800" anchor="t">
                <a:spAutoFit/>
              </a:bodyPr>
              <a:lstStyle/>
              <a:p>
                <a:pPr marL="0" lvl="0" indent="0"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lang="en-US" altLang="ko-KR" sz="1400" b="1" i="0" dirty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sym typeface="Wingdings"/>
                  </a:rPr>
                  <a:t>IMU</a:t>
                </a:r>
                <a:endParaRPr lang="ko-KR" sz="1400" b="1" i="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sym typeface="Wingdings"/>
                </a:endParaRPr>
              </a:p>
            </p:txBody>
          </p:sp>
        </p:grp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588F4A2D-6B1E-2109-177D-4C88C5AD028C}"/>
                </a:ext>
              </a:extLst>
            </p:cNvPr>
            <p:cNvCxnSpPr>
              <a:cxnSpLocks/>
              <a:stCxn id="2054" idx="2"/>
            </p:cNvCxnSpPr>
            <p:nvPr/>
          </p:nvCxnSpPr>
          <p:spPr>
            <a:xfrm rot="5400000">
              <a:off x="5250683" y="2962042"/>
              <a:ext cx="723019" cy="378272"/>
            </a:xfrm>
            <a:prstGeom prst="bentConnector3">
              <a:avLst>
                <a:gd name="adj1" fmla="val 99183"/>
              </a:avLst>
            </a:prstGeom>
            <a:ln w="38079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F8BE3E8-EED8-250D-A03A-E1CEA9F3AC4F}"/>
                </a:ext>
              </a:extLst>
            </p:cNvPr>
            <p:cNvSpPr txBox="1"/>
            <p:nvPr/>
          </p:nvSpPr>
          <p:spPr>
            <a:xfrm>
              <a:off x="5811917" y="2946560"/>
              <a:ext cx="1276168" cy="27918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89999" tIns="46800" rIns="89999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en-US" altLang="ko-KR" sz="1200" b="0" i="0" dirty="0">
                  <a:solidFill>
                    <a:schemeClr val="tx1"/>
                  </a:solidFill>
                  <a:latin typeface="굴림"/>
                  <a:ea typeface="굴림"/>
                  <a:sym typeface="Wingdings"/>
                </a:rPr>
                <a:t>RPY</a:t>
              </a:r>
              <a:endParaRPr lang="ko-KR" sz="1200" b="0" i="0" dirty="0">
                <a:solidFill>
                  <a:schemeClr val="tx1"/>
                </a:solidFill>
                <a:latin typeface="굴림"/>
                <a:ea typeface="굴림"/>
                <a:sym typeface="Wingdings"/>
              </a:endParaRPr>
            </a:p>
          </p:txBody>
        </p:sp>
      </p:grpSp>
      <p:pic>
        <p:nvPicPr>
          <p:cNvPr id="166" name="그림 165" descr="공기, 잔디깎는기계이(가) 표시된 사진&#10;&#10;자동 생성된 설명">
            <a:extLst>
              <a:ext uri="{FF2B5EF4-FFF2-40B4-BE49-F238E27FC236}">
                <a16:creationId xmlns:a16="http://schemas.microsoft.com/office/drawing/2014/main" id="{55EF975F-B724-7E23-EFEC-8763CC5EF5B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9078" r="5848" b="14445"/>
          <a:stretch/>
        </p:blipFill>
        <p:spPr>
          <a:xfrm>
            <a:off x="9642065" y="3037887"/>
            <a:ext cx="2086627" cy="1832113"/>
          </a:xfrm>
          <a:prstGeom prst="rect">
            <a:avLst/>
          </a:prstGeom>
        </p:spPr>
      </p:pic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13C3840-A4AD-DC11-9A02-88D61829C045}"/>
              </a:ext>
            </a:extLst>
          </p:cNvPr>
          <p:cNvCxnSpPr>
            <a:stCxn id="131" idx="3"/>
            <a:endCxn id="166" idx="1"/>
          </p:cNvCxnSpPr>
          <p:nvPr/>
        </p:nvCxnSpPr>
        <p:spPr>
          <a:xfrm flipV="1">
            <a:off x="9012087" y="3953944"/>
            <a:ext cx="629978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7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0A82BF-C3B7-8C25-00D6-4BEA2C88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설계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시스템 구성도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[SW]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9982215-050E-4726-95B6-2CF31B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 : Embedded Linux, ROS, Python, 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E9293D-D5C6-B5CB-153C-9394ED2EF783}"/>
              </a:ext>
            </a:extLst>
          </p:cNvPr>
          <p:cNvGrpSpPr/>
          <p:nvPr/>
        </p:nvGrpSpPr>
        <p:grpSpPr>
          <a:xfrm>
            <a:off x="3105509" y="1457222"/>
            <a:ext cx="5839071" cy="4675242"/>
            <a:chOff x="4285589" y="949423"/>
            <a:chExt cx="5839071" cy="467524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50DB4AF-49A1-5627-CC1D-D179AD632E6C}"/>
                </a:ext>
              </a:extLst>
            </p:cNvPr>
            <p:cNvGrpSpPr/>
            <p:nvPr/>
          </p:nvGrpSpPr>
          <p:grpSpPr>
            <a:xfrm>
              <a:off x="4285589" y="949423"/>
              <a:ext cx="5839071" cy="4675242"/>
              <a:chOff x="4285589" y="949423"/>
              <a:chExt cx="5839071" cy="4675242"/>
            </a:xfrm>
          </p:grpSpPr>
          <p:pic>
            <p:nvPicPr>
              <p:cNvPr id="52" name="그림 51" descr="/var/mobile/Containers/Data/Application/A72D2221-2452-4AEF-8609-D1B615714827/tmp/_d/image20.png">
                <a:extLst>
                  <a:ext uri="{FF2B5EF4-FFF2-40B4-BE49-F238E27FC236}">
                    <a16:creationId xmlns:a16="http://schemas.microsoft.com/office/drawing/2014/main" id="{A58A8FD7-D914-194E-C9B9-22CB4117D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504473" y="4316873"/>
                <a:ext cx="1534056" cy="10539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</p:pic>
          <p:pic>
            <p:nvPicPr>
              <p:cNvPr id="54" name="Picture 4" descr="/var/mobile/Containers/Data/Application/A72D2221-2452-4AEF-8609-D1B615714827/tmp/_d/image22.png">
                <a:extLst>
                  <a:ext uri="{FF2B5EF4-FFF2-40B4-BE49-F238E27FC236}">
                    <a16:creationId xmlns:a16="http://schemas.microsoft.com/office/drawing/2014/main" id="{AF2A82E3-04CA-4205-CCE6-86B3B0D28A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56568"/>
              <a:stretch/>
            </p:blipFill>
            <p:spPr bwMode="auto">
              <a:xfrm>
                <a:off x="7771495" y="2868932"/>
                <a:ext cx="1563758" cy="1489361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GitHub - tensorflow/tensorflow: An Open Source Machine Learning Framework  for Everyone">
                <a:extLst>
                  <a:ext uri="{FF2B5EF4-FFF2-40B4-BE49-F238E27FC236}">
                    <a16:creationId xmlns:a16="http://schemas.microsoft.com/office/drawing/2014/main" id="{32FDE5A1-1294-F7F9-C4AA-8C649D9BE9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9159" y="4448577"/>
                <a:ext cx="2028430" cy="684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1463CD-0BBE-8D16-25B4-990B14C1676B}"/>
                  </a:ext>
                </a:extLst>
              </p:cNvPr>
              <p:cNvGrpSpPr/>
              <p:nvPr/>
            </p:nvGrpSpPr>
            <p:grpSpPr>
              <a:xfrm>
                <a:off x="4285589" y="949423"/>
                <a:ext cx="5839071" cy="4675242"/>
                <a:chOff x="4471120" y="1460859"/>
                <a:chExt cx="4783016" cy="413829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B0C00AF3-F9AE-93A2-FF80-93A84A2E2045}"/>
                    </a:ext>
                  </a:extLst>
                </p:cNvPr>
                <p:cNvSpPr/>
                <p:nvPr/>
              </p:nvSpPr>
              <p:spPr>
                <a:xfrm>
                  <a:off x="4471120" y="1935525"/>
                  <a:ext cx="4783016" cy="36636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030" name="Picture 6" descr="Linux | Facebook">
                  <a:extLst>
                    <a:ext uri="{FF2B5EF4-FFF2-40B4-BE49-F238E27FC236}">
                      <a16:creationId xmlns:a16="http://schemas.microsoft.com/office/drawing/2014/main" id="{84B6BFBB-7B87-B498-280A-BA991133DF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4136" y="1460859"/>
                  <a:ext cx="1433624" cy="1433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D14DB68-1465-5D72-6337-2F871AD88330}"/>
                  </a:ext>
                </a:extLst>
              </p:cNvPr>
              <p:cNvGrpSpPr/>
              <p:nvPr/>
            </p:nvGrpSpPr>
            <p:grpSpPr>
              <a:xfrm>
                <a:off x="4471120" y="2894483"/>
                <a:ext cx="2510968" cy="995245"/>
                <a:chOff x="4471120" y="2894483"/>
                <a:chExt cx="2510968" cy="995245"/>
              </a:xfrm>
            </p:grpSpPr>
            <p:pic>
              <p:nvPicPr>
                <p:cNvPr id="1028" name="Picture 4" descr="C 언어 | 포인터 기초 정리 – 앤글 블로그">
                  <a:extLst>
                    <a:ext uri="{FF2B5EF4-FFF2-40B4-BE49-F238E27FC236}">
                      <a16:creationId xmlns:a16="http://schemas.microsoft.com/office/drawing/2014/main" id="{F70CCD3D-B2BD-45EC-E36F-B5AB9F1F9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7515" y="3064717"/>
                  <a:ext cx="851936" cy="6188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Python!] - List Comprehensions &amp; Generator Expressions">
                  <a:extLst>
                    <a:ext uri="{FF2B5EF4-FFF2-40B4-BE49-F238E27FC236}">
                      <a16:creationId xmlns:a16="http://schemas.microsoft.com/office/drawing/2014/main" id="{C8DE9DF2-9A2D-CEF2-C08A-9F525548B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69" t="15106" r="28465" b="16201"/>
                <a:stretch/>
              </p:blipFill>
              <p:spPr bwMode="auto">
                <a:xfrm>
                  <a:off x="4761510" y="3004359"/>
                  <a:ext cx="781441" cy="79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3062FB-2015-04C6-4465-127548A4F759}"/>
                    </a:ext>
                  </a:extLst>
                </p:cNvPr>
                <p:cNvSpPr/>
                <p:nvPr/>
              </p:nvSpPr>
              <p:spPr>
                <a:xfrm>
                  <a:off x="4471120" y="2894483"/>
                  <a:ext cx="2510968" cy="99524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9E0C9A-8497-BE0F-D2B4-F561B34A1391}"/>
                  </a:ext>
                </a:extLst>
              </p:cNvPr>
              <p:cNvSpPr txBox="1"/>
              <p:nvPr/>
            </p:nvSpPr>
            <p:spPr>
              <a:xfrm>
                <a:off x="4415164" y="2604224"/>
                <a:ext cx="1311440" cy="54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Programming</a:t>
                </a:r>
                <a:endParaRPr lang="ko-KR" alt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B4426-06DC-F0FE-15A4-66B706C8260F}"/>
                  </a:ext>
                </a:extLst>
              </p:cNvPr>
              <p:cNvSpPr txBox="1"/>
              <p:nvPr/>
            </p:nvSpPr>
            <p:spPr>
              <a:xfrm>
                <a:off x="4462030" y="4009096"/>
                <a:ext cx="1311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ROS</a:t>
                </a:r>
                <a:endParaRPr lang="ko-KR" altLang="en-US" sz="14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46FE7D8-047B-5E85-66B1-3D1A02039C1F}"/>
                  </a:ext>
                </a:extLst>
              </p:cNvPr>
              <p:cNvSpPr/>
              <p:nvPr/>
            </p:nvSpPr>
            <p:spPr>
              <a:xfrm>
                <a:off x="7539159" y="2868932"/>
                <a:ext cx="2121676" cy="25018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8CC8FE-205A-321D-CFE4-04CD514C53F4}"/>
                </a:ext>
              </a:extLst>
            </p:cNvPr>
            <p:cNvSpPr txBox="1"/>
            <p:nvPr/>
          </p:nvSpPr>
          <p:spPr>
            <a:xfrm>
              <a:off x="7492293" y="2589113"/>
              <a:ext cx="131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Library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8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BEC966-2D76-EEEA-C74F-DB4E083E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설계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/>
              <a:t>수행 내용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2400"/>
              <a:t>[</a:t>
            </a:r>
            <a:r>
              <a:rPr lang="ko-KR" altLang="en-US" sz="2400"/>
              <a:t>차선 인식 주행</a:t>
            </a:r>
            <a:r>
              <a:rPr lang="en-US" altLang="ko-KR" sz="2400"/>
              <a:t>]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7317F1D-9A55-2CCD-CE47-45A1A082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영상 처리를 통해 차선 인식</a:t>
            </a:r>
            <a:endParaRPr lang="en-US" altLang="ko-KR" dirty="0"/>
          </a:p>
          <a:p>
            <a:pPr indent="457200">
              <a:lnSpc>
                <a:spcPct val="130000"/>
              </a:lnSpc>
            </a:pPr>
            <a:r>
              <a:rPr lang="ko-KR" altLang="ko-KR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슬라이딩 윈도우</a:t>
            </a: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ko-KR" altLang="ko-KR" sz="1800" u="none" strike="noStrike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이미지 최하단에서 양쪽 차선이 주로 존재하는 지점을 기준점으로 설정하고 해당 위치에서부터 차선을 인식하기 위한 슬라이딩 윈도우를 생성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ko-KR" altLang="ko-KR" sz="1800" u="none" strike="noStrike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슬라이딩 윈도우 내 인식된 차선의 방향대로 슬라이딩 윈도우가 그려지며 인식된 좌표를 토대로 양쪽 차선의 각각의 곡선 방정식을 구함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image24.png">
            <a:extLst>
              <a:ext uri="{FF2B5EF4-FFF2-40B4-BE49-F238E27FC236}">
                <a16:creationId xmlns:a16="http://schemas.microsoft.com/office/drawing/2014/main" id="{7376FC6A-C5EF-6F7E-8E01-666653ED38B4}"/>
              </a:ext>
            </a:extLst>
          </p:cNvPr>
          <p:cNvPicPr/>
          <p:nvPr/>
        </p:nvPicPr>
        <p:blipFill>
          <a:blip r:embed="rId2"/>
          <a:srcRect l="3542" t="2636" r="38154" b="50614"/>
          <a:stretch>
            <a:fillRect/>
          </a:stretch>
        </p:blipFill>
        <p:spPr>
          <a:xfrm>
            <a:off x="3337130" y="3726264"/>
            <a:ext cx="3320006" cy="1843406"/>
          </a:xfrm>
          <a:prstGeom prst="rect">
            <a:avLst/>
          </a:prstGeom>
          <a:ln/>
        </p:spPr>
      </p:pic>
      <p:pic>
        <p:nvPicPr>
          <p:cNvPr id="12" name="image1.png">
            <a:extLst>
              <a:ext uri="{FF2B5EF4-FFF2-40B4-BE49-F238E27FC236}">
                <a16:creationId xmlns:a16="http://schemas.microsoft.com/office/drawing/2014/main" id="{A9356E13-565C-0B15-DBE7-94E21DC15780}"/>
              </a:ext>
            </a:extLst>
          </p:cNvPr>
          <p:cNvPicPr/>
          <p:nvPr/>
        </p:nvPicPr>
        <p:blipFill rotWithShape="1">
          <a:blip r:embed="rId3"/>
          <a:srcRect b="15563"/>
          <a:stretch/>
        </p:blipFill>
        <p:spPr>
          <a:xfrm>
            <a:off x="7625232" y="3570915"/>
            <a:ext cx="3320007" cy="2154105"/>
          </a:xfrm>
          <a:prstGeom prst="rect">
            <a:avLst/>
          </a:prstGeom>
          <a:ln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EA8903-B637-ABA3-BCD0-C76154551E1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57136" y="4647967"/>
            <a:ext cx="9680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A51D7B06-8D97-E0F1-B5E9-9A24598C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722" y="9224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BEC966-2D76-EEEA-C74F-DB4E083E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설계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/>
              <a:t>수행 내용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2400"/>
              <a:t>[</a:t>
            </a:r>
            <a:r>
              <a:rPr lang="ko-KR" altLang="en-US" sz="2400"/>
              <a:t>정지선 인식</a:t>
            </a:r>
            <a:r>
              <a:rPr lang="en-US" altLang="ko-KR" sz="2400"/>
              <a:t>]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7317F1D-9A55-2CCD-CE47-45A1A082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카메라 영상 처리를 통해 정지선 인식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0" indent="-342900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ko-KR" altLang="ko-KR" sz="1800" u="none" strike="noStrike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정지선이 검출되면 현재 정지선과의 거리가 </a:t>
            </a:r>
            <a:r>
              <a:rPr lang="ko-KR" altLang="ko-KR" sz="1800" u="none" strike="noStrike" dirty="0" err="1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어느정도인지</a:t>
            </a:r>
            <a:r>
              <a:rPr lang="ko-KR" altLang="ko-KR" sz="1800" u="none" strike="noStrike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구하기 위해 화면상의 정지선의 위치와 실제 차량과의 거리 데이터를 수집하여 이를 토대로 비선형 모델을 생성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ko-KR" altLang="ko-KR" sz="1800" u="none" strike="noStrike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단순히 카메라로부터의 거리가 아닌 차량과의 거리를 구해야 하므로 실제 차량에 부착된 카메라의 위치를 고려하여 데이터 수집 후 거리 계산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image17.jpg">
            <a:extLst>
              <a:ext uri="{FF2B5EF4-FFF2-40B4-BE49-F238E27FC236}">
                <a16:creationId xmlns:a16="http://schemas.microsoft.com/office/drawing/2014/main" id="{B5FC4A9B-987B-C6E5-A44C-2F6663DC5FA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57202" y="1494636"/>
            <a:ext cx="8106441" cy="26834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45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BEC966-2D76-EEEA-C74F-DB4E083E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설계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/>
              <a:t>수행 내용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2400"/>
              <a:t>[</a:t>
            </a:r>
            <a:r>
              <a:rPr lang="ko-KR" altLang="en-US" sz="2400"/>
              <a:t>신호등 인식</a:t>
            </a:r>
            <a:r>
              <a:rPr lang="en-US" altLang="ko-KR" sz="2400"/>
              <a:t>]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7317F1D-9A55-2CCD-CE47-45A1A082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Yolo V3 </a:t>
            </a:r>
            <a:r>
              <a:rPr lang="ko-KR" altLang="en-US" dirty="0"/>
              <a:t>알고리즘 적용</a:t>
            </a:r>
            <a:endParaRPr lang="en-US" altLang="ko-KR" dirty="0"/>
          </a:p>
          <a:p>
            <a:pPr algn="l"/>
            <a:r>
              <a:rPr lang="ko-KR" altLang="en-US" dirty="0"/>
              <a:t>인식된 신호등에 </a:t>
            </a:r>
            <a:r>
              <a:rPr lang="ko-KR" altLang="en-US" dirty="0" err="1"/>
              <a:t>바운딩</a:t>
            </a:r>
            <a:r>
              <a:rPr lang="ko-KR" altLang="en-US" dirty="0"/>
              <a:t> 박스를 그리고 이를 분류하여 빨간 신호일시 일시 정지</a:t>
            </a:r>
            <a:r>
              <a:rPr lang="en-US" altLang="ko-KR" dirty="0"/>
              <a:t>, </a:t>
            </a:r>
            <a:r>
              <a:rPr lang="ko-KR" altLang="en-US" dirty="0"/>
              <a:t>파란 신호 일시 주행을 지속한다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신호등의 모양을 인식하기 위해 신호등 색깔 각각을 클래스로 </a:t>
            </a:r>
            <a:r>
              <a:rPr lang="ko-KR" altLang="en-US" dirty="0" err="1"/>
              <a:t>지정해라벨링을</a:t>
            </a:r>
            <a:r>
              <a:rPr lang="ko-KR" altLang="en-US" dirty="0"/>
              <a:t> 수행</a:t>
            </a:r>
            <a:r>
              <a:rPr lang="en-US" altLang="ko-KR" dirty="0"/>
              <a:t>. </a:t>
            </a:r>
            <a:r>
              <a:rPr lang="ko-KR" altLang="en-US" dirty="0"/>
              <a:t>주행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), </a:t>
            </a:r>
            <a:r>
              <a:rPr lang="ko-KR" altLang="en-US" dirty="0"/>
              <a:t>주 의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), </a:t>
            </a:r>
            <a:r>
              <a:rPr lang="ko-KR" altLang="en-US" dirty="0"/>
              <a:t>정치</a:t>
            </a:r>
            <a:r>
              <a:rPr lang="en-US" altLang="ko-KR" dirty="0"/>
              <a:t>(</a:t>
            </a:r>
            <a:r>
              <a:rPr lang="ko-KR" altLang="en-US" dirty="0"/>
              <a:t>빨간</a:t>
            </a:r>
            <a:r>
              <a:rPr lang="en-US" altLang="ko-KR" dirty="0"/>
              <a:t>), </a:t>
            </a:r>
            <a:r>
              <a:rPr lang="ko-KR" altLang="en-US" dirty="0" err="1"/>
              <a:t>직좌</a:t>
            </a:r>
            <a:r>
              <a:rPr lang="en-US" altLang="ko-KR" dirty="0"/>
              <a:t>, </a:t>
            </a:r>
            <a:r>
              <a:rPr lang="ko-KR" altLang="en-US" dirty="0"/>
              <a:t>좌회전 등 </a:t>
            </a:r>
            <a:r>
              <a:rPr lang="en-US" altLang="ko-KR" dirty="0"/>
              <a:t>5</a:t>
            </a:r>
            <a:r>
              <a:rPr lang="ko-KR" altLang="en-US" dirty="0"/>
              <a:t>개의 분류코드를 적용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4" name="Picture 2" descr="The Korean Society Of Automotive Engineers">
            <a:extLst>
              <a:ext uri="{FF2B5EF4-FFF2-40B4-BE49-F238E27FC236}">
                <a16:creationId xmlns:a16="http://schemas.microsoft.com/office/drawing/2014/main" id="{177D53E5-8FE5-F558-F2D6-FD32D726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56" y="3040114"/>
            <a:ext cx="2607200" cy="29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2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BEC966-2D76-EEEA-C74F-DB4E083E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설계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/>
              <a:t>수행 내용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2400"/>
              <a:t>[</a:t>
            </a:r>
            <a:r>
              <a:rPr lang="ko-KR" altLang="en-US" sz="2400"/>
              <a:t>장애물 회피</a:t>
            </a:r>
            <a:r>
              <a:rPr lang="en-US" altLang="ko-KR" sz="2400"/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27317F1D-9A55-2CCD-CE47-45A1A082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509" y="940279"/>
                <a:ext cx="6860126" cy="496829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2D </a:t>
                </a:r>
                <a:r>
                  <a:rPr lang="ko-KR" altLang="en-US" dirty="0" err="1"/>
                  <a:t>라이다를</a:t>
                </a:r>
                <a:r>
                  <a:rPr lang="ko-KR" altLang="en-US" dirty="0"/>
                  <a:t> 이용하여 장애물 감지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장애물이 감지되면 회피를 위한 경로를 생성하여 장애물 회피 주행</a:t>
                </a:r>
                <a:endParaRPr lang="en-US" altLang="ko-KR" dirty="0"/>
              </a:p>
              <a:p>
                <a:pPr marL="342900" lvl="0" indent="-342900">
                  <a:lnSpc>
                    <a:spcPct val="120000"/>
                  </a:lnSpc>
                  <a:buFont typeface="+mj-lt"/>
                  <a:buAutoNum type="arabicParenBoth"/>
                </a:pP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장애물이 </a:t>
                </a:r>
                <a14:m>
                  <m:oMath xmlns:m="http://schemas.openxmlformats.org/officeDocument/2006/math"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lang="ko-KR" altLang="en-US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𝑙</m:t>
                    </m:r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ko-KR" altLang="ko-KR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𝜃</m:t>
                        </m:r>
                      </m:e>
                      <m:sub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</m:sub>
                    </m:sSub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의 위치한 지점에 존재한다고 할 때 장애물 회피를 위한 목표지점(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Goal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)을 동일한 각도 상의 반대 차선에 위치 시킨다. 이 때 중앙 차선과 양쪽 끝 차선을 기준으로 현재 차량이 도로 내에서 상대적인 위치를 파악한다. 하지만</a:t>
                </a:r>
                <a:r>
                  <a:rPr lang="en-US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계산된 목표지점(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Goal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)이 차선 바깥에 존재할 경우가 존재할 수 있기 때문에 목표지점의 최대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x좌표는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차선 하나의 폭의 1/2인 |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d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/2|로 제한</a:t>
                </a:r>
                <a:endParaRPr lang="ko-KR" altLang="ko-KR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+mj-lt"/>
                  <a:buAutoNum type="arabicParenBoth"/>
                </a:pP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측정된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IMU의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Yaw값이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𝜃</m:t>
                        </m:r>
                      </m:e>
                      <m:sub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이라고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할때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목표지점까지의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조향각은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𝜃</m:t>
                        </m:r>
                      </m:e>
                      <m:sub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가 된다. 따라서 다음의 방정식이 성립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𝜃</m:t>
                        </m:r>
                      </m:e>
                      <m:sub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</m:t>
                    </m:r>
                    <m:sSub>
                      <m:sSubPr>
                        <m:ctrlPr>
                          <a:rPr lang="ko-KR" altLang="ko-KR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𝜃</m:t>
                        </m:r>
                      </m:e>
                      <m:sub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sub>
                    </m:sSub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맑은 고딕" panose="020B0503020000020004" pitchFamily="50" charset="-127"/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sSub>
                      <m:sSubPr>
                        <m:ctrlPr>
                          <a:rPr lang="ko-KR" altLang="ko-KR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𝜃</m:t>
                        </m:r>
                      </m:e>
                      <m:sub>
                        <m:r>
                          <a:rPr lang="ko-KR" altLang="en-US" sz="1800" i="1" u="none" strike="noStrike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+mj-lt"/>
                  <a:buAutoNum type="arabicParenBoth"/>
                </a:pP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목표지점까지 주행했음을 파악해야 다음 장애물에서의 경로 계획이 가능하므로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Xycar에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장착된 </a:t>
                </a:r>
                <a:r>
                  <a:rPr lang="ko-KR" altLang="ko-KR" sz="1800" u="none" strike="noStrike" dirty="0" err="1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Encoder를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 통해 주행거리</a:t>
                </a:r>
                <a14:m>
                  <m:oMath xmlns:m="http://schemas.openxmlformats.org/officeDocument/2006/math"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𝑙</m:t>
                    </m:r>
                    <m:r>
                      <a:rPr lang="ko-KR" altLang="ko-KR" sz="1800" i="1" u="none" strike="no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/2</m:t>
                    </m:r>
                  </m:oMath>
                </a14:m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만큼 주행했음을 계산한다.</a:t>
                </a:r>
                <a:endParaRPr lang="ko-KR" altLang="ko-KR" sz="1800" u="none" strike="noStrike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342900" lvl="0" indent="-342900">
                  <a:lnSpc>
                    <a:spcPct val="120000"/>
                  </a:lnSpc>
                  <a:buFont typeface="+mj-lt"/>
                  <a:buAutoNum type="arabicParenBoth"/>
                </a:pP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성공적으로 목표지점에 도달했을 경우 주행거리를 다시 0으로 초기화하고  (</a:t>
                </a:r>
                <a:r>
                  <a:rPr lang="en-US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1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) ~ (</a:t>
                </a:r>
                <a:r>
                  <a:rPr lang="en-US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3</a:t>
                </a:r>
                <a:r>
                  <a:rPr lang="ko-KR" altLang="ko-KR" sz="1800" u="none" strike="noStrike" dirty="0">
                    <a:effectLst/>
                    <a:latin typeface="Arial" panose="020B0604020202020204" pitchFamily="34" charset="0"/>
                    <a:ea typeface="Arial Unicode MS"/>
                    <a:cs typeface="Arial Unicode MS"/>
                  </a:rPr>
                  <a:t>) 과정을 반복한다.</a:t>
                </a:r>
                <a:endParaRPr lang="ko-KR" altLang="ko-KR" sz="1800" u="none" strike="noStrike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27317F1D-9A55-2CCD-CE47-45A1A082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509" y="940279"/>
                <a:ext cx="6860126" cy="4968298"/>
              </a:xfrm>
              <a:blipFill>
                <a:blip r:embed="rId2"/>
                <a:stretch>
                  <a:fillRect l="-355" t="-368" r="-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D53A-70D5-E070-EBEB-0E86205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13DF-B88A-4F50-B7C2-A838E528DBD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E09CAF80-E64F-9F52-2E0B-581A37FF1AC1}"/>
              </a:ext>
            </a:extLst>
          </p:cNvPr>
          <p:cNvPicPr/>
          <p:nvPr/>
        </p:nvPicPr>
        <p:blipFill rotWithShape="1">
          <a:blip r:embed="rId3"/>
          <a:srcRect l="11725" r="28067"/>
          <a:stretch/>
        </p:blipFill>
        <p:spPr>
          <a:xfrm>
            <a:off x="9965635" y="1216642"/>
            <a:ext cx="1762539" cy="44155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03236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틀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297</TotalTime>
  <Words>619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나눔고딕</vt:lpstr>
      <vt:lpstr>맑은 고딕</vt:lpstr>
      <vt:lpstr>Arial</vt:lpstr>
      <vt:lpstr>Cambria Math</vt:lpstr>
      <vt:lpstr>Symbol</vt:lpstr>
      <vt:lpstr>Wingdings</vt:lpstr>
      <vt:lpstr>Wingdings 2</vt:lpstr>
      <vt:lpstr>HDOfficeLightV0</vt:lpstr>
      <vt:lpstr>틀</vt:lpstr>
      <vt:lpstr>임베디드시스템 경진대회 - (자율주행 모형자동차)</vt:lpstr>
      <vt:lpstr>Contents</vt:lpstr>
      <vt:lpstr>1  개발 개요   개발 동기 &amp; 목표 </vt:lpstr>
      <vt:lpstr>2  설계   시스템 구성도  [HW]</vt:lpstr>
      <vt:lpstr>2  설계   시스템 구성도  [SW]</vt:lpstr>
      <vt:lpstr>2  설계   수행 내용  [차선 인식 주행]</vt:lpstr>
      <vt:lpstr>2  설계   수행 내용  [정지선 인식]</vt:lpstr>
      <vt:lpstr>2  설계   수행 내용  [신호등 인식]</vt:lpstr>
      <vt:lpstr>2  설계   수행 내용  [장애물 회피]</vt:lpstr>
      <vt:lpstr>3  결과  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남수진(2019146011)</dc:creator>
  <cp:lastModifiedBy>조현습(2017200039)</cp:lastModifiedBy>
  <cp:revision>62</cp:revision>
  <dcterms:created xsi:type="dcterms:W3CDTF">2022-06-16T00:07:19Z</dcterms:created>
  <dcterms:modified xsi:type="dcterms:W3CDTF">2022-06-16T11:07:50Z</dcterms:modified>
</cp:coreProperties>
</file>