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10/6/2017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Learning from nearest neighbours</a:t>
            </a:r>
            <a:endParaRPr lang="en-IN" dirty="0"/>
          </a:p>
        </p:txBody>
      </p:sp>
    </p:spTree>
    <p:extLst>
      <p:ext uri="{BB962C8B-B14F-4D97-AF65-F5344CB8AC3E}">
        <p14:creationId xmlns:p14="http://schemas.microsoft.com/office/powerpoint/2010/main" val="18168679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Questions</a:t>
            </a:r>
            <a:endParaRPr lang="en-IN" dirty="0"/>
          </a:p>
        </p:txBody>
      </p:sp>
      <p:sp>
        <p:nvSpPr>
          <p:cNvPr id="3" name="Content Placeholder 2"/>
          <p:cNvSpPr>
            <a:spLocks noGrp="1"/>
          </p:cNvSpPr>
          <p:nvPr>
            <p:ph idx="1"/>
          </p:nvPr>
        </p:nvSpPr>
        <p:spPr>
          <a:xfrm>
            <a:off x="677333" y="1571223"/>
            <a:ext cx="9303793" cy="4470139"/>
          </a:xfrm>
        </p:spPr>
        <p:txBody>
          <a:bodyPr/>
          <a:lstStyle/>
          <a:p>
            <a:r>
              <a:rPr lang="en-IN" dirty="0" smtClean="0"/>
              <a:t>How to find nearest neighbours if training data is completely non-uniform.</a:t>
            </a:r>
          </a:p>
          <a:p>
            <a:r>
              <a:rPr lang="en-IN" dirty="0" smtClean="0"/>
              <a:t>Suppose query data set is very small compared to training data set. Then its nearest neighbour might be wrong as it could match with dataset with less no of matched elements. How to handle this situation ?</a:t>
            </a:r>
          </a:p>
          <a:p>
            <a:pPr lvl="1"/>
            <a:r>
              <a:rPr lang="en-IN" dirty="0" smtClean="0"/>
              <a:t>Query point O is similar to training</a:t>
            </a:r>
          </a:p>
          <a:p>
            <a:pPr marL="457200" lvl="1" indent="0">
              <a:buNone/>
            </a:pPr>
            <a:r>
              <a:rPr lang="en-IN" dirty="0" smtClean="0"/>
              <a:t>Dataset B but due to smaller size it is </a:t>
            </a:r>
          </a:p>
          <a:p>
            <a:pPr marL="457200" lvl="1" indent="0">
              <a:buNone/>
            </a:pPr>
            <a:r>
              <a:rPr lang="en-IN" dirty="0" smtClean="0"/>
              <a:t>Near to point C which is incorrect.</a:t>
            </a:r>
            <a:endParaRPr lang="en-IN" dirty="0"/>
          </a:p>
        </p:txBody>
      </p:sp>
      <p:pic>
        <p:nvPicPr>
          <p:cNvPr id="4" name="Picture 3"/>
          <p:cNvPicPr>
            <a:picLocks noChangeAspect="1"/>
          </p:cNvPicPr>
          <p:nvPr/>
        </p:nvPicPr>
        <p:blipFill>
          <a:blip r:embed="rId2"/>
          <a:stretch>
            <a:fillRect/>
          </a:stretch>
        </p:blipFill>
        <p:spPr>
          <a:xfrm>
            <a:off x="4814552" y="3000375"/>
            <a:ext cx="4572000" cy="3857625"/>
          </a:xfrm>
          <a:prstGeom prst="rect">
            <a:avLst/>
          </a:prstGeom>
        </p:spPr>
      </p:pic>
    </p:spTree>
    <p:extLst>
      <p:ext uri="{BB962C8B-B14F-4D97-AF65-F5344CB8AC3E}">
        <p14:creationId xmlns:p14="http://schemas.microsoft.com/office/powerpoint/2010/main" val="3087866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Training dataset means data which is already available and </a:t>
            </a:r>
            <a:r>
              <a:rPr lang="en-IN" dirty="0"/>
              <a:t>used to discover potentially predictive </a:t>
            </a:r>
            <a:r>
              <a:rPr lang="en-IN" dirty="0" smtClean="0"/>
              <a:t>relationships, whereas query point is point under examination.</a:t>
            </a:r>
          </a:p>
          <a:p>
            <a:r>
              <a:rPr lang="en-IN" dirty="0" smtClean="0"/>
              <a:t>Learning </a:t>
            </a:r>
            <a:r>
              <a:rPr lang="en-IN" dirty="0" smtClean="0"/>
              <a:t>means finding the category/label associated with a query point using training data set.</a:t>
            </a:r>
          </a:p>
          <a:p>
            <a:r>
              <a:rPr lang="en-IN" dirty="0" smtClean="0"/>
              <a:t>The simplest method to classify the query point is to assign label based on training points which are closest to query point.</a:t>
            </a:r>
            <a:endParaRPr lang="en-IN" dirty="0"/>
          </a:p>
        </p:txBody>
      </p:sp>
    </p:spTree>
    <p:extLst>
      <p:ext uri="{BB962C8B-B14F-4D97-AF65-F5344CB8AC3E}">
        <p14:creationId xmlns:p14="http://schemas.microsoft.com/office/powerpoint/2010/main" val="13957813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Framework of nearest neighbours</a:t>
            </a:r>
            <a:endParaRPr lang="en-IN" dirty="0"/>
          </a:p>
        </p:txBody>
      </p:sp>
      <p:sp>
        <p:nvSpPr>
          <p:cNvPr id="3" name="Content Placeholder 2"/>
          <p:cNvSpPr>
            <a:spLocks noGrp="1"/>
          </p:cNvSpPr>
          <p:nvPr>
            <p:ph idx="1"/>
          </p:nvPr>
        </p:nvSpPr>
        <p:spPr/>
        <p:txBody>
          <a:bodyPr/>
          <a:lstStyle/>
          <a:p>
            <a:r>
              <a:rPr lang="en-IN" dirty="0" smtClean="0"/>
              <a:t>Consider following points while designing nearest neighbours:</a:t>
            </a:r>
          </a:p>
          <a:p>
            <a:pPr>
              <a:buAutoNum type="arabicPeriod"/>
            </a:pPr>
            <a:r>
              <a:rPr lang="en-IN" dirty="0" smtClean="0"/>
              <a:t>The ‘distance’ measure to be used. E.g. Euclidian distance, angle between two vectors</a:t>
            </a:r>
          </a:p>
          <a:p>
            <a:pPr>
              <a:buAutoNum type="arabicPeriod"/>
            </a:pPr>
            <a:r>
              <a:rPr lang="en-IN" dirty="0" smtClean="0"/>
              <a:t>‘Number’ of nearest neighbours to be looked upon</a:t>
            </a:r>
          </a:p>
          <a:p>
            <a:pPr>
              <a:buAutoNum type="arabicPeriod"/>
            </a:pPr>
            <a:r>
              <a:rPr lang="en-IN" dirty="0" smtClean="0"/>
              <a:t>Weight of nearest neighbours so that </a:t>
            </a:r>
            <a:r>
              <a:rPr lang="en-IN" dirty="0"/>
              <a:t>the nearer </a:t>
            </a:r>
            <a:r>
              <a:rPr lang="en-IN" dirty="0" smtClean="0"/>
              <a:t>neighbours </a:t>
            </a:r>
            <a:r>
              <a:rPr lang="en-IN" dirty="0"/>
              <a:t>contribute more to the average than the more distant ones. </a:t>
            </a:r>
            <a:endParaRPr lang="en-IN" dirty="0" smtClean="0"/>
          </a:p>
          <a:p>
            <a:pPr>
              <a:buAutoNum type="arabicPeriod"/>
            </a:pPr>
            <a:r>
              <a:rPr lang="en-IN" dirty="0" smtClean="0"/>
              <a:t>Defining label to be associated with the query.</a:t>
            </a:r>
            <a:endParaRPr lang="en-IN" dirty="0"/>
          </a:p>
        </p:txBody>
      </p:sp>
    </p:spTree>
    <p:extLst>
      <p:ext uri="{BB962C8B-B14F-4D97-AF65-F5344CB8AC3E}">
        <p14:creationId xmlns:p14="http://schemas.microsoft.com/office/powerpoint/2010/main" val="1005532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Simplest case : Learning from one nearest neighbour</a:t>
            </a:r>
            <a:endParaRPr lang="en-IN" dirty="0"/>
          </a:p>
        </p:txBody>
      </p:sp>
      <p:sp>
        <p:nvSpPr>
          <p:cNvPr id="3" name="Content Placeholder 2"/>
          <p:cNvSpPr>
            <a:spLocks noGrp="1"/>
          </p:cNvSpPr>
          <p:nvPr>
            <p:ph idx="1"/>
          </p:nvPr>
        </p:nvSpPr>
        <p:spPr/>
        <p:txBody>
          <a:bodyPr/>
          <a:lstStyle/>
          <a:p>
            <a:r>
              <a:rPr lang="en-IN" dirty="0"/>
              <a:t>C</a:t>
            </a:r>
            <a:r>
              <a:rPr lang="en-IN" dirty="0" smtClean="0"/>
              <a:t>hoose </a:t>
            </a:r>
            <a:r>
              <a:rPr lang="en-IN" dirty="0"/>
              <a:t>only </a:t>
            </a:r>
            <a:r>
              <a:rPr lang="en-IN" dirty="0" smtClean="0"/>
              <a:t>the one neighbour </a:t>
            </a:r>
            <a:r>
              <a:rPr lang="en-IN" dirty="0"/>
              <a:t>that is nearest the query example. </a:t>
            </a:r>
            <a:endParaRPr lang="en-IN" dirty="0" smtClean="0"/>
          </a:p>
          <a:p>
            <a:r>
              <a:rPr lang="en-IN" dirty="0" smtClean="0"/>
              <a:t>No use of weighing the neighbour as there is only one contributor </a:t>
            </a:r>
          </a:p>
          <a:p>
            <a:r>
              <a:rPr lang="en-IN" dirty="0" smtClean="0"/>
              <a:t>Label of the query point would be same as that of nearest neighbour.</a:t>
            </a:r>
          </a:p>
          <a:p>
            <a:endParaRPr lang="en-IN"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588" y="3515933"/>
            <a:ext cx="4265755" cy="3052018"/>
          </a:xfrm>
          <a:prstGeom prst="rect">
            <a:avLst/>
          </a:prstGeom>
        </p:spPr>
      </p:pic>
    </p:spTree>
    <p:extLst>
      <p:ext uri="{BB962C8B-B14F-4D97-AF65-F5344CB8AC3E}">
        <p14:creationId xmlns:p14="http://schemas.microsoft.com/office/powerpoint/2010/main" val="737446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Learning One-Dimensional Functions</a:t>
            </a:r>
            <a:endParaRPr lang="en-IN" dirty="0"/>
          </a:p>
        </p:txBody>
      </p:sp>
      <p:sp>
        <p:nvSpPr>
          <p:cNvPr id="3" name="Content Placeholder 2"/>
          <p:cNvSpPr>
            <a:spLocks noGrp="1"/>
          </p:cNvSpPr>
          <p:nvPr>
            <p:ph idx="1"/>
          </p:nvPr>
        </p:nvSpPr>
        <p:spPr/>
        <p:txBody>
          <a:bodyPr/>
          <a:lstStyle/>
          <a:p>
            <a:r>
              <a:rPr lang="en-IN" dirty="0" smtClean="0"/>
              <a:t>Consider training examples of the form (</a:t>
            </a:r>
            <a:r>
              <a:rPr lang="en-IN" dirty="0" err="1" smtClean="0"/>
              <a:t>x,y</a:t>
            </a:r>
            <a:r>
              <a:rPr lang="en-IN" dirty="0" smtClean="0"/>
              <a:t>). So training dataset is </a:t>
            </a:r>
            <a:r>
              <a:rPr lang="en-IN" dirty="0"/>
              <a:t>a collection of samples of the </a:t>
            </a:r>
            <a:r>
              <a:rPr lang="en-IN" dirty="0" smtClean="0"/>
              <a:t>value of </a:t>
            </a:r>
            <a:r>
              <a:rPr lang="en-IN" dirty="0"/>
              <a:t>a function y = f(x) for certain values of </a:t>
            </a:r>
            <a:r>
              <a:rPr lang="en-IN" dirty="0" smtClean="0"/>
              <a:t>x</a:t>
            </a:r>
          </a:p>
          <a:p>
            <a:r>
              <a:rPr lang="en-IN" dirty="0" smtClean="0"/>
              <a:t>Consider the following</a:t>
            </a:r>
          </a:p>
          <a:p>
            <a:pPr lvl="1"/>
            <a:r>
              <a:rPr lang="en-IN" dirty="0" smtClean="0"/>
              <a:t>k- number of nearest neighbours (</a:t>
            </a:r>
            <a:r>
              <a:rPr lang="en-IN" dirty="0">
                <a:latin typeface="CMMI10"/>
              </a:rPr>
              <a:t>x</a:t>
            </a:r>
            <a:r>
              <a:rPr lang="en-IN" sz="800" dirty="0">
                <a:latin typeface="CMR7"/>
              </a:rPr>
              <a:t>1</a:t>
            </a:r>
            <a:r>
              <a:rPr lang="en-IN" dirty="0">
                <a:latin typeface="CMMI10"/>
              </a:rPr>
              <a:t>, x</a:t>
            </a:r>
            <a:r>
              <a:rPr lang="en-IN" sz="800" dirty="0">
                <a:latin typeface="CMR7"/>
              </a:rPr>
              <a:t>2</a:t>
            </a:r>
            <a:r>
              <a:rPr lang="en-IN" dirty="0">
                <a:latin typeface="CMMI10"/>
              </a:rPr>
              <a:t>, . . . </a:t>
            </a:r>
            <a:r>
              <a:rPr lang="en-IN" dirty="0" smtClean="0">
                <a:latin typeface="CMMI10"/>
              </a:rPr>
              <a:t>, </a:t>
            </a:r>
            <a:r>
              <a:rPr lang="en-IN" dirty="0" err="1" smtClean="0">
                <a:latin typeface="CMMI10"/>
              </a:rPr>
              <a:t>x</a:t>
            </a:r>
            <a:r>
              <a:rPr lang="en-IN" sz="800" dirty="0" err="1" smtClean="0">
                <a:latin typeface="CMMI7"/>
              </a:rPr>
              <a:t>k</a:t>
            </a:r>
            <a:r>
              <a:rPr lang="en-IN" sz="800" dirty="0" smtClean="0">
                <a:latin typeface="CMMI7"/>
              </a:rPr>
              <a:t> </a:t>
            </a:r>
            <a:r>
              <a:rPr lang="en-IN" sz="1800" dirty="0">
                <a:solidFill>
                  <a:prstClr val="black">
                    <a:lumMod val="75000"/>
                    <a:lumOff val="25000"/>
                  </a:prstClr>
                </a:solidFill>
                <a:latin typeface="CMMI10"/>
              </a:rPr>
              <a:t>)</a:t>
            </a:r>
            <a:r>
              <a:rPr lang="en-IN" sz="800" dirty="0" smtClean="0">
                <a:latin typeface="CMMI7"/>
              </a:rPr>
              <a:t> </a:t>
            </a:r>
          </a:p>
          <a:p>
            <a:pPr lvl="1"/>
            <a:r>
              <a:rPr lang="en-IN" dirty="0" smtClean="0"/>
              <a:t>Wi - the weight associated with each point (</a:t>
            </a:r>
            <a:r>
              <a:rPr lang="en-IN" dirty="0" err="1" smtClean="0"/>
              <a:t>xi,yi</a:t>
            </a:r>
            <a:r>
              <a:rPr lang="en-IN" dirty="0" smtClean="0"/>
              <a:t>)</a:t>
            </a:r>
          </a:p>
          <a:p>
            <a:r>
              <a:rPr lang="en-IN" dirty="0" smtClean="0"/>
              <a:t>The estimate </a:t>
            </a:r>
            <a:r>
              <a:rPr lang="en-IN" dirty="0"/>
              <a:t>of the label y for x </a:t>
            </a:r>
            <a:r>
              <a:rPr lang="en-IN" dirty="0" smtClean="0"/>
              <a:t>is</a:t>
            </a:r>
            <a:endParaRPr lang="en-IN" sz="800" dirty="0"/>
          </a:p>
          <a:p>
            <a:pPr marL="0" indent="0">
              <a:buNone/>
            </a:pPr>
            <a:r>
              <a:rPr lang="en-IN" dirty="0" smtClean="0"/>
              <a:t>		∑</a:t>
            </a:r>
            <a:r>
              <a:rPr lang="en-IN" sz="800" dirty="0" err="1" smtClean="0"/>
              <a:t>i</a:t>
            </a:r>
            <a:r>
              <a:rPr lang="en-IN" sz="800" dirty="0" smtClean="0"/>
              <a:t>=1 </a:t>
            </a:r>
            <a:r>
              <a:rPr lang="en-IN" sz="2400" dirty="0" err="1" smtClean="0"/>
              <a:t>w</a:t>
            </a:r>
            <a:r>
              <a:rPr lang="en-IN" sz="800" dirty="0" err="1" smtClean="0"/>
              <a:t>i</a:t>
            </a:r>
            <a:r>
              <a:rPr lang="en-IN" sz="2400" dirty="0" err="1" smtClean="0"/>
              <a:t>y</a:t>
            </a:r>
            <a:r>
              <a:rPr lang="en-IN" sz="800" dirty="0" err="1" smtClean="0"/>
              <a:t>i</a:t>
            </a:r>
            <a:r>
              <a:rPr lang="en-IN" sz="800" dirty="0"/>
              <a:t> </a:t>
            </a:r>
            <a:r>
              <a:rPr lang="en-IN" sz="800" dirty="0" smtClean="0"/>
              <a:t> </a:t>
            </a:r>
            <a:r>
              <a:rPr lang="en-IN" dirty="0" smtClean="0"/>
              <a:t>/</a:t>
            </a:r>
            <a:r>
              <a:rPr lang="en-IN" dirty="0">
                <a:solidFill>
                  <a:prstClr val="black">
                    <a:lumMod val="75000"/>
                    <a:lumOff val="25000"/>
                  </a:prstClr>
                </a:solidFill>
              </a:rPr>
              <a:t> ∑</a:t>
            </a:r>
            <a:r>
              <a:rPr lang="en-IN" sz="800" dirty="0" smtClean="0"/>
              <a:t> </a:t>
            </a:r>
            <a:r>
              <a:rPr lang="en-IN" sz="800" dirty="0" err="1" smtClean="0"/>
              <a:t>i</a:t>
            </a:r>
            <a:r>
              <a:rPr lang="en-IN" sz="800" dirty="0" smtClean="0"/>
              <a:t>=1 </a:t>
            </a:r>
            <a:r>
              <a:rPr lang="en-IN" sz="2400" dirty="0" err="1" smtClean="0"/>
              <a:t>w</a:t>
            </a:r>
            <a:r>
              <a:rPr lang="en-IN" sz="800" dirty="0" err="1" smtClean="0"/>
              <a:t>i</a:t>
            </a:r>
            <a:r>
              <a:rPr lang="en-IN" sz="2400" dirty="0"/>
              <a:t> </a:t>
            </a:r>
            <a:endParaRPr lang="en-IN" dirty="0"/>
          </a:p>
        </p:txBody>
      </p:sp>
    </p:spTree>
    <p:extLst>
      <p:ext uri="{BB962C8B-B14F-4D97-AF65-F5344CB8AC3E}">
        <p14:creationId xmlns:p14="http://schemas.microsoft.com/office/powerpoint/2010/main" val="648776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10862"/>
          </a:xfrm>
        </p:spPr>
        <p:txBody>
          <a:bodyPr>
            <a:normAutofit fontScale="90000"/>
          </a:bodyPr>
          <a:lstStyle/>
          <a:p>
            <a:r>
              <a:rPr lang="en-IN" dirty="0" smtClean="0"/>
              <a:t>Example</a:t>
            </a:r>
            <a:endParaRPr lang="en-IN" dirty="0"/>
          </a:p>
        </p:txBody>
      </p:sp>
      <p:sp>
        <p:nvSpPr>
          <p:cNvPr id="3" name="Content Placeholder 2"/>
          <p:cNvSpPr>
            <a:spLocks noGrp="1"/>
          </p:cNvSpPr>
          <p:nvPr>
            <p:ph idx="1"/>
          </p:nvPr>
        </p:nvSpPr>
        <p:spPr>
          <a:xfrm>
            <a:off x="677334" y="1275009"/>
            <a:ext cx="10643196" cy="4766354"/>
          </a:xfrm>
        </p:spPr>
        <p:txBody>
          <a:bodyPr/>
          <a:lstStyle/>
          <a:p>
            <a:r>
              <a:rPr lang="en-IN" dirty="0" smtClean="0"/>
              <a:t>Let the training set be (1</a:t>
            </a:r>
            <a:r>
              <a:rPr lang="en-IN" dirty="0"/>
              <a:t>, 1), (2, 2), (3, 4), (4, 8), (5, 4), (6, 2), and (7, 1</a:t>
            </a:r>
            <a:r>
              <a:rPr lang="en-IN" dirty="0" smtClean="0"/>
              <a:t>). </a:t>
            </a:r>
          </a:p>
          <a:p>
            <a:r>
              <a:rPr lang="en-IN" dirty="0" smtClean="0"/>
              <a:t>Let the query point be x=3.8</a:t>
            </a:r>
          </a:p>
          <a:p>
            <a:r>
              <a:rPr lang="en-IN" dirty="0" smtClean="0"/>
              <a:t>Possible ways to find out label for query point</a:t>
            </a:r>
          </a:p>
          <a:p>
            <a:pPr marL="800100" lvl="1" indent="-342900">
              <a:buAutoNum type="arabicPeriod"/>
            </a:pPr>
            <a:r>
              <a:rPr lang="en-IN" i="1" dirty="0" smtClean="0">
                <a:latin typeface="CMTI10"/>
              </a:rPr>
              <a:t>Nearest </a:t>
            </a:r>
            <a:r>
              <a:rPr lang="en-IN" i="1" dirty="0" err="1" smtClean="0">
                <a:latin typeface="CMTI10"/>
              </a:rPr>
              <a:t>Neighbor</a:t>
            </a:r>
            <a:r>
              <a:rPr lang="en-IN" dirty="0" smtClean="0"/>
              <a:t> : Using one nearest neighbour. Here, it would be (4,8) and label for x is 8.</a:t>
            </a:r>
          </a:p>
          <a:p>
            <a:pPr marL="800100" lvl="1" indent="-342900">
              <a:buAutoNum type="arabicPeriod"/>
            </a:pPr>
            <a:r>
              <a:rPr lang="en-IN" i="1" dirty="0" smtClean="0">
                <a:latin typeface="CMTI10"/>
              </a:rPr>
              <a:t>Average </a:t>
            </a:r>
            <a:r>
              <a:rPr lang="en-IN" i="1" dirty="0">
                <a:latin typeface="CMTI10"/>
              </a:rPr>
              <a:t>of the Two Nearest </a:t>
            </a:r>
            <a:r>
              <a:rPr lang="en-IN" i="1" dirty="0" err="1" smtClean="0">
                <a:latin typeface="CMTI10"/>
              </a:rPr>
              <a:t>Neighbors</a:t>
            </a:r>
            <a:r>
              <a:rPr lang="en-IN" i="1" dirty="0">
                <a:latin typeface="CMTI10"/>
              </a:rPr>
              <a:t> </a:t>
            </a:r>
            <a:r>
              <a:rPr lang="en-IN" i="1" dirty="0" smtClean="0">
                <a:latin typeface="CMTI10"/>
              </a:rPr>
              <a:t>: </a:t>
            </a:r>
            <a:r>
              <a:rPr lang="en-IN" dirty="0"/>
              <a:t>Choose 2 nearest neighbours and take </a:t>
            </a:r>
            <a:r>
              <a:rPr lang="en-IN" dirty="0" err="1"/>
              <a:t>averge</a:t>
            </a:r>
            <a:r>
              <a:rPr lang="en-IN" dirty="0"/>
              <a:t> of them ( assigning equal weight (half) to both the points</a:t>
            </a:r>
            <a:r>
              <a:rPr lang="en-IN" dirty="0" smtClean="0"/>
              <a:t>.</a:t>
            </a:r>
            <a:endParaRPr lang="en-IN" dirty="0"/>
          </a:p>
          <a:p>
            <a:pPr marL="800100" lvl="1" indent="-342900">
              <a:buFont typeface="Wingdings 3" charset="2"/>
              <a:buAutoNum type="arabicPeriod"/>
            </a:pPr>
            <a:r>
              <a:rPr lang="en-IN" i="1" dirty="0"/>
              <a:t>Weighted Average of the Two Nearest </a:t>
            </a:r>
            <a:r>
              <a:rPr lang="en-IN" i="1" dirty="0" err="1" smtClean="0"/>
              <a:t>Neighbors</a:t>
            </a:r>
            <a:r>
              <a:rPr lang="en-IN" dirty="0" smtClean="0"/>
              <a:t> : Choose 2 </a:t>
            </a:r>
            <a:r>
              <a:rPr lang="en-IN" dirty="0" err="1" smtClean="0"/>
              <a:t>nearsest</a:t>
            </a:r>
            <a:r>
              <a:rPr lang="en-IN" dirty="0" smtClean="0"/>
              <a:t> neighbours and assign them weight ( let the weight be inverse of distance of neighbour from query point ) </a:t>
            </a:r>
            <a:r>
              <a:rPr lang="en-IN" dirty="0"/>
              <a:t>The weighted average would be </a:t>
            </a:r>
          </a:p>
          <a:p>
            <a:pPr marL="800100" lvl="1" indent="-342900">
              <a:buAutoNum type="arabicPeriod"/>
            </a:pPr>
            <a:endParaRPr lang="en-IN" dirty="0" smtClean="0"/>
          </a:p>
          <a:p>
            <a:pPr marL="800100" lvl="1" indent="-342900">
              <a:buAutoNum type="arabicPeriod"/>
            </a:pPr>
            <a:endParaRPr lang="en-IN" dirty="0" smtClean="0"/>
          </a:p>
          <a:p>
            <a:pPr marL="800100" lvl="1" indent="-342900">
              <a:buAutoNum type="arabicPeriod"/>
            </a:pPr>
            <a:r>
              <a:rPr lang="en-IN" i="1" dirty="0" smtClean="0"/>
              <a:t>Average </a:t>
            </a:r>
            <a:r>
              <a:rPr lang="en-IN" i="1" dirty="0"/>
              <a:t>of Three Nearest </a:t>
            </a:r>
            <a:r>
              <a:rPr lang="en-IN" i="1" dirty="0" err="1" smtClean="0"/>
              <a:t>Neighbors</a:t>
            </a:r>
            <a:r>
              <a:rPr lang="en-IN" i="1" dirty="0"/>
              <a:t> </a:t>
            </a:r>
            <a:r>
              <a:rPr lang="en-IN" i="1" dirty="0" smtClean="0"/>
              <a:t>: </a:t>
            </a:r>
            <a:r>
              <a:rPr lang="en-IN" dirty="0" smtClean="0"/>
              <a:t>Let k =3 and either average out the weight ( w=1/3) or assign the weight to calculate the label.</a:t>
            </a:r>
          </a:p>
          <a:p>
            <a:pPr lvl="0">
              <a:buClr>
                <a:srgbClr val="90C226"/>
              </a:buClr>
            </a:pPr>
            <a:r>
              <a:rPr lang="en-IN" dirty="0" smtClean="0">
                <a:solidFill>
                  <a:prstClr val="black">
                    <a:lumMod val="75000"/>
                    <a:lumOff val="25000"/>
                  </a:prstClr>
                </a:solidFill>
              </a:rPr>
              <a:t>The question would be : which method would be fastest and give accurate results?</a:t>
            </a:r>
            <a:endParaRPr lang="en-IN" dirty="0">
              <a:solidFill>
                <a:prstClr val="black">
                  <a:lumMod val="75000"/>
                  <a:lumOff val="25000"/>
                </a:prstClr>
              </a:solidFill>
            </a:endParaRPr>
          </a:p>
          <a:p>
            <a:pPr marL="800100" lvl="1" indent="-342900">
              <a:buAutoNum type="arabicPeriod"/>
            </a:pPr>
            <a:endParaRPr lang="en-IN" dirty="0" smtClean="0"/>
          </a:p>
        </p:txBody>
      </p:sp>
      <p:pic>
        <p:nvPicPr>
          <p:cNvPr id="4" name="Picture 3"/>
          <p:cNvPicPr>
            <a:picLocks noChangeAspect="1"/>
          </p:cNvPicPr>
          <p:nvPr/>
        </p:nvPicPr>
        <p:blipFill>
          <a:blip r:embed="rId2"/>
          <a:stretch>
            <a:fillRect/>
          </a:stretch>
        </p:blipFill>
        <p:spPr>
          <a:xfrm>
            <a:off x="2470267" y="4061973"/>
            <a:ext cx="3819525" cy="790575"/>
          </a:xfrm>
          <a:prstGeom prst="rect">
            <a:avLst/>
          </a:prstGeom>
        </p:spPr>
      </p:pic>
    </p:spTree>
    <p:extLst>
      <p:ext uri="{BB962C8B-B14F-4D97-AF65-F5344CB8AC3E}">
        <p14:creationId xmlns:p14="http://schemas.microsoft.com/office/powerpoint/2010/main" val="2677900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713"/>
          </a:xfrm>
        </p:spPr>
        <p:txBody>
          <a:bodyPr/>
          <a:lstStyle/>
          <a:p>
            <a:r>
              <a:rPr lang="en-IN" dirty="0" smtClean="0"/>
              <a:t>Kernel Regression</a:t>
            </a:r>
            <a:endParaRPr lang="en-IN" dirty="0"/>
          </a:p>
        </p:txBody>
      </p:sp>
      <p:sp>
        <p:nvSpPr>
          <p:cNvPr id="3" name="Content Placeholder 2"/>
          <p:cNvSpPr>
            <a:spLocks noGrp="1"/>
          </p:cNvSpPr>
          <p:nvPr>
            <p:ph idx="1"/>
          </p:nvPr>
        </p:nvSpPr>
        <p:spPr>
          <a:xfrm>
            <a:off x="677334" y="1455313"/>
            <a:ext cx="9728796" cy="4586050"/>
          </a:xfrm>
        </p:spPr>
        <p:txBody>
          <a:bodyPr/>
          <a:lstStyle/>
          <a:p>
            <a:r>
              <a:rPr lang="en-IN" dirty="0"/>
              <a:t>C</a:t>
            </a:r>
            <a:r>
              <a:rPr lang="en-IN" dirty="0" smtClean="0"/>
              <a:t>onstruct </a:t>
            </a:r>
            <a:r>
              <a:rPr lang="en-IN" dirty="0"/>
              <a:t>a continuous function that represents the data of a </a:t>
            </a:r>
            <a:r>
              <a:rPr lang="en-IN" dirty="0" smtClean="0"/>
              <a:t>training set </a:t>
            </a:r>
            <a:r>
              <a:rPr lang="en-IN" dirty="0"/>
              <a:t>to consider all points in the training </a:t>
            </a:r>
            <a:r>
              <a:rPr lang="en-IN" dirty="0" smtClean="0"/>
              <a:t>set assigning relative weight to each point.</a:t>
            </a:r>
          </a:p>
          <a:p>
            <a:r>
              <a:rPr lang="en-IN" dirty="0" smtClean="0"/>
              <a:t>E.g. Consider ‘bell-curve’ ( normal distribution ) so that weight of training point x when the query is q is</a:t>
            </a:r>
          </a:p>
          <a:p>
            <a:pPr lvl="1"/>
            <a:r>
              <a:rPr lang="en-IN" dirty="0" smtClean="0"/>
              <a:t>σ = </a:t>
            </a:r>
            <a:r>
              <a:rPr lang="en-IN" dirty="0"/>
              <a:t>standard deviation of the </a:t>
            </a:r>
            <a:r>
              <a:rPr lang="en-IN" dirty="0" smtClean="0"/>
              <a:t>distribution</a:t>
            </a:r>
          </a:p>
          <a:p>
            <a:pPr lvl="1"/>
            <a:r>
              <a:rPr lang="en-IN" dirty="0" smtClean="0"/>
              <a:t>By this means, </a:t>
            </a:r>
            <a:r>
              <a:rPr lang="en-IN" dirty="0" smtClean="0">
                <a:latin typeface="CMR10"/>
              </a:rPr>
              <a:t>points within distance </a:t>
            </a:r>
            <a:r>
              <a:rPr lang="en-IN" dirty="0" smtClean="0">
                <a:latin typeface="CMMI10"/>
              </a:rPr>
              <a:t>σ </a:t>
            </a:r>
            <a:r>
              <a:rPr lang="en-IN" dirty="0" smtClean="0">
                <a:latin typeface="CMR10"/>
              </a:rPr>
              <a:t>of </a:t>
            </a:r>
            <a:r>
              <a:rPr lang="en-IN" dirty="0" smtClean="0">
                <a:latin typeface="CMMI10"/>
              </a:rPr>
              <a:t>q </a:t>
            </a:r>
            <a:r>
              <a:rPr lang="en-IN" dirty="0" smtClean="0">
                <a:latin typeface="CMR10"/>
              </a:rPr>
              <a:t>are heavily weighted, and those further away have little weight</a:t>
            </a:r>
            <a:r>
              <a:rPr lang="en-IN" dirty="0" smtClean="0"/>
              <a:t>. As q approaches x, the label of x dominates all the other points.</a:t>
            </a:r>
            <a:endParaRPr lang="en-IN" dirty="0"/>
          </a:p>
        </p:txBody>
      </p:sp>
      <p:pic>
        <p:nvPicPr>
          <p:cNvPr id="4" name="Picture 3"/>
          <p:cNvPicPr>
            <a:picLocks noChangeAspect="1"/>
          </p:cNvPicPr>
          <p:nvPr/>
        </p:nvPicPr>
        <p:blipFill>
          <a:blip r:embed="rId2"/>
          <a:stretch>
            <a:fillRect/>
          </a:stretch>
        </p:blipFill>
        <p:spPr>
          <a:xfrm>
            <a:off x="2962476" y="2507221"/>
            <a:ext cx="1038225" cy="323850"/>
          </a:xfrm>
          <a:prstGeom prst="rect">
            <a:avLst/>
          </a:prstGeom>
        </p:spPr>
      </p:pic>
      <p:pic>
        <p:nvPicPr>
          <p:cNvPr id="5" name="Picture 4"/>
          <p:cNvPicPr>
            <a:picLocks noChangeAspect="1"/>
          </p:cNvPicPr>
          <p:nvPr/>
        </p:nvPicPr>
        <p:blipFill>
          <a:blip r:embed="rId3"/>
          <a:stretch>
            <a:fillRect/>
          </a:stretch>
        </p:blipFill>
        <p:spPr>
          <a:xfrm>
            <a:off x="2962476" y="2507221"/>
            <a:ext cx="1019175" cy="333375"/>
          </a:xfrm>
          <a:prstGeom prst="rect">
            <a:avLst/>
          </a:prstGeom>
        </p:spPr>
      </p:pic>
    </p:spTree>
    <p:extLst>
      <p:ext uri="{BB962C8B-B14F-4D97-AF65-F5344CB8AC3E}">
        <p14:creationId xmlns:p14="http://schemas.microsoft.com/office/powerpoint/2010/main" val="3458635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5561"/>
          </a:xfrm>
        </p:spPr>
        <p:txBody>
          <a:bodyPr/>
          <a:lstStyle/>
          <a:p>
            <a:r>
              <a:rPr lang="en-IN" dirty="0" smtClean="0"/>
              <a:t>Dealing with High-Dimensional Data</a:t>
            </a:r>
            <a:endParaRPr lang="en-IN" dirty="0"/>
          </a:p>
        </p:txBody>
      </p:sp>
      <p:sp>
        <p:nvSpPr>
          <p:cNvPr id="3" name="Content Placeholder 2"/>
          <p:cNvSpPr>
            <a:spLocks noGrp="1"/>
          </p:cNvSpPr>
          <p:nvPr>
            <p:ph idx="1"/>
          </p:nvPr>
        </p:nvSpPr>
        <p:spPr>
          <a:xfrm>
            <a:off x="677333" y="1365161"/>
            <a:ext cx="9213641" cy="4676201"/>
          </a:xfrm>
        </p:spPr>
        <p:txBody>
          <a:bodyPr/>
          <a:lstStyle/>
          <a:p>
            <a:r>
              <a:rPr lang="en-IN" dirty="0" smtClean="0"/>
              <a:t>For a high dimensional data ( e.g. articles of 1000 words each would make 1000-D data ), a large portion of data needs to be searched to find nearest neighbour.</a:t>
            </a:r>
          </a:p>
          <a:p>
            <a:r>
              <a:rPr lang="en-IN" dirty="0" smtClean="0"/>
              <a:t>Two ways to deal with ‘high dimensionality’ :</a:t>
            </a:r>
          </a:p>
          <a:p>
            <a:pPr lvl="1"/>
            <a:r>
              <a:rPr lang="en-IN" dirty="0" smtClean="0"/>
              <a:t>1. </a:t>
            </a:r>
            <a:r>
              <a:rPr lang="en-IN" dirty="0"/>
              <a:t>VA </a:t>
            </a:r>
            <a:r>
              <a:rPr lang="en-IN" dirty="0" smtClean="0"/>
              <a:t>Files : Scan the files in two-stage manner. </a:t>
            </a:r>
          </a:p>
          <a:p>
            <a:pPr lvl="2"/>
            <a:r>
              <a:rPr lang="en-IN" dirty="0" smtClean="0"/>
              <a:t>First, create summary of each data  ( e.g. using only higher 2 bytes from 8 bytes data and hence reducing it by ¼). Scan this data, and construct a list of candidates that might be among the k nearest neighbours of the query q.</a:t>
            </a:r>
          </a:p>
          <a:p>
            <a:pPr lvl="2"/>
            <a:r>
              <a:rPr lang="en-IN" dirty="0" smtClean="0"/>
              <a:t>Look up these small fraction of entire file to find k-nearest neighbours.</a:t>
            </a:r>
            <a:endParaRPr lang="en-IN" dirty="0"/>
          </a:p>
          <a:p>
            <a:pPr lvl="1">
              <a:buClr>
                <a:srgbClr val="90C226"/>
              </a:buClr>
            </a:pPr>
            <a:r>
              <a:rPr lang="en-IN" dirty="0" smtClean="0">
                <a:solidFill>
                  <a:prstClr val="black">
                    <a:lumMod val="75000"/>
                    <a:lumOff val="25000"/>
                  </a:prstClr>
                </a:solidFill>
              </a:rPr>
              <a:t>2. Dimensionality Reduction :</a:t>
            </a:r>
          </a:p>
          <a:p>
            <a:pPr lvl="2">
              <a:buClr>
                <a:srgbClr val="90C226"/>
              </a:buClr>
            </a:pPr>
            <a:r>
              <a:rPr lang="en-IN" dirty="0" smtClean="0">
                <a:solidFill>
                  <a:prstClr val="black">
                    <a:lumMod val="75000"/>
                    <a:lumOff val="25000"/>
                  </a:prstClr>
                </a:solidFill>
              </a:rPr>
              <a:t>Reduce the dimensions of training data set as well as query vector q and then search for q’s nearest neighbours. </a:t>
            </a:r>
            <a:r>
              <a:rPr lang="en-IN" dirty="0" err="1" smtClean="0">
                <a:solidFill>
                  <a:prstClr val="black">
                    <a:lumMod val="75000"/>
                    <a:lumOff val="25000"/>
                  </a:prstClr>
                </a:solidFill>
              </a:rPr>
              <a:t>Eg</a:t>
            </a:r>
            <a:r>
              <a:rPr lang="en-IN" dirty="0" smtClean="0">
                <a:solidFill>
                  <a:prstClr val="black">
                    <a:lumMod val="75000"/>
                    <a:lumOff val="25000"/>
                  </a:prstClr>
                </a:solidFill>
              </a:rPr>
              <a:t>. Use Locality Sensitive Hashing ( LSH ) to </a:t>
            </a:r>
            <a:r>
              <a:rPr lang="en-IN" smtClean="0">
                <a:solidFill>
                  <a:prstClr val="black">
                    <a:lumMod val="75000"/>
                    <a:lumOff val="25000"/>
                  </a:prstClr>
                </a:solidFill>
              </a:rPr>
              <a:t>reduce dimensions.</a:t>
            </a:r>
            <a:endParaRPr lang="en-IN" dirty="0">
              <a:solidFill>
                <a:prstClr val="black">
                  <a:lumMod val="75000"/>
                  <a:lumOff val="25000"/>
                </a:prstClr>
              </a:solidFill>
            </a:endParaRPr>
          </a:p>
          <a:p>
            <a:pPr marL="914400" lvl="2" indent="0">
              <a:buNone/>
            </a:pPr>
            <a:endParaRPr lang="en-IN" dirty="0" smtClean="0"/>
          </a:p>
          <a:p>
            <a:pPr marL="914400" lvl="2" indent="0">
              <a:buNone/>
            </a:pPr>
            <a:endParaRPr lang="en-IN" dirty="0"/>
          </a:p>
        </p:txBody>
      </p:sp>
    </p:spTree>
    <p:extLst>
      <p:ext uri="{BB962C8B-B14F-4D97-AF65-F5344CB8AC3E}">
        <p14:creationId xmlns:p14="http://schemas.microsoft.com/office/powerpoint/2010/main" val="867594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Dealing with Non-Euclidean Distance</a:t>
            </a:r>
          </a:p>
        </p:txBody>
      </p:sp>
      <p:sp>
        <p:nvSpPr>
          <p:cNvPr id="3" name="Content Placeholder 2"/>
          <p:cNvSpPr>
            <a:spLocks noGrp="1"/>
          </p:cNvSpPr>
          <p:nvPr>
            <p:ph idx="1"/>
          </p:nvPr>
        </p:nvSpPr>
        <p:spPr>
          <a:xfrm>
            <a:off x="677334" y="1619676"/>
            <a:ext cx="8596668" cy="3880773"/>
          </a:xfrm>
        </p:spPr>
        <p:txBody>
          <a:bodyPr/>
          <a:lstStyle/>
          <a:p>
            <a:r>
              <a:rPr lang="en-IN" dirty="0" smtClean="0"/>
              <a:t>For high dimensional data, if we consider distance function d such that d(</a:t>
            </a:r>
            <a:r>
              <a:rPr lang="en-IN" dirty="0" err="1" smtClean="0"/>
              <a:t>x,q</a:t>
            </a:r>
            <a:r>
              <a:rPr lang="en-IN" dirty="0" smtClean="0"/>
              <a:t>) is distance of query point q from point x then, weight of x in normal distribution is determined as : </a:t>
            </a:r>
            <a:endParaRPr lang="en-IN" dirty="0"/>
          </a:p>
        </p:txBody>
      </p:sp>
      <p:pic>
        <p:nvPicPr>
          <p:cNvPr id="4" name="Picture 3"/>
          <p:cNvPicPr>
            <a:picLocks noChangeAspect="1"/>
          </p:cNvPicPr>
          <p:nvPr/>
        </p:nvPicPr>
        <p:blipFill>
          <a:blip r:embed="rId2"/>
          <a:stretch>
            <a:fillRect/>
          </a:stretch>
        </p:blipFill>
        <p:spPr>
          <a:xfrm>
            <a:off x="4175568" y="2254071"/>
            <a:ext cx="1600200" cy="495300"/>
          </a:xfrm>
          <a:prstGeom prst="rect">
            <a:avLst/>
          </a:prstGeom>
        </p:spPr>
      </p:pic>
    </p:spTree>
    <p:extLst>
      <p:ext uri="{BB962C8B-B14F-4D97-AF65-F5344CB8AC3E}">
        <p14:creationId xmlns:p14="http://schemas.microsoft.com/office/powerpoint/2010/main" val="71420982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150</TotalTime>
  <Words>811</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CMMI10</vt:lpstr>
      <vt:lpstr>CMMI7</vt:lpstr>
      <vt:lpstr>CMR10</vt:lpstr>
      <vt:lpstr>CMR7</vt:lpstr>
      <vt:lpstr>CMTI10</vt:lpstr>
      <vt:lpstr>Trebuchet MS</vt:lpstr>
      <vt:lpstr>Wingdings 3</vt:lpstr>
      <vt:lpstr>Facet</vt:lpstr>
      <vt:lpstr>Learning from nearest neighbours</vt:lpstr>
      <vt:lpstr>PowerPoint Presentation</vt:lpstr>
      <vt:lpstr>Framework of nearest neighbours</vt:lpstr>
      <vt:lpstr>Simplest case : Learning from one nearest neighbour</vt:lpstr>
      <vt:lpstr>Learning One-Dimensional Functions</vt:lpstr>
      <vt:lpstr>Example</vt:lpstr>
      <vt:lpstr>Kernel Regression</vt:lpstr>
      <vt:lpstr>Dealing with High-Dimensional Data</vt:lpstr>
      <vt:lpstr>Dealing with Non-Euclidean Distance</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from nearest neighbours</dc:title>
  <dc:creator>Windows User</dc:creator>
  <cp:lastModifiedBy>Windows User</cp:lastModifiedBy>
  <cp:revision>39</cp:revision>
  <dcterms:created xsi:type="dcterms:W3CDTF">2017-10-06T15:33:10Z</dcterms:created>
  <dcterms:modified xsi:type="dcterms:W3CDTF">2017-10-06T20:28:15Z</dcterms:modified>
</cp:coreProperties>
</file>