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AA3F-37A2-41A6-A22D-0630A8A42263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2F22-4449-4178-A42A-21381A757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2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2F22-4449-4178-A42A-21381A757FD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66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0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61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19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28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8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56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48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3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82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90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59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7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3816424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CordiaUPC" pitchFamily="34" charset="-34"/>
              </a:rPr>
              <a:t>MySQL</a:t>
            </a:r>
            <a:r>
              <a:rPr lang="ru-RU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CordiaUPC" pitchFamily="34" charset="-34"/>
              </a:rPr>
              <a:t/>
            </a:r>
            <a:br>
              <a:rPr lang="ru-RU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CordiaUPC" pitchFamily="34" charset="-34"/>
              </a:rPr>
            </a:br>
            <a:r>
              <a:rPr lang="ru-RU" sz="2400" dirty="0" smtClean="0">
                <a:latin typeface="Gabriola" pitchFamily="82" charset="0"/>
              </a:rPr>
              <a:t>свободная реляционная система управления базами данных. </a:t>
            </a:r>
            <a:r>
              <a:rPr lang="ru-RU" sz="9600" dirty="0" smtClean="0"/>
              <a:t/>
            </a:r>
            <a:br>
              <a:rPr lang="ru-RU" sz="9600" dirty="0" smtClean="0"/>
            </a:br>
            <a:endParaRPr lang="ru-RU" sz="13800" b="1" dirty="0">
              <a:cs typeface="CordiaUPC" pitchFamily="34" charset="-3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8104" y="6021288"/>
            <a:ext cx="3528392" cy="836712"/>
          </a:xfrm>
        </p:spPr>
        <p:txBody>
          <a:bodyPr>
            <a:noAutofit/>
          </a:bodyPr>
          <a:lstStyle/>
          <a:p>
            <a:pPr algn="r"/>
            <a:r>
              <a:rPr lang="ru-RU" sz="1600" dirty="0" smtClean="0"/>
              <a:t>Презентацию подготовила: Вельможина Елизавета, ФИТ, 15207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288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dirty="0"/>
              <a:t>Загрузка данных в таблицу.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9036496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 smtClean="0">
                <a:latin typeface="Gabriola" pitchFamily="82" charset="0"/>
              </a:rPr>
              <a:t>Второй способ:</a:t>
            </a:r>
          </a:p>
          <a:p>
            <a:pPr marL="0" indent="0">
              <a:buNone/>
            </a:pPr>
            <a:r>
              <a:rPr lang="ru-RU" dirty="0" smtClean="0">
                <a:latin typeface="Gabriola" pitchFamily="82" charset="0"/>
              </a:rPr>
              <a:t>	При </a:t>
            </a:r>
            <a:r>
              <a:rPr lang="ru-RU" dirty="0">
                <a:latin typeface="Gabriola" pitchFamily="82" charset="0"/>
              </a:rPr>
              <a:t>добавлении одиночных записей используется </a:t>
            </a:r>
            <a:r>
              <a:rPr lang="ru-RU" dirty="0" smtClean="0">
                <a:latin typeface="Gabriola" pitchFamily="82" charset="0"/>
              </a:rPr>
              <a:t>команда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INSERT</a:t>
            </a:r>
            <a:r>
              <a:rPr lang="ru-RU" sz="2000" dirty="0">
                <a:latin typeface="+mj-lt"/>
              </a:rPr>
              <a:t>.</a:t>
            </a:r>
            <a:r>
              <a:rPr lang="ru-RU" sz="2000" dirty="0">
                <a:latin typeface="Gabriola" pitchFamily="82" charset="0"/>
              </a:rPr>
              <a:t> </a:t>
            </a:r>
            <a:r>
              <a:rPr lang="ru-RU" dirty="0" smtClean="0">
                <a:latin typeface="Gabriola" pitchFamily="82" charset="0"/>
              </a:rPr>
              <a:t>Самый простой вариант: задать </a:t>
            </a:r>
            <a:r>
              <a:rPr lang="ru-RU" dirty="0">
                <a:latin typeface="Gabriola" pitchFamily="82" charset="0"/>
              </a:rPr>
              <a:t>значения каждого столбца, в том порядке, в каком они были перечислены в команде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Gabriola" pitchFamily="82" charset="0"/>
              </a:rPr>
              <a:t> 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CREATE TABLE</a:t>
            </a:r>
            <a:r>
              <a:rPr lang="ru-RU" dirty="0">
                <a:latin typeface="Gabriola" pitchFamily="82" charset="0"/>
              </a:rPr>
              <a:t>. </a:t>
            </a:r>
          </a:p>
          <a:p>
            <a:pPr marL="0" indent="0">
              <a:buNone/>
            </a:pPr>
            <a:r>
              <a:rPr lang="ru-RU" dirty="0" smtClean="0">
                <a:latin typeface="Gabriola" pitchFamily="82" charset="0"/>
              </a:rPr>
              <a:t>	Та же операция с использованием команды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INSERT</a:t>
            </a:r>
            <a:r>
              <a:rPr lang="en-US" dirty="0" smtClean="0">
                <a:latin typeface="Gabriola" pitchFamily="82" charset="0"/>
              </a:rPr>
              <a:t> </a:t>
            </a:r>
            <a:r>
              <a:rPr lang="ru-RU" dirty="0" smtClean="0">
                <a:latin typeface="Gabriola" pitchFamily="82" charset="0"/>
              </a:rPr>
              <a:t>выглядит следующим образом:</a:t>
            </a:r>
            <a:endParaRPr lang="ru-RU" dirty="0">
              <a:latin typeface="Gabriola" pitchFamily="82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mysql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&gt; INSERT INTO pet </a:t>
            </a:r>
            <a:endParaRPr lang="ru-RU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        -&gt; VALUES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(‘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Jake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',‘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Finn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',‘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Dog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',‘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',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,NULL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6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Выборка информации из таблицы.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528" y="980728"/>
            <a:ext cx="8496944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Gabriola" pitchFamily="82" charset="0"/>
              </a:rPr>
              <a:t>Информация извлекается из таблиц при помощи </a:t>
            </a:r>
            <a:r>
              <a:rPr lang="ru-RU" dirty="0" smtClean="0">
                <a:latin typeface="Gabriola" pitchFamily="82" charset="0"/>
              </a:rPr>
              <a:t>команды</a:t>
            </a:r>
            <a:r>
              <a:rPr lang="ru-RU" dirty="0">
                <a:latin typeface="Gabriola" pitchFamily="82" charset="0"/>
              </a:rPr>
              <a:t> 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SELECT</a:t>
            </a:r>
            <a:r>
              <a:rPr lang="en-US" dirty="0" smtClean="0">
                <a:latin typeface="Gabriola" pitchFamily="82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Gabriola" pitchFamily="8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SELECT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what_to_select		</a:t>
            </a:r>
            <a:r>
              <a:rPr lang="en-US" dirty="0" smtClean="0">
                <a:latin typeface="Gabriola" pitchFamily="82" charset="0"/>
              </a:rPr>
              <a:t>&lt;- </a:t>
            </a:r>
            <a:r>
              <a:rPr lang="ru-RU" dirty="0" smtClean="0">
                <a:latin typeface="Gabriola" pitchFamily="82" charset="0"/>
              </a:rPr>
              <a:t>указание нужных данных 						(имя столбца) (</a:t>
            </a:r>
            <a:r>
              <a:rPr lang="en-US" dirty="0" smtClean="0">
                <a:latin typeface="Gabriola" pitchFamily="82" charset="0"/>
              </a:rPr>
              <a:t>*- </a:t>
            </a:r>
            <a:r>
              <a:rPr lang="ru-RU" dirty="0" smtClean="0">
                <a:latin typeface="Gabriola" pitchFamily="82" charset="0"/>
              </a:rPr>
              <a:t>все)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ru-RU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FROM which_table			</a:t>
            </a:r>
            <a:r>
              <a:rPr lang="en-US" dirty="0" smtClean="0">
                <a:latin typeface="Gabriola" pitchFamily="82" charset="0"/>
              </a:rPr>
              <a:t>&lt;-</a:t>
            </a:r>
            <a:r>
              <a:rPr lang="ru-RU" dirty="0" smtClean="0">
                <a:latin typeface="Gabriola" pitchFamily="82" charset="0"/>
              </a:rPr>
              <a:t> имя таблицы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ru-RU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WHERE conditions_to_satisfy	</a:t>
            </a:r>
            <a:r>
              <a:rPr lang="en-US" dirty="0" smtClean="0">
                <a:latin typeface="Gabriola" pitchFamily="82" charset="0"/>
              </a:rPr>
              <a:t>&lt;-</a:t>
            </a:r>
            <a:r>
              <a:rPr lang="ru-RU" dirty="0" smtClean="0">
                <a:latin typeface="Gabriola" pitchFamily="82" charset="0"/>
              </a:rPr>
              <a:t> необязательная команда. 						Задает условия, которым 						должны удовлетворять 						выбранные строки.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4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8229600" cy="2808312"/>
          </a:xfrm>
        </p:spPr>
        <p:txBody>
          <a:bodyPr>
            <a:normAutofit/>
          </a:bodyPr>
          <a:lstStyle/>
          <a:p>
            <a:r>
              <a:rPr lang="ru-RU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Запросы к </a:t>
            </a:r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MySQL </a:t>
            </a:r>
            <a:r>
              <a:rPr lang="ru-RU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через </a:t>
            </a:r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PHP.</a:t>
            </a:r>
            <a:endParaRPr lang="ru-RU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1967" y="1052155"/>
            <a:ext cx="8784977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Gabriola" pitchFamily="82" charset="0"/>
              </a:rPr>
              <a:t>	Для начала нужно соединиться с базой </a:t>
            </a:r>
            <a:r>
              <a:rPr lang="en-US" sz="3200" dirty="0" smtClean="0">
                <a:latin typeface="Gabriola" pitchFamily="82" charset="0"/>
              </a:rPr>
              <a:t>MySQL:</a:t>
            </a:r>
            <a:endParaRPr lang="ru-RU" sz="3200" dirty="0">
              <a:latin typeface="Gabriola" pitchFamily="82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$mysqli = new mysqli('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localhost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my_user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my_password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my_db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');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if ($mysqli-&gt;connect_error)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die('Connect Error (' .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$mysqli-&gt;connect_errno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. ') ' .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$mysqli-&gt;connect_error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2000" dirty="0" smtClean="0"/>
          </a:p>
          <a:p>
            <a:pPr marL="0" indent="0">
              <a:buNone/>
            </a:pPr>
            <a:r>
              <a:rPr lang="ru-RU" dirty="0" smtClean="0">
                <a:latin typeface="Gabriola" pitchFamily="82" charset="0"/>
              </a:rPr>
              <a:t>	После выполнения всех операций закрываем соединение: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mysqli_close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();</a:t>
            </a: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10800000" flipV="1">
            <a:off x="8783960" y="6630400"/>
            <a:ext cx="3600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" dirty="0"/>
              <a:t>  $mysqli = @new mysqli('</a:t>
            </a:r>
            <a:r>
              <a:rPr lang="en-US" sz="100" dirty="0" err="1"/>
              <a:t>localhost</a:t>
            </a:r>
            <a:r>
              <a:rPr lang="en-US" sz="100" dirty="0"/>
              <a:t>', 'Admin', 'pass', '</a:t>
            </a:r>
            <a:r>
              <a:rPr lang="en-US" sz="100" dirty="0" err="1"/>
              <a:t>mybase</a:t>
            </a:r>
            <a:r>
              <a:rPr lang="en-US" sz="100" dirty="0"/>
              <a:t>');</a:t>
            </a:r>
            <a:br>
              <a:rPr lang="en-US" sz="100" dirty="0"/>
            </a:br>
            <a:r>
              <a:rPr lang="en-US" sz="100" dirty="0"/>
              <a:t>  if (</a:t>
            </a:r>
            <a:r>
              <a:rPr lang="en-US" sz="100" dirty="0" err="1"/>
              <a:t>mysqli_connect_errno</a:t>
            </a:r>
            <a:r>
              <a:rPr lang="en-US" sz="100" dirty="0"/>
              <a:t>()) {</a:t>
            </a:r>
            <a:br>
              <a:rPr lang="en-US" sz="100" dirty="0"/>
            </a:br>
            <a:r>
              <a:rPr lang="en-US" sz="100" dirty="0"/>
              <a:t>    echo "</a:t>
            </a:r>
            <a:r>
              <a:rPr lang="ru-RU" sz="100" dirty="0"/>
              <a:t>Подключение невозможно: ".</a:t>
            </a:r>
            <a:r>
              <a:rPr lang="en-US" sz="100" dirty="0" err="1"/>
              <a:t>mysqli_connect_error</a:t>
            </a:r>
            <a:r>
              <a:rPr lang="en-US" sz="100" dirty="0"/>
              <a:t>();</a:t>
            </a:r>
            <a:br>
              <a:rPr lang="en-US" sz="100" dirty="0"/>
            </a:br>
            <a:r>
              <a:rPr lang="en-US" sz="100" dirty="0"/>
              <a:t>  }</a:t>
            </a:r>
            <a:endParaRPr lang="ru-RU" sz="100" dirty="0"/>
          </a:p>
        </p:txBody>
      </p:sp>
    </p:spTree>
    <p:extLst>
      <p:ext uri="{BB962C8B-B14F-4D97-AF65-F5344CB8AC3E}">
        <p14:creationId xmlns:p14="http://schemas.microsoft.com/office/powerpoint/2010/main" val="37796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0525" y="2132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8424935" cy="908720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>
                <a:latin typeface="Gabriola" pitchFamily="82" charset="0"/>
              </a:rPr>
              <a:t>Пусть в базе хранится таблица «</a:t>
            </a:r>
            <a:r>
              <a:rPr lang="en-US" sz="2800" dirty="0" smtClean="0">
                <a:latin typeface="Gabriola" pitchFamily="82" charset="0"/>
              </a:rPr>
              <a:t>users</a:t>
            </a:r>
            <a:r>
              <a:rPr lang="ru-RU" sz="2800" dirty="0" smtClean="0">
                <a:latin typeface="Gabriola" pitchFamily="82" charset="0"/>
              </a:rPr>
              <a:t>» следующей структуры: </a:t>
            </a:r>
            <a:br>
              <a:rPr lang="ru-RU" sz="2800" dirty="0" smtClean="0">
                <a:latin typeface="Gabriola" pitchFamily="82" charset="0"/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id (int)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,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name (varchar[100])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,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age (int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sz="2800" dirty="0">
              <a:solidFill>
                <a:schemeClr val="accent2">
                  <a:lumMod val="75000"/>
                </a:schemeClr>
              </a:solidFill>
              <a:latin typeface="Gabriola" pitchFamily="82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90525" y="3429000"/>
            <a:ext cx="8213922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>
                <a:latin typeface="Gabriola" pitchFamily="82" charset="0"/>
              </a:rPr>
              <a:t>Тогда, например, запрос на </a:t>
            </a:r>
            <a:r>
              <a:rPr lang="ru-RU" sz="2800" b="1" dirty="0" smtClean="0">
                <a:latin typeface="Gabriola" pitchFamily="82" charset="0"/>
              </a:rPr>
              <a:t>вывод всех данных таблицы </a:t>
            </a:r>
            <a:r>
              <a:rPr lang="ru-RU" sz="2800" dirty="0" smtClean="0">
                <a:latin typeface="Gabriola" pitchFamily="82" charset="0"/>
              </a:rPr>
              <a:t>выглядит следующим образом:</a:t>
            </a:r>
          </a:p>
          <a:p>
            <a:pPr algn="l"/>
            <a:endParaRPr lang="ru-RU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$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result =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mysql_query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("SELECT * FROM `Users`"); </a:t>
            </a:r>
            <a:endParaRPr lang="ru-RU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while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($data = mysql_fetch_assoc($result)) </a:t>
            </a:r>
            <a:endParaRPr lang="ru-RU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{ </a:t>
            </a:r>
            <a:endParaRPr lang="ru-RU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echo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$data["id"]." '".$data["name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"]."' ".$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data["age"]."&lt;br/&gt;"; </a:t>
            </a:r>
            <a:endParaRPr lang="ru-RU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ru-RU" sz="2400" dirty="0" smtClean="0">
              <a:solidFill>
                <a:schemeClr val="accent2">
                  <a:lumMod val="75000"/>
                </a:schemeClr>
              </a:solidFill>
              <a:latin typeface="Gabriola" pitchFamily="82" charset="0"/>
            </a:endParaRPr>
          </a:p>
          <a:p>
            <a:pPr algn="l"/>
            <a:endParaRPr lang="ru-RU" sz="2800" dirty="0" smtClean="0">
              <a:latin typeface="Gabriola" pitchFamily="82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98724"/>
              </p:ext>
            </p:extLst>
          </p:nvPr>
        </p:nvGraphicFramePr>
        <p:xfrm>
          <a:off x="323528" y="1027980"/>
          <a:ext cx="8280918" cy="22080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0306"/>
                <a:gridCol w="2760306"/>
                <a:gridCol w="2760306"/>
              </a:tblGrid>
              <a:tr h="36801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ru-RU" dirty="0"/>
                    </a:p>
                  </a:txBody>
                  <a:tcPr/>
                </a:tc>
              </a:tr>
              <a:tr h="36801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Иванов Иван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</a:tr>
              <a:tr h="368011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Петров</a:t>
                      </a:r>
                      <a:r>
                        <a:rPr lang="ru-RU" baseline="0" dirty="0" smtClean="0"/>
                        <a:t> Петр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21</a:t>
                      </a:r>
                    </a:p>
                  </a:txBody>
                  <a:tcPr/>
                </a:tc>
              </a:tr>
              <a:tr h="368011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Сидоров </a:t>
                      </a:r>
                      <a:r>
                        <a:rPr lang="ru-RU" dirty="0" smtClean="0"/>
                        <a:t>Коля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</a:tr>
              <a:tr h="368011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Пупкин </a:t>
                      </a:r>
                      <a:r>
                        <a:rPr lang="ru-RU" dirty="0" smtClean="0"/>
                        <a:t>Саша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/>
                </a:tc>
              </a:tr>
              <a:tr h="368011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Васечкин Вася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0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0"/>
            <a:ext cx="9144000" cy="3140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Вывод всех кому </a:t>
            </a:r>
            <a:r>
              <a:rPr lang="ru-RU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больше 20 лет</a:t>
            </a:r>
            <a:r>
              <a:rPr lang="ru-RU" sz="2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:</a:t>
            </a:r>
            <a:r>
              <a:rPr lang="ru-RU" sz="2600" dirty="0" smtClean="0">
                <a:latin typeface="Gabriola" pitchFamily="82" charset="0"/>
              </a:rPr>
              <a:t/>
            </a:r>
            <a:br>
              <a:rPr lang="ru-RU" sz="2600" dirty="0" smtClean="0">
                <a:latin typeface="Gabriola" pitchFamily="82" charset="0"/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$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result = mysql_query("SELECT * FROM `Users` WHERE `age` = 20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");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while(list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($id, $name, $age) = mysql_fetch_row($result))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echo "$id '$name' $age&lt;br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/&gt;";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Gabriola" pitchFamily="82" charset="0"/>
              </a:rPr>
              <a:t>В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Gabriola" pitchFamily="82" charset="0"/>
              </a:rPr>
              <a:t>данном случае значение данных 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abriola" pitchFamily="82" charset="0"/>
              </a:rPr>
              <a:t>записывается в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latin typeface="Gabriola" pitchFamily="82" charset="0"/>
              </a:rPr>
              <a:t>переменные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Gabriola" pitchFamily="82" charset="0"/>
              </a:rPr>
              <a:t>, и вся работа</a:t>
            </a:r>
            <a:b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Gabriola" pitchFamily="82" charset="0"/>
              </a:rPr>
            </a:b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Gabriola" pitchFamily="82" charset="0"/>
              </a:rPr>
              <a:t>проводится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Gabriola" pitchFamily="82" charset="0"/>
              </a:rPr>
              <a:t>с ними.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0" y="3140968"/>
            <a:ext cx="9144000" cy="38164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Вывод всех кому </a:t>
            </a:r>
            <a:r>
              <a:rPr lang="ru-RU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от 24 до 36 лет</a:t>
            </a:r>
            <a:r>
              <a:rPr lang="ru-RU" sz="3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:</a:t>
            </a:r>
          </a:p>
          <a:p>
            <a:pPr marL="0" indent="0">
              <a:buNone/>
            </a:pPr>
            <a:r>
              <a:rPr lang="en-US" sz="3100" dirty="0">
                <a:solidFill>
                  <a:schemeClr val="accent2">
                    <a:lumMod val="50000"/>
                  </a:schemeClr>
                </a:solidFill>
              </a:rPr>
              <a:t>$sql = "SELECT `name` FROM `Users` WHERE (`age` </a:t>
            </a: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</a:rPr>
              <a:t>&gt;24)AND(`</a:t>
            </a:r>
            <a:r>
              <a:rPr lang="en-US" sz="3100" dirty="0">
                <a:solidFill>
                  <a:schemeClr val="accent2">
                    <a:lumMod val="50000"/>
                  </a:schemeClr>
                </a:solidFill>
              </a:rPr>
              <a:t>age</a:t>
            </a: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</a:rPr>
              <a:t>`&lt;36)";</a:t>
            </a:r>
            <a:r>
              <a:rPr lang="ru-RU" sz="31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31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</a:rPr>
              <a:t>$</a:t>
            </a:r>
            <a:r>
              <a:rPr lang="en-US" sz="3100" dirty="0">
                <a:solidFill>
                  <a:schemeClr val="accent2">
                    <a:lumMod val="50000"/>
                  </a:schemeClr>
                </a:solidFill>
              </a:rPr>
              <a:t>result = mysql_query($sql</a:t>
            </a: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  <a:r>
              <a:rPr lang="ru-RU" sz="31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31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</a:rPr>
              <a:t>$</a:t>
            </a:r>
            <a:r>
              <a:rPr lang="en-US" sz="3100" dirty="0">
                <a:solidFill>
                  <a:schemeClr val="accent2">
                    <a:lumMod val="50000"/>
                  </a:schemeClr>
                </a:solidFill>
              </a:rPr>
              <a:t>numr = mysql_num_rows($result</a:t>
            </a: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  <a:r>
              <a:rPr lang="ru-RU" sz="31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31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</a:rPr>
              <a:t>for </a:t>
            </a:r>
            <a:r>
              <a:rPr lang="en-US" sz="3100" dirty="0">
                <a:solidFill>
                  <a:schemeClr val="accent2">
                    <a:lumMod val="50000"/>
                  </a:schemeClr>
                </a:solidFill>
              </a:rPr>
              <a:t>($i=0; $i&lt;$numr; ++$i</a:t>
            </a: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ru-RU" sz="31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31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  <a:r>
              <a:rPr lang="ru-RU" sz="31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31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sz="3100" dirty="0">
                <a:solidFill>
                  <a:schemeClr val="accent2">
                    <a:lumMod val="50000"/>
                  </a:schemeClr>
                </a:solidFill>
              </a:rPr>
              <a:t>echo mysql_result($result, $i, 'name</a:t>
            </a: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</a:rPr>
              <a:t>');</a:t>
            </a:r>
            <a:r>
              <a:rPr lang="ru-RU" sz="31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31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sz="3100" dirty="0">
                <a:solidFill>
                  <a:schemeClr val="accent2">
                    <a:lumMod val="50000"/>
                  </a:schemeClr>
                </a:solidFill>
              </a:rPr>
              <a:t>echo "&lt;br</a:t>
            </a: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</a:rPr>
              <a:t>/&gt;";</a:t>
            </a:r>
            <a:r>
              <a:rPr lang="ru-RU" sz="31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31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ru-RU" sz="31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3100" dirty="0">
                <a:solidFill>
                  <a:schemeClr val="accent2">
                    <a:lumMod val="75000"/>
                  </a:schemeClr>
                </a:solidFill>
                <a:latin typeface="Gabriola" pitchFamily="82" charset="0"/>
              </a:rPr>
              <a:t>Здесь мы получаем </a:t>
            </a:r>
            <a:r>
              <a:rPr lang="ru-RU" sz="3100" b="1" dirty="0">
                <a:solidFill>
                  <a:schemeClr val="accent2">
                    <a:lumMod val="75000"/>
                  </a:schemeClr>
                </a:solidFill>
                <a:latin typeface="Gabriola" pitchFamily="82" charset="0"/>
              </a:rPr>
              <a:t>общее число строк</a:t>
            </a:r>
            <a:r>
              <a:rPr lang="ru-RU" sz="3100" dirty="0">
                <a:solidFill>
                  <a:schemeClr val="accent2">
                    <a:lumMod val="75000"/>
                  </a:schemeClr>
                </a:solidFill>
                <a:latin typeface="Gabriola" pitchFamily="82" charset="0"/>
              </a:rPr>
              <a:t>, а далее вытаскиваем значения из $result путем указания строки и столбца.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75424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602494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1155543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1660198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 8"/>
          <p:cNvSpPr/>
          <p:nvPr/>
        </p:nvSpPr>
        <p:spPr>
          <a:xfrm>
            <a:off x="2186671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2739720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3243775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3770248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4323297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4827952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5354425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5907474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6461718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6988191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7541240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8045895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8572368" y="3068960"/>
            <a:ext cx="374073" cy="0"/>
          </a:xfrm>
          <a:custGeom>
            <a:avLst/>
            <a:gdLst>
              <a:gd name="connsiteX0" fmla="*/ 0 w 374073"/>
              <a:gd name="connsiteY0" fmla="*/ 0 h 0"/>
              <a:gd name="connsiteX1" fmla="*/ 374073 w 3740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073">
                <a:moveTo>
                  <a:pt x="0" y="0"/>
                </a:moveTo>
                <a:lnTo>
                  <a:pt x="3740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US" dirty="0" smtClean="0"/>
              <a:t>MySQLi.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908720"/>
            <a:ext cx="9144000" cy="5040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200" dirty="0" smtClean="0">
                <a:latin typeface="Gabriola" pitchFamily="82" charset="0"/>
              </a:rPr>
              <a:t>	</a:t>
            </a:r>
            <a:r>
              <a:rPr lang="en-US" sz="3200" dirty="0" smtClean="0">
                <a:latin typeface="Gabriola" pitchFamily="82" charset="0"/>
              </a:rPr>
              <a:t>Mysqli </a:t>
            </a:r>
            <a:r>
              <a:rPr lang="ru-RU" sz="3200" dirty="0" smtClean="0">
                <a:latin typeface="Gabriola" pitchFamily="82" charset="0"/>
              </a:rPr>
              <a:t>представляет </a:t>
            </a:r>
            <a:r>
              <a:rPr lang="ru-RU" sz="3200" dirty="0">
                <a:latin typeface="Gabriola" pitchFamily="82" charset="0"/>
              </a:rPr>
              <a:t>связь между PHP и базой данных </a:t>
            </a:r>
            <a:r>
              <a:rPr lang="ru-RU" sz="3200" dirty="0" smtClean="0">
                <a:latin typeface="Gabriola" pitchFamily="82" charset="0"/>
              </a:rPr>
              <a:t>MySQL,</a:t>
            </a:r>
            <a:r>
              <a:rPr lang="en-US" sz="3200" dirty="0" smtClean="0">
                <a:latin typeface="Gabriola" pitchFamily="82" charset="0"/>
              </a:rPr>
              <a:t> </a:t>
            </a:r>
            <a:r>
              <a:rPr lang="ru-RU" sz="3200" dirty="0" smtClean="0">
                <a:latin typeface="Gabriola" pitchFamily="82" charset="0"/>
              </a:rPr>
              <a:t>позволяет </a:t>
            </a:r>
            <a:r>
              <a:rPr lang="ru-RU" sz="3200" dirty="0">
                <a:latin typeface="Gabriola" pitchFamily="82" charset="0"/>
              </a:rPr>
              <a:t>писать код как в ООП стиле так и в процедурном</a:t>
            </a:r>
            <a:r>
              <a:rPr lang="ru-RU" sz="3200" dirty="0" smtClean="0">
                <a:latin typeface="Gabriola" pitchFamily="82" charset="0"/>
              </a:rPr>
              <a:t>. </a:t>
            </a:r>
          </a:p>
          <a:p>
            <a:pPr marL="0" indent="0">
              <a:buNone/>
            </a:pPr>
            <a:endParaRPr lang="ru-RU" sz="3200" dirty="0" smtClean="0">
              <a:latin typeface="Gabriola" pitchFamily="82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Gabriola" pitchFamily="82" charset="0"/>
              </a:rPr>
              <a:t>	MySqli </a:t>
            </a:r>
            <a:r>
              <a:rPr lang="ru-RU" sz="3200" dirty="0">
                <a:latin typeface="Gabriola" pitchFamily="82" charset="0"/>
              </a:rPr>
              <a:t>имеет 3 основные </a:t>
            </a:r>
            <a:r>
              <a:rPr lang="ru-RU" sz="3200" dirty="0" smtClean="0">
                <a:latin typeface="Gabriola" pitchFamily="82" charset="0"/>
              </a:rPr>
              <a:t>класса: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	• 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Gabriola" pitchFamily="82" charset="0"/>
              </a:rPr>
              <a:t>mysqli</a:t>
            </a:r>
            <a:r>
              <a:rPr lang="ru-RU" sz="3200" dirty="0" smtClean="0">
                <a:latin typeface="Gabriola" pitchFamily="82" charset="0"/>
              </a:rPr>
              <a:t> </a:t>
            </a:r>
            <a:r>
              <a:rPr lang="ru-RU" sz="3200" dirty="0">
                <a:latin typeface="Gabriola" pitchFamily="82" charset="0"/>
              </a:rPr>
              <a:t>— необходим для установки соединения с БД и будет полезен, если мы хотим выполнить запросы так, как мы это делали в старом расширении MySQL;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	• 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Gabriola" pitchFamily="82" charset="0"/>
              </a:rPr>
              <a:t>mysqli_stmt</a:t>
            </a:r>
            <a:r>
              <a:rPr lang="ru-RU" sz="3200" dirty="0" smtClean="0">
                <a:latin typeface="Gabriola" pitchFamily="82" charset="0"/>
              </a:rPr>
              <a:t> </a:t>
            </a:r>
            <a:r>
              <a:rPr lang="ru-RU" sz="3200" dirty="0">
                <a:latin typeface="Gabriola" pitchFamily="82" charset="0"/>
              </a:rPr>
              <a:t>— необходим для использования новой возможности MySqli: выполнять запросы по подготовленным выражениям;</a:t>
            </a:r>
          </a:p>
          <a:p>
            <a:pPr marL="0" indent="0">
              <a:buNone/>
            </a:pPr>
            <a:r>
              <a:rPr lang="ru-RU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	• 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Gabriola" pitchFamily="82" charset="0"/>
              </a:rPr>
              <a:t>mysqli_result </a:t>
            </a:r>
            <a:r>
              <a:rPr lang="ru-RU" sz="3200" dirty="0">
                <a:latin typeface="Gabriola" pitchFamily="82" charset="0"/>
              </a:rPr>
              <a:t>— объединяет функции для получения результатов запросов, сделанных с помощью mysqli или mysqli_stmt.</a:t>
            </a:r>
          </a:p>
          <a:p>
            <a:pPr marL="0" indent="0">
              <a:buNone/>
            </a:pPr>
            <a:endParaRPr lang="ru-RU" sz="3200" dirty="0"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491791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dirty="0" smtClean="0"/>
              <a:t>Пример работы с </a:t>
            </a:r>
            <a:r>
              <a:rPr lang="en-US" sz="4000" dirty="0" smtClean="0"/>
              <a:t>MySQLi: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&lt;?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$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mysqli </a:t>
            </a:r>
            <a:r>
              <a:rPr lang="ru-RU" sz="1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new mysqli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("example.com", "user", "password", "database");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if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($mysqli-&gt;connect_errno)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echo "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</a:rPr>
              <a:t>Не удалось подключиться к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MySQL: (" .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$mysqli-&gt;connect_errno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. ") " .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$mysqli-&gt;connect_error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if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!$mysqli-&gt;query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("DROP TABLE IF EXISTS test") ||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!$mysqli-&gt;query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("CREATE TABLE test(id INT)") ||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!$mysqli-&gt;query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("INSERT INTO test(id) VALUES (1), (2), (3)"))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echo "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</a:rPr>
              <a:t>Не удалось создать таблицу: (" . </a:t>
            </a:r>
            <a:r>
              <a:rPr lang="ru-RU" sz="1400" b="1" dirty="0">
                <a:solidFill>
                  <a:schemeClr val="accent2">
                    <a:lumMod val="75000"/>
                  </a:schemeClr>
                </a:solidFill>
              </a:rPr>
              <a:t>$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mysqli-&gt;errno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. ") " .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$mysqli-&gt;error;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$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res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$mysqli-&gt;query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("SELECT id FROM test ORDER BY id ASC");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echo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</a:rPr>
              <a:t>Обратный порядок...\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n";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for ($row_no = $res-&gt;num_rows - 1; $row_no &gt;= 0; $row_no--)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$res-&gt;data_seek($row_no);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$row = $res-&gt;fetch_assoc();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echo " id = " . $row['id'] . "\n";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echo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</a:rPr>
              <a:t>Исходный порядок строк...\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n";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$res-&gt;data_seek(0);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while ($row = $res-&gt;fetch_assoc())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echo " id = " . $row['id'] . "\n";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?&gt;</a:t>
            </a:r>
            <a:endParaRPr lang="ru-RU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48064" y="30126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(навигация по строкам буферизованной результирующей таблицы)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68144" y="3717031"/>
            <a:ext cx="3024336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itchFamily="34" charset="0"/>
              </a:rPr>
              <a:t>Результат выполнения данного примера: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Обратный порядок...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id =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id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id =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Исходный порядок строк...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id =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id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cs typeface="Arial" pitchFamily="34" charset="0"/>
              </a:rPr>
              <a:t>id = 3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16216" y="2119255"/>
            <a:ext cx="230425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itchFamily="34" charset="0"/>
              </a:rPr>
              <a:t> $mysqli-&gt;error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itchFamily="34" charset="0"/>
              </a:rPr>
              <a:t> – описание ошибки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itchFamily="34" charset="0"/>
              </a:rPr>
              <a:t> $mysqli-&gt;errno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itchFamily="34" charset="0"/>
              </a:rPr>
              <a:t> – код ошибки</a:t>
            </a:r>
            <a:r>
              <a: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cs typeface="Arial" pitchFamily="34" charset="0"/>
            </a:endParaRPr>
          </a:p>
        </p:txBody>
      </p:sp>
      <p:sp>
        <p:nvSpPr>
          <p:cNvPr id="8" name="Двойные круглые скобки 7"/>
          <p:cNvSpPr/>
          <p:nvPr/>
        </p:nvSpPr>
        <p:spPr>
          <a:xfrm>
            <a:off x="6444208" y="2117514"/>
            <a:ext cx="2304256" cy="1111478"/>
          </a:xfrm>
          <a:prstGeom prst="bracketPair">
            <a:avLst>
              <a:gd name="adj" fmla="val 20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444208" y="2782669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•</a:t>
            </a:r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$</a:t>
            </a:r>
            <a:r>
              <a:rPr lang="ru-RU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mysqli-</a:t>
            </a:r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&gt;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query</a:t>
            </a:r>
            <a: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 – </a:t>
            </a:r>
            <a:r>
              <a:rPr lang="ru-RU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выполнение запроса в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MySQL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8036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275040" cy="62555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Gabriola" pitchFamily="82" charset="0"/>
              </a:rPr>
              <a:t>Подробнее о некоторых командах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8712968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mysqli::prepare </a:t>
            </a:r>
            <a:r>
              <a:rPr lang="ru-RU" dirty="0" smtClean="0"/>
              <a:t>или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mysqli_prepare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/>
              <a:t>—</a:t>
            </a:r>
            <a:r>
              <a:rPr lang="ru-RU" dirty="0">
                <a:latin typeface="Gabriola" pitchFamily="82" charset="0"/>
              </a:rPr>
              <a:t> Подготавливает SQL запрос и возвращает указатель на это выражение, который может использоваться для дальнейших операций с этим выражением. Запрос должен состоять из одного SQL выражения</a:t>
            </a:r>
            <a:r>
              <a:rPr lang="ru-RU" dirty="0" smtClean="0">
                <a:latin typeface="Gabriola" pitchFamily="82" charset="0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Gabriola" pitchFamily="82" charset="0"/>
            </a:endParaRPr>
          </a:p>
          <a:p>
            <a:pPr marL="0" indent="0">
              <a:buNone/>
            </a:pPr>
            <a:r>
              <a:rPr lang="ru-RU" u="sng" dirty="0" smtClean="0">
                <a:latin typeface="Gabriola" pitchFamily="82" charset="0"/>
              </a:rPr>
              <a:t>Описание:</a:t>
            </a:r>
          </a:p>
          <a:p>
            <a:pPr marL="0" indent="0">
              <a:buNone/>
            </a:pPr>
            <a:endParaRPr lang="ru-RU" u="sng" dirty="0" smtClean="0">
              <a:latin typeface="Gabriola" pitchFamily="8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mysqli_stmt mysqli_prepare ( mysqli $link , string $query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Где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link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 - 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идентификатор соединения, полученный с помощью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mysqli_connect()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 или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mysqli_init()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, а 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</a:rPr>
              <a:t>query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– текст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запроса в виде строки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Возвращает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объект запроса или FALSE в случае ошибки.</a:t>
            </a:r>
          </a:p>
        </p:txBody>
      </p:sp>
    </p:spTree>
    <p:extLst>
      <p:ext uri="{BB962C8B-B14F-4D97-AF65-F5344CB8AC3E}">
        <p14:creationId xmlns:p14="http://schemas.microsoft.com/office/powerpoint/2010/main" val="35526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-1" y="0"/>
            <a:ext cx="6250601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Gabriola" pitchFamily="82" charset="0"/>
              </a:rPr>
              <a:t>Подробнее о некоторых командах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"/>
          </p:nvPr>
        </p:nvSpPr>
        <p:spPr>
          <a:xfrm>
            <a:off x="-1" y="548680"/>
            <a:ext cx="9144002" cy="63093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800" b="1" dirty="0">
                <a:solidFill>
                  <a:schemeClr val="accent2">
                    <a:lumMod val="75000"/>
                  </a:schemeClr>
                </a:solidFill>
              </a:rPr>
              <a:t>mysqli</a:t>
            </a:r>
            <a:r>
              <a:rPr lang="ru-RU" sz="3800" b="1" dirty="0" smtClean="0">
                <a:solidFill>
                  <a:schemeClr val="accent2">
                    <a:lumMod val="75000"/>
                  </a:schemeClr>
                </a:solidFill>
              </a:rPr>
              <a:t>::</a:t>
            </a: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</a:rPr>
              <a:t>query</a:t>
            </a:r>
            <a:r>
              <a:rPr lang="ru-RU" sz="3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800" dirty="0" smtClean="0"/>
              <a:t>или</a:t>
            </a:r>
            <a:r>
              <a:rPr lang="ru-RU" sz="3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800" b="1" dirty="0" smtClean="0">
                <a:solidFill>
                  <a:schemeClr val="accent2">
                    <a:lumMod val="75000"/>
                  </a:schemeClr>
                </a:solidFill>
              </a:rPr>
              <a:t>mysqli_</a:t>
            </a: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</a:rPr>
              <a:t>query</a:t>
            </a:r>
            <a:r>
              <a:rPr lang="ru-RU" sz="3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800" dirty="0"/>
              <a:t>—</a:t>
            </a:r>
            <a:r>
              <a:rPr lang="ru-RU" sz="3800" dirty="0">
                <a:latin typeface="Gabriola" pitchFamily="82" charset="0"/>
              </a:rPr>
              <a:t>  Выполняет запрос к базе </a:t>
            </a:r>
            <a:r>
              <a:rPr lang="ru-RU" sz="3800" dirty="0" smtClean="0">
                <a:latin typeface="Gabriola" pitchFamily="82" charset="0"/>
              </a:rPr>
              <a:t>данных.</a:t>
            </a:r>
            <a:endParaRPr lang="ru-RU" sz="3800" dirty="0">
              <a:latin typeface="Gabriola" pitchFamily="82" charset="0"/>
            </a:endParaRPr>
          </a:p>
          <a:p>
            <a:pPr marL="0" indent="0">
              <a:buNone/>
            </a:pPr>
            <a:r>
              <a:rPr lang="ru-RU" sz="3800" u="sng" dirty="0" smtClean="0">
                <a:latin typeface="Gabriola" pitchFamily="82" charset="0"/>
              </a:rPr>
              <a:t>Описание: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mixed 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</a:rPr>
              <a:t>mysqli_query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(mysqli 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</a:rPr>
              <a:t>$link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,string 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</a:rPr>
              <a:t>$query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[,int 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</a:rPr>
              <a:t>$resultmode = MYSQLI_STORE_RESULT ]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sz="29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link</a:t>
            </a: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 -  </a:t>
            </a:r>
            <a:r>
              <a:rPr lang="ru-RU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идентификатор соединения, полученный с помощью </a:t>
            </a:r>
            <a:r>
              <a:rPr lang="ru-RU" sz="3800" dirty="0" smtClean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mysqli_connect()</a:t>
            </a:r>
            <a:r>
              <a:rPr lang="ru-RU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 или </a:t>
            </a:r>
            <a:r>
              <a:rPr lang="ru-RU" sz="3800" dirty="0" smtClean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mysqli_init()</a:t>
            </a:r>
            <a:endParaRPr lang="ru-RU" sz="3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  <a:p>
            <a:pPr marL="0" indent="0">
              <a:buNone/>
            </a:pPr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</a:rPr>
              <a:t>query</a:t>
            </a:r>
            <a:r>
              <a:rPr lang="ru-RU" sz="3800" dirty="0" smtClean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 </a:t>
            </a:r>
            <a:r>
              <a:rPr lang="ru-RU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– текст запроса в виде строки. 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esultmode</a:t>
            </a:r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- либо </a:t>
            </a:r>
            <a:r>
              <a:rPr lang="ru-RU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константа </a:t>
            </a:r>
            <a:r>
              <a:rPr lang="ru-RU" sz="3800" dirty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MYSQLI_USE_RESULT</a:t>
            </a:r>
            <a:r>
              <a:rPr lang="ru-RU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, либо </a:t>
            </a:r>
            <a:r>
              <a:rPr lang="ru-RU" sz="3800" dirty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MYSQLI_STORE_RESULT</a:t>
            </a:r>
            <a:r>
              <a:rPr lang="ru-RU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 в зависимости от требуемого поведения функции. По умолчанию используется </a:t>
            </a:r>
            <a:r>
              <a:rPr lang="ru-RU" sz="3800" dirty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MYSQLI_STORE_RESULT</a:t>
            </a:r>
            <a:r>
              <a:rPr lang="ru-RU" sz="3800" dirty="0" smtClean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.</a:t>
            </a:r>
            <a:r>
              <a:rPr lang="ru-RU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/>
            </a:r>
            <a:br>
              <a:rPr lang="ru-RU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</a:br>
            <a:r>
              <a:rPr lang="ru-RU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	         При </a:t>
            </a:r>
            <a:r>
              <a:rPr lang="ru-RU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использовании </a:t>
            </a:r>
            <a:r>
              <a:rPr lang="ru-RU" sz="3800" dirty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MYSQLI_USE_RESULT</a:t>
            </a:r>
            <a:r>
              <a:rPr lang="ru-RU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 все последующие вызовы этой функции будут возвращать ошибку Commands out of sync до тех пор, пока не будет вызвана функция </a:t>
            </a:r>
            <a:r>
              <a:rPr lang="ru-RU" sz="3800" dirty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mysqli_free_result</a:t>
            </a:r>
            <a:r>
              <a:rPr lang="ru-RU" sz="3800" dirty="0" smtClean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()</a:t>
            </a:r>
            <a:r>
              <a:rPr lang="ru-RU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/>
            </a:r>
            <a:br>
              <a:rPr lang="ru-RU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</a:br>
            <a:r>
              <a:rPr lang="ru-RU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	         С </a:t>
            </a:r>
            <a:r>
              <a:rPr lang="ru-RU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константой </a:t>
            </a:r>
            <a:r>
              <a:rPr lang="ru-RU" sz="3800" dirty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MYSQLI_ASYNC</a:t>
            </a:r>
            <a:r>
              <a:rPr lang="ru-RU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 (доступна при использовании </a:t>
            </a:r>
            <a:r>
              <a:rPr lang="ru-RU" sz="3800" dirty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mysqlnd) </a:t>
            </a:r>
            <a:r>
              <a:rPr lang="ru-RU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возможно выполнять запросы асинхронно. В этом случае для получения результатов каждого запроса необходимо использовать функцию </a:t>
            </a:r>
            <a:r>
              <a:rPr lang="ru-RU" sz="3800" dirty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mysqli_poll</a:t>
            </a:r>
            <a:r>
              <a:rPr lang="ru-RU" sz="3800" dirty="0" smtClean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().</a:t>
            </a:r>
          </a:p>
          <a:p>
            <a:pPr marL="0" indent="0">
              <a:buNone/>
            </a:pPr>
            <a:endParaRPr lang="ru-RU" dirty="0">
              <a:latin typeface="Gabriola" pitchFamily="82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Gabriola" pitchFamily="82" charset="0"/>
              </a:rPr>
              <a:t>	</a:t>
            </a:r>
            <a:r>
              <a:rPr lang="ru-RU" sz="3800" dirty="0" smtClean="0">
                <a:latin typeface="Gabriola" pitchFamily="82" charset="0"/>
              </a:rPr>
              <a:t>Возвращает </a:t>
            </a:r>
            <a:r>
              <a:rPr lang="en-US" sz="3800" dirty="0">
                <a:latin typeface="Gabriola" pitchFamily="82" charset="0"/>
              </a:rPr>
              <a:t>FALSE </a:t>
            </a:r>
            <a:r>
              <a:rPr lang="ru-RU" sz="3800" dirty="0">
                <a:latin typeface="Gabriola" pitchFamily="82" charset="0"/>
              </a:rPr>
              <a:t>в случае неудачи. В случае успешного выполнения запросов </a:t>
            </a:r>
            <a:r>
              <a:rPr lang="en-US" sz="3800" dirty="0">
                <a:latin typeface="Gabriola" pitchFamily="82" charset="0"/>
              </a:rPr>
              <a:t>SELECT, SHOW, DESCRIBE </a:t>
            </a:r>
            <a:r>
              <a:rPr lang="ru-RU" sz="3800" dirty="0">
                <a:latin typeface="Gabriola" pitchFamily="82" charset="0"/>
              </a:rPr>
              <a:t>или </a:t>
            </a:r>
            <a:r>
              <a:rPr lang="en-US" sz="3800" dirty="0">
                <a:latin typeface="Gabriola" pitchFamily="82" charset="0"/>
              </a:rPr>
              <a:t>EXPLAIN mysqli_query() </a:t>
            </a:r>
            <a:r>
              <a:rPr lang="ru-RU" sz="3800" dirty="0">
                <a:latin typeface="Gabriola" pitchFamily="82" charset="0"/>
              </a:rPr>
              <a:t>вернет объект </a:t>
            </a:r>
            <a:r>
              <a:rPr lang="en-US" sz="3800" dirty="0">
                <a:latin typeface="Gabriola" pitchFamily="82" charset="0"/>
              </a:rPr>
              <a:t>mysqli_result. </a:t>
            </a:r>
            <a:r>
              <a:rPr lang="ru-RU" sz="3800" dirty="0">
                <a:latin typeface="Gabriola" pitchFamily="82" charset="0"/>
              </a:rPr>
              <a:t>Для остальных успешных запросов </a:t>
            </a:r>
            <a:r>
              <a:rPr lang="en-US" sz="3800" dirty="0">
                <a:latin typeface="Gabriola" pitchFamily="82" charset="0"/>
              </a:rPr>
              <a:t>mysqli_query() </a:t>
            </a:r>
            <a:r>
              <a:rPr lang="ru-RU" sz="3800" dirty="0">
                <a:latin typeface="Gabriola" pitchFamily="82" charset="0"/>
              </a:rPr>
              <a:t>вернет </a:t>
            </a:r>
            <a:r>
              <a:rPr lang="en-US" sz="3800" dirty="0">
                <a:latin typeface="Gabriola" pitchFamily="82" charset="0"/>
              </a:rPr>
              <a:t>TRUE.</a:t>
            </a:r>
            <a:endParaRPr lang="ru-RU" sz="3200" dirty="0" smtClean="0"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idx="1"/>
          </p:nvPr>
        </p:nvSpPr>
        <p:spPr>
          <a:xfrm>
            <a:off x="323528" y="1124744"/>
            <a:ext cx="8507288" cy="5255865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8000" dirty="0" smtClean="0">
                <a:latin typeface="Gabriola" pitchFamily="82" charset="0"/>
                <a:cs typeface="Arial" pitchFamily="34" charset="0"/>
              </a:rPr>
              <a:t>Программное </a:t>
            </a:r>
            <a:r>
              <a:rPr lang="ru-RU" sz="8000" dirty="0">
                <a:latin typeface="Gabriola" pitchFamily="82" charset="0"/>
                <a:cs typeface="Arial" pitchFamily="34" charset="0"/>
              </a:rPr>
              <a:t>обеспечение </a:t>
            </a:r>
            <a:r>
              <a:rPr lang="ru-RU" sz="8000" dirty="0" smtClean="0">
                <a:latin typeface="Gabriola" pitchFamily="82" charset="0"/>
                <a:cs typeface="Arial" pitchFamily="34" charset="0"/>
              </a:rPr>
              <a:t>MySQL</a:t>
            </a:r>
            <a:r>
              <a:rPr lang="en-US" sz="4400" dirty="0" smtClean="0"/>
              <a:t>(TM</a:t>
            </a:r>
            <a:r>
              <a:rPr lang="en-US" sz="4400" dirty="0"/>
              <a:t>)</a:t>
            </a:r>
            <a:r>
              <a:rPr lang="ru-RU" sz="8000" dirty="0" smtClean="0">
                <a:latin typeface="Gabriola" pitchFamily="82" charset="0"/>
                <a:cs typeface="Arial" pitchFamily="34" charset="0"/>
              </a:rPr>
              <a:t> представляет </a:t>
            </a:r>
            <a:r>
              <a:rPr lang="ru-RU" sz="8000" dirty="0">
                <a:latin typeface="Gabriola" pitchFamily="82" charset="0"/>
                <a:cs typeface="Arial" pitchFamily="34" charset="0"/>
              </a:rPr>
              <a:t>собой </a:t>
            </a:r>
            <a:r>
              <a:rPr lang="ru-RU" sz="8000" dirty="0" smtClean="0">
                <a:latin typeface="Gabriola" pitchFamily="82" charset="0"/>
                <a:cs typeface="Arial" pitchFamily="34" charset="0"/>
              </a:rPr>
              <a:t>быстрый </a:t>
            </a:r>
            <a:r>
              <a:rPr lang="ru-RU" sz="8000" dirty="0">
                <a:latin typeface="Gabriola" pitchFamily="82" charset="0"/>
                <a:cs typeface="Arial" pitchFamily="34" charset="0"/>
              </a:rPr>
              <a:t>многопоточный, </a:t>
            </a:r>
            <a:r>
              <a:rPr lang="ru-RU" sz="8000" dirty="0" smtClean="0">
                <a:latin typeface="Gabriola" pitchFamily="82" charset="0"/>
                <a:cs typeface="Arial" pitchFamily="34" charset="0"/>
              </a:rPr>
              <a:t>многопользовательский SQL-сервер </a:t>
            </a:r>
            <a:r>
              <a:rPr lang="ru-RU" sz="8000" dirty="0">
                <a:latin typeface="Gabriola" pitchFamily="82" charset="0"/>
                <a:cs typeface="Arial" pitchFamily="34" charset="0"/>
              </a:rPr>
              <a:t>баз данных (SQL - язык структурированных запросов). </a:t>
            </a:r>
            <a:endParaRPr lang="ru-RU" sz="8000" dirty="0" smtClean="0">
              <a:latin typeface="Gabriola" pitchFamily="82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sz="8000" dirty="0">
                <a:latin typeface="Gabriola" pitchFamily="82" charset="0"/>
                <a:cs typeface="Arial" pitchFamily="34" charset="0"/>
              </a:rPr>
              <a:t>	</a:t>
            </a:r>
            <a:r>
              <a:rPr lang="ru-RU" sz="8000" dirty="0" smtClean="0">
                <a:latin typeface="Gabriola" pitchFamily="82" charset="0"/>
                <a:cs typeface="Arial" pitchFamily="34" charset="0"/>
              </a:rPr>
              <a:t>Сервер </a:t>
            </a:r>
            <a:r>
              <a:rPr lang="ru-RU" sz="8000" dirty="0">
                <a:latin typeface="Gabriola" pitchFamily="82" charset="0"/>
                <a:cs typeface="Arial" pitchFamily="34" charset="0"/>
              </a:rPr>
              <a:t>MySQL предназначен как для критических по задачам производственных систем с большой нагрузкой, так и для встраивания в программное обеспечение массового распространения</a:t>
            </a:r>
            <a:r>
              <a:rPr lang="ru-RU" sz="8000" dirty="0" smtClean="0">
                <a:latin typeface="Gabriola" pitchFamily="82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sz="8000" dirty="0" smtClean="0">
                <a:latin typeface="Gabriola" pitchFamily="82" charset="0"/>
                <a:cs typeface="Arial" pitchFamily="34" charset="0"/>
              </a:rPr>
              <a:t>	Обычно MySQL используется в качестве сервера, к которому обращаются локальные или удалённые клиенты.</a:t>
            </a:r>
          </a:p>
          <a:p>
            <a:pPr marL="0" indent="0" algn="just">
              <a:buNone/>
            </a:pPr>
            <a:endParaRPr lang="ru-RU" sz="8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0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0"/>
            <a:ext cx="7740352" cy="620688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latin typeface="Gabriola" pitchFamily="82" charset="0"/>
              </a:rPr>
              <a:t>Особенности выполнения запросов</a:t>
            </a:r>
            <a:r>
              <a:rPr lang="en-US" sz="4800" b="1" dirty="0" smtClean="0">
                <a:latin typeface="Gabriola" pitchFamily="82" charset="0"/>
              </a:rPr>
              <a:t>:</a:t>
            </a:r>
            <a:endParaRPr lang="ru-RU" sz="4800" b="1" dirty="0">
              <a:latin typeface="Gabriola" pitchFamily="8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165304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latin typeface="Gabriola" pitchFamily="82" charset="0"/>
              </a:rPr>
              <a:t>Команда обычно состоит из SQL-выражения, за которым следует точка с запятой. </a:t>
            </a:r>
            <a:r>
              <a:rPr lang="ru-RU" dirty="0" smtClean="0">
                <a:latin typeface="Gabriola" pitchFamily="82" charset="0"/>
              </a:rPr>
              <a:t>(есть исключения)</a:t>
            </a:r>
            <a:endParaRPr lang="ru-RU" dirty="0">
              <a:latin typeface="Gabriola" pitchFamily="82" charset="0"/>
            </a:endParaRPr>
          </a:p>
          <a:p>
            <a:r>
              <a:rPr lang="ru-RU" dirty="0">
                <a:latin typeface="Gabriola" pitchFamily="82" charset="0"/>
              </a:rPr>
              <a:t>Когда пользователь вводит команду, mysql отправляет ее серверу для выполнения и выводит на экран сначала результаты, а затем - новую </a:t>
            </a:r>
            <a:r>
              <a:rPr lang="ru-RU" dirty="0" smtClean="0">
                <a:latin typeface="Gabriola" pitchFamily="82" charset="0"/>
              </a:rPr>
              <a:t>строку mysql</a:t>
            </a:r>
            <a:r>
              <a:rPr lang="ru-RU" dirty="0">
                <a:latin typeface="Gabriola" pitchFamily="82" charset="0"/>
              </a:rPr>
              <a:t>&gt;, что означает готовность к выполнению новых команд.</a:t>
            </a:r>
          </a:p>
          <a:p>
            <a:r>
              <a:rPr lang="ru-RU" dirty="0">
                <a:latin typeface="Gabriola" pitchFamily="82" charset="0"/>
              </a:rPr>
              <a:t>mysql выводит результаты работы запроса в виде таблицы (строк и столбцов). В первой строке этой таблицы содержатся заголовки столбцов, а в следующих строках - </a:t>
            </a:r>
            <a:r>
              <a:rPr lang="ru-RU" dirty="0" smtClean="0">
                <a:latin typeface="Gabriola" pitchFamily="82" charset="0"/>
              </a:rPr>
              <a:t>результаты</a:t>
            </a:r>
            <a:r>
              <a:rPr lang="ru-RU" dirty="0">
                <a:latin typeface="Gabriola" pitchFamily="82" charset="0"/>
              </a:rPr>
              <a:t>. Обычно заголовками столбцов становятся имена, полученные из таблиц базы. Если же извлекается не столбец таблицы, а значение </a:t>
            </a:r>
            <a:r>
              <a:rPr lang="ru-RU" dirty="0" smtClean="0">
                <a:latin typeface="Gabriola" pitchFamily="82" charset="0"/>
              </a:rPr>
              <a:t>выражения,</a:t>
            </a:r>
            <a:r>
              <a:rPr lang="ru-RU" dirty="0">
                <a:latin typeface="Gabriola" pitchFamily="82" charset="0"/>
              </a:rPr>
              <a:t> mysql дает столбцу имя запрашиваемого выражения.</a:t>
            </a:r>
          </a:p>
          <a:p>
            <a:r>
              <a:rPr lang="ru-RU" dirty="0">
                <a:latin typeface="Gabriola" pitchFamily="82" charset="0"/>
              </a:rPr>
              <a:t>mysql сообщает количество возвращаемых строк и время выполнения запроса, что позволяет в некоторой степени составить представление о производительности сервера. </a:t>
            </a:r>
            <a:endParaRPr lang="ru-RU" dirty="0" smtClean="0">
              <a:latin typeface="Gabriola" pitchFamily="82" charset="0"/>
            </a:endParaRPr>
          </a:p>
          <a:p>
            <a:r>
              <a:rPr lang="ru-RU" dirty="0" smtClean="0">
                <a:latin typeface="Gabriola" pitchFamily="82" charset="0"/>
              </a:rPr>
              <a:t>Для ввода ключевых слов можно использовать любой регистр символов.</a:t>
            </a:r>
            <a:endParaRPr lang="ru-RU" dirty="0"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4258816" cy="1143000"/>
          </a:xfrm>
        </p:spPr>
        <p:txBody>
          <a:bodyPr>
            <a:noAutofit/>
          </a:bodyPr>
          <a:lstStyle/>
          <a:p>
            <a:r>
              <a:rPr lang="ru-RU" sz="7200" dirty="0" smtClean="0">
                <a:latin typeface="Gabriola" pitchFamily="82" charset="0"/>
              </a:rPr>
              <a:t>Например:</a:t>
            </a:r>
            <a:endParaRPr lang="ru-RU" sz="7200" dirty="0">
              <a:latin typeface="Gabriola" pitchFamily="8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528" y="1988840"/>
            <a:ext cx="4456290" cy="43403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mysql&gt; SELECT VERSION(), CURRENT_DATE;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+---------------+-----------------+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| VERSION()   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  | CURRENT_DATE |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+---------------+-----------------+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| 3.22.20a-log 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| 1999-03-19   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  |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+---------------+-----------------+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1 row in set (0.01 sec)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mysql&gt;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54058" y="4402641"/>
            <a:ext cx="3315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abriola" pitchFamily="82" charset="0"/>
              </a:rPr>
              <a:t>&lt;-(</a:t>
            </a:r>
            <a:r>
              <a:rPr lang="ru-RU" sz="2400" dirty="0">
                <a:latin typeface="Gabriola" pitchFamily="82" charset="0"/>
              </a:rPr>
              <a:t>время выполнения команды)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1916829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abriola" pitchFamily="82" charset="0"/>
              </a:rPr>
              <a:t>&lt;-(</a:t>
            </a:r>
            <a:r>
              <a:rPr lang="ru-RU" sz="2400" dirty="0">
                <a:latin typeface="Gabriola" pitchFamily="82" charset="0"/>
              </a:rPr>
              <a:t>запрос</a:t>
            </a:r>
            <a:r>
              <a:rPr lang="en-US" sz="2400" dirty="0">
                <a:latin typeface="Gabriola" pitchFamily="82" charset="0"/>
              </a:rPr>
              <a:t>)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44008" y="2928417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abriola" pitchFamily="82" charset="0"/>
              </a:rPr>
              <a:t>&lt;-(</a:t>
            </a:r>
            <a:r>
              <a:rPr lang="ru-RU" sz="2400" dirty="0">
                <a:latin typeface="Gabriola" pitchFamily="82" charset="0"/>
              </a:rPr>
              <a:t>вывод</a:t>
            </a:r>
            <a:r>
              <a:rPr lang="en-US" sz="2400" dirty="0">
                <a:latin typeface="Gabriola" pitchFamily="82" charset="0"/>
              </a:rPr>
              <a:t>)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21369" y="4864306"/>
            <a:ext cx="3483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abriola" pitchFamily="82" charset="0"/>
              </a:rPr>
              <a:t>&lt;-(</a:t>
            </a:r>
            <a:r>
              <a:rPr lang="ru-RU" sz="2400" dirty="0">
                <a:latin typeface="Gabriola" pitchFamily="82" charset="0"/>
              </a:rPr>
              <a:t>готовность к новому запросу</a:t>
            </a:r>
            <a:r>
              <a:rPr lang="en-US" sz="2400" dirty="0">
                <a:latin typeface="Gabriola" pitchFamily="82" charset="0"/>
              </a:rPr>
              <a:t>)</a:t>
            </a:r>
            <a:endParaRPr lang="ru-RU" sz="2400" dirty="0">
              <a:latin typeface="Gabriola" pitchFamily="82" charset="0"/>
            </a:endParaRPr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6279140" y="2028317"/>
            <a:ext cx="2868141" cy="1800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300" dirty="0" smtClean="0">
                <a:latin typeface="Gabriola" pitchFamily="82" charset="0"/>
              </a:rPr>
              <a:t>Простая команда, запрашивающая у сервера информацию об его версии и текущей дате.</a:t>
            </a:r>
          </a:p>
          <a:p>
            <a:pPr marL="0" indent="0">
              <a:buNone/>
            </a:pPr>
            <a:endParaRPr lang="ru-RU" dirty="0" smtClean="0"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332656"/>
            <a:ext cx="4316288" cy="5760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mysql&gt; SELECT SIN(PI()/4), (4+1)*5;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+---------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----+-----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----+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| SIN(PI()/4) | (4+1)*5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|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+-----------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--+-----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----+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|   0.707107 |      25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|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+-------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------+-----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----+</a:t>
            </a: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11960" y="332656"/>
            <a:ext cx="4608512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mysql&gt; SELECT VERSION(); SELECT NOW();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+------------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-+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| VERSION()   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|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+----------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---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----+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| 3.22.20a-log |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+----------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---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----+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+--------------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--------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------+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| NOW()            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|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+---------------------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-------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| 1999-03-19 00:15:33 |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+--------------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-------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-------+</a:t>
            </a: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5356666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Использование в качестве несложного калькулятора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283968" y="5218166"/>
            <a:ext cx="4104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Вывод нескольких таблиц (перечисление команд, разделенных точкой с запятой, </a:t>
            </a:r>
            <a:r>
              <a:rPr lang="ru-RU" i="1" dirty="0"/>
              <a:t>в одну </a:t>
            </a:r>
            <a:r>
              <a:rPr lang="ru-RU" i="1" dirty="0" smtClean="0"/>
              <a:t>строчку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2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16633"/>
            <a:ext cx="5482952" cy="369668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mysql&gt; SELECT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-&gt; USER()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-&gt; 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-&gt; CURRENT_DATE;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+------------------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-------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---+-------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--------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--------+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| USER()         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        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| CURRENT_DATE 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|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+--------------------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---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----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+------------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-------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--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-+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| joesmith@localhost | 1999-03-18   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|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+---------------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-------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------+------------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-------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--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-+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6096" y="32214"/>
            <a:ext cx="3707904" cy="40471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300" dirty="0" smtClean="0">
                <a:latin typeface="Gabriola" pitchFamily="82" charset="0"/>
              </a:rPr>
              <a:t>Однако не обязательно записывать все команды, которые требуется выполнить, в одну строку. </a:t>
            </a:r>
          </a:p>
          <a:p>
            <a:pPr marL="0" indent="0">
              <a:buNone/>
            </a:pPr>
            <a:r>
              <a:rPr lang="ru-RU" sz="3300" dirty="0" smtClean="0">
                <a:solidFill>
                  <a:srgbClr val="00B0F0"/>
                </a:solidFill>
                <a:latin typeface="Gabriola" pitchFamily="82" charset="0"/>
              </a:rPr>
              <a:t>•</a:t>
            </a:r>
            <a:r>
              <a:rPr lang="ru-RU" sz="3300" dirty="0" smtClean="0">
                <a:latin typeface="Gabriola" pitchFamily="82" charset="0"/>
              </a:rPr>
              <a:t> </a:t>
            </a:r>
            <a:r>
              <a:rPr lang="en-US" sz="3300" dirty="0" smtClean="0">
                <a:latin typeface="Gabriola" pitchFamily="82" charset="0"/>
              </a:rPr>
              <a:t>MySQL </a:t>
            </a:r>
            <a:r>
              <a:rPr lang="ru-RU" sz="3300" dirty="0" smtClean="0">
                <a:latin typeface="Gabriola" pitchFamily="82" charset="0"/>
              </a:rPr>
              <a:t>начинает выполнять запрос только тогда, когда встречает </a:t>
            </a:r>
            <a:r>
              <a:rPr lang="en-US" sz="3300" dirty="0" smtClean="0">
                <a:latin typeface="Gabriola" pitchFamily="82" charset="0"/>
              </a:rPr>
              <a:t>‘;’</a:t>
            </a:r>
            <a:r>
              <a:rPr lang="ru-RU" sz="3300" dirty="0" smtClean="0">
                <a:latin typeface="Gabriola" pitchFamily="82" charset="0"/>
              </a:rPr>
              <a:t>.</a:t>
            </a:r>
            <a:br>
              <a:rPr lang="ru-RU" sz="3300" dirty="0" smtClean="0">
                <a:latin typeface="Gabriola" pitchFamily="82" charset="0"/>
              </a:rPr>
            </a:br>
            <a:r>
              <a:rPr lang="ru-RU" sz="3300" dirty="0" smtClean="0">
                <a:solidFill>
                  <a:srgbClr val="00B0F0"/>
                </a:solidFill>
                <a:latin typeface="Gabriola" pitchFamily="82" charset="0"/>
              </a:rPr>
              <a:t>•</a:t>
            </a:r>
            <a:r>
              <a:rPr lang="ru-RU" sz="3300" dirty="0" smtClean="0">
                <a:latin typeface="Gabriola" pitchFamily="82" charset="0"/>
              </a:rPr>
              <a:t> Символ </a:t>
            </a:r>
            <a:r>
              <a:rPr lang="en-US" sz="3300" dirty="0" smtClean="0">
                <a:latin typeface="Gabriola" pitchFamily="82" charset="0"/>
              </a:rPr>
              <a:t>‘-&gt;’</a:t>
            </a:r>
            <a:r>
              <a:rPr lang="ru-RU" sz="3300" dirty="0" smtClean="0">
                <a:latin typeface="Gabriola" pitchFamily="82" charset="0"/>
              </a:rPr>
              <a:t> показывает, </a:t>
            </a:r>
            <a:br>
              <a:rPr lang="ru-RU" sz="3300" dirty="0" smtClean="0">
                <a:latin typeface="Gabriola" pitchFamily="82" charset="0"/>
              </a:rPr>
            </a:br>
            <a:r>
              <a:rPr lang="ru-RU" sz="3300" dirty="0" smtClean="0">
                <a:latin typeface="Gabriola" pitchFamily="82" charset="0"/>
              </a:rPr>
              <a:t>что завершенного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18256" y="3551706"/>
            <a:ext cx="9324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Gabriola" pitchFamily="82" charset="0"/>
              </a:rPr>
              <a:t>выражения программа пока что не получила и ожидает его полного ввода.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4116223"/>
            <a:ext cx="22956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mysql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&gt; SELECT 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-&gt; USER() 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-&gt; \c 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mysql&gt;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491796" y="4083948"/>
            <a:ext cx="65527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B0F0"/>
                </a:solidFill>
                <a:latin typeface="Gabriola" pitchFamily="82" charset="0"/>
              </a:rPr>
              <a:t>•</a:t>
            </a:r>
            <a:r>
              <a:rPr lang="ru-RU" sz="2800" dirty="0" smtClean="0">
                <a:latin typeface="Gabriola" pitchFamily="82" charset="0"/>
              </a:rPr>
              <a:t> Чтобы отменить ввод команды, введите </a:t>
            </a:r>
            <a:r>
              <a:rPr lang="en-US" sz="2800" dirty="0" smtClean="0">
                <a:latin typeface="Gabriola" pitchFamily="82" charset="0"/>
              </a:rPr>
              <a:t>‘\c’</a:t>
            </a:r>
            <a:r>
              <a:rPr lang="ru-RU" sz="2800" dirty="0" smtClean="0">
                <a:latin typeface="Gabriola" pitchFamily="82" charset="0"/>
              </a:rPr>
              <a:t>.</a:t>
            </a:r>
          </a:p>
          <a:p>
            <a:r>
              <a:rPr lang="ru-RU" sz="2800" dirty="0" smtClean="0">
                <a:solidFill>
                  <a:srgbClr val="00B0F0"/>
                </a:solidFill>
                <a:latin typeface="Gabriola" pitchFamily="82" charset="0"/>
              </a:rPr>
              <a:t>•</a:t>
            </a:r>
            <a:r>
              <a:rPr lang="ru-RU" sz="2800" dirty="0" smtClean="0">
                <a:latin typeface="Gabriola" pitchFamily="82" charset="0"/>
              </a:rPr>
              <a:t> Значение метки </a:t>
            </a:r>
            <a:r>
              <a:rPr lang="en-US" sz="2800" dirty="0" smtClean="0">
                <a:latin typeface="Gabriola" pitchFamily="82" charset="0"/>
              </a:rPr>
              <a:t>(‘-&gt;’, ‘mysql&gt;’) </a:t>
            </a:r>
            <a:r>
              <a:rPr lang="ru-RU" sz="2800" dirty="0" smtClean="0">
                <a:latin typeface="Gabriola" pitchFamily="82" charset="0"/>
              </a:rPr>
              <a:t>может дать понять, чего ожидает программа. Например, если после того как вы ввели команду и нажали </a:t>
            </a:r>
            <a:r>
              <a:rPr lang="en-US" sz="2800" dirty="0" smtClean="0">
                <a:latin typeface="Gabriola" pitchFamily="82" charset="0"/>
              </a:rPr>
              <a:t>Enter</a:t>
            </a:r>
            <a:r>
              <a:rPr lang="ru-RU" sz="2800" dirty="0" smtClean="0">
                <a:latin typeface="Gabriola" pitchFamily="82" charset="0"/>
              </a:rPr>
              <a:t>, но вместо</a:t>
            </a:r>
            <a:endParaRPr lang="ru-RU" sz="2800" dirty="0">
              <a:latin typeface="Gabriola" pitchFamily="8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5692965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abriola" pitchFamily="82" charset="0"/>
              </a:rPr>
              <a:t>‘mysql&gt;’ </a:t>
            </a:r>
            <a:r>
              <a:rPr lang="ru-RU" sz="2800" dirty="0">
                <a:latin typeface="Gabriola" pitchFamily="82" charset="0"/>
              </a:rPr>
              <a:t>программа показывает  </a:t>
            </a:r>
            <a:r>
              <a:rPr lang="en-US" sz="2800" dirty="0">
                <a:latin typeface="Gabriola" pitchFamily="82" charset="0"/>
              </a:rPr>
              <a:t>”&gt; </a:t>
            </a:r>
            <a:r>
              <a:rPr lang="ru-RU" sz="2800" dirty="0">
                <a:latin typeface="Gabriola" pitchFamily="82" charset="0"/>
              </a:rPr>
              <a:t>, то, вероятнее всего, вы забыли дописать (в данном случае) кавычки в запросе. </a:t>
            </a:r>
          </a:p>
        </p:txBody>
      </p:sp>
    </p:spTree>
    <p:extLst>
      <p:ext uri="{BB962C8B-B14F-4D97-AF65-F5344CB8AC3E}">
        <p14:creationId xmlns:p14="http://schemas.microsoft.com/office/powerpoint/2010/main" val="1117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Базы данных.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87016" y="476672"/>
            <a:ext cx="8856984" cy="11521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4600" dirty="0" smtClean="0">
                <a:latin typeface="Gabriola" pitchFamily="82" charset="0"/>
              </a:rPr>
              <a:t>	Таблицы хранятся в базах данных. Можно создавать новые базы данных, а можно работать с уже существующими.</a:t>
            </a:r>
            <a:br>
              <a:rPr lang="ru-RU" sz="4600" dirty="0" smtClean="0">
                <a:latin typeface="Gabriola" pitchFamily="82" charset="0"/>
              </a:rPr>
            </a:br>
            <a:r>
              <a:rPr lang="ru-RU" sz="5100" u="sng" dirty="0" smtClean="0">
                <a:latin typeface="Gabriola" pitchFamily="82" charset="0"/>
              </a:rPr>
              <a:t>Несколько простых команд для работы с базами данных: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55576" y="1484784"/>
            <a:ext cx="792088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mysql&gt; SHOW DATABASES;</a:t>
            </a:r>
            <a:r>
              <a:rPr lang="ru-RU" sz="2400" b="1" dirty="0" smtClean="0"/>
              <a:t> </a:t>
            </a:r>
            <a:r>
              <a:rPr lang="ru-RU" sz="2400" dirty="0" smtClean="0">
                <a:latin typeface="Gabriola" pitchFamily="82" charset="0"/>
              </a:rPr>
              <a:t>-</a:t>
            </a:r>
            <a:r>
              <a:rPr lang="ru-RU" sz="2400" dirty="0" smtClean="0"/>
              <a:t> </a:t>
            </a:r>
            <a:r>
              <a:rPr lang="ru-RU" sz="2400" dirty="0" smtClean="0">
                <a:latin typeface="Gabriola" pitchFamily="82" charset="0"/>
              </a:rPr>
              <a:t>Узнать, какие базы существуют в 				    	        настоящее время на сервере.</a:t>
            </a:r>
          </a:p>
          <a:p>
            <a:pPr marL="0" indent="0">
              <a:buNone/>
            </a:pPr>
            <a:endParaRPr lang="ru-RU" sz="2400" dirty="0">
              <a:latin typeface="Gabriola" pitchFamily="82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mysql&gt; USE test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latin typeface="Gabriola" pitchFamily="82" charset="0"/>
              </a:rPr>
              <a:t>–</a:t>
            </a:r>
            <a:r>
              <a:rPr lang="ru-RU" sz="2400" dirty="0" smtClean="0"/>
              <a:t> </a:t>
            </a:r>
            <a:r>
              <a:rPr lang="ru-RU" sz="2400" dirty="0" smtClean="0">
                <a:latin typeface="Gabriola" pitchFamily="82" charset="0"/>
              </a:rPr>
              <a:t>Обратиться к существующей базе «</a:t>
            </a:r>
            <a:r>
              <a:rPr lang="en-US" sz="2400" dirty="0" smtClean="0">
                <a:latin typeface="Gabriola" pitchFamily="82" charset="0"/>
              </a:rPr>
              <a:t>test</a:t>
            </a:r>
            <a:r>
              <a:rPr lang="ru-RU" sz="2400" dirty="0" smtClean="0">
                <a:latin typeface="Gabriola" pitchFamily="82" charset="0"/>
              </a:rPr>
              <a:t>» (</a:t>
            </a:r>
            <a:r>
              <a:rPr lang="en-US" sz="2400" dirty="0" smtClean="0">
                <a:latin typeface="Gabriola" pitchFamily="82" charset="0"/>
              </a:rPr>
              <a:t>USE – </a:t>
            </a:r>
            <a:r>
              <a:rPr lang="ru-RU" sz="2400" dirty="0" smtClean="0">
                <a:latin typeface="Gabriola" pitchFamily="82" charset="0"/>
              </a:rPr>
              <a:t>одна из команд, которые не требуют </a:t>
            </a:r>
            <a:r>
              <a:rPr lang="en-US" sz="2400" dirty="0" smtClean="0">
                <a:latin typeface="Gabriola" pitchFamily="82" charset="0"/>
              </a:rPr>
              <a:t>‘;’</a:t>
            </a:r>
            <a:r>
              <a:rPr lang="ru-RU" sz="2400" dirty="0" smtClean="0">
                <a:latin typeface="Gabriola" pitchFamily="82" charset="0"/>
              </a:rPr>
              <a:t>)</a:t>
            </a:r>
          </a:p>
          <a:p>
            <a:pPr marL="0" indent="0">
              <a:buNone/>
            </a:pPr>
            <a:endParaRPr lang="ru-RU" sz="2400" dirty="0" smtClean="0">
              <a:latin typeface="Gabriola" pitchFamily="82" charset="0"/>
            </a:endParaRPr>
          </a:p>
          <a:p>
            <a:pPr marL="0" indent="0">
              <a:buNone/>
            </a:pPr>
            <a:endParaRPr lang="ru-RU" sz="2400" dirty="0">
              <a:latin typeface="Gabriola" pitchFamily="82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B0F0"/>
                </a:solidFill>
                <a:latin typeface="Gabriola" pitchFamily="82" charset="0"/>
              </a:rPr>
              <a:t>!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mysql&gt; GRANT ALL ON &lt;base_name&gt;.* TO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&lt;your_name&gt; </a:t>
            </a:r>
            <a:r>
              <a:rPr lang="ru-RU" sz="2400" b="1" dirty="0" smtClean="0">
                <a:latin typeface="Gabriola" pitchFamily="82" charset="0"/>
              </a:rPr>
              <a:t>–</a:t>
            </a:r>
            <a:r>
              <a:rPr lang="ru-RU" sz="2400" b="1" dirty="0" smtClean="0"/>
              <a:t> </a:t>
            </a:r>
            <a:r>
              <a:rPr lang="ru-RU" sz="2400" dirty="0" smtClean="0">
                <a:latin typeface="Gabriola" pitchFamily="82" charset="0"/>
              </a:rPr>
              <a:t>Создать базу. </a:t>
            </a:r>
            <a:r>
              <a:rPr lang="en-US" sz="2400" dirty="0" smtClean="0">
                <a:latin typeface="Gabriola" pitchFamily="82" charset="0"/>
              </a:rPr>
              <a:t>&lt;base_name&gt;</a:t>
            </a:r>
            <a:r>
              <a:rPr lang="ru-RU" sz="2400" dirty="0" smtClean="0">
                <a:latin typeface="Gabriola" pitchFamily="82" charset="0"/>
              </a:rPr>
              <a:t> - имя создаваемой базы, </a:t>
            </a:r>
            <a:r>
              <a:rPr lang="en-US" sz="2400" dirty="0" smtClean="0">
                <a:latin typeface="Gabriola" pitchFamily="82" charset="0"/>
              </a:rPr>
              <a:t>&lt;your_name&gt;</a:t>
            </a:r>
            <a:r>
              <a:rPr lang="ru-RU" sz="2400" dirty="0" smtClean="0">
                <a:latin typeface="Gabriola" pitchFamily="82" charset="0"/>
              </a:rPr>
              <a:t> - имя, присвоенное вам </a:t>
            </a:r>
            <a:r>
              <a:rPr lang="en-US" sz="2400" dirty="0" smtClean="0">
                <a:latin typeface="Gabriola" pitchFamily="82" charset="0"/>
              </a:rPr>
              <a:t>MySQL.</a:t>
            </a:r>
            <a:r>
              <a:rPr lang="ru-RU" sz="2400" dirty="0" smtClean="0">
                <a:latin typeface="Gabriola" pitchFamily="82" charset="0"/>
              </a:rPr>
              <a:t> </a:t>
            </a:r>
          </a:p>
          <a:p>
            <a:pPr marL="0" indent="0">
              <a:buNone/>
            </a:pPr>
            <a:r>
              <a:rPr lang="ru-RU" sz="2400" dirty="0" smtClean="0">
                <a:latin typeface="Gabriola" pitchFamily="82" charset="0"/>
              </a:rPr>
              <a:t>Или: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mysql&gt; CREATE DATABASE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&lt;base_name&gt;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;</a:t>
            </a:r>
            <a:endParaRPr lang="ru-RU" sz="24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ru-RU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116632"/>
            <a:ext cx="5338936" cy="86895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Gabriola" pitchFamily="82" charset="0"/>
                <a:cs typeface="Aldhabi" pitchFamily="2" charset="-78"/>
              </a:rPr>
              <a:t>Подробнее о базах данных.</a:t>
            </a:r>
            <a:br>
              <a:rPr lang="ru-RU" dirty="0" smtClean="0">
                <a:latin typeface="Gabriola" pitchFamily="82" charset="0"/>
                <a:cs typeface="Aldhabi" pitchFamily="2" charset="-78"/>
              </a:rPr>
            </a:br>
            <a:r>
              <a:rPr lang="ru-RU" dirty="0" smtClean="0">
                <a:latin typeface="Gabriola" pitchFamily="82" charset="0"/>
                <a:cs typeface="Aldhabi" pitchFamily="2" charset="-78"/>
              </a:rPr>
              <a:t>Создание таблицы.</a:t>
            </a:r>
            <a:endParaRPr lang="ru-RU" dirty="0">
              <a:latin typeface="Gabriola" pitchFamily="82" charset="0"/>
              <a:cs typeface="Aldhabi" pitchFamily="2" charset="-78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124744"/>
            <a:ext cx="8758808" cy="5040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•</a:t>
            </a:r>
            <a:r>
              <a:rPr lang="ru-RU" b="1" dirty="0" smtClean="0">
                <a:latin typeface="Gabriola" pitchFamily="82" charset="0"/>
              </a:rPr>
              <a:t>Когда вы создаете базу данных, в ней ничего нет. В этом можно убедиться:</a:t>
            </a:r>
            <a:endParaRPr lang="ru-RU" b="1" dirty="0">
              <a:latin typeface="Gabriola" pitchFamily="82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0" y="1556792"/>
            <a:ext cx="9144000" cy="54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mysql&gt; SHOW TABLES; </a:t>
            </a:r>
            <a:endParaRPr lang="ru-RU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Empty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set (0.00 sec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ru-RU" dirty="0" smtClean="0"/>
              <a:t>   </a:t>
            </a:r>
            <a:r>
              <a:rPr lang="en-US" sz="3000" dirty="0" smtClean="0">
                <a:latin typeface="Gabriola" pitchFamily="82" charset="0"/>
              </a:rPr>
              <a:t>(&lt;-</a:t>
            </a:r>
            <a:r>
              <a:rPr lang="ru-RU" sz="3000" dirty="0" smtClean="0">
                <a:latin typeface="Gabriola" pitchFamily="82" charset="0"/>
              </a:rPr>
              <a:t>вывод)</a:t>
            </a:r>
            <a:r>
              <a:rPr lang="ru-RU" sz="3000" dirty="0">
                <a:latin typeface="Gabriola" pitchFamily="82" charset="0"/>
              </a:rPr>
              <a:t/>
            </a:r>
            <a:br>
              <a:rPr lang="ru-RU" sz="3000" dirty="0">
                <a:latin typeface="Gabriola" pitchFamily="82" charset="0"/>
              </a:rPr>
            </a:br>
            <a:endParaRPr lang="ru-RU" sz="3000" dirty="0" smtClean="0">
              <a:latin typeface="Gabriola" pitchFamily="82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• </a:t>
            </a:r>
            <a:r>
              <a:rPr lang="ru-RU" sz="3000" b="1" dirty="0" smtClean="0">
                <a:latin typeface="Gabriola" pitchFamily="82" charset="0"/>
              </a:rPr>
              <a:t>Создать таблицу и определить ее структуру можно следующим образом</a:t>
            </a:r>
            <a:r>
              <a:rPr lang="ru-RU" sz="3000" dirty="0" smtClean="0">
                <a:latin typeface="Gabriola" pitchFamily="82" charset="0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mysql&gt; CREATE TABLE pet (name VARCHAR(20), owner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VARCHAR(20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), </a:t>
            </a:r>
            <a:endParaRPr lang="ru-RU" sz="2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        -&gt;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species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VARCHAR(20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), sex CHAR(1), birth DATE, death DATE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(DATE </a:t>
            </a:r>
            <a:r>
              <a:rPr lang="ru-RU" sz="2600" dirty="0" smtClean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  <a:t>в формате ГГГГ-ММ-ДД)</a:t>
            </a:r>
            <a:br>
              <a:rPr lang="ru-RU" sz="2600" dirty="0" smtClean="0">
                <a:solidFill>
                  <a:schemeClr val="accent2">
                    <a:lumMod val="50000"/>
                  </a:schemeClr>
                </a:solidFill>
                <a:latin typeface="Gabriola" pitchFamily="82" charset="0"/>
              </a:rPr>
            </a:br>
            <a:endParaRPr lang="en-US" sz="2600" dirty="0">
              <a:solidFill>
                <a:schemeClr val="accent2">
                  <a:lumMod val="50000"/>
                </a:schemeClr>
              </a:solidFill>
              <a:latin typeface="Gabriola" pitchFamily="82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• </a:t>
            </a:r>
            <a:r>
              <a:rPr lang="ru-RU" sz="3000" b="1" dirty="0" smtClean="0">
                <a:latin typeface="Gabriola" pitchFamily="82" charset="0"/>
              </a:rPr>
              <a:t>Теперь команда «</a:t>
            </a:r>
            <a:r>
              <a:rPr lang="en-US" sz="3000" b="1" dirty="0" smtClean="0">
                <a:latin typeface="Gabriola" pitchFamily="82" charset="0"/>
              </a:rPr>
              <a:t>SHOW TABLES</a:t>
            </a:r>
            <a:r>
              <a:rPr lang="ru-RU" sz="3000" b="1" dirty="0" smtClean="0">
                <a:latin typeface="Gabriola" pitchFamily="82" charset="0"/>
              </a:rPr>
              <a:t>» выведет следующее: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+---------------</a:t>
            </a:r>
            <a:r>
              <a:rPr lang="ru-RU" sz="3000" dirty="0" smtClean="0">
                <a:solidFill>
                  <a:schemeClr val="accent2">
                    <a:lumMod val="50000"/>
                  </a:schemeClr>
                </a:solidFill>
              </a:rPr>
              <a:t>------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------</a:t>
            </a:r>
            <a:r>
              <a:rPr lang="ru-RU" sz="30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+</a:t>
            </a:r>
            <a:endParaRPr lang="en-US" sz="3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</a:rPr>
              <a:t>| Tables in menagerie |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+------------</a:t>
            </a:r>
            <a:r>
              <a:rPr lang="ru-RU" sz="3000" dirty="0" smtClean="0">
                <a:solidFill>
                  <a:schemeClr val="accent2">
                    <a:lumMod val="50000"/>
                  </a:schemeClr>
                </a:solidFill>
              </a:rPr>
              <a:t>------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------</a:t>
            </a:r>
            <a:r>
              <a:rPr lang="ru-RU" sz="30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---+</a:t>
            </a:r>
            <a:endParaRPr lang="en-US" sz="3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</a:rPr>
              <a:t>| pet           </a:t>
            </a:r>
            <a:r>
              <a:rPr lang="ru-RU" sz="3000" dirty="0" smtClean="0">
                <a:solidFill>
                  <a:schemeClr val="accent2">
                    <a:lumMod val="50000"/>
                  </a:schemeClr>
                </a:solidFill>
              </a:rPr>
              <a:t>             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</a:rPr>
              <a:t>|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+--------------</a:t>
            </a:r>
            <a:r>
              <a:rPr lang="ru-RU" sz="3000" dirty="0" smtClean="0">
                <a:solidFill>
                  <a:schemeClr val="accent2">
                    <a:lumMod val="50000"/>
                  </a:schemeClr>
                </a:solidFill>
              </a:rPr>
              <a:t>------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---</a:t>
            </a:r>
            <a:r>
              <a:rPr lang="ru-RU" sz="30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----+</a:t>
            </a:r>
            <a:endParaRPr lang="ru-RU" sz="3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dirty="0" smtClean="0"/>
              <a:t>Загрузка данных в таблицу.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03649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 smtClean="0">
                <a:latin typeface="Gabriola" pitchFamily="82" charset="0"/>
              </a:rPr>
              <a:t>Первый способ:</a:t>
            </a:r>
          </a:p>
          <a:p>
            <a:pPr marL="0" indent="0">
              <a:buNone/>
            </a:pPr>
            <a:r>
              <a:rPr lang="ru-RU" dirty="0" smtClean="0">
                <a:latin typeface="Gabriola" pitchFamily="82" charset="0"/>
              </a:rPr>
              <a:t>	Создайте </a:t>
            </a:r>
            <a:r>
              <a:rPr lang="ru-RU" dirty="0">
                <a:latin typeface="Gabriola" pitchFamily="82" charset="0"/>
              </a:rPr>
              <a:t>текстовый файл с именем `pet.txt', содержащий по одной записи в каждой строке (значения столбцов должны быть разделены символами табуляции и даны в том порядке, который был определен командой CREATE TABLE). Незаполненным полям </a:t>
            </a:r>
            <a:r>
              <a:rPr lang="ru-RU" dirty="0" smtClean="0">
                <a:latin typeface="Gabriola" pitchFamily="82" charset="0"/>
              </a:rPr>
              <a:t>можно присвоить </a:t>
            </a:r>
            <a:r>
              <a:rPr lang="ru-RU" dirty="0">
                <a:latin typeface="Gabriola" pitchFamily="82" charset="0"/>
              </a:rPr>
              <a:t>значение NULL. В текстовом </a:t>
            </a:r>
            <a:r>
              <a:rPr lang="ru-RU" dirty="0" smtClean="0">
                <a:latin typeface="Gabriola" pitchFamily="82" charset="0"/>
              </a:rPr>
              <a:t>файле -</a:t>
            </a:r>
            <a:r>
              <a:rPr lang="ru-RU" dirty="0">
                <a:latin typeface="Gabriola" pitchFamily="82" charset="0"/>
              </a:rPr>
              <a:t>  « </a:t>
            </a:r>
            <a:r>
              <a:rPr lang="ru-RU" dirty="0" smtClean="0">
                <a:latin typeface="Gabriola" pitchFamily="82" charset="0"/>
              </a:rPr>
              <a:t>\N». Например:</a:t>
            </a:r>
            <a:endParaRPr lang="en-US" dirty="0" smtClean="0">
              <a:latin typeface="Gabriola" pitchFamily="82" charset="0"/>
            </a:endParaRPr>
          </a:p>
          <a:p>
            <a:pPr marL="0" indent="0">
              <a:buNone/>
            </a:pPr>
            <a:r>
              <a:rPr lang="ru-RU" sz="3200" dirty="0" smtClean="0"/>
              <a:t/>
            </a:r>
            <a:br>
              <a:rPr lang="ru-RU" sz="3200" dirty="0" smtClean="0"/>
            </a:br>
            <a:endParaRPr lang="en-US" sz="3200" dirty="0" smtClean="0">
              <a:latin typeface="Gabriola" pitchFamily="82" charset="0"/>
            </a:endParaRPr>
          </a:p>
          <a:p>
            <a:pPr marL="0" indent="0">
              <a:buNone/>
            </a:pPr>
            <a:endParaRPr lang="ru-RU" dirty="0" smtClean="0">
              <a:latin typeface="Gabriola" pitchFamily="82" charset="0"/>
            </a:endParaRPr>
          </a:p>
          <a:p>
            <a:pPr marL="0" indent="0">
              <a:buNone/>
            </a:pPr>
            <a:r>
              <a:rPr lang="ru-RU" dirty="0" smtClean="0">
                <a:latin typeface="Gabriola" pitchFamily="82" charset="0"/>
              </a:rPr>
              <a:t>Загрузить </a:t>
            </a:r>
            <a:r>
              <a:rPr lang="ru-RU" dirty="0">
                <a:latin typeface="Gabriola" pitchFamily="82" charset="0"/>
              </a:rPr>
              <a:t>файл `</a:t>
            </a:r>
            <a:r>
              <a:rPr lang="en-US" dirty="0">
                <a:latin typeface="Gabriola" pitchFamily="82" charset="0"/>
              </a:rPr>
              <a:t>pet.txt' </a:t>
            </a:r>
            <a:r>
              <a:rPr lang="ru-RU" dirty="0">
                <a:latin typeface="Gabriola" pitchFamily="82" charset="0"/>
              </a:rPr>
              <a:t>в таблицу можно с помощью следующей команды: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mysql&gt; LOAD DATA LOCAL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INFILE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"pet.txt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TABLE pet;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43902"/>
              </p:ext>
            </p:extLst>
          </p:nvPr>
        </p:nvGraphicFramePr>
        <p:xfrm>
          <a:off x="1979712" y="3645024"/>
          <a:ext cx="4968552" cy="108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1694"/>
                <a:gridCol w="928275"/>
                <a:gridCol w="1005631"/>
                <a:gridCol w="618850"/>
                <a:gridCol w="773562"/>
                <a:gridCol w="830540"/>
              </a:tblGrid>
              <a:tr h="56848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Death</a:t>
                      </a:r>
                      <a:endParaRPr lang="ru-RU" dirty="0"/>
                    </a:p>
                  </a:txBody>
                  <a:tcPr/>
                </a:tc>
              </a:tr>
              <a:tr h="511632">
                <a:tc>
                  <a:txBody>
                    <a:bodyPr/>
                    <a:lstStyle/>
                    <a:p>
                      <a:r>
                        <a:rPr lang="en-US" dirty="0" smtClean="0"/>
                        <a:t>Jake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8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1055</Words>
  <Application>Microsoft Office PowerPoint</Application>
  <PresentationFormat>Экран (4:3)</PresentationFormat>
  <Paragraphs>227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MySQL свободная реляционная система управления базами данных.  </vt:lpstr>
      <vt:lpstr>Презентация PowerPoint</vt:lpstr>
      <vt:lpstr>Особенности выполнения запросов:</vt:lpstr>
      <vt:lpstr>Например:</vt:lpstr>
      <vt:lpstr>Презентация PowerPoint</vt:lpstr>
      <vt:lpstr>Презентация PowerPoint</vt:lpstr>
      <vt:lpstr>Базы данных.</vt:lpstr>
      <vt:lpstr>Подробнее о базах данных. Создание таблицы.</vt:lpstr>
      <vt:lpstr>Загрузка данных в таблицу.</vt:lpstr>
      <vt:lpstr>Загрузка данных в таблицу.</vt:lpstr>
      <vt:lpstr>Выборка информации из таблицы.</vt:lpstr>
      <vt:lpstr>Запросы к MySQL через PHP.</vt:lpstr>
      <vt:lpstr>Презентация PowerPoint</vt:lpstr>
      <vt:lpstr>Пусть в базе хранится таблица «users» следующей структуры:  id (int), name (varchar[100]), age (int)</vt:lpstr>
      <vt:lpstr>Презентация PowerPoint</vt:lpstr>
      <vt:lpstr>MySQLi.</vt:lpstr>
      <vt:lpstr>Пример работы с MySQLi:</vt:lpstr>
      <vt:lpstr>Подробнее о некоторых командах: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свободная реляционная система управления базами данных.  </dc:title>
  <dc:creator>Елизавета</dc:creator>
  <cp:lastModifiedBy>Елизавета</cp:lastModifiedBy>
  <cp:revision>41</cp:revision>
  <dcterms:created xsi:type="dcterms:W3CDTF">2015-12-07T08:52:53Z</dcterms:created>
  <dcterms:modified xsi:type="dcterms:W3CDTF">2015-12-23T06:34:25Z</dcterms:modified>
</cp:coreProperties>
</file>