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780856"/>
            <a:ext cx="6400800" cy="1752600"/>
          </a:xfrm>
        </p:spPr>
        <p:txBody>
          <a:bodyPr/>
          <a:lstStyle/>
          <a:p>
            <a:r>
              <a:rPr lang="ru-RU" dirty="0" smtClean="0"/>
              <a:t>ЕФИМОВ ИГОРЬ </a:t>
            </a:r>
          </a:p>
          <a:p>
            <a:r>
              <a:rPr lang="ru-RU" dirty="0" smtClean="0"/>
              <a:t>2015</a:t>
            </a:r>
          </a:p>
          <a:p>
            <a:r>
              <a:rPr lang="ru-RU" smtClean="0"/>
              <a:t>Гр.15207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SQL</a:t>
            </a:r>
            <a:endParaRPr lang="ru-RU" sz="9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Встроенные функции в основном предназначены для преобразования типов данных и для обработки строк.</a:t>
            </a:r>
            <a:endParaRPr lang="ru-RU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Некоторые встроенные функции</a:t>
            </a:r>
          </a:p>
          <a:p>
            <a:pPr>
              <a:buNone/>
            </a:pPr>
            <a:r>
              <a:rPr lang="ru-RU" dirty="0" err="1" smtClean="0"/>
              <a:t>Current_date</a:t>
            </a:r>
            <a:r>
              <a:rPr lang="ru-RU" dirty="0" smtClean="0"/>
              <a:t>()- возвращает текущую дату</a:t>
            </a:r>
          </a:p>
          <a:p>
            <a:pPr>
              <a:buNone/>
            </a:pPr>
            <a:r>
              <a:rPr lang="ru-RU" dirty="0" err="1" smtClean="0"/>
              <a:t>Current_time</a:t>
            </a:r>
            <a:r>
              <a:rPr lang="ru-RU" dirty="0" smtClean="0"/>
              <a:t>(точность) - возвращает текущее время</a:t>
            </a:r>
          </a:p>
          <a:p>
            <a:pPr>
              <a:buNone/>
            </a:pPr>
            <a:r>
              <a:rPr lang="ru-RU" dirty="0" err="1" smtClean="0"/>
              <a:t>Char_length</a:t>
            </a:r>
            <a:r>
              <a:rPr lang="ru-RU" dirty="0" smtClean="0"/>
              <a:t>(строка) – возвращает длину строки</a:t>
            </a:r>
          </a:p>
          <a:p>
            <a:pPr>
              <a:buNone/>
            </a:pPr>
            <a:r>
              <a:rPr lang="ru-RU" dirty="0" err="1" smtClean="0"/>
              <a:t>Extract</a:t>
            </a:r>
            <a:r>
              <a:rPr lang="ru-RU" dirty="0" smtClean="0"/>
              <a:t> – возвращает значение части </a:t>
            </a:r>
            <a:r>
              <a:rPr lang="ru-RU" dirty="0" err="1" smtClean="0"/>
              <a:t>day</a:t>
            </a:r>
            <a:r>
              <a:rPr lang="ru-RU" dirty="0" smtClean="0"/>
              <a:t>, </a:t>
            </a:r>
            <a:r>
              <a:rPr lang="ru-RU" dirty="0" err="1" smtClean="0"/>
              <a:t>hour</a:t>
            </a:r>
            <a:r>
              <a:rPr lang="ru-RU" dirty="0" smtClean="0"/>
              <a:t> и т.д. даты</a:t>
            </a:r>
          </a:p>
          <a:p>
            <a:pPr>
              <a:buNone/>
            </a:pPr>
            <a:r>
              <a:rPr lang="ru-RU" dirty="0" err="1" smtClean="0"/>
              <a:t>Lower</a:t>
            </a:r>
            <a:r>
              <a:rPr lang="ru-RU" dirty="0" smtClean="0"/>
              <a:t>(строка) - возвращает строку, преобразованную к нижнему регистру</a:t>
            </a:r>
          </a:p>
          <a:p>
            <a:pPr>
              <a:buNone/>
            </a:pPr>
            <a:r>
              <a:rPr lang="ru-RU" dirty="0" err="1" smtClean="0"/>
              <a:t>Upper</a:t>
            </a:r>
            <a:r>
              <a:rPr lang="ru-RU" dirty="0" smtClean="0"/>
              <a:t> (строка) - возвращает строку, преобразованную к верхнему регистру</a:t>
            </a:r>
          </a:p>
          <a:p>
            <a:pPr>
              <a:buNone/>
            </a:pPr>
            <a:r>
              <a:rPr lang="ru-RU" dirty="0" err="1" smtClean="0"/>
              <a:t>Month</a:t>
            </a:r>
            <a:r>
              <a:rPr lang="ru-RU" dirty="0" smtClean="0"/>
              <a:t>(дата) – возвращает значение месяца из указанной даты в виде целого числа</a:t>
            </a:r>
          </a:p>
          <a:p>
            <a:pPr>
              <a:buNone/>
            </a:pPr>
            <a:r>
              <a:rPr lang="ru-RU" dirty="0" err="1" smtClean="0"/>
              <a:t>Year</a:t>
            </a:r>
            <a:r>
              <a:rPr lang="ru-RU" dirty="0" smtClean="0"/>
              <a:t>(дата) – возвращает значение года из указанной даты в виде целого числа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Чтение данных.Оператор </a:t>
            </a:r>
            <a:r>
              <a:rPr lang="ru-RU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Предложение </a:t>
            </a:r>
            <a:r>
              <a:rPr lang="ru-RU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endParaRPr lang="ru-RU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360000">
              <a:lnSpc>
                <a:spcPct val="110000"/>
              </a:lnSpc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читает данные из базы данных и возвращает их в виде таблицы результата запроса</a:t>
            </a:r>
          </a:p>
          <a:p>
            <a:pPr marL="0" indent="360000">
              <a:lnSpc>
                <a:spcPct val="110000"/>
              </a:lnSpc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Предложение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 которого начинается оператор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содержит элементы данных, которые будут возвращены в виде результирующей таблицы. Указанные в предложении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элементы данных будут составлять столбцы возвращаемой таблицы. </a:t>
            </a:r>
          </a:p>
          <a:p>
            <a:pPr marL="0" indent="360000">
              <a:lnSpc>
                <a:spcPct val="110000"/>
              </a:lnSpc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качестве возвращаемых столбцов могут быть указаны:</a:t>
            </a:r>
          </a:p>
          <a:p>
            <a:pPr marL="0" indent="360000"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Имя столбца некоторой таблицы базы данных;</a:t>
            </a:r>
          </a:p>
          <a:p>
            <a:pPr marL="0" indent="360000"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Константа, которая будет содержаться в соответствующем столбце возвращаемой таблицы</a:t>
            </a:r>
          </a:p>
          <a:p>
            <a:pPr marL="0" indent="360000"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Выражение, которое будет вычисляться для каждой строки возвращаемой таблицы, и помещаться в соответствующем столбце этой таблицы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Таблицы данных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БД чаще всего содержат одну или несколько таблиц. Каждая ячейка идентифицируется по названию (например,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Friends"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Друзья) или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Orders"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Заказы)). Таблицы содержат записи с данными. Ниже представлена таблица, названная 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Persons"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Персоны):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 таблица состоит из трех строк (люди) и четырех столбцов (фамилия, имя, адрес и город).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259632" y="3132336"/>
          <a:ext cx="6624736" cy="173682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6184"/>
                <a:gridCol w="1656184"/>
                <a:gridCol w="1656184"/>
                <a:gridCol w="1656184"/>
              </a:tblGrid>
              <a:tr h="3675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ru-RU" dirty="0"/>
                    </a:p>
                  </a:txBody>
                  <a:tcPr/>
                </a:tc>
              </a:tr>
              <a:tr h="3675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Polyakov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Denis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Lyibyanka</a:t>
                      </a:r>
                      <a:r>
                        <a:rPr lang="en-US" dirty="0" smtClean="0"/>
                        <a:t>, 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Moscow</a:t>
                      </a:r>
                      <a:endParaRPr lang="ru-RU" dirty="0"/>
                    </a:p>
                  </a:txBody>
                  <a:tcPr/>
                </a:tc>
              </a:tr>
              <a:tr h="3675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Ivanov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Mihail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Sadovaya</a:t>
                      </a:r>
                      <a:r>
                        <a:rPr lang="en-US" dirty="0" smtClean="0"/>
                        <a:t>,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Kazan’</a:t>
                      </a:r>
                      <a:endParaRPr lang="ru-RU" dirty="0"/>
                    </a:p>
                  </a:txBody>
                  <a:tcPr/>
                </a:tc>
              </a:tr>
              <a:tr h="6343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Popandopulo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Ermak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Hutorskay</a:t>
                      </a:r>
                      <a:r>
                        <a:rPr lang="en-US" dirty="0" smtClean="0"/>
                        <a:t>,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Kiev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SQL - </a:t>
            </a:r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запрос</a:t>
            </a:r>
            <a:endParaRPr lang="ru-RU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1625" y="3385800"/>
          <a:ext cx="8504238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504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Polyakov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Ivanov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Popandopulo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62880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SQL мы можем обратиться к БД и получить результат. Например, такой запрос: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SELECT </a:t>
            </a:r>
            <a:r>
              <a:rPr lang="ru-RU" dirty="0" err="1" smtClean="0"/>
              <a:t>LastName</a:t>
            </a:r>
            <a:r>
              <a:rPr lang="ru-RU" dirty="0" smtClean="0"/>
              <a:t> FROM </a:t>
            </a:r>
            <a:r>
              <a:rPr lang="ru-RU" dirty="0" err="1" smtClean="0"/>
              <a:t>Persons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даст нам следующий результат: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Заметка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В некоторых СУБД необходимо ставить точку с запятой после команды. Мы не будем ставить точку с запятой в наших примерах.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14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SQL Data Manipulation Language (DML - </a:t>
            </a:r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язык управления данными)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SQL предназначен для выполнения запросов. Кроме того в SQL входит синтаксис для обновления, вставки и уничтожения данных. Этот синтаксис вместе с командами обновления формирует язык управления данными (DML):</a:t>
            </a:r>
          </a:p>
          <a:p>
            <a:r>
              <a:rPr lang="ru-RU" b="1" dirty="0" smtClean="0"/>
              <a:t>SELECT</a:t>
            </a:r>
            <a:r>
              <a:rPr lang="ru-RU" dirty="0" smtClean="0"/>
              <a:t> - извлекает данные из таблицы БД</a:t>
            </a:r>
          </a:p>
          <a:p>
            <a:r>
              <a:rPr lang="ru-RU" b="1" dirty="0" smtClean="0"/>
              <a:t>UPDATE</a:t>
            </a:r>
            <a:r>
              <a:rPr lang="ru-RU" dirty="0" smtClean="0"/>
              <a:t> - обновляет данные в таблице БД</a:t>
            </a:r>
          </a:p>
          <a:p>
            <a:r>
              <a:rPr lang="ru-RU" b="1" dirty="0" smtClean="0"/>
              <a:t>DELETE</a:t>
            </a:r>
            <a:r>
              <a:rPr lang="ru-RU" dirty="0" smtClean="0"/>
              <a:t> - уничтожает данные в таблице БД</a:t>
            </a:r>
          </a:p>
          <a:p>
            <a:r>
              <a:rPr lang="ru-RU" b="1" dirty="0" smtClean="0"/>
              <a:t>INSERT INTO</a:t>
            </a:r>
            <a:r>
              <a:rPr lang="ru-RU" dirty="0" smtClean="0"/>
              <a:t> - вставляет новые данные в таблицу БД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00608"/>
            <a:ext cx="8534400" cy="12561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SQL Data Definition Language (DDL - </a:t>
            </a:r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язык определения данных)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DDL является частью SQL, которая управляет созданием и удалением таблиц в БД, Кроме того, с помощью DDL мы можем назначать индексы (ключевые слова), налаживать взаимосвязи между таблицами и накладывать ограничения на таблицы БД.</a:t>
            </a:r>
          </a:p>
          <a:p>
            <a:r>
              <a:rPr lang="ru-RU" dirty="0" smtClean="0"/>
              <a:t>Важнейшими командами DDL являются следующие команды:</a:t>
            </a:r>
          </a:p>
          <a:p>
            <a:r>
              <a:rPr lang="ru-RU" b="1" dirty="0" smtClean="0"/>
              <a:t>CREATE TABLE</a:t>
            </a:r>
            <a:r>
              <a:rPr lang="ru-RU" dirty="0" smtClean="0"/>
              <a:t> - создание новой таблицы </a:t>
            </a:r>
          </a:p>
          <a:p>
            <a:r>
              <a:rPr lang="ru-RU" b="1" dirty="0" smtClean="0"/>
              <a:t>ALTER TABLE</a:t>
            </a:r>
            <a:r>
              <a:rPr lang="ru-RU" dirty="0" smtClean="0"/>
              <a:t> - изменение существующей таблицы</a:t>
            </a:r>
          </a:p>
          <a:p>
            <a:r>
              <a:rPr lang="ru-RU" b="1" dirty="0" smtClean="0"/>
              <a:t>DROP TABLE</a:t>
            </a:r>
            <a:r>
              <a:rPr lang="ru-RU" dirty="0" smtClean="0"/>
              <a:t> - удаление таблицы</a:t>
            </a:r>
          </a:p>
          <a:p>
            <a:r>
              <a:rPr lang="ru-RU" b="1" dirty="0" smtClean="0"/>
              <a:t>CREATE INDEX</a:t>
            </a:r>
            <a:r>
              <a:rPr lang="ru-RU" dirty="0" smtClean="0"/>
              <a:t> - создание индекса (ключевого слова для облегчения поиска)</a:t>
            </a:r>
          </a:p>
          <a:p>
            <a:r>
              <a:rPr lang="ru-RU" b="1" dirty="0" smtClean="0"/>
              <a:t>DROP INDEX </a:t>
            </a:r>
            <a:r>
              <a:rPr lang="ru-RU" dirty="0" smtClean="0"/>
              <a:t>- удаление индекса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План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 Введение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2. SQL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 Функции языка SQL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4. Стандарты SQL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5. SQL в компьютерной сети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6. Элементы языка SQL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7. Ключевые слова. Имена. Константы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8. Типы данных. Выражения.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9. Встроенные функции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10. Чтение данных.Оператор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Предложение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11. Таблицы данных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SQL.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–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запрос.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Data Manipulation Language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SQL Data Definition Language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Введение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342900">
              <a:buNone/>
            </a:pPr>
            <a:r>
              <a:rPr lang="ru-RU" dirty="0" smtClean="0"/>
              <a:t>Большинство современных СУБД построено на реляционной модели данных. Для получения информации из отношений (таблиц) базы данных в качестве языка манипулирования данными в теоретическом плане используется язык SQL.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SQL – структурированный язык запросов, предназначенный для работы с БД реляционного типа</a:t>
            </a:r>
            <a:r>
              <a:rPr lang="ru-RU" sz="2800" dirty="0" smtClean="0">
                <a:solidFill>
                  <a:srgbClr val="00B050"/>
                </a:solidFill>
              </a:rPr>
              <a:t>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SQL является интерактивным языком запросов, который обеспечивает пользователю быстрый доступ к данным.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SQL является также языком программирования баз данных. Программисты могут вставить SQL-запросы в свои программы, чтобы получить доступ к базам данных.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SQL – язык распределения базы данных, служит для распределения данных взаимодействующих систем, для распределенной обработки баз данных.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Функции языка </a:t>
            </a:r>
            <a:r>
              <a:rPr lang="en-US" dirty="0" smtClean="0">
                <a:solidFill>
                  <a:srgbClr val="00B050"/>
                </a:solidFill>
              </a:rPr>
              <a:t>SQL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i="1" dirty="0" smtClean="0"/>
              <a:t>Организация данных </a:t>
            </a:r>
            <a:r>
              <a:rPr lang="ru-RU" dirty="0" smtClean="0"/>
              <a:t>– создание и изменение структуры баз данных</a:t>
            </a:r>
          </a:p>
          <a:p>
            <a:r>
              <a:rPr lang="ru-RU" b="1" i="1" dirty="0" smtClean="0"/>
              <a:t>Чтение данных</a:t>
            </a:r>
          </a:p>
          <a:p>
            <a:r>
              <a:rPr lang="ru-RU" b="1" i="1" dirty="0" smtClean="0"/>
              <a:t>Обработка данных </a:t>
            </a:r>
            <a:r>
              <a:rPr lang="ru-RU" dirty="0" smtClean="0"/>
              <a:t>– удаление, добавление и корректировка данных</a:t>
            </a:r>
          </a:p>
          <a:p>
            <a:r>
              <a:rPr lang="ru-RU" b="1" i="1" dirty="0" smtClean="0"/>
              <a:t>Управление доступа к данным </a:t>
            </a:r>
            <a:r>
              <a:rPr lang="ru-RU" dirty="0" smtClean="0"/>
              <a:t>– предоставление привилегий (ограничение возможностей) пользователю для чтения и изменения данных</a:t>
            </a:r>
          </a:p>
          <a:p>
            <a:r>
              <a:rPr lang="ru-RU" b="1" i="1" dirty="0" smtClean="0"/>
              <a:t>Совместное использование данных </a:t>
            </a:r>
            <a:r>
              <a:rPr lang="ru-RU" dirty="0" smtClean="0"/>
              <a:t>- координация общего пользования данных многими пользователями</a:t>
            </a:r>
          </a:p>
          <a:p>
            <a:r>
              <a:rPr lang="ru-RU" b="1" i="1" dirty="0" smtClean="0"/>
              <a:t>Целостность данных </a:t>
            </a:r>
            <a:r>
              <a:rPr lang="ru-RU" dirty="0" smtClean="0"/>
              <a:t>– защита данных от разрушения при сбое системы или других обстоятельствах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SQL </a:t>
            </a:r>
            <a:r>
              <a:rPr lang="ru-RU" dirty="0" smtClean="0">
                <a:solidFill>
                  <a:srgbClr val="00B050"/>
                </a:solidFill>
              </a:rPr>
              <a:t>в компьютерной сети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360000">
              <a:buNone/>
            </a:pPr>
            <a:r>
              <a:rPr lang="ru-RU" dirty="0" smtClean="0"/>
              <a:t>Сервер базы данных выполняет SQL – запрос и возвращает пользователю только ту информацию из базы данных, которая соответствует этому SQL – запросу.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Элементы языка </a:t>
            </a:r>
            <a:r>
              <a:rPr lang="en-US" dirty="0" smtClean="0">
                <a:solidFill>
                  <a:srgbClr val="00B050"/>
                </a:solidFill>
              </a:rPr>
              <a:t>SQL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b="1" i="1" dirty="0" smtClean="0">
                <a:solidFill>
                  <a:srgbClr val="FFC000"/>
                </a:solidFill>
              </a:rPr>
              <a:t>Ключевые слова</a:t>
            </a:r>
          </a:p>
          <a:p>
            <a:pPr>
              <a:lnSpc>
                <a:spcPct val="200000"/>
              </a:lnSpc>
            </a:pPr>
            <a:r>
              <a:rPr lang="ru-RU" b="1" i="1" dirty="0" smtClean="0">
                <a:solidFill>
                  <a:srgbClr val="FFC000"/>
                </a:solidFill>
              </a:rPr>
              <a:t>Имена</a:t>
            </a:r>
          </a:p>
          <a:p>
            <a:pPr>
              <a:lnSpc>
                <a:spcPct val="200000"/>
              </a:lnSpc>
            </a:pPr>
            <a:r>
              <a:rPr lang="ru-RU" b="1" i="1" dirty="0" smtClean="0">
                <a:solidFill>
                  <a:srgbClr val="FFC000"/>
                </a:solidFill>
              </a:rPr>
              <a:t>Константы</a:t>
            </a:r>
          </a:p>
          <a:p>
            <a:pPr>
              <a:lnSpc>
                <a:spcPct val="200000"/>
              </a:lnSpc>
            </a:pPr>
            <a:r>
              <a:rPr lang="ru-RU" b="1" i="1" dirty="0" smtClean="0">
                <a:solidFill>
                  <a:srgbClr val="FFC000"/>
                </a:solidFill>
              </a:rPr>
              <a:t>Типы данных</a:t>
            </a:r>
          </a:p>
          <a:p>
            <a:pPr>
              <a:lnSpc>
                <a:spcPct val="200000"/>
              </a:lnSpc>
            </a:pPr>
            <a:r>
              <a:rPr lang="ru-RU" b="1" i="1" dirty="0" smtClean="0">
                <a:solidFill>
                  <a:srgbClr val="FFC000"/>
                </a:solidFill>
              </a:rPr>
              <a:t>Встроенные </a:t>
            </a:r>
            <a:r>
              <a:rPr lang="ru-RU" b="1" i="1" dirty="0" err="1" smtClean="0">
                <a:solidFill>
                  <a:srgbClr val="FFC000"/>
                </a:solidFill>
              </a:rPr>
              <a:t>функци</a:t>
            </a:r>
            <a:r>
              <a:rPr lang="ru-RU" b="1" i="1" dirty="0" smtClean="0">
                <a:solidFill>
                  <a:srgbClr val="FFC000"/>
                </a:solidFill>
              </a:rPr>
              <a:t> и выражения</a:t>
            </a:r>
            <a:endParaRPr lang="ru-RU"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Ключевые слова. Имена. Константы.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Ключевые слова </a:t>
            </a:r>
            <a:r>
              <a:rPr lang="ru-RU" dirty="0" smtClean="0"/>
              <a:t>– это фиксированный набор английских слов, которые определяют тип запроса и необходимую информацию для выполнения этого запроса</a:t>
            </a:r>
          </a:p>
          <a:p>
            <a:r>
              <a:rPr lang="ru-RU" b="1" i="1" dirty="0" smtClean="0"/>
              <a:t>Имена</a:t>
            </a:r>
            <a:r>
              <a:rPr lang="ru-RU" dirty="0" smtClean="0"/>
              <a:t> используются для обозначения (присвоения имени) таблиц, столбцов в таблице, а также владельцев таблиц (баз данных)</a:t>
            </a:r>
          </a:p>
          <a:p>
            <a:r>
              <a:rPr lang="ru-RU" b="1" i="1" dirty="0" smtClean="0"/>
              <a:t>Константы</a:t>
            </a:r>
            <a:r>
              <a:rPr lang="ru-RU" dirty="0" smtClean="0"/>
              <a:t> служат для явного указания величин – чисел, строк, дату и время – в командах SQL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Типы данных. Выражения.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Типы данных служат для представления информации в базах данных. В SQL определен набор типов данных (</a:t>
            </a:r>
            <a:r>
              <a:rPr lang="ru-RU" dirty="0" err="1" smtClean="0"/>
              <a:t>char</a:t>
            </a:r>
            <a:r>
              <a:rPr lang="ru-RU" dirty="0" smtClean="0"/>
              <a:t>, </a:t>
            </a:r>
            <a:r>
              <a:rPr lang="ru-RU" dirty="0" err="1" smtClean="0"/>
              <a:t>varchar</a:t>
            </a:r>
            <a:r>
              <a:rPr lang="ru-RU" dirty="0" smtClean="0"/>
              <a:t> , </a:t>
            </a:r>
            <a:r>
              <a:rPr lang="ru-RU" dirty="0" err="1" smtClean="0"/>
              <a:t>integer</a:t>
            </a:r>
            <a:r>
              <a:rPr lang="ru-RU" dirty="0" smtClean="0"/>
              <a:t>, </a:t>
            </a:r>
            <a:r>
              <a:rPr lang="ru-RU" dirty="0" err="1" smtClean="0"/>
              <a:t>smallint</a:t>
            </a:r>
            <a:r>
              <a:rPr lang="ru-RU" dirty="0" smtClean="0"/>
              <a:t>…).</a:t>
            </a:r>
          </a:p>
          <a:p>
            <a:pPr>
              <a:buNone/>
            </a:pPr>
            <a:r>
              <a:rPr lang="ru-RU" dirty="0" smtClean="0"/>
              <a:t>Выражения в SQL представляют собой имена, константы, встроенные функции, связанные между собой знаками арифметических операций. В сложных выражениях для изменения порядка вычислений применяются круглые скобки.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292</TotalTime>
  <Words>927</Words>
  <Application>Microsoft Office PowerPoint</Application>
  <PresentationFormat>Экран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Официальная</vt:lpstr>
      <vt:lpstr>SQL</vt:lpstr>
      <vt:lpstr>План</vt:lpstr>
      <vt:lpstr>Введение</vt:lpstr>
      <vt:lpstr>SQL – структурированный язык запросов, предназначенный для работы с БД реляционного типа.</vt:lpstr>
      <vt:lpstr>Функции языка SQL</vt:lpstr>
      <vt:lpstr>SQL в компьютерной сети</vt:lpstr>
      <vt:lpstr>Элементы языка SQL</vt:lpstr>
      <vt:lpstr>Ключевые слова. Имена. Константы.</vt:lpstr>
      <vt:lpstr>Типы данных. Выражения.</vt:lpstr>
      <vt:lpstr>Встроенные функции в основном предназначены для преобразования типов данных и для обработки строк.</vt:lpstr>
      <vt:lpstr>Чтение данных.Оператор Select. Предложение Select</vt:lpstr>
      <vt:lpstr>Таблицы данных SQL </vt:lpstr>
      <vt:lpstr>SQL - запрос</vt:lpstr>
      <vt:lpstr>SQL Data Manipulation Language (DML - язык управления данными) </vt:lpstr>
      <vt:lpstr>SQL Data Definition Language (DDL - язык определения данных)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Игорь</cp:lastModifiedBy>
  <cp:revision>32</cp:revision>
  <dcterms:modified xsi:type="dcterms:W3CDTF">2015-12-02T08:21:57Z</dcterms:modified>
</cp:coreProperties>
</file>