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FC628-8313-4AFE-985E-8A7637FA70A2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DAFC-B72A-491E-988F-F4C5D334FC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DDAFC-B72A-491E-988F-F4C5D334FC8D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24A76F-CF2E-4098-95E3-66EA0BEBF01E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5BA9F5-EB9E-475B-90ED-E9675F85C52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3886200" cy="1028327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10" name="Рисунок 9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916832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Синтаксис языка </a:t>
            </a:r>
            <a:r>
              <a:rPr lang="ru-RU" dirty="0" err="1" smtClean="0"/>
              <a:t>JavaScript</a:t>
            </a:r>
            <a:r>
              <a:rPr lang="ru-RU" dirty="0" smtClean="0"/>
              <a:t> во многом напоминает синтаксис Си и </a:t>
            </a:r>
            <a:r>
              <a:rPr lang="ru-RU" dirty="0" err="1" smtClean="0"/>
              <a:t>Java</a:t>
            </a:r>
            <a:r>
              <a:rPr lang="ru-RU" dirty="0" smtClean="0"/>
              <a:t>, семантически же язык гораздо ближе к </a:t>
            </a:r>
            <a:r>
              <a:rPr lang="ru-RU" dirty="0" err="1" smtClean="0"/>
              <a:t>Self</a:t>
            </a:r>
            <a:r>
              <a:rPr lang="ru-RU" dirty="0" smtClean="0"/>
              <a:t>, </a:t>
            </a:r>
            <a:r>
              <a:rPr lang="ru-RU" dirty="0" err="1" smtClean="0"/>
              <a:t>Smalltalk</a:t>
            </a:r>
            <a:r>
              <a:rPr lang="ru-RU" dirty="0" smtClean="0"/>
              <a:t> или даже </a:t>
            </a:r>
            <a:r>
              <a:rPr lang="ru-RU" dirty="0" smtClean="0"/>
              <a:t>Лиспу.</a:t>
            </a:r>
          </a:p>
          <a:p>
            <a:pPr lvl="1">
              <a:buFont typeface="Courier New" pitchFamily="49" charset="0"/>
              <a:buChar char="o"/>
            </a:pP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все</a:t>
            </a:r>
            <a:r>
              <a:rPr lang="ru-RU" dirty="0" smtClean="0"/>
              <a:t> идентификаторы </a:t>
            </a:r>
            <a:r>
              <a:rPr lang="ru-RU" dirty="0" err="1" smtClean="0"/>
              <a:t>регистрозависимы</a:t>
            </a:r>
            <a:r>
              <a:rPr lang="ru-RU" dirty="0" smtClean="0"/>
              <a:t>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в названиях переменных можно использовать буквы, подчёркивание, символ доллара, арабские цифры,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названия переменных не могут начинаться с цифры,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для оформления однострочных комментариев используются //, многострочные и </a:t>
            </a:r>
            <a:r>
              <a:rPr lang="ru-RU" dirty="0" err="1" smtClean="0"/>
              <a:t>внутристрочные</a:t>
            </a:r>
            <a:r>
              <a:rPr lang="ru-RU" dirty="0" smtClean="0"/>
              <a:t> комментарии начинаются с /* и заканчиваются </a:t>
            </a:r>
            <a:r>
              <a:rPr lang="ru-RU" dirty="0" smtClean="0"/>
              <a:t>*/.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dirty="0" smtClean="0"/>
              <a:t>Семантика и </a:t>
            </a:r>
            <a:r>
              <a:rPr lang="ru-RU" b="0" dirty="0" smtClean="0"/>
              <a:t>синтаксис</a:t>
            </a:r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Ядро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ECMAScript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Объектная </a:t>
            </a:r>
            <a:r>
              <a:rPr lang="ru-RU" dirty="0" smtClean="0"/>
              <a:t>модель </a:t>
            </a:r>
            <a:r>
              <a:rPr lang="ru-RU" dirty="0" smtClean="0"/>
              <a:t>браузера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Browser </a:t>
            </a:r>
            <a:r>
              <a:rPr lang="en-US" dirty="0" smtClean="0"/>
              <a:t>Object Model </a:t>
            </a:r>
            <a:r>
              <a:rPr lang="ru-RU" dirty="0" smtClean="0"/>
              <a:t>или </a:t>
            </a:r>
            <a:r>
              <a:rPr lang="en-US" dirty="0" smtClean="0"/>
              <a:t>BOM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Объектная </a:t>
            </a:r>
            <a:r>
              <a:rPr lang="ru-RU" dirty="0" smtClean="0"/>
              <a:t>модель </a:t>
            </a:r>
            <a:r>
              <a:rPr lang="ru-RU" dirty="0" smtClean="0"/>
              <a:t>документа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Document </a:t>
            </a:r>
            <a:r>
              <a:rPr lang="en-US" dirty="0" smtClean="0"/>
              <a:t>Object Model </a:t>
            </a:r>
            <a:r>
              <a:rPr lang="ru-RU" dirty="0" smtClean="0"/>
              <a:t>или </a:t>
            </a:r>
            <a:r>
              <a:rPr lang="en-US" dirty="0" smtClean="0"/>
              <a:t>DOM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 smtClean="0"/>
              <a:t>языка</a:t>
            </a:r>
            <a:endParaRPr lang="ru-RU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E</a:t>
            </a:r>
            <a:r>
              <a:rPr lang="ru-RU" b="1" dirty="0" err="1" smtClean="0"/>
              <a:t>CMAScript</a:t>
            </a:r>
            <a:r>
              <a:rPr lang="ru-RU" dirty="0" smtClean="0"/>
              <a:t> не является </a:t>
            </a:r>
            <a:r>
              <a:rPr lang="ru-RU" dirty="0" err="1" smtClean="0"/>
              <a:t>браузерным</a:t>
            </a:r>
            <a:r>
              <a:rPr lang="ru-RU" dirty="0" smtClean="0"/>
              <a:t> языком и в нём не определяются методы ввода и вывода </a:t>
            </a:r>
            <a:r>
              <a:rPr lang="ru-RU" dirty="0" smtClean="0"/>
              <a:t>информации.</a:t>
            </a:r>
          </a:p>
          <a:p>
            <a:endParaRPr lang="ru-RU" dirty="0" smtClean="0"/>
          </a:p>
          <a:p>
            <a:r>
              <a:rPr lang="ru-RU" dirty="0" smtClean="0"/>
              <a:t>Это</a:t>
            </a:r>
            <a:r>
              <a:rPr lang="ru-RU" dirty="0" smtClean="0"/>
              <a:t>, скорее, основа для построения </a:t>
            </a:r>
            <a:r>
              <a:rPr lang="ru-RU" dirty="0" err="1" smtClean="0"/>
              <a:t>скриптовых</a:t>
            </a:r>
            <a:r>
              <a:rPr lang="ru-RU" dirty="0" smtClean="0"/>
              <a:t> </a:t>
            </a:r>
            <a:r>
              <a:rPr lang="ru-RU" dirty="0" smtClean="0"/>
              <a:t>языков.</a:t>
            </a:r>
          </a:p>
          <a:p>
            <a:endParaRPr lang="ru-RU" dirty="0" smtClean="0"/>
          </a:p>
          <a:p>
            <a:r>
              <a:rPr lang="ru-RU" dirty="0" smtClean="0"/>
              <a:t>Спецификация </a:t>
            </a:r>
            <a:r>
              <a:rPr lang="ru-RU" b="1" dirty="0" err="1" smtClean="0"/>
              <a:t>ECMAScript</a:t>
            </a:r>
            <a:r>
              <a:rPr lang="ru-RU" dirty="0" smtClean="0"/>
              <a:t> описывает типы данных, инструкции, ключевые </a:t>
            </a:r>
            <a:r>
              <a:rPr lang="ru-RU" dirty="0" err="1" smtClean="0"/>
              <a:t>изарезервированные</a:t>
            </a:r>
            <a:r>
              <a:rPr lang="ru-RU" dirty="0" smtClean="0"/>
              <a:t> слова, операторы, объекты, регулярные выражения, не ограничивая авторов производных языков в расширении их новыми составляющими.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Ядро</a:t>
            </a:r>
            <a:endParaRPr lang="ru-RU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Объектная модель браузера — </a:t>
            </a:r>
            <a:r>
              <a:rPr lang="ru-RU" dirty="0" err="1" smtClean="0"/>
              <a:t>браузероспецифичная</a:t>
            </a:r>
            <a:r>
              <a:rPr lang="ru-RU" dirty="0" smtClean="0"/>
              <a:t> </a:t>
            </a:r>
            <a:r>
              <a:rPr lang="ru-RU" dirty="0" smtClean="0"/>
              <a:t>часть </a:t>
            </a:r>
            <a:r>
              <a:rPr lang="ru-RU" dirty="0" smtClean="0"/>
              <a:t>языка, </a:t>
            </a:r>
            <a:r>
              <a:rPr lang="ru-RU" dirty="0" smtClean="0"/>
              <a:t>являющаяся прослойкой между ядром и объектной моделью </a:t>
            </a:r>
            <a:r>
              <a:rPr lang="ru-RU" dirty="0" smtClean="0"/>
              <a:t>документа.</a:t>
            </a:r>
          </a:p>
          <a:p>
            <a:endParaRPr lang="ru-RU" dirty="0" smtClean="0"/>
          </a:p>
          <a:p>
            <a:r>
              <a:rPr lang="ru-RU" dirty="0" smtClean="0"/>
              <a:t>Основное </a:t>
            </a:r>
            <a:r>
              <a:rPr lang="ru-RU" dirty="0" smtClean="0"/>
              <a:t>предназначение объектной модели браузера — управление окнами браузера и обеспечение их </a:t>
            </a:r>
            <a:r>
              <a:rPr lang="ru-RU" dirty="0" smtClean="0"/>
              <a:t>взаимодействия.</a:t>
            </a:r>
          </a:p>
          <a:p>
            <a:endParaRPr lang="ru-RU" dirty="0" smtClean="0"/>
          </a:p>
          <a:p>
            <a:r>
              <a:rPr lang="ru-RU" dirty="0" smtClean="0"/>
              <a:t>Каждое </a:t>
            </a:r>
            <a:r>
              <a:rPr lang="ru-RU" dirty="0" smtClean="0"/>
              <a:t>из окон браузера представляется объектом </a:t>
            </a:r>
            <a:r>
              <a:rPr lang="ru-RU" dirty="0" err="1" smtClean="0"/>
              <a:t>window</a:t>
            </a:r>
            <a:r>
              <a:rPr lang="ru-RU" dirty="0" smtClean="0"/>
              <a:t>, центральным объектом </a:t>
            </a:r>
            <a:r>
              <a:rPr lang="ru-RU" dirty="0" smtClean="0"/>
              <a:t>DOM.</a:t>
            </a:r>
          </a:p>
          <a:p>
            <a:endParaRPr lang="ru-RU" dirty="0" smtClean="0"/>
          </a:p>
          <a:p>
            <a:r>
              <a:rPr lang="ru-RU" dirty="0" smtClean="0"/>
              <a:t>Объектная </a:t>
            </a:r>
            <a:r>
              <a:rPr lang="ru-RU" dirty="0" smtClean="0"/>
              <a:t>модель браузера на данный момент не </a:t>
            </a:r>
            <a:r>
              <a:rPr lang="ru-RU" dirty="0" smtClean="0"/>
              <a:t>стандартизирована, </a:t>
            </a:r>
            <a:r>
              <a:rPr lang="ru-RU" dirty="0" smtClean="0"/>
              <a:t>однако спецификация находится в </a:t>
            </a:r>
            <a:r>
              <a:rPr lang="ru-RU" dirty="0" smtClean="0"/>
              <a:t>разработке WHATWG</a:t>
            </a:r>
            <a:r>
              <a:rPr lang="ru-RU" dirty="0" smtClean="0"/>
              <a:t> и </a:t>
            </a:r>
            <a:r>
              <a:rPr lang="ru-RU" u="sng" dirty="0" smtClean="0"/>
              <a:t>W3C.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Объектная модель </a:t>
            </a:r>
            <a:r>
              <a:rPr lang="ru-RU" dirty="0" smtClean="0"/>
              <a:t>браузера</a:t>
            </a:r>
            <a:endParaRPr lang="ru-RU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управление фреймами,</a:t>
            </a:r>
          </a:p>
          <a:p>
            <a:r>
              <a:rPr lang="ru-RU" dirty="0" smtClean="0"/>
              <a:t>поддержка задержки в исполнении кода и зацикливания с задержкой,</a:t>
            </a:r>
          </a:p>
          <a:p>
            <a:r>
              <a:rPr lang="ru-RU" dirty="0" smtClean="0"/>
              <a:t>системные диалоги,</a:t>
            </a:r>
          </a:p>
          <a:p>
            <a:r>
              <a:rPr lang="ru-RU" dirty="0" smtClean="0"/>
              <a:t>управление адресом открытой страницы,</a:t>
            </a:r>
          </a:p>
          <a:p>
            <a:r>
              <a:rPr lang="ru-RU" dirty="0" smtClean="0"/>
              <a:t>управление информацией о браузере,</a:t>
            </a:r>
          </a:p>
          <a:p>
            <a:r>
              <a:rPr lang="ru-RU" dirty="0" smtClean="0"/>
              <a:t>управление информацией о параметрах монитора,</a:t>
            </a:r>
          </a:p>
          <a:p>
            <a:r>
              <a:rPr lang="ru-RU" dirty="0" smtClean="0"/>
              <a:t>ограниченное управление историей просмотра страниц,</a:t>
            </a:r>
          </a:p>
          <a:p>
            <a:r>
              <a:rPr lang="ru-RU" dirty="0" smtClean="0"/>
              <a:t>поддержка работы с HTTP </a:t>
            </a:r>
            <a:r>
              <a:rPr lang="ru-RU" dirty="0" err="1" smtClean="0"/>
              <a:t>cookie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Объектная модель </a:t>
            </a:r>
            <a:r>
              <a:rPr lang="ru-RU" dirty="0" smtClean="0"/>
              <a:t>браузера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Объектная модель документа — интерфейс программирования приложений для HTML и </a:t>
            </a:r>
            <a:r>
              <a:rPr lang="ru-RU" dirty="0" smtClean="0"/>
              <a:t>XML-документов. </a:t>
            </a:r>
          </a:p>
          <a:p>
            <a:endParaRPr lang="ru-RU" dirty="0" smtClean="0"/>
          </a:p>
          <a:p>
            <a:r>
              <a:rPr lang="ru-RU" dirty="0" smtClean="0"/>
              <a:t>Согласно </a:t>
            </a:r>
            <a:r>
              <a:rPr lang="ru-RU" dirty="0" smtClean="0"/>
              <a:t>DOM, документ (например, </a:t>
            </a:r>
            <a:r>
              <a:rPr lang="ru-RU" dirty="0" err="1" smtClean="0"/>
              <a:t>веб-страница</a:t>
            </a:r>
            <a:r>
              <a:rPr lang="ru-RU" dirty="0" smtClean="0"/>
              <a:t>) может быть представлен в виде дерева объектов, обладающих рядом свойств, которые позволяют производить с ним различные </a:t>
            </a:r>
            <a:r>
              <a:rPr lang="ru-RU" dirty="0" smtClean="0"/>
              <a:t>манипуляции: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генерация и добавление узлов,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получение </a:t>
            </a:r>
            <a:r>
              <a:rPr lang="ru-RU" dirty="0" smtClean="0"/>
              <a:t>узлов,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изменение узлов,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изменение связей между узлами,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удаление узлов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Объектная модель </a:t>
            </a:r>
            <a:r>
              <a:rPr lang="ru-RU" dirty="0" smtClean="0"/>
              <a:t>документа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страницы.</a:t>
            </a:r>
          </a:p>
          <a:p>
            <a:endParaRPr lang="ru-RU" dirty="0" smtClean="0"/>
          </a:p>
          <a:p>
            <a:r>
              <a:rPr lang="ru-RU" dirty="0" smtClean="0"/>
              <a:t>Внутри тега.</a:t>
            </a:r>
          </a:p>
          <a:p>
            <a:endParaRPr lang="ru-RU" dirty="0" smtClean="0"/>
          </a:p>
          <a:p>
            <a:r>
              <a:rPr lang="ru-RU" dirty="0" smtClean="0"/>
              <a:t>Отдельно от разметки.</a:t>
            </a:r>
          </a:p>
          <a:p>
            <a:endParaRPr lang="ru-RU" dirty="0" smtClean="0"/>
          </a:p>
          <a:p>
            <a:r>
              <a:rPr lang="ru-RU" dirty="0" smtClean="0"/>
              <a:t>В отдельном файле.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добавления JavaScript-кода на страницу, можно использовать теги &lt;</a:t>
            </a:r>
            <a:r>
              <a:rPr lang="ru-RU" dirty="0" err="1" smtClean="0"/>
              <a:t>script</a:t>
            </a:r>
            <a:r>
              <a:rPr lang="ru-RU" dirty="0" smtClean="0"/>
              <a:t>&gt;&lt;/</a:t>
            </a:r>
            <a:r>
              <a:rPr lang="ru-RU" dirty="0" err="1" smtClean="0"/>
              <a:t>script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r>
              <a:rPr lang="ru-RU" dirty="0" err="1" smtClean="0"/>
              <a:t>Скрипт</a:t>
            </a:r>
            <a:r>
              <a:rPr lang="ru-RU" dirty="0" smtClean="0"/>
              <a:t>, выводящий модальное окно с классической надписью «</a:t>
            </a:r>
            <a:r>
              <a:rPr lang="en-US" dirty="0" smtClean="0"/>
              <a:t>Hello, World!» </a:t>
            </a:r>
            <a:r>
              <a:rPr lang="ru-RU" dirty="0" smtClean="0"/>
              <a:t>внутри браузера: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ru-RU" b="1" dirty="0" smtClean="0"/>
              <a:t>&lt;</a:t>
            </a:r>
            <a:r>
              <a:rPr lang="en-US" b="1" dirty="0" smtClean="0"/>
              <a:t>script type="application/</a:t>
            </a:r>
            <a:r>
              <a:rPr lang="en-US" b="1" dirty="0" err="1" smtClean="0"/>
              <a:t>javascript</a:t>
            </a:r>
            <a:r>
              <a:rPr lang="en-US" b="1" dirty="0" smtClean="0"/>
              <a:t>"&gt; alert('Hello, World!'); 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&lt;/</a:t>
            </a:r>
            <a:r>
              <a:rPr lang="en-US" b="1" dirty="0" smtClean="0"/>
              <a:t>script&gt;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Внутри страницы</a:t>
            </a:r>
            <a:endParaRPr lang="ru-RU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Спецификация HTML описывает набор атрибутов, используемых для задания обработчиков </a:t>
            </a:r>
            <a:r>
              <a:rPr lang="ru-RU" dirty="0" smtClean="0"/>
              <a:t>событий.</a:t>
            </a:r>
          </a:p>
          <a:p>
            <a:endParaRPr lang="ru-RU" dirty="0" smtClean="0"/>
          </a:p>
          <a:p>
            <a:r>
              <a:rPr lang="ru-RU" dirty="0" smtClean="0"/>
              <a:t>Пример </a:t>
            </a:r>
            <a:r>
              <a:rPr lang="ru-RU" dirty="0" smtClean="0"/>
              <a:t>использования:</a:t>
            </a:r>
          </a:p>
          <a:p>
            <a:pPr>
              <a:buNone/>
            </a:pPr>
            <a:r>
              <a:rPr lang="ru-RU" b="1" dirty="0" smtClean="0"/>
              <a:t>  &lt;</a:t>
            </a:r>
            <a:r>
              <a:rPr lang="en-US" b="1" dirty="0" smtClean="0"/>
              <a:t>a </a:t>
            </a:r>
            <a:r>
              <a:rPr lang="en-US" b="1" dirty="0" err="1" smtClean="0"/>
              <a:t>href</a:t>
            </a:r>
            <a:r>
              <a:rPr lang="en-US" b="1" dirty="0" smtClean="0"/>
              <a:t>="delete.php" </a:t>
            </a:r>
            <a:r>
              <a:rPr lang="en-US" b="1" dirty="0" err="1" smtClean="0"/>
              <a:t>onclick</a:t>
            </a:r>
            <a:r>
              <a:rPr lang="en-US" b="1" dirty="0" smtClean="0"/>
              <a:t>="return confirm('</a:t>
            </a:r>
            <a:r>
              <a:rPr lang="ru-RU" b="1" dirty="0" smtClean="0"/>
              <a:t>Вы уверены?');"&gt; Удалить &lt;/</a:t>
            </a:r>
            <a:r>
              <a:rPr lang="en-US" b="1" dirty="0" smtClean="0"/>
              <a:t>a</a:t>
            </a:r>
            <a:r>
              <a:rPr lang="en-US" b="1" dirty="0" smtClean="0"/>
              <a:t>&gt;</a:t>
            </a:r>
            <a:endParaRPr lang="en-US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Внутри тега</a:t>
            </a:r>
            <a:endParaRPr lang="ru-RU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кода </a:t>
            </a:r>
            <a:r>
              <a:rPr lang="ru-RU" dirty="0" err="1" smtClean="0"/>
              <a:t>JavaScript</a:t>
            </a:r>
            <a:r>
              <a:rPr lang="ru-RU" dirty="0" smtClean="0"/>
              <a:t> в контексте разметки страницы расценивается в рамках ненавязчивого </a:t>
            </a:r>
            <a:r>
              <a:rPr lang="ru-RU" dirty="0" err="1" smtClean="0"/>
              <a:t>JavaScript</a:t>
            </a:r>
            <a:r>
              <a:rPr lang="ru-RU" dirty="0" smtClean="0"/>
              <a:t> как плохая практика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  </a:t>
            </a:r>
            <a:r>
              <a:rPr lang="en-US" b="1" dirty="0" smtClean="0"/>
              <a:t>&lt;</a:t>
            </a:r>
            <a:r>
              <a:rPr lang="en-US" b="1" dirty="0" smtClean="0"/>
              <a:t>a </a:t>
            </a:r>
            <a:r>
              <a:rPr lang="en-US" b="1" dirty="0" err="1" smtClean="0"/>
              <a:t>href</a:t>
            </a:r>
            <a:r>
              <a:rPr lang="en-US" b="1" dirty="0" smtClean="0"/>
              <a:t>="delete.php" id="</a:t>
            </a:r>
            <a:r>
              <a:rPr lang="en-US" b="1" dirty="0" err="1" smtClean="0"/>
              <a:t>alertLink</a:t>
            </a:r>
            <a:r>
              <a:rPr lang="en-US" b="1" dirty="0" smtClean="0"/>
              <a:t>"&gt; </a:t>
            </a:r>
            <a:r>
              <a:rPr lang="ru-RU" b="1" dirty="0" smtClean="0"/>
              <a:t>Удалить &lt;/</a:t>
            </a:r>
            <a:r>
              <a:rPr lang="en-US" b="1" dirty="0" smtClean="0"/>
              <a:t>a</a:t>
            </a:r>
            <a:r>
              <a:rPr lang="en-US" b="1" dirty="0" smtClean="0"/>
              <a:t>&gt;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   </a:t>
            </a:r>
            <a:r>
              <a:rPr lang="en-US" b="1" dirty="0" err="1" smtClean="0"/>
              <a:t>window.onload</a:t>
            </a:r>
            <a:r>
              <a:rPr lang="en-US" b="1" dirty="0" smtClean="0"/>
              <a:t> </a:t>
            </a:r>
            <a:r>
              <a:rPr lang="en-US" b="1" dirty="0" smtClean="0"/>
              <a:t>= function() { 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 </a:t>
            </a:r>
            <a:r>
              <a:rPr lang="ru-RU" b="1" dirty="0" smtClean="0"/>
              <a:t>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linkWithAlert</a:t>
            </a:r>
            <a:r>
              <a:rPr lang="en-US" b="1" dirty="0" smtClean="0"/>
              <a:t> =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</a:t>
            </a:r>
            <a:r>
              <a:rPr lang="en-US" b="1" dirty="0" err="1" smtClean="0"/>
              <a:t>alertLink</a:t>
            </a:r>
            <a:r>
              <a:rPr lang="en-US" b="1" dirty="0" smtClean="0"/>
              <a:t>");</a:t>
            </a:r>
            <a:r>
              <a:rPr lang="ru-RU" b="1" dirty="0" smtClean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linkWithAlert.onclick</a:t>
            </a:r>
            <a:r>
              <a:rPr lang="en-US" b="1" dirty="0" smtClean="0"/>
              <a:t> </a:t>
            </a:r>
            <a:r>
              <a:rPr lang="en-US" b="1" dirty="0" smtClean="0"/>
              <a:t>= function() { 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      return </a:t>
            </a:r>
            <a:r>
              <a:rPr lang="en-US" b="1" dirty="0" smtClean="0"/>
              <a:t>confirm('</a:t>
            </a:r>
            <a:r>
              <a:rPr lang="ru-RU" b="1" dirty="0" smtClean="0"/>
              <a:t>Вы уверены?');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ru-RU" b="1" dirty="0" smtClean="0"/>
              <a:t>}; 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};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 от разметки</a:t>
            </a:r>
            <a:endParaRPr lang="ru-RU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Объектно-ориентированный </a:t>
            </a:r>
            <a:r>
              <a:rPr lang="ru-RU" dirty="0" err="1" smtClean="0"/>
              <a:t>скриптовый</a:t>
            </a:r>
            <a:r>
              <a:rPr lang="ru-RU" dirty="0" smtClean="0"/>
              <a:t> язык программирования.</a:t>
            </a:r>
          </a:p>
          <a:p>
            <a:endParaRPr lang="ru-RU" dirty="0" smtClean="0"/>
          </a:p>
          <a:p>
            <a:r>
              <a:rPr lang="ru-RU" dirty="0" smtClean="0"/>
              <a:t>Является реализацией </a:t>
            </a:r>
            <a:r>
              <a:rPr lang="ru-RU" dirty="0" smtClean="0"/>
              <a:t>языка </a:t>
            </a:r>
            <a:r>
              <a:rPr lang="en-US" dirty="0" err="1" smtClean="0"/>
              <a:t>ECMAScript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Обычно </a:t>
            </a:r>
            <a:r>
              <a:rPr lang="ru-RU" dirty="0" smtClean="0"/>
              <a:t>используется как встраиваемый язык для программного доступа к объектам </a:t>
            </a:r>
            <a:r>
              <a:rPr lang="ru-RU" dirty="0" smtClean="0"/>
              <a:t>приложений.</a:t>
            </a:r>
          </a:p>
          <a:p>
            <a:endParaRPr lang="ru-RU" dirty="0" smtClean="0"/>
          </a:p>
          <a:p>
            <a:r>
              <a:rPr lang="ru-RU" dirty="0" smtClean="0"/>
              <a:t>Наиболее </a:t>
            </a:r>
            <a:r>
              <a:rPr lang="ru-RU" dirty="0" smtClean="0"/>
              <a:t>широкое применение находит в браузерах как язык сценариев для </a:t>
            </a:r>
            <a:r>
              <a:rPr lang="ru-RU" dirty="0" smtClean="0"/>
              <a:t>придания интерактивности</a:t>
            </a:r>
            <a:r>
              <a:rPr lang="ru-RU" dirty="0" smtClean="0"/>
              <a:t> </a:t>
            </a:r>
            <a:r>
              <a:rPr lang="ru-RU" dirty="0" err="1" smtClean="0"/>
              <a:t>веб-страницам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pPr algn="ctr"/>
            <a:r>
              <a:rPr lang="ru-RU" sz="4400" b="0" dirty="0" err="1" smtClean="0"/>
              <a:t>JavaScript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endParaRPr lang="ru-RU" sz="4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  &lt;</a:t>
            </a:r>
            <a:r>
              <a:rPr lang="fr-FR" b="1" dirty="0" smtClean="0"/>
              <a:t>script </a:t>
            </a:r>
            <a:r>
              <a:rPr lang="fr-FR" dirty="0" smtClean="0"/>
              <a:t>type="application/javascript" src="http://Путь_к_файлу_со_скриптом"</a:t>
            </a:r>
            <a:r>
              <a:rPr lang="fr-FR" b="1" dirty="0" smtClean="0"/>
              <a:t>&gt;</a:t>
            </a:r>
            <a:r>
              <a:rPr lang="fr-FR" dirty="0" smtClean="0"/>
              <a:t> </a:t>
            </a:r>
            <a:r>
              <a:rPr lang="fr-FR" b="1" dirty="0" smtClean="0"/>
              <a:t>&lt;/script</a:t>
            </a:r>
            <a:r>
              <a:rPr lang="fr-FR" b="1" dirty="0" smtClean="0"/>
              <a:t>&gt;</a:t>
            </a:r>
          </a:p>
          <a:p>
            <a:endParaRPr lang="en-US" b="1" dirty="0" smtClean="0"/>
          </a:p>
          <a:p>
            <a:r>
              <a:rPr lang="ru-RU" b="1" dirty="0" smtClean="0"/>
              <a:t>Тег </a:t>
            </a:r>
            <a:r>
              <a:rPr lang="en-US" b="1" dirty="0" smtClean="0"/>
              <a:t>script </a:t>
            </a:r>
            <a:r>
              <a:rPr lang="ru-RU" b="1" dirty="0" smtClean="0"/>
              <a:t>имеет несколько атрибутов: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Type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err="1" smtClean="0"/>
              <a:t>Src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b="1" dirty="0" err="1" smtClean="0"/>
              <a:t>Charset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Defer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language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отдельном файле</a:t>
            </a:r>
            <a:endParaRPr lang="ru-RU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 err="1" smtClean="0"/>
              <a:t>Веб-приложения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AJAX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Comet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err="1" smtClean="0"/>
              <a:t>Браузерные</a:t>
            </a:r>
            <a:r>
              <a:rPr lang="ru-RU" dirty="0" smtClean="0"/>
              <a:t> </a:t>
            </a:r>
            <a:r>
              <a:rPr lang="ru-RU" dirty="0" smtClean="0"/>
              <a:t>операционные системы</a:t>
            </a:r>
          </a:p>
          <a:p>
            <a:r>
              <a:rPr lang="ru-RU" dirty="0" err="1" smtClean="0"/>
              <a:t>Букмарклеты</a:t>
            </a:r>
            <a:endParaRPr lang="ru-RU" dirty="0" smtClean="0"/>
          </a:p>
          <a:p>
            <a:r>
              <a:rPr lang="ru-RU" dirty="0" smtClean="0"/>
              <a:t>Пользовательские </a:t>
            </a:r>
            <a:r>
              <a:rPr lang="ru-RU" dirty="0" err="1" smtClean="0"/>
              <a:t>скрипты</a:t>
            </a:r>
            <a:r>
              <a:rPr lang="ru-RU" dirty="0" smtClean="0"/>
              <a:t> в браузере</a:t>
            </a:r>
          </a:p>
          <a:p>
            <a:r>
              <a:rPr lang="ru-RU" dirty="0" smtClean="0"/>
              <a:t>Серверные приложения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err="1" smtClean="0"/>
              <a:t>Виджеты</a:t>
            </a:r>
            <a:endParaRPr lang="ru-RU" dirty="0" smtClean="0"/>
          </a:p>
          <a:p>
            <a:r>
              <a:rPr lang="ru-RU" dirty="0" smtClean="0"/>
              <a:t>Прикладное программное обеспечение</a:t>
            </a:r>
          </a:p>
          <a:p>
            <a:r>
              <a:rPr lang="ru-RU" dirty="0" smtClean="0"/>
              <a:t>Манипуляция объектами приложений</a:t>
            </a:r>
          </a:p>
          <a:p>
            <a:r>
              <a:rPr lang="ru-RU" dirty="0" smtClean="0"/>
              <a:t>Офисные приложения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Microsoft Office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OpenOffice.org</a:t>
            </a:r>
          </a:p>
          <a:p>
            <a:r>
              <a:rPr lang="ru-RU" dirty="0" smtClean="0"/>
              <a:t>Обучение информатике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</a:t>
            </a:r>
            <a:endParaRPr lang="ru-RU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обеспечения высокого уровня абстракции и достижения приемлемой степени </a:t>
            </a:r>
            <a:r>
              <a:rPr lang="ru-RU" dirty="0" err="1" smtClean="0"/>
              <a:t>кросс-браузерности</a:t>
            </a:r>
            <a:r>
              <a:rPr lang="ru-RU" dirty="0" smtClean="0"/>
              <a:t> при разработке </a:t>
            </a:r>
            <a:r>
              <a:rPr lang="ru-RU" dirty="0" err="1" smtClean="0"/>
              <a:t>веб-приложений</a:t>
            </a:r>
            <a:r>
              <a:rPr lang="ru-RU" dirty="0" smtClean="0"/>
              <a:t> используются библиотеки </a:t>
            </a:r>
            <a:r>
              <a:rPr lang="ru-RU" dirty="0" err="1" smtClean="0"/>
              <a:t>JavaScript</a:t>
            </a:r>
            <a:r>
              <a:rPr lang="ru-RU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 smtClean="0"/>
              <a:t>представляют собой набор многократно используемых объектов и функций.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Библиотеки </a:t>
            </a:r>
            <a:r>
              <a:rPr lang="en-US" b="0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Среди известных </a:t>
            </a:r>
            <a:r>
              <a:rPr lang="en-US" dirty="0" smtClean="0"/>
              <a:t>JavaScript </a:t>
            </a:r>
            <a:r>
              <a:rPr lang="ru-RU" dirty="0" smtClean="0"/>
              <a:t>библиотек можно </a:t>
            </a:r>
            <a:r>
              <a:rPr lang="ru-RU" dirty="0" smtClean="0"/>
              <a:t>отметить:</a:t>
            </a:r>
            <a:r>
              <a:rPr lang="ru-RU" dirty="0" smtClean="0"/>
              <a:t>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Adobe life,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Dojo</a:t>
            </a:r>
            <a:r>
              <a:rPr lang="en-US" dirty="0" smtClean="0"/>
              <a:t> Toolkit,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Extjs</a:t>
            </a:r>
            <a:r>
              <a:rPr lang="en-US" dirty="0" smtClean="0"/>
              <a:t>,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jQuery</a:t>
            </a:r>
            <a:r>
              <a:rPr lang="en-US" dirty="0" smtClean="0"/>
              <a:t>,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Mootools</a:t>
            </a:r>
            <a:r>
              <a:rPr lang="en-US" dirty="0" smtClean="0"/>
              <a:t>,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Prototype</a:t>
            </a:r>
            <a:r>
              <a:rPr lang="en-US" dirty="0" smtClean="0"/>
              <a:t>,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Qooxdoo</a:t>
            </a:r>
            <a:r>
              <a:rPr lang="ru-RU" dirty="0" smtClean="0"/>
              <a:t>,</a:t>
            </a:r>
            <a:r>
              <a:rPr lang="ru-RU" dirty="0" smtClean="0"/>
              <a:t> 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Underscore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Библиотеки </a:t>
            </a:r>
            <a:r>
              <a:rPr lang="en-US" b="0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доступ к отладчикам становится особенно полезным при разработке крупных нетривиальных программ из-за различий в реализациях разных браузеров (в частности, в отношении объектной модели документа).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Полезно </a:t>
            </a:r>
            <a:r>
              <a:rPr lang="ru-RU" dirty="0" smtClean="0"/>
              <a:t>иметь доступ к отладчику для каждого из браузеров, в которых будет работать </a:t>
            </a:r>
            <a:r>
              <a:rPr lang="ru-RU" dirty="0" err="1" smtClean="0"/>
              <a:t>веб-приложение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 smtClean="0"/>
              <a:t>состоянию на ноябрь 2009 года,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, </a:t>
            </a:r>
            <a:r>
              <a:rPr lang="ru-RU" dirty="0" err="1" smtClean="0"/>
              <a:t>Opera</a:t>
            </a:r>
            <a:r>
              <a:rPr lang="ru-RU" dirty="0" smtClean="0"/>
              <a:t>, </a:t>
            </a:r>
            <a:r>
              <a:rPr lang="ru-RU" dirty="0" err="1" smtClean="0"/>
              <a:t>Firefox</a:t>
            </a:r>
            <a:r>
              <a:rPr lang="ru-RU" dirty="0" smtClean="0"/>
              <a:t>, </a:t>
            </a:r>
            <a:r>
              <a:rPr lang="ru-RU" dirty="0" err="1" smtClean="0"/>
              <a:t>Safari</a:t>
            </a:r>
            <a:r>
              <a:rPr lang="ru-RU" dirty="0" smtClean="0"/>
              <a:t>, и 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Chrome</a:t>
            </a:r>
            <a:r>
              <a:rPr lang="ru-RU" dirty="0" smtClean="0"/>
              <a:t> имеют отладчики сценариев.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Отладка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 сегодняшний день поддержку </a:t>
            </a:r>
            <a:r>
              <a:rPr lang="ru-RU" dirty="0" err="1" smtClean="0"/>
              <a:t>JavaScript</a:t>
            </a:r>
            <a:r>
              <a:rPr lang="ru-RU" dirty="0" smtClean="0"/>
              <a:t> обеспечивают современные версии всех наиболее часто используемых </a:t>
            </a:r>
            <a:r>
              <a:rPr lang="ru-RU" dirty="0" smtClean="0"/>
              <a:t>браузеров.</a:t>
            </a:r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 smtClean="0"/>
              <a:t>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, </a:t>
            </a:r>
            <a:r>
              <a:rPr lang="ru-RU" dirty="0" err="1" smtClean="0"/>
              <a:t>Opera</a:t>
            </a:r>
            <a:r>
              <a:rPr lang="ru-RU" dirty="0" smtClean="0"/>
              <a:t>, </a:t>
            </a:r>
            <a:r>
              <a:rPr lang="ru-RU" dirty="0" err="1" smtClean="0"/>
              <a:t>Mozilla</a:t>
            </a:r>
            <a:r>
              <a:rPr lang="ru-RU" dirty="0" smtClean="0"/>
              <a:t> </a:t>
            </a:r>
            <a:r>
              <a:rPr lang="ru-RU" dirty="0" err="1" smtClean="0"/>
              <a:t>Firefox</a:t>
            </a:r>
            <a:r>
              <a:rPr lang="ru-RU" dirty="0" smtClean="0"/>
              <a:t>, </a:t>
            </a:r>
            <a:r>
              <a:rPr lang="ru-RU" dirty="0" err="1" smtClean="0"/>
              <a:t>Safari</a:t>
            </a:r>
            <a:r>
              <a:rPr lang="ru-RU" dirty="0" smtClean="0"/>
              <a:t>, 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Chrome</a:t>
            </a:r>
            <a:r>
              <a:rPr lang="ru-RU" dirty="0" smtClean="0"/>
              <a:t> имеется полная поддержка третьей редакции ECMA-262.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Mozilla</a:t>
            </a:r>
            <a:r>
              <a:rPr lang="ru-RU" dirty="0" smtClean="0"/>
              <a:t> </a:t>
            </a:r>
            <a:r>
              <a:rPr lang="ru-RU" dirty="0" err="1" smtClean="0"/>
              <a:t>Firefox</a:t>
            </a:r>
            <a:r>
              <a:rPr lang="ru-RU" dirty="0" smtClean="0"/>
              <a:t> предпринята попытка осуществления поддержки четвёртой редакции спецификации, а первым браузером, в котором появилась неполная поддержка спецификации 3.1, явился 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 </a:t>
            </a:r>
            <a:r>
              <a:rPr lang="ru-RU" dirty="0" smtClean="0"/>
              <a:t>8.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браузерами</a:t>
            </a:r>
            <a:endParaRPr lang="ru-RU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ru-RU" dirty="0" smtClean="0"/>
              <a:t>разработан </a:t>
            </a:r>
            <a:r>
              <a:rPr lang="en-US" dirty="0" smtClean="0"/>
              <a:t>Netscape </a:t>
            </a:r>
            <a:r>
              <a:rPr lang="ru-RU" dirty="0" smtClean="0"/>
              <a:t>в 1995 году.</a:t>
            </a:r>
          </a:p>
          <a:p>
            <a:endParaRPr lang="ru-RU" dirty="0" smtClean="0"/>
          </a:p>
          <a:p>
            <a:r>
              <a:rPr lang="ru-RU" dirty="0" smtClean="0"/>
              <a:t>Изначально использовался для добавления практически бесполезных эффектов:</a:t>
            </a:r>
          </a:p>
          <a:p>
            <a:pPr lvl="1">
              <a:buFont typeface="Courier New" pitchFamily="49" charset="0"/>
              <a:buChar char="o"/>
            </a:pP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счетчик, видимый при прокрутке страницы.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анимированная картинка, движущаяся за курсором мыши.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Первоначально язык назывался </a:t>
            </a:r>
            <a:r>
              <a:rPr lang="en-US" dirty="0" err="1" smtClean="0"/>
              <a:t>LiveScript</a:t>
            </a:r>
            <a:r>
              <a:rPr lang="ru-RU" dirty="0" smtClean="0"/>
              <a:t> и предназначался как для программирования на стороне клиента, так и для программирования на стороне сервера.</a:t>
            </a:r>
          </a:p>
          <a:p>
            <a:endParaRPr lang="ru-RU" dirty="0" smtClean="0"/>
          </a:p>
          <a:p>
            <a:r>
              <a:rPr lang="ru-RU" dirty="0" smtClean="0"/>
              <a:t>На синтаксис оказали влияние языки Си и </a:t>
            </a:r>
            <a:r>
              <a:rPr lang="en-US" dirty="0" smtClean="0"/>
              <a:t>Java</a:t>
            </a:r>
            <a:r>
              <a:rPr lang="ru-RU" dirty="0" smtClean="0"/>
              <a:t>, и, поскольку </a:t>
            </a:r>
            <a:r>
              <a:rPr lang="en-US" dirty="0" smtClean="0"/>
              <a:t>Java</a:t>
            </a:r>
            <a:r>
              <a:rPr lang="ru-RU" dirty="0" smtClean="0"/>
              <a:t> в то время было модным словом, 4 декабря 1995 года </a:t>
            </a:r>
            <a:r>
              <a:rPr lang="en-US" dirty="0" err="1" smtClean="0"/>
              <a:t>LiveScript</a:t>
            </a:r>
            <a:r>
              <a:rPr lang="en-US" dirty="0" smtClean="0"/>
              <a:t> </a:t>
            </a:r>
            <a:r>
              <a:rPr lang="ru-RU" dirty="0" smtClean="0"/>
              <a:t>переименовали в </a:t>
            </a:r>
            <a:r>
              <a:rPr lang="en-US" dirty="0" smtClean="0"/>
              <a:t>JavaScript</a:t>
            </a:r>
            <a:r>
              <a:rPr lang="ru-RU" dirty="0" smtClean="0"/>
              <a:t>, получив соответствующую лицензию у </a:t>
            </a:r>
            <a:r>
              <a:rPr lang="en-US" dirty="0" smtClean="0"/>
              <a:t>Sun.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 bwMode="auto">
          <a:xfrm>
            <a:off x="395536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1996 году компания </a:t>
            </a:r>
            <a:r>
              <a:rPr lang="en-US" dirty="0" smtClean="0"/>
              <a:t>Microsoft </a:t>
            </a:r>
            <a:r>
              <a:rPr lang="ru-RU" dirty="0" smtClean="0"/>
              <a:t>выпустила аналог языка </a:t>
            </a:r>
            <a:r>
              <a:rPr lang="en-US" dirty="0" smtClean="0"/>
              <a:t>JavaScript</a:t>
            </a:r>
            <a:r>
              <a:rPr lang="ru-RU" dirty="0" smtClean="0"/>
              <a:t>, названный </a:t>
            </a:r>
            <a:r>
              <a:rPr lang="en-US" dirty="0" smtClean="0"/>
              <a:t>Jscript</a:t>
            </a:r>
            <a:r>
              <a:rPr lang="ru-RU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Первым браузером, поддерживающим эту реализацию был </a:t>
            </a:r>
            <a:r>
              <a:rPr lang="en-US" dirty="0" smtClean="0"/>
              <a:t>Internet Explorer 3.0.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 инициативе компании </a:t>
            </a:r>
            <a:r>
              <a:rPr lang="en-US" dirty="0" smtClean="0"/>
              <a:t>Netscape </a:t>
            </a:r>
            <a:r>
              <a:rPr lang="ru-RU" dirty="0" smtClean="0"/>
              <a:t>была проведена стандартизация языка ассоциацией </a:t>
            </a:r>
            <a:r>
              <a:rPr lang="en-US" dirty="0" smtClean="0"/>
              <a:t>ECMA.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Стандартизированная версия имеет название </a:t>
            </a:r>
            <a:r>
              <a:rPr lang="en-US" dirty="0" err="1" smtClean="0"/>
              <a:t>ECMAScript</a:t>
            </a:r>
            <a:r>
              <a:rPr lang="ru-RU" dirty="0" smtClean="0"/>
              <a:t>, описывается стандартом </a:t>
            </a:r>
            <a:r>
              <a:rPr lang="en-US" dirty="0" smtClean="0"/>
              <a:t>ECMA-262.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Первой версии спецификации соответствовал </a:t>
            </a:r>
            <a:r>
              <a:rPr lang="en-US" dirty="0" smtClean="0"/>
              <a:t>JavaScript </a:t>
            </a:r>
            <a:r>
              <a:rPr lang="ru-RU" dirty="0" smtClean="0"/>
              <a:t>версии 1.1, а также языки </a:t>
            </a:r>
            <a:r>
              <a:rPr lang="en-US" dirty="0" smtClean="0"/>
              <a:t>Jscript </a:t>
            </a:r>
            <a:r>
              <a:rPr lang="ru-RU" dirty="0" smtClean="0"/>
              <a:t>и </a:t>
            </a:r>
            <a:r>
              <a:rPr lang="en-US" dirty="0" err="1" smtClean="0"/>
              <a:t>ScriptEasy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82547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статье</a:t>
            </a:r>
            <a:r>
              <a:rPr lang="en-US" dirty="0" smtClean="0"/>
              <a:t> </a:t>
            </a:r>
            <a:r>
              <a:rPr lang="ru-RU" dirty="0" smtClean="0"/>
              <a:t> «Самый </a:t>
            </a:r>
            <a:r>
              <a:rPr lang="ru-RU" dirty="0" err="1" smtClean="0"/>
              <a:t>непонимаемый</a:t>
            </a:r>
            <a:r>
              <a:rPr lang="ru-RU" dirty="0" smtClean="0"/>
              <a:t> </a:t>
            </a:r>
            <a:r>
              <a:rPr lang="ru-RU" dirty="0" smtClean="0"/>
              <a:t>язык программирования в мире стал самым популярным в мире языком программирования</a:t>
            </a:r>
            <a:r>
              <a:rPr lang="ru-RU" dirty="0" smtClean="0"/>
              <a:t>» автор </a:t>
            </a:r>
            <a:r>
              <a:rPr lang="ru-RU" dirty="0" smtClean="0"/>
              <a:t> </a:t>
            </a:r>
            <a:r>
              <a:rPr lang="ru-RU" dirty="0" smtClean="0"/>
              <a:t>(Дуглас </a:t>
            </a:r>
            <a:r>
              <a:rPr lang="ru-RU" dirty="0" err="1" smtClean="0"/>
              <a:t>Крокфорд</a:t>
            </a:r>
            <a:r>
              <a:rPr lang="ru-RU" dirty="0" smtClean="0"/>
              <a:t>, 2008) утверждает</a:t>
            </a:r>
            <a:r>
              <a:rPr lang="ru-RU" dirty="0" smtClean="0"/>
              <a:t>, что лидирующую позицию </a:t>
            </a:r>
            <a:r>
              <a:rPr lang="ru-RU" dirty="0" err="1" smtClean="0"/>
              <a:t>JavaScript</a:t>
            </a:r>
            <a:r>
              <a:rPr lang="ru-RU" dirty="0" smtClean="0"/>
              <a:t> занял в связи с развитием AJAX, поскольку браузер стал превалирующей системой доставки приложений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 smtClean="0"/>
              <a:t>также констатирует растущую популярность </a:t>
            </a:r>
            <a:r>
              <a:rPr lang="ru-RU" dirty="0" err="1" smtClean="0"/>
              <a:t>JavaScript</a:t>
            </a:r>
            <a:r>
              <a:rPr lang="ru-RU" dirty="0" smtClean="0"/>
              <a:t>, то, что этот язык встраивается в приложения, отмечает значимость языка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Согласно</a:t>
            </a:r>
            <a:r>
              <a:rPr lang="ru-RU" dirty="0" smtClean="0"/>
              <a:t> TIOBE </a:t>
            </a:r>
            <a:r>
              <a:rPr lang="ru-RU" dirty="0" err="1" smtClean="0"/>
              <a:t>Index</a:t>
            </a:r>
            <a:r>
              <a:rPr lang="ru-RU" dirty="0" smtClean="0"/>
              <a:t>, базирующемуся на данных поисковых систем </a:t>
            </a:r>
            <a:r>
              <a:rPr lang="ru-RU" dirty="0" err="1" smtClean="0"/>
              <a:t>Google</a:t>
            </a:r>
            <a:r>
              <a:rPr lang="ru-RU" dirty="0" smtClean="0"/>
              <a:t>, MSN, </a:t>
            </a:r>
            <a:r>
              <a:rPr lang="ru-RU" dirty="0" err="1" smtClean="0"/>
              <a:t>Yahoo</a:t>
            </a:r>
            <a:r>
              <a:rPr lang="ru-RU" dirty="0" smtClean="0"/>
              <a:t>!, </a:t>
            </a:r>
            <a:r>
              <a:rPr lang="ru-RU" dirty="0" err="1" smtClean="0"/>
              <a:t>Википедия</a:t>
            </a:r>
            <a:r>
              <a:rPr lang="ru-RU" dirty="0" smtClean="0"/>
              <a:t> и </a:t>
            </a:r>
            <a:r>
              <a:rPr lang="ru-RU" dirty="0" err="1" smtClean="0"/>
              <a:t>YouTube</a:t>
            </a:r>
            <a:r>
              <a:rPr lang="ru-RU" dirty="0" smtClean="0"/>
              <a:t>, в апреле 2015 года </a:t>
            </a:r>
            <a:r>
              <a:rPr lang="ru-RU" dirty="0" err="1" smtClean="0"/>
              <a:t>JavaScript</a:t>
            </a:r>
            <a:r>
              <a:rPr lang="ru-RU" dirty="0" smtClean="0"/>
              <a:t> находился на </a:t>
            </a:r>
            <a:r>
              <a:rPr lang="ru-RU" b="1" dirty="0" smtClean="0"/>
              <a:t>6</a:t>
            </a:r>
            <a:r>
              <a:rPr lang="ru-RU" dirty="0" smtClean="0"/>
              <a:t> </a:t>
            </a:r>
            <a:r>
              <a:rPr lang="ru-RU" dirty="0" smtClean="0"/>
              <a:t>месте.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Популярность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7525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 данным </a:t>
            </a:r>
            <a:r>
              <a:rPr lang="ru-RU" dirty="0" err="1" smtClean="0"/>
              <a:t>Black</a:t>
            </a:r>
            <a:r>
              <a:rPr lang="ru-RU" dirty="0" smtClean="0"/>
              <a:t> </a:t>
            </a:r>
            <a:r>
              <a:rPr lang="ru-RU" dirty="0" err="1" smtClean="0"/>
              <a:t>Duck</a:t>
            </a:r>
            <a:r>
              <a:rPr lang="ru-RU" dirty="0" smtClean="0"/>
              <a:t> </a:t>
            </a:r>
            <a:r>
              <a:rPr lang="ru-RU" dirty="0" err="1" smtClean="0"/>
              <a:t>Software</a:t>
            </a:r>
            <a:r>
              <a:rPr lang="ru-RU" dirty="0" smtClean="0"/>
              <a:t> в разработке открытого программного обеспечения доля использования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smtClean="0"/>
              <a:t>выросла.</a:t>
            </a:r>
          </a:p>
          <a:p>
            <a:pPr lvl="1">
              <a:buFont typeface="Courier New" pitchFamily="49" charset="0"/>
              <a:buChar char="o"/>
            </a:pP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36</a:t>
            </a:r>
            <a:r>
              <a:rPr lang="ru-RU" dirty="0" smtClean="0"/>
              <a:t> % проектов, релизы которых состоялись с августа 2008 по август 2009 гг., включают </a:t>
            </a:r>
            <a:r>
              <a:rPr lang="ru-RU" dirty="0" err="1" smtClean="0"/>
              <a:t>JavaScript</a:t>
            </a:r>
            <a:r>
              <a:rPr lang="ru-RU" dirty="0" smtClean="0"/>
              <a:t>, наиболее часто используемый язык программирования с быстрорастущей популярностью.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80 % открытого программного обеспечения использует Си, C++, </a:t>
            </a:r>
            <a:r>
              <a:rPr lang="ru-RU" dirty="0" err="1" smtClean="0"/>
              <a:t>Java</a:t>
            </a:r>
            <a:r>
              <a:rPr lang="ru-RU" dirty="0" smtClean="0"/>
              <a:t>, </a:t>
            </a:r>
            <a:r>
              <a:rPr lang="ru-RU" dirty="0" err="1" smtClean="0"/>
              <a:t>Shell</a:t>
            </a:r>
            <a:r>
              <a:rPr lang="ru-RU" dirty="0" smtClean="0"/>
              <a:t> и </a:t>
            </a:r>
            <a:r>
              <a:rPr lang="ru-RU" dirty="0" err="1" smtClean="0"/>
              <a:t>JavaScript</a:t>
            </a:r>
            <a:r>
              <a:rPr lang="ru-RU" dirty="0" smtClean="0"/>
              <a:t>. При этом </a:t>
            </a:r>
            <a:r>
              <a:rPr lang="ru-RU" dirty="0" err="1" smtClean="0"/>
              <a:t>JavaScript</a:t>
            </a:r>
            <a:r>
              <a:rPr lang="ru-RU" dirty="0" smtClean="0"/>
              <a:t> — единственный из этих языков, чья доля использования увеличилась (более чем на 2 процента, если считать в строках код).</a:t>
            </a:r>
          </a:p>
          <a:p>
            <a:endParaRPr lang="ru-RU" dirty="0" smtClean="0"/>
          </a:p>
          <a:p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smtClean="0"/>
              <a:t>является самым популярным языком программирования, используемым для разработки </a:t>
            </a:r>
            <a:r>
              <a:rPr lang="ru-RU" dirty="0" err="1" smtClean="0"/>
              <a:t>веб-приложений</a:t>
            </a:r>
            <a:r>
              <a:rPr lang="ru-RU" dirty="0" smtClean="0"/>
              <a:t> на стороне </a:t>
            </a:r>
            <a:r>
              <a:rPr lang="ru-RU" dirty="0" smtClean="0"/>
              <a:t>клиента.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Популярность </a:t>
            </a:r>
            <a:r>
              <a:rPr lang="en-US" dirty="0" smtClean="0"/>
              <a:t>JavaScript</a:t>
            </a:r>
            <a:endParaRPr lang="ru-RU" b="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JavaScript</a:t>
            </a:r>
            <a:r>
              <a:rPr lang="ru-RU" dirty="0" smtClean="0"/>
              <a:t> является объектно-ориентированным языком, но используемое в языке 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 обуславливает отличия в работе с объектами по сравнению с традиционными объектно</a:t>
            </a:r>
            <a:r>
              <a:rPr lang="ru-RU" dirty="0" smtClean="0"/>
              <a:t>-ориентированными языками.</a:t>
            </a:r>
          </a:p>
          <a:p>
            <a:endParaRPr lang="ru-RU" dirty="0" smtClean="0"/>
          </a:p>
          <a:p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smtClean="0"/>
              <a:t>имеет ряд свойств, присущих функциональным языкам — функции как объекты первого класса, объекты как списки, </a:t>
            </a:r>
            <a:r>
              <a:rPr lang="ru-RU" dirty="0" err="1" smtClean="0"/>
              <a:t>карринг</a:t>
            </a:r>
            <a:r>
              <a:rPr lang="ru-RU" dirty="0" smtClean="0"/>
              <a:t>, </a:t>
            </a:r>
            <a:r>
              <a:rPr lang="ru-RU" dirty="0" smtClean="0"/>
              <a:t>анонимные функции</a:t>
            </a:r>
            <a:r>
              <a:rPr lang="ru-RU" dirty="0" smtClean="0"/>
              <a:t>, замыкания — что придаёт языку дополнительную гибкость.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языке отсутствуют такие полезные </a:t>
            </a:r>
            <a:r>
              <a:rPr lang="ru-RU" dirty="0" smtClean="0"/>
              <a:t>вещи, </a:t>
            </a:r>
            <a:r>
              <a:rPr lang="ru-RU" dirty="0" smtClean="0"/>
              <a:t>как</a:t>
            </a:r>
            <a:r>
              <a:rPr lang="ru-RU" dirty="0" smtClean="0"/>
              <a:t>:</a:t>
            </a:r>
          </a:p>
          <a:p>
            <a:pPr lvl="1">
              <a:buFont typeface="Courier New" pitchFamily="49" charset="0"/>
              <a:buChar char="o"/>
            </a:pP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модульная </a:t>
            </a:r>
            <a:r>
              <a:rPr lang="ru-RU" dirty="0" smtClean="0"/>
              <a:t>система: </a:t>
            </a:r>
            <a:r>
              <a:rPr lang="ru-RU" dirty="0" err="1" smtClean="0"/>
              <a:t>JavaScript</a:t>
            </a:r>
            <a:r>
              <a:rPr lang="ru-RU" dirty="0" smtClean="0"/>
              <a:t> не предоставляет возможности управлять зависимостями и изоляцией областей видимости</a:t>
            </a:r>
            <a:r>
              <a:rPr lang="ru-RU" dirty="0" smtClean="0"/>
              <a:t>;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стандартная библиотека: в частности, отсутствует интерфейс программирования приложений по работе с файловой системой, управлению потоками ввода-вывода, базовых типов для бинарных данных;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стандартные интерфейсы к </a:t>
            </a:r>
            <a:r>
              <a:rPr lang="ru-RU" dirty="0" err="1" smtClean="0"/>
              <a:t>веб-серверам</a:t>
            </a:r>
            <a:r>
              <a:rPr lang="ru-RU" dirty="0" smtClean="0"/>
              <a:t> и базам данных;</a:t>
            </a:r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система управления </a:t>
            </a:r>
            <a:r>
              <a:rPr lang="ru-RU" dirty="0" smtClean="0"/>
              <a:t>пакетами, </a:t>
            </a:r>
            <a:r>
              <a:rPr lang="ru-RU" dirty="0" smtClean="0"/>
              <a:t>которая бы отслеживала зависимости и автоматически устанавливала их.</a:t>
            </a:r>
          </a:p>
          <a:p>
            <a:pPr lvl="1">
              <a:buFont typeface="Courier New" pitchFamily="49" charset="0"/>
              <a:buChar char="o"/>
            </a:pP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484</Words>
  <Application>Microsoft Office PowerPoint</Application>
  <PresentationFormat>Экран (4:3)</PresentationFormat>
  <Paragraphs>182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Открытая</vt:lpstr>
      <vt:lpstr>JavaScript</vt:lpstr>
      <vt:lpstr>JavaScript </vt:lpstr>
      <vt:lpstr>История</vt:lpstr>
      <vt:lpstr>История</vt:lpstr>
      <vt:lpstr>История</vt:lpstr>
      <vt:lpstr>Популярность JavaScript</vt:lpstr>
      <vt:lpstr>Популярность JavaScript</vt:lpstr>
      <vt:lpstr>Возможности JavaScript</vt:lpstr>
      <vt:lpstr>Возможности JavaScript</vt:lpstr>
      <vt:lpstr>Семантика и синтаксис</vt:lpstr>
      <vt:lpstr>Структура языка</vt:lpstr>
      <vt:lpstr>Ядро</vt:lpstr>
      <vt:lpstr>Объектная модель браузера</vt:lpstr>
      <vt:lpstr>Объектная модель браузера</vt:lpstr>
      <vt:lpstr>Объектная модель документа</vt:lpstr>
      <vt:lpstr>Расположение JavaScript</vt:lpstr>
      <vt:lpstr>Внутри страницы</vt:lpstr>
      <vt:lpstr>Внутри тега</vt:lpstr>
      <vt:lpstr>Отдельно от разметки</vt:lpstr>
      <vt:lpstr>В отдельном файле</vt:lpstr>
      <vt:lpstr>Область применения</vt:lpstr>
      <vt:lpstr>Библиотеки JavaScript</vt:lpstr>
      <vt:lpstr>Библиотеки JavaScript</vt:lpstr>
      <vt:lpstr>Отладка</vt:lpstr>
      <vt:lpstr>Поддержка браузерами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TERMINATOR</dc:creator>
  <cp:lastModifiedBy>TERMINATOR</cp:lastModifiedBy>
  <cp:revision>13</cp:revision>
  <dcterms:created xsi:type="dcterms:W3CDTF">2015-12-14T17:05:35Z</dcterms:created>
  <dcterms:modified xsi:type="dcterms:W3CDTF">2015-12-14T19:53:02Z</dcterms:modified>
</cp:coreProperties>
</file>