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F58C9EF-DE15-4E49-A8F8-4D93B4EDE73A}">
  <a:tblStyle styleId="{5F58C9EF-DE15-4E49-A8F8-4D93B4EDE7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81a1984709_1_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81a1984709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81a1984709_1_1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81a1984709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EXPLAIN!!!!!!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LIKE, WHY the METHOD mymethod() in the above doesn’t </a:t>
            </a:r>
            <a:r>
              <a:rPr lang="en"/>
              <a:t>accept</a:t>
            </a:r>
            <a:r>
              <a:rPr lang="en"/>
              <a:t> any arguments also there is no return value!!!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81a1984709_1_1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81a1984709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81a1984709_1_1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81a1984709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EXPLAIN!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81a1984709_11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81a1984709_1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EXPLAIN!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81a1984709_1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81a1984709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EXPLAIN!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81a1984709_11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81a1984709_1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EXPLAIN!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81a1984709_1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81a1984709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1a1984709_1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81a1984709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1a1984709_1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1a1984709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81a1984709_1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81a1984709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1a1984709_1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1a1984709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1a1984709_1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1a1984709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Explin: Modifer, static, returntype, nameofmethod.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81a1984709_1_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81a1984709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/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1" name="Google Shape;281;p11"/>
          <p:cNvGrpSpPr/>
          <p:nvPr/>
        </p:nvGrpSpPr>
        <p:grpSpPr>
          <a:xfrm>
            <a:off x="-4" y="2743188"/>
            <a:ext cx="3186606" cy="2524130"/>
            <a:chOff x="4364071" y="-3213"/>
            <a:chExt cx="3186606" cy="2524130"/>
          </a:xfrm>
        </p:grpSpPr>
        <p:grpSp>
          <p:nvGrpSpPr>
            <p:cNvPr id="282" name="Google Shape;282;p11"/>
            <p:cNvGrpSpPr/>
            <p:nvPr/>
          </p:nvGrpSpPr>
          <p:grpSpPr>
            <a:xfrm flipH="1">
              <a:off x="4364072" y="2000218"/>
              <a:ext cx="3186606" cy="520699"/>
              <a:chOff x="2057775" y="0"/>
              <a:chExt cx="5487525" cy="896675"/>
            </a:xfrm>
          </p:grpSpPr>
          <p:pic>
            <p:nvPicPr>
              <p:cNvPr id="283" name="Google Shape;283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4" name="Google Shape;284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5" name="Google Shape;28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6" name="Google Shape;286;p11"/>
            <p:cNvGrpSpPr/>
            <p:nvPr/>
          </p:nvGrpSpPr>
          <p:grpSpPr>
            <a:xfrm flipH="1">
              <a:off x="4762444" y="1600887"/>
              <a:ext cx="1991656" cy="520699"/>
              <a:chOff x="4115550" y="0"/>
              <a:chExt cx="3429750" cy="896675"/>
            </a:xfrm>
          </p:grpSpPr>
          <p:pic>
            <p:nvPicPr>
              <p:cNvPr id="287" name="Google Shape;28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8" name="Google Shape;28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9" name="Google Shape;289;p11"/>
            <p:cNvGrpSpPr/>
            <p:nvPr/>
          </p:nvGrpSpPr>
          <p:grpSpPr>
            <a:xfrm flipH="1">
              <a:off x="4364072" y="1198193"/>
              <a:ext cx="1991656" cy="520699"/>
              <a:chOff x="4115550" y="0"/>
              <a:chExt cx="3429750" cy="896675"/>
            </a:xfrm>
          </p:grpSpPr>
          <p:pic>
            <p:nvPicPr>
              <p:cNvPr id="290" name="Google Shape;290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1" name="Google Shape;29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2" name="Google Shape;292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364071" y="3961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Google Shape;295;p11"/>
          <p:cNvGrpSpPr/>
          <p:nvPr/>
        </p:nvGrpSpPr>
        <p:grpSpPr>
          <a:xfrm>
            <a:off x="5957394" y="-3213"/>
            <a:ext cx="3186606" cy="2124799"/>
            <a:chOff x="5957394" y="-3213"/>
            <a:chExt cx="3186606" cy="2124799"/>
          </a:xfrm>
        </p:grpSpPr>
        <p:grpSp>
          <p:nvGrpSpPr>
            <p:cNvPr id="296" name="Google Shape;296;p11"/>
            <p:cNvGrpSpPr/>
            <p:nvPr/>
          </p:nvGrpSpPr>
          <p:grpSpPr>
            <a:xfrm flipH="1">
              <a:off x="5957394" y="-3213"/>
              <a:ext cx="3186606" cy="520699"/>
              <a:chOff x="0" y="0"/>
              <a:chExt cx="5487525" cy="896675"/>
            </a:xfrm>
          </p:grpSpPr>
          <p:pic>
            <p:nvPicPr>
              <p:cNvPr id="297" name="Google Shape;29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8" name="Google Shape;29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9" name="Google Shape;299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0" name="Google Shape;300;p11"/>
            <p:cNvGrpSpPr/>
            <p:nvPr/>
          </p:nvGrpSpPr>
          <p:grpSpPr>
            <a:xfrm flipH="1">
              <a:off x="6753972" y="396118"/>
              <a:ext cx="1991656" cy="520699"/>
              <a:chOff x="0" y="0"/>
              <a:chExt cx="3429750" cy="896675"/>
            </a:xfrm>
          </p:grpSpPr>
          <p:pic>
            <p:nvPicPr>
              <p:cNvPr id="301" name="Google Shape;30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2" name="Google Shape;302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3" name="Google Shape;30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8347294" y="1600887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4" name="Google Shape;304;p11"/>
            <p:cNvGrpSpPr/>
            <p:nvPr/>
          </p:nvGrpSpPr>
          <p:grpSpPr>
            <a:xfrm flipH="1">
              <a:off x="7152344" y="798862"/>
              <a:ext cx="1991656" cy="520699"/>
              <a:chOff x="0" y="0"/>
              <a:chExt cx="3429750" cy="896675"/>
            </a:xfrm>
          </p:grpSpPr>
          <p:pic>
            <p:nvPicPr>
              <p:cNvPr id="305" name="Google Shape;30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6" name="Google Shape;306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42" name="Google Shape;42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oogle Shape;43;p3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44" name="Google Shape;4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Google Shape;4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" name="Google Shape;46;p3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47" name="Google Shape;4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4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" name="Google Shape;49;p3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50" name="Google Shape;5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Google Shape;5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" name="Google Shape;52;p3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53" name="Google Shape;53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5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" name="Google Shape;57;p3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58" name="Google Shape;5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Google Shape;59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" name="Google Shape;6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" name="Google Shape;62;p3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63" name="Google Shape;63;p3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64" name="Google Shape;6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Google Shape;6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" name="Google Shape;66;p3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67" name="Google Shape;6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Google Shape;6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9" name="Google Shape;69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3"/>
          <p:cNvSpPr txBox="1"/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1" name="Google Shape;71;p3"/>
          <p:cNvSpPr txBox="1"/>
          <p:nvPr>
            <p:ph idx="1" type="subTitle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4363774" y="-3213"/>
            <a:ext cx="4780226" cy="2524130"/>
            <a:chOff x="4363774" y="-3213"/>
            <a:chExt cx="4780226" cy="2524130"/>
          </a:xfrm>
        </p:grpSpPr>
        <p:pic>
          <p:nvPicPr>
            <p:cNvPr id="74" name="Google Shape;74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20002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5" name="Google Shape;75;p4"/>
            <p:cNvGrpSpPr/>
            <p:nvPr/>
          </p:nvGrpSpPr>
          <p:grpSpPr>
            <a:xfrm flipH="1">
              <a:off x="7152344" y="1600887"/>
              <a:ext cx="1991656" cy="520699"/>
              <a:chOff x="0" y="0"/>
              <a:chExt cx="3429750" cy="896675"/>
            </a:xfrm>
          </p:grpSpPr>
          <p:pic>
            <p:nvPicPr>
              <p:cNvPr id="76" name="Google Shape;7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" name="Google Shape;7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8" name="Google Shape;7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119819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9" name="Google Shape;79;p4"/>
            <p:cNvGrpSpPr/>
            <p:nvPr/>
          </p:nvGrpSpPr>
          <p:grpSpPr>
            <a:xfrm flipH="1">
              <a:off x="5957394" y="798862"/>
              <a:ext cx="3186606" cy="520699"/>
              <a:chOff x="0" y="0"/>
              <a:chExt cx="5487525" cy="896675"/>
            </a:xfrm>
          </p:grpSpPr>
          <p:pic>
            <p:nvPicPr>
              <p:cNvPr id="80" name="Google Shape;8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" name="Google Shape;8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3" name="Google Shape;83;p4"/>
            <p:cNvGrpSpPr/>
            <p:nvPr/>
          </p:nvGrpSpPr>
          <p:grpSpPr>
            <a:xfrm flipH="1">
              <a:off x="4363774" y="396118"/>
              <a:ext cx="4381854" cy="520735"/>
              <a:chOff x="0" y="0"/>
              <a:chExt cx="7545300" cy="896675"/>
            </a:xfrm>
          </p:grpSpPr>
          <p:pic>
            <p:nvPicPr>
              <p:cNvPr id="84" name="Google Shape;8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" name="Google Shape;8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" name="Google Shape;8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8" name="Google Shape;88;p4"/>
            <p:cNvGrpSpPr/>
            <p:nvPr/>
          </p:nvGrpSpPr>
          <p:grpSpPr>
            <a:xfrm flipH="1">
              <a:off x="4762146" y="-3213"/>
              <a:ext cx="4381854" cy="520735"/>
              <a:chOff x="0" y="0"/>
              <a:chExt cx="7545300" cy="896675"/>
            </a:xfrm>
          </p:grpSpPr>
          <p:pic>
            <p:nvPicPr>
              <p:cNvPr id="89" name="Google Shape;8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" name="Google Shape;9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" name="Google Shape;9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" name="Google Shape;9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3" name="Google Shape;93;p4"/>
          <p:cNvGrpSpPr/>
          <p:nvPr/>
        </p:nvGrpSpPr>
        <p:grpSpPr>
          <a:xfrm>
            <a:off x="-3" y="2743188"/>
            <a:ext cx="4381556" cy="2524130"/>
            <a:chOff x="4364072" y="-3213"/>
            <a:chExt cx="4381556" cy="2524130"/>
          </a:xfrm>
        </p:grpSpPr>
        <p:grpSp>
          <p:nvGrpSpPr>
            <p:cNvPr id="94" name="Google Shape;94;p4"/>
            <p:cNvGrpSpPr/>
            <p:nvPr/>
          </p:nvGrpSpPr>
          <p:grpSpPr>
            <a:xfrm flipH="1">
              <a:off x="4364072" y="2000218"/>
              <a:ext cx="4381556" cy="520699"/>
              <a:chOff x="0" y="0"/>
              <a:chExt cx="7545300" cy="896675"/>
            </a:xfrm>
          </p:grpSpPr>
          <p:pic>
            <p:nvPicPr>
              <p:cNvPr id="95" name="Google Shape;9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" name="Google Shape;9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" name="Google Shape;9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9" name="Google Shape;99;p4"/>
            <p:cNvGrpSpPr/>
            <p:nvPr/>
          </p:nvGrpSpPr>
          <p:grpSpPr>
            <a:xfrm flipH="1">
              <a:off x="4762444" y="1600887"/>
              <a:ext cx="3186606" cy="520699"/>
              <a:chOff x="2057775" y="0"/>
              <a:chExt cx="5487525" cy="896675"/>
            </a:xfrm>
          </p:grpSpPr>
          <p:pic>
            <p:nvPicPr>
              <p:cNvPr id="100" name="Google Shape;10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3" name="Google Shape;103;p4"/>
            <p:cNvGrpSpPr/>
            <p:nvPr/>
          </p:nvGrpSpPr>
          <p:grpSpPr>
            <a:xfrm flipH="1">
              <a:off x="4364072" y="1198193"/>
              <a:ext cx="3186606" cy="520699"/>
              <a:chOff x="2057775" y="0"/>
              <a:chExt cx="5487525" cy="896675"/>
            </a:xfrm>
          </p:grpSpPr>
          <p:pic>
            <p:nvPicPr>
              <p:cNvPr id="104" name="Google Shape;10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" name="Google Shape;10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7" name="Google Shape;107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8" name="Google Shape;108;p4"/>
            <p:cNvGrpSpPr/>
            <p:nvPr/>
          </p:nvGrpSpPr>
          <p:grpSpPr>
            <a:xfrm flipH="1">
              <a:off x="4364072" y="396118"/>
              <a:ext cx="1991656" cy="520699"/>
              <a:chOff x="4115550" y="0"/>
              <a:chExt cx="3429750" cy="896675"/>
            </a:xfrm>
          </p:grpSpPr>
          <p:pic>
            <p:nvPicPr>
              <p:cNvPr id="109" name="Google Shape;10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" name="Google Shape;11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1" name="Google Shape;111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2487650" y="1218025"/>
            <a:ext cx="4168800" cy="270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❑"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3" name="Google Shape;113;p4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41" name="Google Shape;141;p5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indent="-355600" lvl="1" marL="914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indent="-355600" lvl="2" marL="1371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142" name="Google Shape;142;p5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45" name="Google Shape;1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6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48" name="Google Shape;14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" name="Google Shape;151;p6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52" name="Google Shape;152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6" name="Google Shape;156;p6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57" name="Google Shape;15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" name="Google Shape;161;p6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63" name="Google Shape;16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6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66" name="Google Shape;166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8" name="Google Shape;16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6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70" name="Google Shape;170;p6"/>
          <p:cNvSpPr txBox="1"/>
          <p:nvPr>
            <p:ph idx="1" type="body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indent="-355600" lvl="1" marL="914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indent="-355600" lvl="2" marL="1371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171" name="Google Shape;171;p6"/>
          <p:cNvSpPr txBox="1"/>
          <p:nvPr>
            <p:ph idx="2" type="body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indent="-355600" lvl="1" marL="914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indent="-355600" lvl="2" marL="1371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172" name="Google Shape;172;p6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7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75" name="Google Shape;175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7" name="Google Shape;177;p7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78" name="Google Shape;17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9" name="Google Shape;17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" name="Google Shape;18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1" name="Google Shape;181;p7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82" name="Google Shape;182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3" name="Google Shape;18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4" name="Google Shape;18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5" name="Google Shape;185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6" name="Google Shape;186;p7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87" name="Google Shape;18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Google Shape;18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Google Shape;18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" name="Google Shape;19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1" name="Google Shape;191;p7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92" name="Google Shape;192;p7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93" name="Google Shape;19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" name="Google Shape;19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5" name="Google Shape;195;p7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96" name="Google Shape;196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7" name="Google Shape;19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8" name="Google Shape;198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9" name="Google Shape;199;p7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00" name="Google Shape;200;p7"/>
          <p:cNvSpPr txBox="1"/>
          <p:nvPr>
            <p:ph idx="1" type="body"/>
          </p:nvPr>
        </p:nvSpPr>
        <p:spPr>
          <a:xfrm>
            <a:off x="776450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/>
        </p:txBody>
      </p:sp>
      <p:sp>
        <p:nvSpPr>
          <p:cNvPr id="201" name="Google Shape;201;p7"/>
          <p:cNvSpPr txBox="1"/>
          <p:nvPr>
            <p:ph idx="2" type="body"/>
          </p:nvPr>
        </p:nvSpPr>
        <p:spPr>
          <a:xfrm>
            <a:off x="3376062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/>
        </p:txBody>
      </p:sp>
      <p:sp>
        <p:nvSpPr>
          <p:cNvPr id="202" name="Google Shape;202;p7"/>
          <p:cNvSpPr txBox="1"/>
          <p:nvPr>
            <p:ph idx="3" type="body"/>
          </p:nvPr>
        </p:nvSpPr>
        <p:spPr>
          <a:xfrm>
            <a:off x="5975674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/>
        </p:txBody>
      </p:sp>
      <p:sp>
        <p:nvSpPr>
          <p:cNvPr id="203" name="Google Shape;203;p7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8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06" name="Google Shape;206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8" name="Google Shape;208;p8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09" name="Google Shape;20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2" name="Google Shape;212;p8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13" name="Google Shape;213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" name="Google Shape;21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6" name="Google Shape;216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7" name="Google Shape;217;p8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18" name="Google Shape;21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2" name="Google Shape;222;p8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23" name="Google Shape;223;p8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24" name="Google Shape;22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" name="Google Shape;22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6" name="Google Shape;226;p8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27" name="Google Shape;227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9" name="Google Shape;229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8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1" name="Google Shape;231;p8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9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34" name="Google Shape;234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6" name="Google Shape;236;p9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37" name="Google Shape;23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8" name="Google Shape;23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9" name="Google Shape;23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0" name="Google Shape;240;p9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41" name="Google Shape;241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2" name="Google Shape;24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3" name="Google Shape;24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" name="Google Shape;244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5" name="Google Shape;245;p9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46" name="Google Shape;24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7" name="Google Shape;24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8" name="Google Shape;24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9" name="Google Shape;24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50" name="Google Shape;250;p9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51" name="Google Shape;251;p9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52" name="Google Shape;25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3" name="Google Shape;25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4" name="Google Shape;254;p9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55" name="Google Shape;255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57" name="Google Shape;257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8" name="Google Shape;258;p9"/>
          <p:cNvSpPr txBox="1"/>
          <p:nvPr>
            <p:ph idx="1" type="body"/>
          </p:nvPr>
        </p:nvSpPr>
        <p:spPr>
          <a:xfrm>
            <a:off x="1288075" y="3945179"/>
            <a:ext cx="6483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59" name="Google Shape;259;p9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ig emboss" type="blank">
  <p:cSld name="BLANK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55600" lvl="1" marL="914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55600" lvl="2" marL="1371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55600" lvl="3" marL="18288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55600" lvl="4" marL="22860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55600" lvl="5" marL="27432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55600" lvl="6" marL="3200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55600" lvl="7" marL="3657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55600" lvl="8" marL="41148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/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Methods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1"/>
          <p:cNvSpPr txBox="1"/>
          <p:nvPr>
            <p:ph type="title"/>
          </p:nvPr>
        </p:nvSpPr>
        <p:spPr>
          <a:xfrm>
            <a:off x="776450" y="931600"/>
            <a:ext cx="4169700" cy="327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call Java method?</a:t>
            </a:r>
            <a:endParaRPr/>
          </a:p>
        </p:txBody>
      </p:sp>
      <p:sp>
        <p:nvSpPr>
          <p:cNvPr id="391" name="Google Shape;391;p21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21"/>
          <p:cNvSpPr txBox="1"/>
          <p:nvPr/>
        </p:nvSpPr>
        <p:spPr>
          <a:xfrm>
            <a:off x="836875" y="1372850"/>
            <a:ext cx="76635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I’ll give you 10~15 min.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93" name="Google Shape;393;p21"/>
          <p:cNvSpPr txBox="1"/>
          <p:nvPr/>
        </p:nvSpPr>
        <p:spPr>
          <a:xfrm>
            <a:off x="2961975" y="1673750"/>
            <a:ext cx="5651400" cy="3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8B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>
                <a:solidFill>
                  <a:srgbClr val="00008B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0008B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0008B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" sz="1050">
                <a:solidFill>
                  <a:srgbClr val="2B91AF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[] args) {</a:t>
            </a:r>
            <a:endParaRPr sz="1050"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50">
                <a:solidFill>
                  <a:srgbClr val="2B91AF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00008B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n" sz="1050">
                <a:solidFill>
                  <a:srgbClr val="8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"About to encounter a method."</a:t>
            </a: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50">
                <a:solidFill>
                  <a:srgbClr val="80808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// method call</a:t>
            </a:r>
            <a:endParaRPr sz="1050"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   myMethod();</a:t>
            </a:r>
            <a:endParaRPr sz="1050"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50">
                <a:solidFill>
                  <a:srgbClr val="2B91AF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00008B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n" sz="1050">
                <a:solidFill>
                  <a:srgbClr val="8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"Method was executed successfully!"</a:t>
            </a: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050"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>
                <a:solidFill>
                  <a:srgbClr val="80808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// method definition</a:t>
            </a:r>
            <a:endParaRPr sz="1050"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>
                <a:solidFill>
                  <a:srgbClr val="00008B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0008B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0008B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myMethod(){</a:t>
            </a:r>
            <a:endParaRPr sz="1050"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50">
                <a:solidFill>
                  <a:srgbClr val="2B91AF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00008B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n" sz="1050">
                <a:solidFill>
                  <a:srgbClr val="8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"Printing from inside myMethod()!"</a:t>
            </a: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050"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2857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4" name="Google Shape;394;p21"/>
          <p:cNvSpPr txBox="1"/>
          <p:nvPr/>
        </p:nvSpPr>
        <p:spPr>
          <a:xfrm>
            <a:off x="1034350" y="2200325"/>
            <a:ext cx="14763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TYPE: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95" name="Google Shape;395;p21"/>
          <p:cNvSpPr txBox="1"/>
          <p:nvPr/>
        </p:nvSpPr>
        <p:spPr>
          <a:xfrm>
            <a:off x="752250" y="2576450"/>
            <a:ext cx="16080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What was the result?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2"/>
          <p:cNvSpPr txBox="1"/>
          <p:nvPr>
            <p:ph type="title"/>
          </p:nvPr>
        </p:nvSpPr>
        <p:spPr>
          <a:xfrm>
            <a:off x="776450" y="931600"/>
            <a:ext cx="4169700" cy="327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call Java method?</a:t>
            </a:r>
            <a:endParaRPr/>
          </a:p>
        </p:txBody>
      </p:sp>
      <p:sp>
        <p:nvSpPr>
          <p:cNvPr id="401" name="Google Shape;401;p22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p22"/>
          <p:cNvSpPr txBox="1"/>
          <p:nvPr/>
        </p:nvSpPr>
        <p:spPr>
          <a:xfrm>
            <a:off x="4005725" y="2143500"/>
            <a:ext cx="30000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5265E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About to encounter a method.</a:t>
            </a:r>
            <a:endParaRPr sz="1050">
              <a:solidFill>
                <a:srgbClr val="25265E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5265E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Printing from inside myMethod().</a:t>
            </a:r>
            <a:endParaRPr sz="1050">
              <a:solidFill>
                <a:srgbClr val="25265E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2857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25265E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Method was executed successfully!</a:t>
            </a:r>
            <a:endParaRPr sz="1050">
              <a:solidFill>
                <a:srgbClr val="25265E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2040475" y="2971375"/>
            <a:ext cx="54162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76450" y="2143500"/>
            <a:ext cx="15234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This is the result: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405" name="Google Shape;405;p22"/>
          <p:cNvCxnSpPr>
            <a:stCxn id="404" idx="3"/>
            <a:endCxn id="402" idx="1"/>
          </p:cNvCxnSpPr>
          <p:nvPr/>
        </p:nvCxnSpPr>
        <p:spPr>
          <a:xfrm>
            <a:off x="2299850" y="2459400"/>
            <a:ext cx="1705800" cy="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3"/>
          <p:cNvSpPr txBox="1"/>
          <p:nvPr>
            <p:ph type="title"/>
          </p:nvPr>
        </p:nvSpPr>
        <p:spPr>
          <a:xfrm>
            <a:off x="776450" y="931600"/>
            <a:ext cx="5025300" cy="327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call Java method?: Example 2</a:t>
            </a:r>
            <a:endParaRPr/>
          </a:p>
        </p:txBody>
      </p:sp>
      <p:sp>
        <p:nvSpPr>
          <p:cNvPr id="411" name="Google Shape;411;p23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2" name="Google Shape;412;p23"/>
          <p:cNvSpPr txBox="1"/>
          <p:nvPr/>
        </p:nvSpPr>
        <p:spPr>
          <a:xfrm>
            <a:off x="836875" y="1372850"/>
            <a:ext cx="76635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I’ll give you 10~15 min.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13" name="Google Shape;413;p23"/>
          <p:cNvSpPr txBox="1"/>
          <p:nvPr/>
        </p:nvSpPr>
        <p:spPr>
          <a:xfrm>
            <a:off x="3272275" y="1532700"/>
            <a:ext cx="5651400" cy="42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8B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1524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8B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0008B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0008B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" sz="1050">
                <a:solidFill>
                  <a:srgbClr val="2B91AF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[] args) {</a:t>
            </a:r>
            <a:endParaRPr sz="1050"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50">
                <a:solidFill>
                  <a:srgbClr val="2B91AF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obj = </a:t>
            </a:r>
            <a:r>
              <a:rPr lang="en" sz="1050">
                <a:solidFill>
                  <a:srgbClr val="00008B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50">
                <a:solidFill>
                  <a:srgbClr val="2B91AF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00008B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n" sz="1050">
                <a:solidFill>
                  <a:srgbClr val="8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"About to encounter a method."</a:t>
            </a: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50">
                <a:solidFill>
                  <a:srgbClr val="80808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// calling myMethod() of Output class</a:t>
            </a:r>
            <a:endParaRPr sz="1050"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   obj.myMethod();</a:t>
            </a:r>
            <a:endParaRPr sz="1050"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50">
                <a:solidFill>
                  <a:srgbClr val="2B91AF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00008B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n" sz="1050">
                <a:solidFill>
                  <a:srgbClr val="8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"Method was executed successfully!"</a:t>
            </a: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050"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8B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>
                <a:solidFill>
                  <a:srgbClr val="80808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// public: this method can be called from outside the class</a:t>
            </a:r>
            <a:endParaRPr sz="1050"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>
                <a:solidFill>
                  <a:srgbClr val="00008B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0008B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myMethod() {</a:t>
            </a:r>
            <a:endParaRPr sz="1050"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50">
                <a:solidFill>
                  <a:srgbClr val="2B91AF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00008B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n" sz="1050">
                <a:solidFill>
                  <a:srgbClr val="8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"Printing from inside myMethod()."</a:t>
            </a: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050"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4" name="Google Shape;414;p23"/>
          <p:cNvSpPr txBox="1"/>
          <p:nvPr/>
        </p:nvSpPr>
        <p:spPr>
          <a:xfrm>
            <a:off x="1034350" y="2200325"/>
            <a:ext cx="14763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TYPE: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15" name="Google Shape;415;p23"/>
          <p:cNvSpPr txBox="1"/>
          <p:nvPr/>
        </p:nvSpPr>
        <p:spPr>
          <a:xfrm>
            <a:off x="752250" y="2576450"/>
            <a:ext cx="16080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What was the result?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4"/>
          <p:cNvSpPr txBox="1"/>
          <p:nvPr>
            <p:ph type="title"/>
          </p:nvPr>
        </p:nvSpPr>
        <p:spPr>
          <a:xfrm>
            <a:off x="776450" y="931600"/>
            <a:ext cx="4169700" cy="327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call Java method?</a:t>
            </a:r>
            <a:endParaRPr/>
          </a:p>
        </p:txBody>
      </p:sp>
      <p:sp>
        <p:nvSpPr>
          <p:cNvPr id="421" name="Google Shape;421;p24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2" name="Google Shape;422;p24"/>
          <p:cNvSpPr txBox="1"/>
          <p:nvPr/>
        </p:nvSpPr>
        <p:spPr>
          <a:xfrm>
            <a:off x="2040475" y="2971375"/>
            <a:ext cx="54162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23" name="Google Shape;423;p24"/>
          <p:cNvSpPr txBox="1"/>
          <p:nvPr/>
        </p:nvSpPr>
        <p:spPr>
          <a:xfrm>
            <a:off x="776450" y="2143500"/>
            <a:ext cx="15234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This is the result: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424" name="Google Shape;424;p24"/>
          <p:cNvCxnSpPr>
            <a:stCxn id="423" idx="3"/>
            <a:endCxn id="425" idx="1"/>
          </p:cNvCxnSpPr>
          <p:nvPr/>
        </p:nvCxnSpPr>
        <p:spPr>
          <a:xfrm>
            <a:off x="2299850" y="2459400"/>
            <a:ext cx="1705800" cy="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6" name="Google Shape;426;p24"/>
          <p:cNvSpPr txBox="1"/>
          <p:nvPr/>
        </p:nvSpPr>
        <p:spPr>
          <a:xfrm>
            <a:off x="4212600" y="20122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5265E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About to encounter a method.</a:t>
            </a:r>
            <a:endParaRPr sz="1050">
              <a:solidFill>
                <a:srgbClr val="25265E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5265E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Printing from inside myMethod().</a:t>
            </a:r>
            <a:endParaRPr sz="1050">
              <a:solidFill>
                <a:srgbClr val="25265E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2857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25265E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Method was executed successfully!</a:t>
            </a:r>
            <a:endParaRPr sz="1050">
              <a:solidFill>
                <a:srgbClr val="25265E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5"/>
          <p:cNvSpPr txBox="1"/>
          <p:nvPr>
            <p:ph type="title"/>
          </p:nvPr>
        </p:nvSpPr>
        <p:spPr>
          <a:xfrm>
            <a:off x="776450" y="931600"/>
            <a:ext cx="4169700" cy="327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call Java method?</a:t>
            </a:r>
            <a:endParaRPr/>
          </a:p>
        </p:txBody>
      </p:sp>
      <p:sp>
        <p:nvSpPr>
          <p:cNvPr id="432" name="Google Shape;432;p25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" name="Google Shape;433;p25"/>
          <p:cNvSpPr txBox="1"/>
          <p:nvPr/>
        </p:nvSpPr>
        <p:spPr>
          <a:xfrm>
            <a:off x="2040475" y="2971375"/>
            <a:ext cx="54162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34" name="Google Shape;434;p25"/>
          <p:cNvSpPr txBox="1"/>
          <p:nvPr/>
        </p:nvSpPr>
        <p:spPr>
          <a:xfrm>
            <a:off x="2143925" y="1611850"/>
            <a:ext cx="5491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8B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SquareMain</a:t>
            </a: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00008B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0008B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0008B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" sz="1050">
                <a:solidFill>
                  <a:srgbClr val="2B91AF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[] args) {</a:t>
            </a:r>
            <a:endParaRPr sz="1050"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00008B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result;</a:t>
            </a:r>
            <a:endParaRPr sz="1050"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    result = square(); </a:t>
            </a:r>
            <a:endParaRPr sz="1050"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2B91AF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00008B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n" sz="1050">
                <a:solidFill>
                  <a:srgbClr val="8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"Squared value of 10 is: "</a:t>
            </a: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+ result);</a:t>
            </a:r>
            <a:endParaRPr sz="1050"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050">
                <a:solidFill>
                  <a:srgbClr val="00008B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0008B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0008B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square() {</a:t>
            </a:r>
            <a:endParaRPr sz="1050"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80808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// return statement</a:t>
            </a:r>
            <a:endParaRPr sz="1050"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00008B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8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1050">
                <a:solidFill>
                  <a:srgbClr val="80000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2857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6"/>
          <p:cNvSpPr txBox="1"/>
          <p:nvPr>
            <p:ph type="title"/>
          </p:nvPr>
        </p:nvSpPr>
        <p:spPr>
          <a:xfrm>
            <a:off x="776450" y="601800"/>
            <a:ext cx="4169700" cy="65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Methods with Arguments and Return Values</a:t>
            </a:r>
            <a:endParaRPr/>
          </a:p>
        </p:txBody>
      </p:sp>
      <p:sp>
        <p:nvSpPr>
          <p:cNvPr id="440" name="Google Shape;440;p26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26"/>
          <p:cNvSpPr txBox="1"/>
          <p:nvPr/>
        </p:nvSpPr>
        <p:spPr>
          <a:xfrm>
            <a:off x="3291075" y="16549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Java method can have zero or more parameters. And, they may return a value.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7"/>
          <p:cNvSpPr txBox="1"/>
          <p:nvPr>
            <p:ph type="title"/>
          </p:nvPr>
        </p:nvSpPr>
        <p:spPr>
          <a:xfrm>
            <a:off x="776450" y="601800"/>
            <a:ext cx="4169700" cy="65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Methods with Arguments and Return Values- examples</a:t>
            </a:r>
            <a:endParaRPr/>
          </a:p>
        </p:txBody>
      </p:sp>
      <p:sp>
        <p:nvSpPr>
          <p:cNvPr id="447" name="Google Shape;447;p27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/>
          <p:nvPr>
            <p:ph type="title"/>
          </p:nvPr>
        </p:nvSpPr>
        <p:spPr>
          <a:xfrm>
            <a:off x="776450" y="931600"/>
            <a:ext cx="3587400" cy="327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method?-Intro</a:t>
            </a:r>
            <a:endParaRPr/>
          </a:p>
        </p:txBody>
      </p:sp>
      <p:sp>
        <p:nvSpPr>
          <p:cNvPr id="317" name="Google Shape;317;p13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(x) = x^2" id="318" name="Google Shape;318;p1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450" y="1402175"/>
            <a:ext cx="2303774" cy="685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9" name="Google Shape;319;p13"/>
          <p:cNvCxnSpPr/>
          <p:nvPr/>
        </p:nvCxnSpPr>
        <p:spPr>
          <a:xfrm flipH="1" rot="10800000">
            <a:off x="3080224" y="1739463"/>
            <a:ext cx="944400" cy="5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0" name="Google Shape;320;p13"/>
          <p:cNvSpPr txBox="1"/>
          <p:nvPr/>
        </p:nvSpPr>
        <p:spPr>
          <a:xfrm>
            <a:off x="4212600" y="1523300"/>
            <a:ext cx="33756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This is a function that returns the squared value of “x”.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graphicFrame>
        <p:nvGraphicFramePr>
          <p:cNvPr id="321" name="Google Shape;321;p13"/>
          <p:cNvGraphicFramePr/>
          <p:nvPr/>
        </p:nvGraphicFramePr>
        <p:xfrm>
          <a:off x="4363850" y="232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{5F58C9EF-DE15-4E49-A8F8-4D93B4EDE73A}</a:tableStyleId>
              </a:tblPr>
              <a:tblGrid>
                <a:gridCol w="1969275"/>
                <a:gridCol w="1969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f(x)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f(2) ⇒ 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f(3) ⇒ 9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2" name="Google Shape;322;p13"/>
          <p:cNvSpPr txBox="1"/>
          <p:nvPr/>
        </p:nvSpPr>
        <p:spPr>
          <a:xfrm>
            <a:off x="2830325" y="3822950"/>
            <a:ext cx="5820600" cy="1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In programming, function = block of code that does a task.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Method is a jargon used for function.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23" name="Google Shape;323;p13"/>
          <p:cNvSpPr txBox="1"/>
          <p:nvPr/>
        </p:nvSpPr>
        <p:spPr>
          <a:xfrm>
            <a:off x="630000" y="2435400"/>
            <a:ext cx="2933700" cy="10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Additional Info: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Methods define the behavior of a class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4"/>
          <p:cNvSpPr txBox="1"/>
          <p:nvPr>
            <p:ph type="title"/>
          </p:nvPr>
        </p:nvSpPr>
        <p:spPr>
          <a:xfrm>
            <a:off x="776450" y="931600"/>
            <a:ext cx="3587400" cy="327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Java Methods</a:t>
            </a:r>
            <a:endParaRPr/>
          </a:p>
        </p:txBody>
      </p:sp>
      <p:sp>
        <p:nvSpPr>
          <p:cNvPr id="329" name="Google Shape;329;p14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0" name="Google Shape;330;p14"/>
          <p:cNvSpPr txBox="1"/>
          <p:nvPr/>
        </p:nvSpPr>
        <p:spPr>
          <a:xfrm>
            <a:off x="1793400" y="1565575"/>
            <a:ext cx="55572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Light"/>
                <a:ea typeface="Montserrat Light"/>
                <a:cs typeface="Montserrat Light"/>
                <a:sym typeface="Montserrat Light"/>
              </a:rPr>
              <a:t>Standard Library Methods</a:t>
            </a:r>
            <a:endParaRPr sz="30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31" name="Google Shape;331;p14"/>
          <p:cNvSpPr txBox="1"/>
          <p:nvPr/>
        </p:nvSpPr>
        <p:spPr>
          <a:xfrm>
            <a:off x="4151000" y="2497100"/>
            <a:ext cx="5463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 Light"/>
                <a:ea typeface="Montserrat Light"/>
                <a:cs typeface="Montserrat Light"/>
                <a:sym typeface="Montserrat Light"/>
              </a:rPr>
              <a:t>&amp;</a:t>
            </a:r>
            <a:endParaRPr sz="36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32" name="Google Shape;332;p14"/>
          <p:cNvSpPr txBox="1"/>
          <p:nvPr/>
        </p:nvSpPr>
        <p:spPr>
          <a:xfrm>
            <a:off x="2147300" y="3429325"/>
            <a:ext cx="45537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Light"/>
                <a:ea typeface="Montserrat Light"/>
                <a:cs typeface="Montserrat Light"/>
                <a:sym typeface="Montserrat Light"/>
              </a:rPr>
              <a:t>User Defined Methods</a:t>
            </a:r>
            <a:endParaRPr sz="30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5"/>
          <p:cNvSpPr txBox="1"/>
          <p:nvPr>
            <p:ph type="title"/>
          </p:nvPr>
        </p:nvSpPr>
        <p:spPr>
          <a:xfrm>
            <a:off x="776450" y="931600"/>
            <a:ext cx="3587400" cy="327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Library Methods</a:t>
            </a:r>
            <a:endParaRPr/>
          </a:p>
        </p:txBody>
      </p:sp>
      <p:sp>
        <p:nvSpPr>
          <p:cNvPr id="338" name="Google Shape;338;p15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15"/>
          <p:cNvSpPr txBox="1"/>
          <p:nvPr/>
        </p:nvSpPr>
        <p:spPr>
          <a:xfrm>
            <a:off x="836875" y="1372850"/>
            <a:ext cx="7663500" cy="27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Standard Library methods are built-in methods in Java that are readily 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available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 for use.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For example,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print() is a method of java.io.printstream. And print(“”) prints things inside the quotation marks.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sqrt() is a method of Math class and returns the 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square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 root of a number.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6"/>
          <p:cNvSpPr txBox="1"/>
          <p:nvPr>
            <p:ph type="title"/>
          </p:nvPr>
        </p:nvSpPr>
        <p:spPr>
          <a:xfrm>
            <a:off x="776450" y="931600"/>
            <a:ext cx="4912500" cy="327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Library Methods-example</a:t>
            </a:r>
            <a:endParaRPr/>
          </a:p>
        </p:txBody>
      </p:sp>
      <p:sp>
        <p:nvSpPr>
          <p:cNvPr id="345" name="Google Shape;345;p16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6" name="Google Shape;3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800" y="1985500"/>
            <a:ext cx="7928776" cy="197322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16"/>
          <p:cNvSpPr txBox="1"/>
          <p:nvPr/>
        </p:nvSpPr>
        <p:spPr>
          <a:xfrm>
            <a:off x="650800" y="1495100"/>
            <a:ext cx="3403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Type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"/>
          <p:cNvSpPr txBox="1"/>
          <p:nvPr>
            <p:ph type="title"/>
          </p:nvPr>
        </p:nvSpPr>
        <p:spPr>
          <a:xfrm>
            <a:off x="776450" y="931600"/>
            <a:ext cx="4912500" cy="327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Library Methods-example</a:t>
            </a:r>
            <a:endParaRPr/>
          </a:p>
        </p:txBody>
      </p:sp>
      <p:sp>
        <p:nvSpPr>
          <p:cNvPr id="353" name="Google Shape;353;p17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4" name="Google Shape;354;p17"/>
          <p:cNvSpPr txBox="1"/>
          <p:nvPr/>
        </p:nvSpPr>
        <p:spPr>
          <a:xfrm>
            <a:off x="650800" y="1495100"/>
            <a:ext cx="3403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Result: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355" name="Google Shape;3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875" y="2047625"/>
            <a:ext cx="7674250" cy="177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"/>
          <p:cNvSpPr txBox="1"/>
          <p:nvPr>
            <p:ph type="title"/>
          </p:nvPr>
        </p:nvSpPr>
        <p:spPr>
          <a:xfrm>
            <a:off x="776450" y="931600"/>
            <a:ext cx="3587400" cy="327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User-defined Methods</a:t>
            </a:r>
            <a:endParaRPr/>
          </a:p>
        </p:txBody>
      </p:sp>
      <p:sp>
        <p:nvSpPr>
          <p:cNvPr id="361" name="Google Shape;361;p18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18"/>
          <p:cNvSpPr txBox="1"/>
          <p:nvPr/>
        </p:nvSpPr>
        <p:spPr>
          <a:xfrm>
            <a:off x="836875" y="1372850"/>
            <a:ext cx="76635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You can also define methods inside a class. Such methods are called user-defined methods.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63" name="Google Shape;363;p18"/>
          <p:cNvSpPr txBox="1"/>
          <p:nvPr/>
        </p:nvSpPr>
        <p:spPr>
          <a:xfrm>
            <a:off x="883900" y="2642275"/>
            <a:ext cx="73344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 Light"/>
                <a:ea typeface="Montserrat Light"/>
                <a:cs typeface="Montserrat Light"/>
                <a:sym typeface="Montserrat Light"/>
              </a:rPr>
              <a:t>Any Questions so far?</a:t>
            </a:r>
            <a:endParaRPr sz="36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9"/>
          <p:cNvSpPr txBox="1"/>
          <p:nvPr>
            <p:ph type="title"/>
          </p:nvPr>
        </p:nvSpPr>
        <p:spPr>
          <a:xfrm>
            <a:off x="776450" y="931600"/>
            <a:ext cx="5514300" cy="327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User-Defined Methods: How do I create them?</a:t>
            </a:r>
            <a:endParaRPr/>
          </a:p>
        </p:txBody>
      </p:sp>
      <p:sp>
        <p:nvSpPr>
          <p:cNvPr id="369" name="Google Shape;369;p19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19"/>
          <p:cNvSpPr txBox="1"/>
          <p:nvPr/>
        </p:nvSpPr>
        <p:spPr>
          <a:xfrm>
            <a:off x="836875" y="1372850"/>
            <a:ext cx="76635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Before you can call a method, you need to define them.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71" name="Google Shape;371;p19"/>
          <p:cNvSpPr txBox="1"/>
          <p:nvPr/>
        </p:nvSpPr>
        <p:spPr>
          <a:xfrm>
            <a:off x="150475" y="1796650"/>
            <a:ext cx="46074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public static void myMethod() {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	System.out.println(“My Function called”);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p19"/>
          <p:cNvSpPr txBox="1"/>
          <p:nvPr/>
        </p:nvSpPr>
        <p:spPr>
          <a:xfrm>
            <a:off x="5604250" y="2021675"/>
            <a:ext cx="3125100" cy="16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As you can see, here, a User-defined method called myMethod() is called.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And before you can declare the function name, there should be public, static, and void.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73" name="Google Shape;373;p19"/>
          <p:cNvSpPr txBox="1"/>
          <p:nvPr/>
        </p:nvSpPr>
        <p:spPr>
          <a:xfrm>
            <a:off x="253750" y="2867975"/>
            <a:ext cx="5350500" cy="17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modifier static returnType nameOfMethod (Parameter List) {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	// method body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}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19"/>
          <p:cNvSpPr txBox="1"/>
          <p:nvPr/>
        </p:nvSpPr>
        <p:spPr>
          <a:xfrm>
            <a:off x="2322575" y="3977525"/>
            <a:ext cx="61779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In the above program, our method doesn’t accept any arguments. Hence the empty parenthesis (). You will learn about passing arguments to a method later in this lesson.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375" name="Google Shape;375;p19"/>
          <p:cNvCxnSpPr/>
          <p:nvPr/>
        </p:nvCxnSpPr>
        <p:spPr>
          <a:xfrm flipH="1" rot="10800000">
            <a:off x="1260025" y="3648200"/>
            <a:ext cx="9300" cy="85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19"/>
          <p:cNvCxnSpPr/>
          <p:nvPr/>
        </p:nvCxnSpPr>
        <p:spPr>
          <a:xfrm rot="10800000">
            <a:off x="3827175" y="2388525"/>
            <a:ext cx="9300" cy="16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7" name="Google Shape;377;p19"/>
          <p:cNvSpPr txBox="1"/>
          <p:nvPr/>
        </p:nvSpPr>
        <p:spPr>
          <a:xfrm>
            <a:off x="150475" y="4532300"/>
            <a:ext cx="21720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Complete syntax of UDM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0"/>
          <p:cNvSpPr txBox="1"/>
          <p:nvPr>
            <p:ph type="title"/>
          </p:nvPr>
        </p:nvSpPr>
        <p:spPr>
          <a:xfrm>
            <a:off x="776450" y="931600"/>
            <a:ext cx="4169700" cy="327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call Java method?</a:t>
            </a:r>
            <a:endParaRPr/>
          </a:p>
        </p:txBody>
      </p:sp>
      <p:sp>
        <p:nvSpPr>
          <p:cNvPr id="383" name="Google Shape;383;p20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20"/>
          <p:cNvSpPr txBox="1"/>
          <p:nvPr/>
        </p:nvSpPr>
        <p:spPr>
          <a:xfrm>
            <a:off x="836875" y="1372850"/>
            <a:ext cx="76635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myMethod();               It’s so simple.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385" name="Google Shape;3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900" y="2155125"/>
            <a:ext cx="46291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