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e6ab1fa0b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e6ab1fa0b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e6ab1fa0b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e6ab1fa0b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e6ab1fa0b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e6ab1fa0b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e6ab1fa0b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e6ab1fa0b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e6ab1fa0b_1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e6ab1fa0b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020e5de1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020e5de1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020e5de1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020e5de1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e6ab1fa0b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e6ab1fa0b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020e5de18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020e5de1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e6ab1fa0b_1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e6ab1fa0b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20e5de1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20e5de1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e6ab1fa0b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e6ab1fa0b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e6ab1fa0b_1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e6ab1fa0b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e6ab1fa0b_1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e6ab1fa0b_1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e6ab1fa0b_1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e6ab1fa0b_1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e6ab1fa0b_1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e6ab1fa0b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6ab1fa0b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6ab1fa0b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6ab1fa0b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6ab1fa0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1f96d2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01f96d2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6ab1fa0b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e6ab1fa0b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020e5de1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020e5de1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6ab1fa0b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6ab1fa0b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20e5de1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020e5de1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-"/>
            </a:pPr>
            <a:r>
              <a:rPr lang="en"/>
              <a:t>for and while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 Spring Coding Class - Hyeonwoo Heo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805175" y="1853850"/>
            <a:ext cx="17832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Syntax -</a:t>
            </a:r>
            <a:endParaRPr sz="3000"/>
          </a:p>
        </p:txBody>
      </p:sp>
      <p:sp>
        <p:nvSpPr>
          <p:cNvPr id="165" name="Google Shape;165;p22"/>
          <p:cNvSpPr txBox="1"/>
          <p:nvPr/>
        </p:nvSpPr>
        <p:spPr>
          <a:xfrm>
            <a:off x="2361225" y="1998925"/>
            <a:ext cx="5787000" cy="1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for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initialization condition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; </a:t>
            </a:r>
            <a:r>
              <a:rPr lang="en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testing condition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;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increment/decrement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{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// repeating code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2406175" y="3196475"/>
            <a:ext cx="31215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Looks very complicated.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852100" y="1509925"/>
            <a:ext cx="2691900" cy="21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 = 1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while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x &lt;= 5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{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System.out.println(“Hello”);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x++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3" name="Google Shape;173;p23"/>
          <p:cNvCxnSpPr/>
          <p:nvPr/>
        </p:nvCxnSpPr>
        <p:spPr>
          <a:xfrm>
            <a:off x="3508550" y="2441125"/>
            <a:ext cx="134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3"/>
          <p:cNvSpPr txBox="1"/>
          <p:nvPr/>
        </p:nvSpPr>
        <p:spPr>
          <a:xfrm>
            <a:off x="5136075" y="1644675"/>
            <a:ext cx="2691900" cy="21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for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n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 = 1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; </a:t>
            </a: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x &lt;= 5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;</a:t>
            </a:r>
            <a:r>
              <a:rPr lang="en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x++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{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System.out.println(“Hello”);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1237275" y="920680"/>
            <a:ext cx="4463000" cy="764825"/>
          </a:xfrm>
          <a:custGeom>
            <a:rect b="b" l="l" r="r" t="t"/>
            <a:pathLst>
              <a:path extrusionOk="0" h="30593" w="178520">
                <a:moveTo>
                  <a:pt x="0" y="26528"/>
                </a:moveTo>
                <a:cubicBezTo>
                  <a:pt x="23626" y="22109"/>
                  <a:pt x="112002" y="-662"/>
                  <a:pt x="141755" y="15"/>
                </a:cubicBezTo>
                <a:cubicBezTo>
                  <a:pt x="171508" y="693"/>
                  <a:pt x="172393" y="25497"/>
                  <a:pt x="178520" y="3059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76" name="Google Shape;176;p23"/>
          <p:cNvSpPr/>
          <p:nvPr/>
        </p:nvSpPr>
        <p:spPr>
          <a:xfrm>
            <a:off x="1727750" y="918600"/>
            <a:ext cx="4701625" cy="1062950"/>
          </a:xfrm>
          <a:custGeom>
            <a:rect b="b" l="l" r="r" t="t"/>
            <a:pathLst>
              <a:path extrusionOk="0" h="42518" w="188065">
                <a:moveTo>
                  <a:pt x="0" y="42518"/>
                </a:moveTo>
                <a:cubicBezTo>
                  <a:pt x="27014" y="35448"/>
                  <a:pt x="130738" y="2042"/>
                  <a:pt x="162082" y="98"/>
                </a:cubicBezTo>
                <a:cubicBezTo>
                  <a:pt x="193426" y="-1846"/>
                  <a:pt x="183735" y="25727"/>
                  <a:pt x="188065" y="30853"/>
                </a:cubicBezTo>
              </a:path>
            </a:pathLst>
          </a:cu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77" name="Google Shape;177;p23"/>
          <p:cNvSpPr/>
          <p:nvPr/>
        </p:nvSpPr>
        <p:spPr>
          <a:xfrm>
            <a:off x="602059" y="532031"/>
            <a:ext cx="6260375" cy="2244925"/>
          </a:xfrm>
          <a:custGeom>
            <a:rect b="b" l="l" r="r" t="t"/>
            <a:pathLst>
              <a:path extrusionOk="0" h="89797" w="250415">
                <a:moveTo>
                  <a:pt x="14273" y="89797"/>
                </a:moveTo>
                <a:cubicBezTo>
                  <a:pt x="12123" y="84747"/>
                  <a:pt x="1694" y="72676"/>
                  <a:pt x="1370" y="59495"/>
                </a:cubicBezTo>
                <a:cubicBezTo>
                  <a:pt x="1046" y="46314"/>
                  <a:pt x="-5287" y="20449"/>
                  <a:pt x="12329" y="10711"/>
                </a:cubicBezTo>
                <a:cubicBezTo>
                  <a:pt x="29945" y="973"/>
                  <a:pt x="70215" y="1938"/>
                  <a:pt x="107068" y="1067"/>
                </a:cubicBezTo>
                <a:cubicBezTo>
                  <a:pt x="143921" y="196"/>
                  <a:pt x="209556" y="-2262"/>
                  <a:pt x="233447" y="5486"/>
                </a:cubicBezTo>
                <a:cubicBezTo>
                  <a:pt x="257338" y="13234"/>
                  <a:pt x="247587" y="40542"/>
                  <a:pt x="250415" y="47553"/>
                </a:cubicBezTo>
              </a:path>
            </a:pathLst>
          </a:cu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78" name="Google Shape;178;p23"/>
          <p:cNvSpPr txBox="1"/>
          <p:nvPr/>
        </p:nvSpPr>
        <p:spPr>
          <a:xfrm>
            <a:off x="950050" y="3362725"/>
            <a:ext cx="3945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Very Simple!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4000425" y="2794975"/>
            <a:ext cx="2065800" cy="124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Hello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Hello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Hello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Hello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Hello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>
            <a:off x="2881075" y="2927200"/>
            <a:ext cx="1060500" cy="6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/>
          <p:nvPr/>
        </p:nvCxnSpPr>
        <p:spPr>
          <a:xfrm flipH="1">
            <a:off x="5854925" y="2662050"/>
            <a:ext cx="375600" cy="5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3"/>
          <p:cNvSpPr txBox="1"/>
          <p:nvPr/>
        </p:nvSpPr>
        <p:spPr>
          <a:xfrm>
            <a:off x="532425" y="4132525"/>
            <a:ext cx="5787000" cy="1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for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" sz="13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initialization condition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; </a:t>
            </a:r>
            <a:r>
              <a:rPr lang="en" sz="13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testing condition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; 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increment/decrement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) {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{</a:t>
            </a:r>
            <a:br>
              <a:rPr lang="en" sz="1300"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en" sz="13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// repeating code</a:t>
            </a:r>
            <a:endParaRPr sz="13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}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/>
        </p:nvSpPr>
        <p:spPr>
          <a:xfrm>
            <a:off x="836775" y="1432425"/>
            <a:ext cx="28695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817850" y="1408800"/>
            <a:ext cx="3729900" cy="3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static void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(String[] args){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2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x = 1; x &lt;= 5; x++)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{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	  System.out.println(</a:t>
            </a: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“Hello”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);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rgbClr val="99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" name="Google Shape;189;p24"/>
          <p:cNvCxnSpPr/>
          <p:nvPr/>
        </p:nvCxnSpPr>
        <p:spPr>
          <a:xfrm flipH="1">
            <a:off x="2540625" y="1566200"/>
            <a:ext cx="15777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4"/>
          <p:cNvSpPr txBox="1"/>
          <p:nvPr/>
        </p:nvSpPr>
        <p:spPr>
          <a:xfrm>
            <a:off x="4082975" y="1323200"/>
            <a:ext cx="24744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Condition (Repeat 5 times)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1" name="Google Shape;191;p24"/>
          <p:cNvCxnSpPr/>
          <p:nvPr/>
        </p:nvCxnSpPr>
        <p:spPr>
          <a:xfrm rot="10800000">
            <a:off x="2830100" y="2070575"/>
            <a:ext cx="175710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4"/>
          <p:cNvSpPr txBox="1"/>
          <p:nvPr/>
        </p:nvSpPr>
        <p:spPr>
          <a:xfrm>
            <a:off x="4618100" y="2273725"/>
            <a:ext cx="30021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Add 1 to </a:t>
            </a: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x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everytime the loop end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3" name="Google Shape;193;p24"/>
          <p:cNvCxnSpPr/>
          <p:nvPr/>
        </p:nvCxnSpPr>
        <p:spPr>
          <a:xfrm rot="10800000">
            <a:off x="2790225" y="2545000"/>
            <a:ext cx="596100" cy="3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4"/>
          <p:cNvSpPr txBox="1"/>
          <p:nvPr/>
        </p:nvSpPr>
        <p:spPr>
          <a:xfrm>
            <a:off x="3386325" y="2801050"/>
            <a:ext cx="2132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Print </a:t>
            </a: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“Hello”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every time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0" y="1641500"/>
            <a:ext cx="12804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Initialization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139075" y="1725172"/>
            <a:ext cx="754400" cy="142375"/>
          </a:xfrm>
          <a:custGeom>
            <a:rect b="b" l="l" r="r" t="t"/>
            <a:pathLst>
              <a:path extrusionOk="0" h="5695" w="30176">
                <a:moveTo>
                  <a:pt x="29492" y="5695"/>
                </a:moveTo>
                <a:cubicBezTo>
                  <a:pt x="29139" y="4753"/>
                  <a:pt x="32288" y="221"/>
                  <a:pt x="27373" y="44"/>
                </a:cubicBezTo>
                <a:cubicBezTo>
                  <a:pt x="22458" y="-132"/>
                  <a:pt x="4562" y="3871"/>
                  <a:pt x="0" y="46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change While Loop to For Loop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729450" y="1853850"/>
            <a:ext cx="2944800" cy="1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public static void</a:t>
            </a: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(String[] args){</a:t>
            </a:r>
            <a:endParaRPr sz="12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 = 0;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while(x &lt;= 100)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System.out.println(x);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x++;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25"/>
          <p:cNvCxnSpPr/>
          <p:nvPr/>
        </p:nvCxnSpPr>
        <p:spPr>
          <a:xfrm flipH="1" rot="10800000">
            <a:off x="3442250" y="2710575"/>
            <a:ext cx="18030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5"/>
          <p:cNvSpPr txBox="1"/>
          <p:nvPr/>
        </p:nvSpPr>
        <p:spPr>
          <a:xfrm>
            <a:off x="5386550" y="2501850"/>
            <a:ext cx="27789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For Loop!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for(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int x = __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; </a:t>
            </a: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x &lt;= __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; </a:t>
            </a:r>
            <a:r>
              <a:rPr lang="en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x++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System.out.println(x)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5" name="Google Shape;205;p25"/>
          <p:cNvCxnSpPr/>
          <p:nvPr/>
        </p:nvCxnSpPr>
        <p:spPr>
          <a:xfrm rot="10800000">
            <a:off x="1902950" y="2211850"/>
            <a:ext cx="2604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5"/>
          <p:cNvSpPr txBox="1"/>
          <p:nvPr/>
        </p:nvSpPr>
        <p:spPr>
          <a:xfrm>
            <a:off x="2088300" y="2029325"/>
            <a:ext cx="5652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2593900" y="2404650"/>
            <a:ext cx="3201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8" name="Google Shape;208;p25"/>
          <p:cNvCxnSpPr/>
          <p:nvPr/>
        </p:nvCxnSpPr>
        <p:spPr>
          <a:xfrm rot="10800000">
            <a:off x="2333500" y="2593825"/>
            <a:ext cx="2604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5"/>
          <p:cNvCxnSpPr/>
          <p:nvPr/>
        </p:nvCxnSpPr>
        <p:spPr>
          <a:xfrm flipH="1">
            <a:off x="1669000" y="3149450"/>
            <a:ext cx="1500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5"/>
          <p:cNvSpPr txBox="1"/>
          <p:nvPr/>
        </p:nvSpPr>
        <p:spPr>
          <a:xfrm>
            <a:off x="1801325" y="2962525"/>
            <a:ext cx="3201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817850" y="1408800"/>
            <a:ext cx="3729900" cy="3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static void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(String[] args){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for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(int x = 0; x &lt;= 100; x++)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{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  System.out.println(x);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}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836775" y="1432425"/>
            <a:ext cx="28695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1407300" y="1492675"/>
            <a:ext cx="42444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Try to print all numbers between 4 - 20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 a </a:t>
            </a: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for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loop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4831600" y="2435400"/>
            <a:ext cx="2510700" cy="252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19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4897675" y="1203825"/>
            <a:ext cx="31200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public static void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main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(String[] args){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for(</a:t>
            </a:r>
            <a:r>
              <a:rPr lang="en" sz="12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int x = __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; </a:t>
            </a:r>
            <a:r>
              <a:rPr lang="en" sz="12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x &lt;= __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; </a:t>
            </a:r>
            <a:r>
              <a:rPr lang="en" sz="1200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x++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) {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System.out.println(x)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;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}</a:t>
            </a:r>
            <a:endParaRPr sz="1200">
              <a:solidFill>
                <a:srgbClr val="6AA84F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}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/>
        </p:nvSpPr>
        <p:spPr>
          <a:xfrm>
            <a:off x="836775" y="1432425"/>
            <a:ext cx="28695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4897675" y="1432425"/>
            <a:ext cx="31200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static void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(String[] args){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//code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587200" y="1510500"/>
            <a:ext cx="42444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Try to print all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odd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numbers in 0 -100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 a </a:t>
            </a: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for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loop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Better if use If statement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4831600" y="2435400"/>
            <a:ext cx="2510700" cy="252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/>
        </p:nvSpPr>
        <p:spPr>
          <a:xfrm>
            <a:off x="817850" y="1408800"/>
            <a:ext cx="4985400" cy="3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static void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(String[] args){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for</a:t>
            </a: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 x = 0</a:t>
            </a: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 &lt;= 100</a:t>
            </a: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 </a:t>
            </a:r>
            <a:r>
              <a:rPr lang="en" sz="1800">
                <a:solidFill>
                  <a:srgbClr val="38761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x++</a:t>
            </a: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{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" sz="18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8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(x%2 == 1) {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System.out.println(x);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  	}	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}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/>
        </p:nvSpPr>
        <p:spPr>
          <a:xfrm>
            <a:off x="817850" y="1408800"/>
            <a:ext cx="4985400" cy="3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static void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(String[] args){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for</a:t>
            </a: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 x = 1</a:t>
            </a: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 &lt;= 100</a:t>
            </a: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 </a:t>
            </a:r>
            <a:r>
              <a:rPr lang="en" sz="1800">
                <a:solidFill>
                  <a:srgbClr val="38761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 += 2</a:t>
            </a: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{ (x = x+2)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System.out.println(x);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}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 1 (Both For Loop &amp; While Loop)</a:t>
            </a:r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5202475" y="1965825"/>
            <a:ext cx="31200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public static void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200">
                <a:solidFill>
                  <a:srgbClr val="222222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main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(String[] args){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for(</a:t>
            </a:r>
            <a:r>
              <a:rPr lang="en" sz="12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int x = __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; </a:t>
            </a:r>
            <a:r>
              <a:rPr lang="en" sz="120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x &lt;= __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; </a:t>
            </a:r>
            <a:r>
              <a:rPr lang="en" sz="1200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x += __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) {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// code</a:t>
            </a: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}</a:t>
            </a:r>
            <a:endParaRPr sz="1200">
              <a:solidFill>
                <a:srgbClr val="6AA84F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}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739600" y="1815300"/>
            <a:ext cx="42444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Try to print all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multiples of 3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between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1 - 100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 this once with a while loop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 it again with a for loop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Hints: Use an if statement with modulus (%), use a different increment (x += ___)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31"/>
          <p:cNvSpPr txBox="1"/>
          <p:nvPr/>
        </p:nvSpPr>
        <p:spPr>
          <a:xfrm>
            <a:off x="5462054" y="3177461"/>
            <a:ext cx="2388300" cy="1762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3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6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9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12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….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93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96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99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Print 1 - 1000?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System.out.println(“1”);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System.out.println(“2”);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System.out.println(“3”);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System.out.println(“4”);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System.out.println(“5”);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System.out.println(“6”);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Challenge! Nested Loops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785700" y="1853850"/>
            <a:ext cx="35358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Nested Loop is loop inside loop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901450" y="2507400"/>
            <a:ext cx="3535800" cy="15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for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(conditions){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for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(conditions){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//code</a:t>
            </a:r>
            <a:endParaRPr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//code</a:t>
            </a:r>
            <a:endParaRPr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7" name="Google Shape;257;p32"/>
          <p:cNvCxnSpPr/>
          <p:nvPr/>
        </p:nvCxnSpPr>
        <p:spPr>
          <a:xfrm flipH="1">
            <a:off x="2262375" y="2723925"/>
            <a:ext cx="477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2"/>
          <p:cNvSpPr txBox="1"/>
          <p:nvPr/>
        </p:nvSpPr>
        <p:spPr>
          <a:xfrm>
            <a:off x="2686625" y="2515125"/>
            <a:ext cx="14892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Outside Loop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9" name="Google Shape;259;p32"/>
          <p:cNvCxnSpPr/>
          <p:nvPr/>
        </p:nvCxnSpPr>
        <p:spPr>
          <a:xfrm flipH="1">
            <a:off x="2825725" y="2932725"/>
            <a:ext cx="477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32"/>
          <p:cNvSpPr txBox="1"/>
          <p:nvPr/>
        </p:nvSpPr>
        <p:spPr>
          <a:xfrm>
            <a:off x="3249975" y="2723925"/>
            <a:ext cx="14892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side Loop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/>
        </p:nvSpPr>
        <p:spPr>
          <a:xfrm>
            <a:off x="836775" y="1432425"/>
            <a:ext cx="28695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817850" y="1408800"/>
            <a:ext cx="3729900" cy="3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(int i = 1; i &lt;= 5; i++){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(int j = 1; j &lt;= 5; j++){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System.out.print(j + “ “);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}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System.out.println();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3571750" y="1898450"/>
            <a:ext cx="291411" cy="763800"/>
          </a:xfrm>
          <a:custGeom>
            <a:rect b="b" l="l" r="r" t="t"/>
            <a:pathLst>
              <a:path extrusionOk="0" h="30552" w="24024">
                <a:moveTo>
                  <a:pt x="0" y="0"/>
                </a:moveTo>
                <a:cubicBezTo>
                  <a:pt x="4003" y="2502"/>
                  <a:pt x="23930" y="9919"/>
                  <a:pt x="24018" y="15011"/>
                </a:cubicBezTo>
                <a:cubicBezTo>
                  <a:pt x="24106" y="20103"/>
                  <a:pt x="4445" y="27962"/>
                  <a:pt x="530" y="3055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Google Shape;268;p33"/>
          <p:cNvSpPr txBox="1"/>
          <p:nvPr/>
        </p:nvSpPr>
        <p:spPr>
          <a:xfrm>
            <a:off x="3863150" y="2054050"/>
            <a:ext cx="29184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Inside Loop - printing </a:t>
            </a: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j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 times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9" name="Google Shape;269;p33"/>
          <p:cNvCxnSpPr/>
          <p:nvPr/>
        </p:nvCxnSpPr>
        <p:spPr>
          <a:xfrm rot="10800000">
            <a:off x="2485625" y="1615900"/>
            <a:ext cx="8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3"/>
          <p:cNvSpPr txBox="1"/>
          <p:nvPr/>
        </p:nvSpPr>
        <p:spPr>
          <a:xfrm>
            <a:off x="3470200" y="1426050"/>
            <a:ext cx="4896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Outside Loop - Repeating </a:t>
            </a: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inside loop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5 times and other codes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1" name="Google Shape;271;p33"/>
          <p:cNvCxnSpPr/>
          <p:nvPr/>
        </p:nvCxnSpPr>
        <p:spPr>
          <a:xfrm rot="10800000">
            <a:off x="2754975" y="3050900"/>
            <a:ext cx="8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3"/>
          <p:cNvSpPr txBox="1"/>
          <p:nvPr/>
        </p:nvSpPr>
        <p:spPr>
          <a:xfrm>
            <a:off x="3739550" y="2861050"/>
            <a:ext cx="4289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Whenever the inside loop and, the line goes to next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900675" y="3721875"/>
            <a:ext cx="3929400" cy="12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1 2 3 4 5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1 2 3 4 5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1 2 3 4 5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1 2 3 4 5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1 2 3 4 5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4" name="Google Shape;274;p33"/>
          <p:cNvCxnSpPr/>
          <p:nvPr/>
        </p:nvCxnSpPr>
        <p:spPr>
          <a:xfrm rot="10800000">
            <a:off x="1690850" y="3907300"/>
            <a:ext cx="14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33"/>
          <p:cNvSpPr txBox="1"/>
          <p:nvPr/>
        </p:nvSpPr>
        <p:spPr>
          <a:xfrm>
            <a:off x="1801325" y="3695375"/>
            <a:ext cx="15585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Inside Loop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2887425" y="3825675"/>
            <a:ext cx="366425" cy="1028700"/>
          </a:xfrm>
          <a:custGeom>
            <a:rect b="b" l="l" r="r" t="t"/>
            <a:pathLst>
              <a:path extrusionOk="0" h="41148" w="14657">
                <a:moveTo>
                  <a:pt x="353" y="0"/>
                </a:moveTo>
                <a:cubicBezTo>
                  <a:pt x="2737" y="3251"/>
                  <a:pt x="14716" y="12645"/>
                  <a:pt x="14657" y="19503"/>
                </a:cubicBezTo>
                <a:cubicBezTo>
                  <a:pt x="14598" y="26361"/>
                  <a:pt x="2443" y="37541"/>
                  <a:pt x="0" y="4114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Google Shape;277;p33"/>
          <p:cNvSpPr txBox="1"/>
          <p:nvPr/>
        </p:nvSpPr>
        <p:spPr>
          <a:xfrm>
            <a:off x="3227350" y="4086150"/>
            <a:ext cx="1386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Outside  Loop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/>
        </p:nvSpPr>
        <p:spPr>
          <a:xfrm>
            <a:off x="817850" y="1408800"/>
            <a:ext cx="3729900" cy="3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static void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(String[] args){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for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(int x = 0; x &lt;= 100; x++)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{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(x%2 == 0) 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	{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System.out.println(x);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  	}	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}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4709775" y="1336050"/>
            <a:ext cx="3729900" cy="3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static void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(String[] args){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 = 0;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while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(x &lt;= 100)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{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(x%2 == 0) 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	{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System.out.println(x);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  	}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x++;	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}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 2 (For fun &amp; challenge)</a:t>
            </a:r>
            <a:endParaRPr/>
          </a:p>
        </p:txBody>
      </p:sp>
      <p:sp>
        <p:nvSpPr>
          <p:cNvPr id="289" name="Google Shape;289;p35"/>
          <p:cNvSpPr txBox="1"/>
          <p:nvPr/>
        </p:nvSpPr>
        <p:spPr>
          <a:xfrm>
            <a:off x="5050075" y="1737225"/>
            <a:ext cx="31200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static void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(String[] args){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//code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739600" y="1815300"/>
            <a:ext cx="2470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Try to print following output: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 Nested For loop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829625" y="2375175"/>
            <a:ext cx="2510700" cy="117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*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**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***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****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*****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/>
        </p:nvSpPr>
        <p:spPr>
          <a:xfrm>
            <a:off x="817850" y="1408800"/>
            <a:ext cx="3729900" cy="3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static void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(String[] args){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(int i = 0; i &lt; 5; i++) {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" sz="12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(int j = 0; j &lt;= i; j++) {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		System.out.print("*");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	}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	System.out.println();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}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05175" y="1853850"/>
            <a:ext cx="17832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Syntax -</a:t>
            </a:r>
            <a:endParaRPr sz="3000"/>
          </a:p>
        </p:txBody>
      </p:sp>
      <p:sp>
        <p:nvSpPr>
          <p:cNvPr id="100" name="Google Shape;100;p15"/>
          <p:cNvSpPr txBox="1"/>
          <p:nvPr/>
        </p:nvSpPr>
        <p:spPr>
          <a:xfrm>
            <a:off x="2361225" y="1998925"/>
            <a:ext cx="1845300" cy="1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while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(boolean)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{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     //repeat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395875" y="1953450"/>
            <a:ext cx="37854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Repeat while the condition is true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 sz="1800">
                <a:solidFill>
                  <a:srgbClr val="434343"/>
                </a:solidFill>
              </a:rPr>
              <a:t>Condition needs to be in boolean or boolean expression (True or False)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771250" y="1547025"/>
            <a:ext cx="941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condition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 flipH="1">
            <a:off x="3245925" y="1809625"/>
            <a:ext cx="59160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803600" y="1379500"/>
            <a:ext cx="3087000" cy="18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nt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x = 1;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while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(x &lt;= 5)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{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System.out.println(</a:t>
            </a: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“Hello”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 = x+1; (x++;)</a:t>
            </a:r>
            <a:endParaRPr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9" name="Google Shape;109;p16"/>
          <p:cNvCxnSpPr>
            <a:stCxn id="108" idx="2"/>
          </p:cNvCxnSpPr>
          <p:nvPr/>
        </p:nvCxnSpPr>
        <p:spPr>
          <a:xfrm>
            <a:off x="2347100" y="3199600"/>
            <a:ext cx="120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6"/>
          <p:cNvSpPr txBox="1"/>
          <p:nvPr/>
        </p:nvSpPr>
        <p:spPr>
          <a:xfrm>
            <a:off x="832050" y="3720575"/>
            <a:ext cx="2065800" cy="124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Hello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Hello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Hello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Hello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Hello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 flipH="1">
            <a:off x="1772725" y="1700800"/>
            <a:ext cx="57210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6"/>
          <p:cNvSpPr txBox="1"/>
          <p:nvPr/>
        </p:nvSpPr>
        <p:spPr>
          <a:xfrm>
            <a:off x="2344825" y="1379500"/>
            <a:ext cx="23733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Repeat while </a:t>
            </a: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is less than or equal to 5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3153225" y="2272288"/>
            <a:ext cx="335643" cy="392375"/>
          </a:xfrm>
          <a:custGeom>
            <a:rect b="b" l="l" r="r" t="t"/>
            <a:pathLst>
              <a:path extrusionOk="0" h="15695" w="19312">
                <a:moveTo>
                  <a:pt x="0" y="0"/>
                </a:moveTo>
                <a:cubicBezTo>
                  <a:pt x="3215" y="1135"/>
                  <a:pt x="19099" y="4191"/>
                  <a:pt x="19288" y="6807"/>
                </a:cubicBezTo>
                <a:cubicBezTo>
                  <a:pt x="19477" y="9423"/>
                  <a:pt x="4160" y="14214"/>
                  <a:pt x="1134" y="1569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Google Shape;114;p16"/>
          <p:cNvSpPr txBox="1"/>
          <p:nvPr/>
        </p:nvSpPr>
        <p:spPr>
          <a:xfrm>
            <a:off x="3488875" y="2179350"/>
            <a:ext cx="2586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Print “Hello” and add 1 to </a:t>
            </a: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every time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17875" y="1339075"/>
            <a:ext cx="283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Careful!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988150" y="2070925"/>
            <a:ext cx="28335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The most common error in loop is the “Infinite loop” which the loop never ends</a:t>
            </a:r>
            <a:endParaRPr sz="1800"/>
          </a:p>
        </p:txBody>
      </p:sp>
      <p:sp>
        <p:nvSpPr>
          <p:cNvPr id="121" name="Google Shape;121;p17"/>
          <p:cNvSpPr txBox="1"/>
          <p:nvPr/>
        </p:nvSpPr>
        <p:spPr>
          <a:xfrm>
            <a:off x="4751100" y="888775"/>
            <a:ext cx="21462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 x = 1;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while(x &lt;= 5)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{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   System.out.println(“1”);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" name="Google Shape;122;p17"/>
          <p:cNvCxnSpPr/>
          <p:nvPr/>
        </p:nvCxnSpPr>
        <p:spPr>
          <a:xfrm flipH="1" rot="10800000">
            <a:off x="6949375" y="1811050"/>
            <a:ext cx="283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7"/>
          <p:cNvSpPr txBox="1"/>
          <p:nvPr/>
        </p:nvSpPr>
        <p:spPr>
          <a:xfrm>
            <a:off x="7351300" y="888775"/>
            <a:ext cx="363900" cy="407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" name="Google Shape;124;p17"/>
          <p:cNvCxnSpPr/>
          <p:nvPr/>
        </p:nvCxnSpPr>
        <p:spPr>
          <a:xfrm flipH="1">
            <a:off x="5545150" y="1253275"/>
            <a:ext cx="4209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 txBox="1"/>
          <p:nvPr/>
        </p:nvSpPr>
        <p:spPr>
          <a:xfrm>
            <a:off x="5989625" y="813625"/>
            <a:ext cx="14184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will never be less than or equal to 5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836775" y="1432425"/>
            <a:ext cx="28695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4897675" y="1432425"/>
            <a:ext cx="31200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static void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(String[] args){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answer = 0;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200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//code	</a:t>
            </a:r>
            <a:endParaRPr sz="1200">
              <a:solidFill>
                <a:srgbClr val="6AA8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A8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System.out.println(answer);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836775" y="1510500"/>
            <a:ext cx="39948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Try to code 5 * 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 while loop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 “ + “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Obviously, don’t use “ * “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Output : 25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Hint - try to add 5 to </a:t>
            </a:r>
            <a:r>
              <a:rPr lang="en">
                <a:solidFill>
                  <a:srgbClr val="DD7E6B"/>
                </a:solidFill>
                <a:latin typeface="Lato"/>
                <a:ea typeface="Lato"/>
                <a:cs typeface="Lato"/>
                <a:sym typeface="Lato"/>
              </a:rPr>
              <a:t>answer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5 times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/>
        </p:nvSpPr>
        <p:spPr>
          <a:xfrm>
            <a:off x="836775" y="1432425"/>
            <a:ext cx="28695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4897675" y="1432425"/>
            <a:ext cx="31200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public static void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(String[] args){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n" sz="1200">
                <a:solidFill>
                  <a:srgbClr val="1155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= 1;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answer </a:t>
            </a: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= 0;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while </a:t>
            </a: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&lt;= ___) {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	answer += ___;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	x++;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}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println</a:t>
            </a: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answer</a:t>
            </a: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836775" y="1510500"/>
            <a:ext cx="39948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Try to code 31 + 31 + 31 + 31 + 31… (13 times)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 while loop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 “ + “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 not use “ * “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Output : 403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Hint - try to add 31 to </a:t>
            </a:r>
            <a:r>
              <a:rPr lang="en">
                <a:solidFill>
                  <a:srgbClr val="DD7E6B"/>
                </a:solidFill>
                <a:latin typeface="Lato"/>
                <a:ea typeface="Lato"/>
                <a:cs typeface="Lato"/>
                <a:sym typeface="Lato"/>
              </a:rPr>
              <a:t>answer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13 times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836775" y="1432425"/>
            <a:ext cx="28695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817850" y="1408800"/>
            <a:ext cx="3729900" cy="3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static void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(String[] args){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answer = 0;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 sz="1200">
              <a:solidFill>
                <a:srgbClr val="6AA8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 = 1;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(x &lt;= 5)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answer = answer+5;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x++;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A8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System.out.println(answer);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" name="Google Shape;146;p20"/>
          <p:cNvCxnSpPr/>
          <p:nvPr/>
        </p:nvCxnSpPr>
        <p:spPr>
          <a:xfrm flipH="1">
            <a:off x="2070475" y="2179375"/>
            <a:ext cx="83220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0"/>
          <p:cNvSpPr txBox="1"/>
          <p:nvPr/>
        </p:nvSpPr>
        <p:spPr>
          <a:xfrm>
            <a:off x="2855400" y="1947750"/>
            <a:ext cx="1522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Repeat 5 times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8" name="Google Shape;148;p20"/>
          <p:cNvCxnSpPr/>
          <p:nvPr/>
        </p:nvCxnSpPr>
        <p:spPr>
          <a:xfrm rot="10800000">
            <a:off x="2987675" y="2850700"/>
            <a:ext cx="945600" cy="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0"/>
          <p:cNvSpPr txBox="1"/>
          <p:nvPr/>
        </p:nvSpPr>
        <p:spPr>
          <a:xfrm>
            <a:off x="3900150" y="2637925"/>
            <a:ext cx="19146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Everytime, you add 5 to </a:t>
            </a: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answer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1891025" y="3086975"/>
            <a:ext cx="5058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0"/>
          <p:cNvSpPr txBox="1"/>
          <p:nvPr/>
        </p:nvSpPr>
        <p:spPr>
          <a:xfrm>
            <a:off x="2348400" y="3129600"/>
            <a:ext cx="29877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Make sure to not have infinite loop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836775" y="1432425"/>
            <a:ext cx="28695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4897675" y="1432425"/>
            <a:ext cx="31200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static void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(String[] args){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x = 1;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while </a:t>
            </a: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(x &lt;= 100) {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println</a:t>
            </a: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(0);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	x++;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}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2114800" y="2344375"/>
            <a:ext cx="1591500" cy="201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99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836775" y="1510500"/>
            <a:ext cx="39948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Try to print all numbers from 0 to 100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 println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 while loop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Output: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