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7D0FAF-F942-4A8D-B7F0-AD3E857E9A2A}">
  <a:tblStyle styleId="{8D7D0FAF-F942-4A8D-B7F0-AD3E857E9A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0da6ae54b_0_1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0da6ae54b_0_1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changing element.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0da6ae54b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0da6ae54b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da6ae54b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da6ae54b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.length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0da6ae54b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0da6ae54b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0da6ae54b_0_1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da6ae54b_0_1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da6ae54b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da6ae54b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you have a bunch  of these </a:t>
            </a:r>
            <a:r>
              <a:rPr lang="en"/>
              <a:t>individually</a:t>
            </a:r>
            <a:r>
              <a:rPr lang="en"/>
              <a:t> wrapped chocolates.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0da6ae54b_0_1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da6ae54b_0_1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want to give some as a gift to your friend. But, you only have 2 fingers, so you can only pick up one item at a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0da6ae54b_0_1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0da6ae54b_0_1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all you can bring for your friend. One small measly chocolate. If you want to give more, you have to drive for 15 minutes back home, and then another 15 minutes back to your friend’s house. What can solve this problem?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0da6ae54b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0da6ae54b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chocolate box! It will help you hold multiple chocolates in one container. Now, we think of these chocolates as variable values in Java.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0da6ae54b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0da6ae54b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these 4 lines of code. I have 4 different lines of code to initialize 4 different types of chocolates. Now, compare it to this one line. This is an array. It may seem intimidating, but I will break it down in a minute. First, notice that this variable, “chocolateBox,” was only set up with one line, but has all 4 strings. Arrays are used to store multiple values in one variable.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da6ae54b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da6ae54b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that like a chocolate box, you can’t change the number of elements in an array. So here, our array chocolateBox will always hold 4 strings.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da6ae54b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da6ae54b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one is 1, second one is 2, etc, right? Sike it starts at 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0da6ae54b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0da6ae54b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accessing an array.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37208" l="0" r="0" t="37754"/>
          <a:stretch/>
        </p:blipFill>
        <p:spPr>
          <a:xfrm>
            <a:off x="2446575" y="1666199"/>
            <a:ext cx="4250849" cy="1064255"/>
          </a:xfrm>
          <a:prstGeom prst="rect">
            <a:avLst/>
          </a:prstGeom>
          <a:noFill/>
          <a:ln>
            <a:noFill/>
          </a:ln>
        </p:spPr>
      </p:pic>
      <p:pic>
        <p:nvPicPr>
          <p:cNvPr id="55" name="Google Shape;55;p13"/>
          <p:cNvPicPr preferRelativeResize="0"/>
          <p:nvPr/>
        </p:nvPicPr>
        <p:blipFill>
          <a:blip r:embed="rId5">
            <a:alphaModFix/>
          </a:blip>
          <a:stretch>
            <a:fillRect/>
          </a:stretch>
        </p:blipFill>
        <p:spPr>
          <a:xfrm>
            <a:off x="1733156" y="2763831"/>
            <a:ext cx="5677707" cy="11854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311700" y="695275"/>
            <a:ext cx="8321400" cy="52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900">
                <a:solidFill>
                  <a:srgbClr val="A5B0FE"/>
                </a:solidFill>
              </a:rPr>
              <a:t>String</a:t>
            </a:r>
            <a:r>
              <a:rPr lang="en" sz="1900">
                <a:solidFill>
                  <a:schemeClr val="accent5"/>
                </a:solidFill>
              </a:rPr>
              <a:t>[]</a:t>
            </a:r>
            <a:r>
              <a:rPr lang="en" sz="1900"/>
              <a:t> </a:t>
            </a:r>
            <a:r>
              <a:rPr lang="en" sz="1900">
                <a:solidFill>
                  <a:srgbClr val="FC5252"/>
                </a:solidFill>
              </a:rPr>
              <a:t>chocolateBox</a:t>
            </a:r>
            <a:r>
              <a:rPr lang="en" sz="1900"/>
              <a:t> </a:t>
            </a:r>
            <a:r>
              <a:rPr lang="en" sz="1900">
                <a:solidFill>
                  <a:schemeClr val="accent2"/>
                </a:solidFill>
              </a:rPr>
              <a:t>= {</a:t>
            </a:r>
            <a:r>
              <a:rPr lang="en" sz="1900">
                <a:solidFill>
                  <a:srgbClr val="8BFB5C"/>
                </a:solidFill>
              </a:rPr>
              <a:t>“Milk”</a:t>
            </a:r>
            <a:r>
              <a:rPr lang="en" sz="1900">
                <a:solidFill>
                  <a:srgbClr val="FC5252"/>
                </a:solidFill>
              </a:rPr>
              <a:t>,</a:t>
            </a:r>
            <a:r>
              <a:rPr lang="en" sz="1900">
                <a:solidFill>
                  <a:srgbClr val="8BFB5C"/>
                </a:solidFill>
              </a:rPr>
              <a:t> “Dark”</a:t>
            </a:r>
            <a:r>
              <a:rPr lang="en" sz="1900">
                <a:solidFill>
                  <a:srgbClr val="FC5252"/>
                </a:solidFill>
              </a:rPr>
              <a:t>,</a:t>
            </a:r>
            <a:r>
              <a:rPr lang="en" sz="1900">
                <a:solidFill>
                  <a:srgbClr val="8BFB5C"/>
                </a:solidFill>
              </a:rPr>
              <a:t> “White”</a:t>
            </a:r>
            <a:r>
              <a:rPr lang="en" sz="1900">
                <a:solidFill>
                  <a:srgbClr val="FC5252"/>
                </a:solidFill>
              </a:rPr>
              <a:t>,</a:t>
            </a:r>
            <a:r>
              <a:rPr lang="en" sz="1900">
                <a:solidFill>
                  <a:srgbClr val="8BFB5C"/>
                </a:solidFill>
              </a:rPr>
              <a:t> “Caramel”</a:t>
            </a:r>
            <a:r>
              <a:rPr lang="en" sz="1900">
                <a:solidFill>
                  <a:schemeClr val="accent2"/>
                </a:solidFill>
              </a:rPr>
              <a:t>};</a:t>
            </a:r>
            <a:endParaRPr sz="1900">
              <a:solidFill>
                <a:schemeClr val="accent2"/>
              </a:solidFill>
            </a:endParaRPr>
          </a:p>
        </p:txBody>
      </p:sp>
      <p:graphicFrame>
        <p:nvGraphicFramePr>
          <p:cNvPr id="133" name="Google Shape;133;p22"/>
          <p:cNvGraphicFramePr/>
          <p:nvPr/>
        </p:nvGraphicFramePr>
        <p:xfrm>
          <a:off x="1484700" y="1534700"/>
          <a:ext cx="3000000" cy="3000000"/>
        </p:xfrm>
        <a:graphic>
          <a:graphicData uri="http://schemas.openxmlformats.org/drawingml/2006/table">
            <a:tbl>
              <a:tblPr>
                <a:noFill/>
                <a:tableStyleId>{8D7D0FAF-F942-4A8D-B7F0-AD3E857E9A2A}</a:tableStyleId>
              </a:tblPr>
              <a:tblGrid>
                <a:gridCol w="1493850"/>
                <a:gridCol w="1493850"/>
                <a:gridCol w="1493850"/>
                <a:gridCol w="1493850"/>
              </a:tblGrid>
              <a:tr h="851700">
                <a:tc>
                  <a:txBody>
                    <a:bodyPr/>
                    <a:lstStyle/>
                    <a:p>
                      <a:pPr indent="0" lvl="0" marL="0" rtl="0" algn="ctr">
                        <a:spcBef>
                          <a:spcPts val="0"/>
                        </a:spcBef>
                        <a:spcAft>
                          <a:spcPts val="0"/>
                        </a:spcAft>
                        <a:buNone/>
                      </a:pPr>
                      <a:r>
                        <a:rPr lang="en" sz="1900">
                          <a:solidFill>
                            <a:srgbClr val="8BFB5C"/>
                          </a:solidFill>
                        </a:rPr>
                        <a:t>“Milk”</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rgbClr val="8BFB5C"/>
                          </a:solidFill>
                        </a:rPr>
                        <a:t>“Dark”</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rgbClr val="8BFB5C"/>
                          </a:solidFill>
                        </a:rPr>
                        <a:t>“White”</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rgbClr val="8BFB5C"/>
                          </a:solidFill>
                        </a:rPr>
                        <a:t>“Caramel”</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2700">
                <a:tc>
                  <a:txBody>
                    <a:bodyPr/>
                    <a:lstStyle/>
                    <a:p>
                      <a:pPr indent="0" lvl="0" marL="0" rtl="0" algn="ctr">
                        <a:spcBef>
                          <a:spcPts val="0"/>
                        </a:spcBef>
                        <a:spcAft>
                          <a:spcPts val="0"/>
                        </a:spcAft>
                        <a:buNone/>
                      </a:pPr>
                      <a:r>
                        <a:rPr lang="en" sz="1900">
                          <a:solidFill>
                            <a:schemeClr val="accent4"/>
                          </a:solidFill>
                        </a:rPr>
                        <a:t>0</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4"/>
                          </a:solidFill>
                        </a:rPr>
                        <a:t>1</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4"/>
                          </a:solidFill>
                        </a:rPr>
                        <a:t>2</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4"/>
                          </a:solidFill>
                        </a:rPr>
                        <a:t>3</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134" name="Google Shape;134;p22"/>
          <p:cNvSpPr txBox="1"/>
          <p:nvPr/>
        </p:nvSpPr>
        <p:spPr>
          <a:xfrm>
            <a:off x="1400250" y="1069675"/>
            <a:ext cx="63435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C5252"/>
                </a:solidFill>
              </a:rPr>
              <a:t>chocolateBox</a:t>
            </a:r>
            <a:endParaRPr sz="2000">
              <a:solidFill>
                <a:srgbClr val="FC5252"/>
              </a:solidFill>
            </a:endParaRPr>
          </a:p>
        </p:txBody>
      </p:sp>
      <p:sp>
        <p:nvSpPr>
          <p:cNvPr id="135" name="Google Shape;135;p22"/>
          <p:cNvSpPr txBox="1"/>
          <p:nvPr>
            <p:ph idx="1" type="body"/>
          </p:nvPr>
        </p:nvSpPr>
        <p:spPr>
          <a:xfrm>
            <a:off x="311700" y="238075"/>
            <a:ext cx="85206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chemeClr val="accent5"/>
                </a:solidFill>
              </a:rPr>
              <a:t>Change</a:t>
            </a:r>
            <a:r>
              <a:rPr lang="en" sz="2000">
                <a:solidFill>
                  <a:schemeClr val="accent5"/>
                </a:solidFill>
              </a:rPr>
              <a:t> array </a:t>
            </a:r>
            <a:r>
              <a:rPr lang="en" sz="2000">
                <a:solidFill>
                  <a:schemeClr val="accent4"/>
                </a:solidFill>
              </a:rPr>
              <a:t>elements</a:t>
            </a:r>
            <a:r>
              <a:rPr lang="en" sz="2000">
                <a:solidFill>
                  <a:schemeClr val="accent5"/>
                </a:solidFill>
              </a:rPr>
              <a:t> with: </a:t>
            </a:r>
            <a:r>
              <a:rPr lang="en" sz="2000">
                <a:solidFill>
                  <a:srgbClr val="FC5252"/>
                </a:solidFill>
              </a:rPr>
              <a:t>arrayName</a:t>
            </a:r>
            <a:r>
              <a:rPr lang="en" sz="2000">
                <a:solidFill>
                  <a:schemeClr val="accent5"/>
                </a:solidFill>
              </a:rPr>
              <a:t>[</a:t>
            </a:r>
            <a:r>
              <a:rPr lang="en" sz="2000">
                <a:solidFill>
                  <a:schemeClr val="accent4"/>
                </a:solidFill>
              </a:rPr>
              <a:t>indexValue</a:t>
            </a:r>
            <a:r>
              <a:rPr lang="en" sz="2000">
                <a:solidFill>
                  <a:schemeClr val="accent5"/>
                </a:solidFill>
              </a:rPr>
              <a:t>]</a:t>
            </a:r>
            <a:r>
              <a:rPr lang="en" sz="2000">
                <a:solidFill>
                  <a:srgbClr val="A5B0FE"/>
                </a:solidFill>
              </a:rPr>
              <a:t> </a:t>
            </a:r>
            <a:r>
              <a:rPr lang="en" sz="2000">
                <a:solidFill>
                  <a:schemeClr val="accent2"/>
                </a:solidFill>
              </a:rPr>
              <a:t>=</a:t>
            </a:r>
            <a:r>
              <a:rPr lang="en" sz="2000">
                <a:solidFill>
                  <a:srgbClr val="A5B0FE"/>
                </a:solidFill>
              </a:rPr>
              <a:t> </a:t>
            </a:r>
            <a:r>
              <a:rPr lang="en" sz="2000">
                <a:solidFill>
                  <a:srgbClr val="8BFB5C"/>
                </a:solidFill>
              </a:rPr>
              <a:t>newValue</a:t>
            </a:r>
            <a:r>
              <a:rPr lang="en" sz="2000">
                <a:solidFill>
                  <a:schemeClr val="accent2"/>
                </a:solidFill>
              </a:rPr>
              <a:t>;</a:t>
            </a:r>
            <a:endParaRPr sz="2000">
              <a:solidFill>
                <a:schemeClr val="accent2"/>
              </a:solidFill>
            </a:endParaRPr>
          </a:p>
        </p:txBody>
      </p:sp>
      <p:sp>
        <p:nvSpPr>
          <p:cNvPr id="136" name="Google Shape;136;p22"/>
          <p:cNvSpPr txBox="1"/>
          <p:nvPr>
            <p:ph idx="1" type="body"/>
          </p:nvPr>
        </p:nvSpPr>
        <p:spPr>
          <a:xfrm>
            <a:off x="311700" y="2971715"/>
            <a:ext cx="83214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FC5252"/>
                </a:solidFill>
              </a:rPr>
              <a:t>chocolateBox</a:t>
            </a:r>
            <a:r>
              <a:rPr lang="en" sz="1900">
                <a:solidFill>
                  <a:schemeClr val="accent5"/>
                </a:solidFill>
              </a:rPr>
              <a:t>[</a:t>
            </a:r>
            <a:r>
              <a:rPr lang="en" sz="1900">
                <a:solidFill>
                  <a:schemeClr val="accent4"/>
                </a:solidFill>
              </a:rPr>
              <a:t>3</a:t>
            </a:r>
            <a:r>
              <a:rPr lang="en" sz="1900">
                <a:solidFill>
                  <a:schemeClr val="accent5"/>
                </a:solidFill>
              </a:rPr>
              <a:t>]</a:t>
            </a:r>
            <a:r>
              <a:rPr lang="en"/>
              <a:t> </a:t>
            </a:r>
            <a:r>
              <a:rPr lang="en">
                <a:solidFill>
                  <a:schemeClr val="accent2"/>
                </a:solidFill>
              </a:rPr>
              <a:t>=</a:t>
            </a:r>
            <a:r>
              <a:rPr lang="en"/>
              <a:t> </a:t>
            </a:r>
            <a:r>
              <a:rPr lang="en">
                <a:solidFill>
                  <a:srgbClr val="8BFB5C"/>
                </a:solidFill>
              </a:rPr>
              <a:t>“Strawberry”</a:t>
            </a:r>
            <a:r>
              <a:rPr lang="en">
                <a:solidFill>
                  <a:schemeClr val="accent2"/>
                </a:solidFill>
              </a:rPr>
              <a:t>;</a:t>
            </a:r>
            <a:endParaRPr>
              <a:solidFill>
                <a:schemeClr val="accent2"/>
              </a:solidFill>
            </a:endParaRPr>
          </a:p>
        </p:txBody>
      </p:sp>
      <p:graphicFrame>
        <p:nvGraphicFramePr>
          <p:cNvPr id="137" name="Google Shape;137;p22"/>
          <p:cNvGraphicFramePr/>
          <p:nvPr/>
        </p:nvGraphicFramePr>
        <p:xfrm>
          <a:off x="1484700" y="3515900"/>
          <a:ext cx="3000000" cy="3000000"/>
        </p:xfrm>
        <a:graphic>
          <a:graphicData uri="http://schemas.openxmlformats.org/drawingml/2006/table">
            <a:tbl>
              <a:tblPr>
                <a:noFill/>
                <a:tableStyleId>{8D7D0FAF-F942-4A8D-B7F0-AD3E857E9A2A}</a:tableStyleId>
              </a:tblPr>
              <a:tblGrid>
                <a:gridCol w="1493850"/>
                <a:gridCol w="1493850"/>
                <a:gridCol w="1493850"/>
                <a:gridCol w="1493850"/>
              </a:tblGrid>
              <a:tr h="851700">
                <a:tc>
                  <a:txBody>
                    <a:bodyPr/>
                    <a:lstStyle/>
                    <a:p>
                      <a:pPr indent="0" lvl="0" marL="0" rtl="0" algn="ctr">
                        <a:spcBef>
                          <a:spcPts val="0"/>
                        </a:spcBef>
                        <a:spcAft>
                          <a:spcPts val="0"/>
                        </a:spcAft>
                        <a:buNone/>
                      </a:pPr>
                      <a:r>
                        <a:rPr lang="en" sz="1800">
                          <a:solidFill>
                            <a:srgbClr val="8BFB5C"/>
                          </a:solidFill>
                        </a:rPr>
                        <a:t>“Milk”</a:t>
                      </a:r>
                      <a:endParaRPr sz="18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8BFB5C"/>
                          </a:solidFill>
                        </a:rPr>
                        <a:t>“Dark”</a:t>
                      </a:r>
                      <a:endParaRPr sz="18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8BFB5C"/>
                          </a:solidFill>
                        </a:rPr>
                        <a:t>“White”</a:t>
                      </a:r>
                      <a:endParaRPr sz="18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8BFB5C"/>
                          </a:solidFill>
                        </a:rPr>
                        <a:t>“Strawberry”</a:t>
                      </a:r>
                      <a:endParaRPr sz="18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2700">
                <a:tc>
                  <a:txBody>
                    <a:bodyPr/>
                    <a:lstStyle/>
                    <a:p>
                      <a:pPr indent="0" lvl="0" marL="0" rtl="0" algn="ctr">
                        <a:spcBef>
                          <a:spcPts val="0"/>
                        </a:spcBef>
                        <a:spcAft>
                          <a:spcPts val="0"/>
                        </a:spcAft>
                        <a:buNone/>
                      </a:pPr>
                      <a:r>
                        <a:rPr lang="en" sz="1800">
                          <a:solidFill>
                            <a:schemeClr val="accent4"/>
                          </a:solidFill>
                        </a:rPr>
                        <a:t>0</a:t>
                      </a:r>
                      <a:endParaRPr sz="18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4"/>
                          </a:solidFill>
                        </a:rPr>
                        <a:t>1</a:t>
                      </a:r>
                      <a:endParaRPr sz="18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4"/>
                          </a:solidFill>
                        </a:rPr>
                        <a:t>2</a:t>
                      </a:r>
                      <a:endParaRPr sz="18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4"/>
                          </a:solidFill>
                        </a:rPr>
                        <a:t>3</a:t>
                      </a:r>
                      <a:endParaRPr sz="18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300"/>
                                        <p:tgtEl>
                                          <p:spTgt spid="1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300"/>
                                        <p:tgtEl>
                                          <p:spTgt spid="1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idx="1" type="body"/>
          </p:nvPr>
        </p:nvSpPr>
        <p:spPr>
          <a:xfrm>
            <a:off x="311700" y="847675"/>
            <a:ext cx="8520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3F3F3"/>
                </a:solidFill>
              </a:rPr>
              <a:t>Make an array called </a:t>
            </a:r>
            <a:r>
              <a:rPr lang="en" sz="1500">
                <a:solidFill>
                  <a:srgbClr val="FC5252"/>
                </a:solidFill>
              </a:rPr>
              <a:t>colors</a:t>
            </a:r>
            <a:r>
              <a:rPr lang="en" sz="1500">
                <a:solidFill>
                  <a:srgbClr val="F3F3F3"/>
                </a:solidFill>
              </a:rPr>
              <a:t> with the 7 colors below. </a:t>
            </a:r>
            <a:endParaRPr sz="1500">
              <a:solidFill>
                <a:srgbClr val="F3F3F3"/>
              </a:solidFill>
            </a:endParaRPr>
          </a:p>
        </p:txBody>
      </p:sp>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5"/>
                </a:solidFill>
              </a:rPr>
              <a:t>Practice Problem!</a:t>
            </a:r>
            <a:endParaRPr sz="2000">
              <a:solidFill>
                <a:schemeClr val="accent5"/>
              </a:solidFill>
            </a:endParaRPr>
          </a:p>
        </p:txBody>
      </p:sp>
      <p:graphicFrame>
        <p:nvGraphicFramePr>
          <p:cNvPr id="144" name="Google Shape;144;p23"/>
          <p:cNvGraphicFramePr/>
          <p:nvPr/>
        </p:nvGraphicFramePr>
        <p:xfrm>
          <a:off x="993250" y="1506942"/>
          <a:ext cx="3000000" cy="3000000"/>
        </p:xfrm>
        <a:graphic>
          <a:graphicData uri="http://schemas.openxmlformats.org/drawingml/2006/table">
            <a:tbl>
              <a:tblPr>
                <a:noFill/>
                <a:tableStyleId>{8D7D0FAF-F942-4A8D-B7F0-AD3E857E9A2A}</a:tableStyleId>
              </a:tblPr>
              <a:tblGrid>
                <a:gridCol w="1022500"/>
                <a:gridCol w="1022500"/>
                <a:gridCol w="1022500"/>
                <a:gridCol w="1022500"/>
                <a:gridCol w="1022500"/>
                <a:gridCol w="1022500"/>
                <a:gridCol w="1022500"/>
              </a:tblGrid>
              <a:tr h="630625">
                <a:tc>
                  <a:txBody>
                    <a:bodyPr/>
                    <a:lstStyle/>
                    <a:p>
                      <a:pPr indent="0" lvl="0" marL="0" rtl="0" algn="ctr">
                        <a:spcBef>
                          <a:spcPts val="0"/>
                        </a:spcBef>
                        <a:spcAft>
                          <a:spcPts val="0"/>
                        </a:spcAft>
                        <a:buNone/>
                      </a:pPr>
                      <a:r>
                        <a:rPr lang="en" sz="1500">
                          <a:solidFill>
                            <a:srgbClr val="FC5252"/>
                          </a:solidFill>
                        </a:rPr>
                        <a:t>“</a:t>
                      </a:r>
                      <a:r>
                        <a:rPr lang="en" sz="1500">
                          <a:solidFill>
                            <a:srgbClr val="FC5252"/>
                          </a:solidFill>
                        </a:rPr>
                        <a:t>Red”</a:t>
                      </a:r>
                      <a:endParaRPr sz="1500">
                        <a:solidFill>
                          <a:srgbClr val="FC5252"/>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6B26B"/>
                          </a:solidFill>
                        </a:rPr>
                        <a:t>“</a:t>
                      </a:r>
                      <a:r>
                        <a:rPr lang="en" sz="1500">
                          <a:solidFill>
                            <a:srgbClr val="F6B26B"/>
                          </a:solidFill>
                        </a:rPr>
                        <a:t>Orange”</a:t>
                      </a:r>
                      <a:endParaRPr sz="1500">
                        <a:solidFill>
                          <a:srgbClr val="F6B26B"/>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D966"/>
                          </a:solidFill>
                        </a:rPr>
                        <a:t>“</a:t>
                      </a:r>
                      <a:r>
                        <a:rPr lang="en" sz="1500">
                          <a:solidFill>
                            <a:srgbClr val="FFD966"/>
                          </a:solidFill>
                        </a:rPr>
                        <a:t>Yellow”</a:t>
                      </a:r>
                      <a:endParaRPr sz="1500">
                        <a:solidFill>
                          <a:srgbClr val="FFD966"/>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8BFB5C"/>
                          </a:solidFill>
                        </a:rPr>
                        <a:t>“</a:t>
                      </a:r>
                      <a:r>
                        <a:rPr lang="en" sz="1500">
                          <a:solidFill>
                            <a:srgbClr val="8BFB5C"/>
                          </a:solidFill>
                        </a:rPr>
                        <a:t>Green”</a:t>
                      </a:r>
                      <a:endParaRPr sz="1500">
                        <a:solidFill>
                          <a:srgbClr val="8BFB5C"/>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6D9EEB"/>
                          </a:solidFill>
                        </a:rPr>
                        <a:t>“Blue”</a:t>
                      </a:r>
                      <a:endParaRPr sz="1500">
                        <a:solidFill>
                          <a:srgbClr val="6D9EEB"/>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B88B00"/>
                          </a:solidFill>
                        </a:rPr>
                        <a:t>“Brown”</a:t>
                      </a:r>
                      <a:endParaRPr sz="1500">
                        <a:solidFill>
                          <a:srgbClr val="B88B00"/>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AD91FF"/>
                          </a:solidFill>
                        </a:rPr>
                        <a:t>“Purple”</a:t>
                      </a:r>
                      <a:endParaRPr sz="1500">
                        <a:solidFill>
                          <a:srgbClr val="AD91FF"/>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45" name="Google Shape;145;p23"/>
          <p:cNvSpPr txBox="1"/>
          <p:nvPr/>
        </p:nvSpPr>
        <p:spPr>
          <a:xfrm>
            <a:off x="3859800" y="1147244"/>
            <a:ext cx="14244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C5252"/>
                </a:solidFill>
              </a:rPr>
              <a:t>colors</a:t>
            </a:r>
            <a:endParaRPr sz="1500">
              <a:solidFill>
                <a:srgbClr val="FC5252"/>
              </a:solidFill>
            </a:endParaRPr>
          </a:p>
        </p:txBody>
      </p:sp>
      <p:sp>
        <p:nvSpPr>
          <p:cNvPr id="146" name="Google Shape;146;p23"/>
          <p:cNvSpPr txBox="1"/>
          <p:nvPr>
            <p:ph idx="1" type="body"/>
          </p:nvPr>
        </p:nvSpPr>
        <p:spPr>
          <a:xfrm>
            <a:off x="311700" y="2247673"/>
            <a:ext cx="8520600" cy="423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rgbClr val="F3F3F3"/>
                </a:solidFill>
              </a:rPr>
              <a:t>But, </a:t>
            </a:r>
            <a:r>
              <a:rPr lang="en" sz="1500">
                <a:solidFill>
                  <a:srgbClr val="B88B00"/>
                </a:solidFill>
              </a:rPr>
              <a:t>brown</a:t>
            </a:r>
            <a:r>
              <a:rPr lang="en" sz="1500">
                <a:solidFill>
                  <a:srgbClr val="F3F3F3"/>
                </a:solidFill>
              </a:rPr>
              <a:t> is not a color of the rainbow. Change it to </a:t>
            </a:r>
            <a:r>
              <a:rPr lang="en" sz="1500">
                <a:solidFill>
                  <a:srgbClr val="8A59F9"/>
                </a:solidFill>
              </a:rPr>
              <a:t>“Indigo.” </a:t>
            </a:r>
            <a:endParaRPr sz="1500">
              <a:solidFill>
                <a:srgbClr val="8A59F9"/>
              </a:solidFill>
            </a:endParaRPr>
          </a:p>
          <a:p>
            <a:pPr indent="0" lvl="0" marL="0" rtl="0" algn="l">
              <a:lnSpc>
                <a:spcPct val="200000"/>
              </a:lnSpc>
              <a:spcBef>
                <a:spcPts val="0"/>
              </a:spcBef>
              <a:spcAft>
                <a:spcPts val="0"/>
              </a:spcAft>
              <a:buNone/>
            </a:pPr>
            <a:r>
              <a:rPr lang="en" sz="1500">
                <a:solidFill>
                  <a:srgbClr val="F3F3F3"/>
                </a:solidFill>
              </a:rPr>
              <a:t>To make sure it worked, print </a:t>
            </a:r>
            <a:r>
              <a:rPr lang="en" sz="1500">
                <a:solidFill>
                  <a:srgbClr val="8A59F9"/>
                </a:solidFill>
              </a:rPr>
              <a:t>“Indigo”</a:t>
            </a:r>
            <a:r>
              <a:rPr lang="en" sz="1500">
                <a:solidFill>
                  <a:srgbClr val="F3F3F3"/>
                </a:solidFill>
              </a:rPr>
              <a:t> from the array.</a:t>
            </a:r>
            <a:endParaRPr sz="1500">
              <a:solidFill>
                <a:srgbClr val="F3F3F3"/>
              </a:solidFill>
            </a:endParaRPr>
          </a:p>
        </p:txBody>
      </p:sp>
      <p:sp>
        <p:nvSpPr>
          <p:cNvPr id="147" name="Google Shape;147;p23"/>
          <p:cNvSpPr txBox="1"/>
          <p:nvPr>
            <p:ph idx="1" type="body"/>
          </p:nvPr>
        </p:nvSpPr>
        <p:spPr>
          <a:xfrm>
            <a:off x="311700" y="3198750"/>
            <a:ext cx="5666100" cy="17670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78AFF"/>
                </a:solidFill>
                <a:latin typeface="Consolas"/>
                <a:ea typeface="Consolas"/>
                <a:cs typeface="Consolas"/>
                <a:sym typeface="Consolas"/>
              </a:rPr>
              <a:t>public static</a:t>
            </a:r>
            <a:r>
              <a:rPr lang="en" sz="1400">
                <a:solidFill>
                  <a:srgbClr val="F3F3F3"/>
                </a:solidFill>
                <a:latin typeface="Consolas"/>
                <a:ea typeface="Consolas"/>
                <a:cs typeface="Consolas"/>
                <a:sym typeface="Consolas"/>
              </a:rPr>
              <a:t> </a:t>
            </a:r>
            <a:r>
              <a:rPr lang="en" sz="1400">
                <a:solidFill>
                  <a:srgbClr val="A5B0FE"/>
                </a:solidFill>
                <a:latin typeface="Consolas"/>
                <a:ea typeface="Consolas"/>
                <a:cs typeface="Consolas"/>
                <a:sym typeface="Consolas"/>
              </a:rPr>
              <a:t>void</a:t>
            </a:r>
            <a:r>
              <a:rPr lang="en" sz="1400">
                <a:solidFill>
                  <a:srgbClr val="F3F3F3"/>
                </a:solidFill>
                <a:latin typeface="Consolas"/>
                <a:ea typeface="Consolas"/>
                <a:cs typeface="Consolas"/>
                <a:sym typeface="Consolas"/>
              </a:rPr>
              <a:t> </a:t>
            </a:r>
            <a:r>
              <a:rPr lang="en" sz="1400">
                <a:solidFill>
                  <a:schemeClr val="accent5"/>
                </a:solidFill>
                <a:latin typeface="Consolas"/>
                <a:ea typeface="Consolas"/>
                <a:cs typeface="Consolas"/>
                <a:sym typeface="Consolas"/>
              </a:rPr>
              <a:t>main</a:t>
            </a:r>
            <a:r>
              <a:rPr lang="en" sz="1400">
                <a:solidFill>
                  <a:srgbClr val="F3F3F3"/>
                </a:solidFill>
                <a:latin typeface="Consolas"/>
                <a:ea typeface="Consolas"/>
                <a:cs typeface="Consolas"/>
                <a:sym typeface="Consolas"/>
              </a:rPr>
              <a:t>(</a:t>
            </a:r>
            <a:r>
              <a:rPr lang="en" sz="1400">
                <a:solidFill>
                  <a:srgbClr val="A5B0FE"/>
                </a:solidFill>
                <a:latin typeface="Consolas"/>
                <a:ea typeface="Consolas"/>
                <a:cs typeface="Consolas"/>
                <a:sym typeface="Consolas"/>
              </a:rPr>
              <a:t>String</a:t>
            </a:r>
            <a:r>
              <a:rPr lang="en" sz="1400">
                <a:solidFill>
                  <a:schemeClr val="accent5"/>
                </a:solidFill>
                <a:latin typeface="Consolas"/>
                <a:ea typeface="Consolas"/>
                <a:cs typeface="Consolas"/>
                <a:sym typeface="Consolas"/>
              </a:rPr>
              <a:t>[]</a:t>
            </a:r>
            <a:r>
              <a:rPr lang="en" sz="1400">
                <a:solidFill>
                  <a:srgbClr val="F3F3F3"/>
                </a:solidFill>
                <a:latin typeface="Consolas"/>
                <a:ea typeface="Consolas"/>
                <a:cs typeface="Consolas"/>
                <a:sym typeface="Consolas"/>
              </a:rPr>
              <a:t> </a:t>
            </a:r>
            <a:r>
              <a:rPr lang="en" sz="1400">
                <a:solidFill>
                  <a:schemeClr val="accent4"/>
                </a:solidFill>
                <a:latin typeface="Consolas"/>
                <a:ea typeface="Consolas"/>
                <a:cs typeface="Consolas"/>
                <a:sym typeface="Consolas"/>
              </a:rPr>
              <a:t>args</a:t>
            </a:r>
            <a:r>
              <a:rPr lang="en" sz="1400">
                <a:solidFill>
                  <a:srgbClr val="F3F3F3"/>
                </a:solidFill>
                <a:latin typeface="Consolas"/>
                <a:ea typeface="Consolas"/>
                <a:cs typeface="Consolas"/>
                <a:sym typeface="Consolas"/>
              </a:rPr>
              <a:t>) {</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A5B0FE"/>
                </a:solidFill>
                <a:latin typeface="Consolas"/>
                <a:ea typeface="Consolas"/>
                <a:cs typeface="Consolas"/>
                <a:sym typeface="Consolas"/>
              </a:rPr>
              <a:t>String</a:t>
            </a:r>
            <a:r>
              <a:rPr lang="en" sz="1400">
                <a:solidFill>
                  <a:schemeClr val="accent5"/>
                </a:solidFill>
                <a:latin typeface="Consolas"/>
                <a:ea typeface="Consolas"/>
                <a:cs typeface="Consolas"/>
                <a:sym typeface="Consolas"/>
              </a:rPr>
              <a:t>[]</a:t>
            </a: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colors</a:t>
            </a:r>
            <a:r>
              <a:rPr lang="en" sz="1400">
                <a:solidFill>
                  <a:srgbClr val="F3F3F3"/>
                </a:solidFill>
                <a:latin typeface="Consolas"/>
                <a:ea typeface="Consolas"/>
                <a:cs typeface="Consolas"/>
                <a:sym typeface="Consolas"/>
              </a:rPr>
              <a:t> = {</a:t>
            </a:r>
            <a:r>
              <a:rPr lang="en" sz="1400">
                <a:solidFill>
                  <a:srgbClr val="8BFB5C"/>
                </a:solidFill>
                <a:latin typeface="Consolas"/>
                <a:ea typeface="Consolas"/>
                <a:cs typeface="Consolas"/>
                <a:sym typeface="Consolas"/>
              </a:rPr>
              <a:t>___</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____</a:t>
            </a:r>
            <a:r>
              <a:rPr lang="en" sz="1400">
                <a:solidFill>
                  <a:srgbClr val="F3F3F3"/>
                </a:solidFill>
                <a:latin typeface="Consolas"/>
                <a:ea typeface="Consolas"/>
                <a:cs typeface="Consolas"/>
                <a:sym typeface="Consolas"/>
              </a:rPr>
              <a:t> = </a:t>
            </a:r>
            <a:r>
              <a:rPr lang="en" sz="1400">
                <a:solidFill>
                  <a:srgbClr val="8BFB5C"/>
                </a:solidFill>
                <a:latin typeface="Consolas"/>
                <a:ea typeface="Consolas"/>
                <a:cs typeface="Consolas"/>
                <a:sym typeface="Consolas"/>
              </a:rPr>
              <a:t>"Indigo"</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System</a:t>
            </a:r>
            <a:r>
              <a:rPr lang="en" sz="1400">
                <a:solidFill>
                  <a:schemeClr val="accent5"/>
                </a:solidFill>
                <a:latin typeface="Consolas"/>
                <a:ea typeface="Consolas"/>
                <a:cs typeface="Consolas"/>
                <a:sym typeface="Consolas"/>
              </a:rPr>
              <a:t>.</a:t>
            </a:r>
            <a:r>
              <a:rPr lang="en" sz="1400">
                <a:solidFill>
                  <a:srgbClr val="FC5252"/>
                </a:solidFill>
                <a:latin typeface="Consolas"/>
                <a:ea typeface="Consolas"/>
                <a:cs typeface="Consolas"/>
                <a:sym typeface="Consolas"/>
              </a:rPr>
              <a:t>out</a:t>
            </a:r>
            <a:r>
              <a:rPr lang="en" sz="1400">
                <a:solidFill>
                  <a:schemeClr val="accent5"/>
                </a:solidFill>
                <a:latin typeface="Consolas"/>
                <a:ea typeface="Consolas"/>
                <a:cs typeface="Consolas"/>
                <a:sym typeface="Consolas"/>
              </a:rPr>
              <a:t>.</a:t>
            </a:r>
            <a:r>
              <a:rPr lang="en" sz="1400">
                <a:solidFill>
                  <a:srgbClr val="A5B0FE"/>
                </a:solidFill>
                <a:latin typeface="Consolas"/>
                <a:ea typeface="Consolas"/>
                <a:cs typeface="Consolas"/>
                <a:sym typeface="Consolas"/>
              </a:rPr>
              <a:t>println</a:t>
            </a:r>
            <a:r>
              <a:rPr lang="en" sz="1400">
                <a:solidFill>
                  <a:srgbClr val="F3F3F3"/>
                </a:solidFill>
                <a:latin typeface="Consolas"/>
                <a:ea typeface="Consolas"/>
                <a:cs typeface="Consolas"/>
                <a:sym typeface="Consolas"/>
              </a:rPr>
              <a:t>(</a:t>
            </a:r>
            <a:r>
              <a:rPr lang="en" sz="1400">
                <a:solidFill>
                  <a:srgbClr val="FC5252"/>
                </a:solidFill>
                <a:latin typeface="Consolas"/>
                <a:ea typeface="Consolas"/>
                <a:cs typeface="Consolas"/>
                <a:sym typeface="Consolas"/>
              </a:rPr>
              <a:t>arrayName</a:t>
            </a:r>
            <a:r>
              <a:rPr lang="en" sz="1400">
                <a:solidFill>
                  <a:schemeClr val="accent5"/>
                </a:solidFill>
                <a:latin typeface="Consolas"/>
                <a:ea typeface="Consolas"/>
                <a:cs typeface="Consolas"/>
                <a:sym typeface="Consolas"/>
              </a:rPr>
              <a:t>[</a:t>
            </a:r>
            <a:r>
              <a:rPr lang="en" sz="1400">
                <a:solidFill>
                  <a:schemeClr val="accent4"/>
                </a:solidFill>
                <a:latin typeface="Consolas"/>
                <a:ea typeface="Consolas"/>
                <a:cs typeface="Consolas"/>
                <a:sym typeface="Consolas"/>
              </a:rPr>
              <a:t>indexValue</a:t>
            </a:r>
            <a:r>
              <a:rPr lang="en" sz="1400">
                <a:solidFill>
                  <a:schemeClr val="accent5"/>
                </a:solidFill>
                <a:latin typeface="Consolas"/>
                <a:ea typeface="Consolas"/>
                <a:cs typeface="Consolas"/>
                <a:sym typeface="Consolas"/>
              </a:rPr>
              <a:t>]</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5"/>
                </a:solidFill>
              </a:rPr>
              <a:t>Use </a:t>
            </a:r>
            <a:r>
              <a:rPr lang="en" sz="2000">
                <a:solidFill>
                  <a:srgbClr val="FC5252"/>
                </a:solidFill>
              </a:rPr>
              <a:t>arrayName</a:t>
            </a:r>
            <a:r>
              <a:rPr lang="en" sz="2000">
                <a:solidFill>
                  <a:schemeClr val="accent5"/>
                </a:solidFill>
              </a:rPr>
              <a:t>.</a:t>
            </a:r>
            <a:r>
              <a:rPr lang="en" sz="2000">
                <a:solidFill>
                  <a:srgbClr val="8BFB5C"/>
                </a:solidFill>
              </a:rPr>
              <a:t>length</a:t>
            </a:r>
            <a:r>
              <a:rPr lang="en" sz="2000">
                <a:solidFill>
                  <a:schemeClr val="accent5"/>
                </a:solidFill>
              </a:rPr>
              <a:t> to get the number of elements in an array</a:t>
            </a:r>
            <a:endParaRPr sz="2000">
              <a:solidFill>
                <a:schemeClr val="accent5"/>
              </a:solidFill>
            </a:endParaRPr>
          </a:p>
        </p:txBody>
      </p:sp>
      <p:sp>
        <p:nvSpPr>
          <p:cNvPr id="153" name="Google Shape;153;p24"/>
          <p:cNvSpPr txBox="1"/>
          <p:nvPr>
            <p:ph idx="1" type="body"/>
          </p:nvPr>
        </p:nvSpPr>
        <p:spPr>
          <a:xfrm>
            <a:off x="311700" y="1000075"/>
            <a:ext cx="6198900" cy="99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A5B0FE"/>
                </a:solidFill>
              </a:rPr>
              <a:t>String</a:t>
            </a:r>
            <a:r>
              <a:rPr lang="en">
                <a:solidFill>
                  <a:schemeClr val="accent5"/>
                </a:solidFill>
              </a:rPr>
              <a:t>[]</a:t>
            </a:r>
            <a:r>
              <a:rPr lang="en"/>
              <a:t> </a:t>
            </a:r>
            <a:r>
              <a:rPr lang="en">
                <a:solidFill>
                  <a:srgbClr val="FC5252"/>
                </a:solidFill>
              </a:rPr>
              <a:t>chocolateBox</a:t>
            </a:r>
            <a:r>
              <a:rPr lang="en"/>
              <a:t> </a:t>
            </a:r>
            <a:r>
              <a:rPr lang="en">
                <a:solidFill>
                  <a:schemeClr val="accent2"/>
                </a:solidFill>
              </a:rPr>
              <a:t>=</a:t>
            </a:r>
            <a:r>
              <a:rPr lang="en"/>
              <a:t> </a:t>
            </a:r>
            <a:r>
              <a:rPr lang="en">
                <a:solidFill>
                  <a:schemeClr val="accent2"/>
                </a:solidFill>
              </a:rPr>
              <a:t>{</a:t>
            </a:r>
            <a:r>
              <a:rPr lang="en">
                <a:solidFill>
                  <a:srgbClr val="8BFB5C"/>
                </a:solidFill>
              </a:rPr>
              <a:t>“Milk”</a:t>
            </a:r>
            <a:r>
              <a:rPr lang="en">
                <a:solidFill>
                  <a:srgbClr val="FC5252"/>
                </a:solidFill>
              </a:rPr>
              <a:t>,</a:t>
            </a:r>
            <a:r>
              <a:rPr lang="en">
                <a:solidFill>
                  <a:srgbClr val="8BFB5C"/>
                </a:solidFill>
              </a:rPr>
              <a:t> “Dark”</a:t>
            </a:r>
            <a:r>
              <a:rPr lang="en">
                <a:solidFill>
                  <a:srgbClr val="FC5252"/>
                </a:solidFill>
              </a:rPr>
              <a:t>,</a:t>
            </a:r>
            <a:r>
              <a:rPr lang="en">
                <a:solidFill>
                  <a:srgbClr val="8BFB5C"/>
                </a:solidFill>
              </a:rPr>
              <a:t> “White”</a:t>
            </a:r>
            <a:r>
              <a:rPr lang="en">
                <a:solidFill>
                  <a:srgbClr val="FC5252"/>
                </a:solidFill>
              </a:rPr>
              <a:t>,</a:t>
            </a:r>
            <a:r>
              <a:rPr lang="en">
                <a:solidFill>
                  <a:srgbClr val="8BFB5C"/>
                </a:solidFill>
              </a:rPr>
              <a:t> “Caramel”</a:t>
            </a:r>
            <a:r>
              <a:rPr lang="en">
                <a:solidFill>
                  <a:schemeClr val="accent2"/>
                </a:solidFill>
              </a:rPr>
              <a:t>};</a:t>
            </a:r>
            <a:endParaRPr>
              <a:solidFill>
                <a:schemeClr val="accent2"/>
              </a:solidFill>
            </a:endParaRPr>
          </a:p>
          <a:p>
            <a:pPr indent="0" lvl="0" marL="0" rtl="0" algn="l">
              <a:lnSpc>
                <a:spcPct val="100000"/>
              </a:lnSpc>
              <a:spcBef>
                <a:spcPts val="1600"/>
              </a:spcBef>
              <a:spcAft>
                <a:spcPts val="0"/>
              </a:spcAft>
              <a:buNone/>
            </a:pPr>
            <a:r>
              <a:rPr lang="en">
                <a:solidFill>
                  <a:srgbClr val="FC5252"/>
                </a:solidFill>
              </a:rPr>
              <a:t>System</a:t>
            </a:r>
            <a:r>
              <a:rPr lang="en">
                <a:solidFill>
                  <a:schemeClr val="accent5"/>
                </a:solidFill>
              </a:rPr>
              <a:t>.</a:t>
            </a:r>
            <a:r>
              <a:rPr lang="en">
                <a:solidFill>
                  <a:srgbClr val="FC5252"/>
                </a:solidFill>
              </a:rPr>
              <a:t>out</a:t>
            </a:r>
            <a:r>
              <a:rPr lang="en">
                <a:solidFill>
                  <a:schemeClr val="accent5"/>
                </a:solidFill>
              </a:rPr>
              <a:t>.</a:t>
            </a:r>
            <a:r>
              <a:rPr lang="en">
                <a:solidFill>
                  <a:srgbClr val="A5B0FE"/>
                </a:solidFill>
              </a:rPr>
              <a:t>println</a:t>
            </a:r>
            <a:r>
              <a:rPr lang="en"/>
              <a:t>(</a:t>
            </a:r>
            <a:r>
              <a:rPr lang="en">
                <a:solidFill>
                  <a:srgbClr val="FC5252"/>
                </a:solidFill>
              </a:rPr>
              <a:t>chocolateBox</a:t>
            </a:r>
            <a:r>
              <a:rPr lang="en">
                <a:solidFill>
                  <a:schemeClr val="accent5"/>
                </a:solidFill>
              </a:rPr>
              <a:t>.</a:t>
            </a:r>
            <a:r>
              <a:rPr lang="en">
                <a:solidFill>
                  <a:srgbClr val="8BFB5C"/>
                </a:solidFill>
              </a:rPr>
              <a:t>length</a:t>
            </a:r>
            <a:r>
              <a:rPr lang="en"/>
              <a:t>);</a:t>
            </a:r>
            <a:endParaRPr/>
          </a:p>
          <a:p>
            <a:pPr indent="0" lvl="0" marL="0" rtl="0" algn="l">
              <a:lnSpc>
                <a:spcPct val="100000"/>
              </a:lnSpc>
              <a:spcBef>
                <a:spcPts val="1600"/>
              </a:spcBef>
              <a:spcAft>
                <a:spcPts val="1600"/>
              </a:spcAft>
              <a:buNone/>
            </a:pPr>
            <a:r>
              <a:t/>
            </a:r>
            <a:endParaRPr/>
          </a:p>
        </p:txBody>
      </p:sp>
      <p:sp>
        <p:nvSpPr>
          <p:cNvPr id="154" name="Google Shape;154;p24"/>
          <p:cNvSpPr txBox="1"/>
          <p:nvPr>
            <p:ph idx="1" type="body"/>
          </p:nvPr>
        </p:nvSpPr>
        <p:spPr>
          <a:xfrm>
            <a:off x="311700" y="2676475"/>
            <a:ext cx="76044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5B0FE"/>
                </a:solidFill>
              </a:rPr>
              <a:t>int</a:t>
            </a:r>
            <a:r>
              <a:rPr lang="en">
                <a:solidFill>
                  <a:schemeClr val="accent5"/>
                </a:solidFill>
              </a:rPr>
              <a:t>[]</a:t>
            </a:r>
            <a:r>
              <a:rPr lang="en"/>
              <a:t> </a:t>
            </a:r>
            <a:r>
              <a:rPr lang="en">
                <a:solidFill>
                  <a:srgbClr val="FC5252"/>
                </a:solidFill>
              </a:rPr>
              <a:t>favoriteNumbers</a:t>
            </a:r>
            <a:r>
              <a:rPr lang="en"/>
              <a:t> </a:t>
            </a:r>
            <a:r>
              <a:rPr lang="en">
                <a:solidFill>
                  <a:schemeClr val="accent2"/>
                </a:solidFill>
              </a:rPr>
              <a:t>= {</a:t>
            </a:r>
            <a:r>
              <a:rPr lang="en">
                <a:solidFill>
                  <a:schemeClr val="accent4"/>
                </a:solidFill>
              </a:rPr>
              <a:t>3</a:t>
            </a:r>
            <a:r>
              <a:rPr lang="en">
                <a:solidFill>
                  <a:srgbClr val="FC5252"/>
                </a:solidFill>
              </a:rPr>
              <a:t>,</a:t>
            </a:r>
            <a:r>
              <a:rPr lang="en">
                <a:solidFill>
                  <a:schemeClr val="accent4"/>
                </a:solidFill>
              </a:rPr>
              <a:t> 7</a:t>
            </a:r>
            <a:r>
              <a:rPr lang="en">
                <a:solidFill>
                  <a:srgbClr val="FC5252"/>
                </a:solidFill>
              </a:rPr>
              <a:t>,</a:t>
            </a:r>
            <a:r>
              <a:rPr lang="en">
                <a:solidFill>
                  <a:schemeClr val="accent4"/>
                </a:solidFill>
              </a:rPr>
              <a:t> 419</a:t>
            </a:r>
            <a:r>
              <a:rPr lang="en">
                <a:solidFill>
                  <a:srgbClr val="FC5252"/>
                </a:solidFill>
              </a:rPr>
              <a:t>,</a:t>
            </a:r>
            <a:r>
              <a:rPr lang="en">
                <a:solidFill>
                  <a:schemeClr val="accent4"/>
                </a:solidFill>
              </a:rPr>
              <a:t> 68</a:t>
            </a:r>
            <a:r>
              <a:rPr lang="en">
                <a:solidFill>
                  <a:srgbClr val="FC5252"/>
                </a:solidFill>
              </a:rPr>
              <a:t>,</a:t>
            </a:r>
            <a:r>
              <a:rPr lang="en">
                <a:solidFill>
                  <a:schemeClr val="accent4"/>
                </a:solidFill>
              </a:rPr>
              <a:t> 20</a:t>
            </a:r>
            <a:r>
              <a:rPr lang="en">
                <a:solidFill>
                  <a:srgbClr val="FC5252"/>
                </a:solidFill>
              </a:rPr>
              <a:t>,</a:t>
            </a:r>
            <a:r>
              <a:rPr lang="en">
                <a:solidFill>
                  <a:schemeClr val="accent4"/>
                </a:solidFill>
              </a:rPr>
              <a:t> 2020</a:t>
            </a:r>
            <a:r>
              <a:rPr lang="en">
                <a:solidFill>
                  <a:srgbClr val="FC5252"/>
                </a:solidFill>
              </a:rPr>
              <a:t>, </a:t>
            </a:r>
            <a:r>
              <a:rPr lang="en">
                <a:solidFill>
                  <a:schemeClr val="accent4"/>
                </a:solidFill>
              </a:rPr>
              <a:t>13</a:t>
            </a:r>
            <a:r>
              <a:rPr lang="en">
                <a:solidFill>
                  <a:schemeClr val="accent2"/>
                </a:solidFill>
              </a:rPr>
              <a:t>};</a:t>
            </a:r>
            <a:endParaRPr>
              <a:solidFill>
                <a:schemeClr val="accent2"/>
              </a:solidFill>
            </a:endParaRPr>
          </a:p>
          <a:p>
            <a:pPr indent="0" lvl="0" marL="0" rtl="0" algn="l">
              <a:lnSpc>
                <a:spcPct val="100000"/>
              </a:lnSpc>
              <a:spcBef>
                <a:spcPts val="1600"/>
              </a:spcBef>
              <a:spcAft>
                <a:spcPts val="1600"/>
              </a:spcAft>
              <a:buNone/>
            </a:pPr>
            <a:r>
              <a:rPr lang="en">
                <a:solidFill>
                  <a:srgbClr val="FC5252"/>
                </a:solidFill>
              </a:rPr>
              <a:t>System</a:t>
            </a:r>
            <a:r>
              <a:rPr lang="en">
                <a:solidFill>
                  <a:schemeClr val="accent5"/>
                </a:solidFill>
              </a:rPr>
              <a:t>.</a:t>
            </a:r>
            <a:r>
              <a:rPr lang="en">
                <a:solidFill>
                  <a:srgbClr val="FC5252"/>
                </a:solidFill>
              </a:rPr>
              <a:t>out</a:t>
            </a:r>
            <a:r>
              <a:rPr lang="en">
                <a:solidFill>
                  <a:schemeClr val="accent5"/>
                </a:solidFill>
              </a:rPr>
              <a:t>.</a:t>
            </a:r>
            <a:r>
              <a:rPr lang="en">
                <a:solidFill>
                  <a:srgbClr val="A5B0FE"/>
                </a:solidFill>
              </a:rPr>
              <a:t>println</a:t>
            </a:r>
            <a:r>
              <a:rPr lang="en"/>
              <a:t>(</a:t>
            </a:r>
            <a:r>
              <a:rPr lang="en">
                <a:solidFill>
                  <a:srgbClr val="FC5252"/>
                </a:solidFill>
              </a:rPr>
              <a:t>favoriteNumbers</a:t>
            </a:r>
            <a:r>
              <a:rPr lang="en">
                <a:solidFill>
                  <a:schemeClr val="accent5"/>
                </a:solidFill>
              </a:rPr>
              <a:t>.</a:t>
            </a:r>
            <a:r>
              <a:rPr lang="en">
                <a:solidFill>
                  <a:srgbClr val="8BFB5C"/>
                </a:solidFill>
              </a:rPr>
              <a:t>length</a:t>
            </a:r>
            <a:r>
              <a:rPr lang="en"/>
              <a:t>);</a:t>
            </a:r>
            <a:endParaRPr/>
          </a:p>
        </p:txBody>
      </p:sp>
      <p:sp>
        <p:nvSpPr>
          <p:cNvPr id="155" name="Google Shape;155;p24"/>
          <p:cNvSpPr txBox="1"/>
          <p:nvPr>
            <p:ph idx="1" type="body"/>
          </p:nvPr>
        </p:nvSpPr>
        <p:spPr>
          <a:xfrm>
            <a:off x="314500" y="1936975"/>
            <a:ext cx="3251400" cy="5253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000"/>
              </a:spcAft>
              <a:buNone/>
            </a:pPr>
            <a:r>
              <a:rPr lang="en" sz="2000">
                <a:solidFill>
                  <a:srgbClr val="00FF00"/>
                </a:solidFill>
                <a:latin typeface="Consolas"/>
                <a:ea typeface="Consolas"/>
                <a:cs typeface="Consolas"/>
                <a:sym typeface="Consolas"/>
              </a:rPr>
              <a:t>4</a:t>
            </a:r>
            <a:endParaRPr sz="2000">
              <a:solidFill>
                <a:srgbClr val="00FF00"/>
              </a:solidFill>
              <a:latin typeface="Consolas"/>
              <a:ea typeface="Consolas"/>
              <a:cs typeface="Consolas"/>
              <a:sym typeface="Consolas"/>
            </a:endParaRPr>
          </a:p>
        </p:txBody>
      </p:sp>
      <p:sp>
        <p:nvSpPr>
          <p:cNvPr id="156" name="Google Shape;156;p24"/>
          <p:cNvSpPr txBox="1"/>
          <p:nvPr>
            <p:ph idx="1" type="body"/>
          </p:nvPr>
        </p:nvSpPr>
        <p:spPr>
          <a:xfrm>
            <a:off x="314500" y="3765775"/>
            <a:ext cx="3251400" cy="5253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000"/>
              </a:spcAft>
              <a:buNone/>
            </a:pPr>
            <a:r>
              <a:rPr lang="en" sz="2000">
                <a:solidFill>
                  <a:srgbClr val="00FF00"/>
                </a:solidFill>
                <a:latin typeface="Consolas"/>
                <a:ea typeface="Consolas"/>
                <a:cs typeface="Consolas"/>
                <a:sym typeface="Consolas"/>
              </a:rPr>
              <a:t>7</a:t>
            </a:r>
            <a:endParaRPr sz="2000">
              <a:solidFill>
                <a:srgbClr val="00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 calcmode="lin" valueType="num">
                                      <p:cBhvr additive="base">
                                        <p:cTn dur="300"/>
                                        <p:tgtEl>
                                          <p:spTgt spid="15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 calcmode="lin" valueType="num">
                                      <p:cBhvr additive="base">
                                        <p:cTn dur="300"/>
                                        <p:tgtEl>
                                          <p:spTgt spid="15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 calcmode="lin" valueType="num">
                                      <p:cBhvr additive="base">
                                        <p:cTn dur="300"/>
                                        <p:tgtEl>
                                          <p:spTgt spid="15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300"/>
                                        <p:tgtEl>
                                          <p:spTgt spid="1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 calcmode="lin" valueType="num">
                                      <p:cBhvr additive="base">
                                        <p:cTn dur="300"/>
                                        <p:tgtEl>
                                          <p:spTgt spid="1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 calcmode="lin" valueType="num">
                                      <p:cBhvr additive="base">
                                        <p:cTn dur="300"/>
                                        <p:tgtEl>
                                          <p:spTgt spid="1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300"/>
                                        <p:tgtEl>
                                          <p:spTgt spid="1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311700" y="923875"/>
            <a:ext cx="8520600" cy="423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accent2"/>
                </a:solidFill>
              </a:rPr>
              <a:t>Make an array called </a:t>
            </a:r>
            <a:r>
              <a:rPr lang="en" sz="1500">
                <a:solidFill>
                  <a:srgbClr val="FC5252"/>
                </a:solidFill>
              </a:rPr>
              <a:t>favoriteColors</a:t>
            </a:r>
            <a:r>
              <a:rPr lang="en" sz="1500">
                <a:solidFill>
                  <a:schemeClr val="accent2"/>
                </a:solidFill>
              </a:rPr>
              <a:t> with all the colors you like. </a:t>
            </a:r>
            <a:endParaRPr sz="1500">
              <a:solidFill>
                <a:schemeClr val="accent2"/>
              </a:solidFill>
            </a:endParaRPr>
          </a:p>
          <a:p>
            <a:pPr indent="0" lvl="0" marL="0" rtl="0" algn="l">
              <a:lnSpc>
                <a:spcPct val="200000"/>
              </a:lnSpc>
              <a:spcBef>
                <a:spcPts val="0"/>
              </a:spcBef>
              <a:spcAft>
                <a:spcPts val="0"/>
              </a:spcAft>
              <a:buNone/>
            </a:pPr>
            <a:r>
              <a:rPr lang="en" sz="1500">
                <a:solidFill>
                  <a:schemeClr val="accent2"/>
                </a:solidFill>
              </a:rPr>
              <a:t>Then, make your code print </a:t>
            </a:r>
            <a:r>
              <a:rPr lang="en" sz="1500">
                <a:solidFill>
                  <a:srgbClr val="8BFB5C"/>
                </a:solidFill>
              </a:rPr>
              <a:t>how many colors</a:t>
            </a:r>
            <a:r>
              <a:rPr lang="en" sz="1500">
                <a:solidFill>
                  <a:schemeClr val="accent2"/>
                </a:solidFill>
              </a:rPr>
              <a:t> are in the array using </a:t>
            </a:r>
            <a:r>
              <a:rPr lang="en" sz="1500">
                <a:solidFill>
                  <a:srgbClr val="FC5252"/>
                </a:solidFill>
              </a:rPr>
              <a:t>arrayName</a:t>
            </a:r>
            <a:r>
              <a:rPr lang="en" sz="1500">
                <a:solidFill>
                  <a:schemeClr val="accent5"/>
                </a:solidFill>
              </a:rPr>
              <a:t>.</a:t>
            </a:r>
            <a:r>
              <a:rPr lang="en" sz="1500">
                <a:solidFill>
                  <a:srgbClr val="8BFB5C"/>
                </a:solidFill>
              </a:rPr>
              <a:t>length</a:t>
            </a:r>
            <a:r>
              <a:rPr lang="en" sz="1500">
                <a:solidFill>
                  <a:schemeClr val="accent2"/>
                </a:solidFill>
              </a:rPr>
              <a:t>. </a:t>
            </a:r>
            <a:endParaRPr sz="1500">
              <a:solidFill>
                <a:schemeClr val="accent2"/>
              </a:solidFill>
            </a:endParaRPr>
          </a:p>
          <a:p>
            <a:pPr indent="0" lvl="0" marL="0" rtl="0" algn="l">
              <a:lnSpc>
                <a:spcPct val="200000"/>
              </a:lnSpc>
              <a:spcBef>
                <a:spcPts val="0"/>
              </a:spcBef>
              <a:spcAft>
                <a:spcPts val="0"/>
              </a:spcAft>
              <a:buNone/>
            </a:pPr>
            <a:r>
              <a:rPr lang="en" sz="1500">
                <a:solidFill>
                  <a:schemeClr val="accent2"/>
                </a:solidFill>
              </a:rPr>
              <a:t>Finally, use your knowledge of </a:t>
            </a:r>
            <a:r>
              <a:rPr lang="en" sz="1500">
                <a:solidFill>
                  <a:srgbClr val="F78AFF"/>
                </a:solidFill>
              </a:rPr>
              <a:t>for</a:t>
            </a:r>
            <a:r>
              <a:rPr lang="en" sz="1500">
                <a:solidFill>
                  <a:schemeClr val="accent2"/>
                </a:solidFill>
              </a:rPr>
              <a:t> loops to make your program print </a:t>
            </a:r>
            <a:r>
              <a:rPr lang="en" sz="1500">
                <a:solidFill>
                  <a:srgbClr val="FC5252"/>
                </a:solidFill>
              </a:rPr>
              <a:t>every single color in the array</a:t>
            </a:r>
            <a:r>
              <a:rPr lang="en" sz="1500"/>
              <a:t>.</a:t>
            </a:r>
            <a:endParaRPr sz="1500"/>
          </a:p>
        </p:txBody>
      </p:sp>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5"/>
                </a:solidFill>
              </a:rPr>
              <a:t>Practice Problem!</a:t>
            </a:r>
            <a:endParaRPr sz="2000">
              <a:solidFill>
                <a:schemeClr val="accent5"/>
              </a:solidFill>
            </a:endParaRPr>
          </a:p>
          <a:p>
            <a:pPr indent="0" lvl="0" marL="0" rtl="0" algn="l">
              <a:spcBef>
                <a:spcPts val="0"/>
              </a:spcBef>
              <a:spcAft>
                <a:spcPts val="0"/>
              </a:spcAft>
              <a:buNone/>
            </a:pPr>
            <a:r>
              <a:t/>
            </a:r>
            <a:endParaRPr sz="2000">
              <a:solidFill>
                <a:schemeClr val="dk2"/>
              </a:solidFill>
            </a:endParaRPr>
          </a:p>
        </p:txBody>
      </p:sp>
      <p:sp>
        <p:nvSpPr>
          <p:cNvPr id="163" name="Google Shape;163;p25"/>
          <p:cNvSpPr txBox="1"/>
          <p:nvPr>
            <p:ph idx="1" type="body"/>
          </p:nvPr>
        </p:nvSpPr>
        <p:spPr>
          <a:xfrm>
            <a:off x="311700" y="2396950"/>
            <a:ext cx="6103200" cy="23640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78AFF"/>
                </a:solidFill>
                <a:latin typeface="Consolas"/>
                <a:ea typeface="Consolas"/>
                <a:cs typeface="Consolas"/>
                <a:sym typeface="Consolas"/>
              </a:rPr>
              <a:t>public static</a:t>
            </a:r>
            <a:r>
              <a:rPr lang="en" sz="1400">
                <a:solidFill>
                  <a:srgbClr val="F3F3F3"/>
                </a:solidFill>
                <a:latin typeface="Consolas"/>
                <a:ea typeface="Consolas"/>
                <a:cs typeface="Consolas"/>
                <a:sym typeface="Consolas"/>
              </a:rPr>
              <a:t> </a:t>
            </a:r>
            <a:r>
              <a:rPr lang="en" sz="1400">
                <a:solidFill>
                  <a:srgbClr val="A5B0FE"/>
                </a:solidFill>
                <a:latin typeface="Consolas"/>
                <a:ea typeface="Consolas"/>
                <a:cs typeface="Consolas"/>
                <a:sym typeface="Consolas"/>
              </a:rPr>
              <a:t>void</a:t>
            </a:r>
            <a:r>
              <a:rPr lang="en" sz="1400">
                <a:solidFill>
                  <a:srgbClr val="F3F3F3"/>
                </a:solidFill>
                <a:latin typeface="Consolas"/>
                <a:ea typeface="Consolas"/>
                <a:cs typeface="Consolas"/>
                <a:sym typeface="Consolas"/>
              </a:rPr>
              <a:t> </a:t>
            </a:r>
            <a:r>
              <a:rPr lang="en" sz="1400">
                <a:solidFill>
                  <a:schemeClr val="accent5"/>
                </a:solidFill>
                <a:latin typeface="Consolas"/>
                <a:ea typeface="Consolas"/>
                <a:cs typeface="Consolas"/>
                <a:sym typeface="Consolas"/>
              </a:rPr>
              <a:t>main</a:t>
            </a:r>
            <a:r>
              <a:rPr lang="en" sz="1400">
                <a:solidFill>
                  <a:srgbClr val="F3F3F3"/>
                </a:solidFill>
                <a:latin typeface="Consolas"/>
                <a:ea typeface="Consolas"/>
                <a:cs typeface="Consolas"/>
                <a:sym typeface="Consolas"/>
              </a:rPr>
              <a:t>(</a:t>
            </a:r>
            <a:r>
              <a:rPr lang="en" sz="1400">
                <a:solidFill>
                  <a:srgbClr val="A5B0FE"/>
                </a:solidFill>
                <a:latin typeface="Consolas"/>
                <a:ea typeface="Consolas"/>
                <a:cs typeface="Consolas"/>
                <a:sym typeface="Consolas"/>
              </a:rPr>
              <a:t>String</a:t>
            </a:r>
            <a:r>
              <a:rPr lang="en" sz="1400">
                <a:solidFill>
                  <a:schemeClr val="accent5"/>
                </a:solidFill>
                <a:latin typeface="Consolas"/>
                <a:ea typeface="Consolas"/>
                <a:cs typeface="Consolas"/>
                <a:sym typeface="Consolas"/>
              </a:rPr>
              <a:t>[]</a:t>
            </a:r>
            <a:r>
              <a:rPr lang="en" sz="1400">
                <a:solidFill>
                  <a:srgbClr val="F3F3F3"/>
                </a:solidFill>
                <a:latin typeface="Consolas"/>
                <a:ea typeface="Consolas"/>
                <a:cs typeface="Consolas"/>
                <a:sym typeface="Consolas"/>
              </a:rPr>
              <a:t> </a:t>
            </a:r>
            <a:r>
              <a:rPr lang="en" sz="1400">
                <a:solidFill>
                  <a:schemeClr val="accent4"/>
                </a:solidFill>
                <a:latin typeface="Consolas"/>
                <a:ea typeface="Consolas"/>
                <a:cs typeface="Consolas"/>
                <a:sym typeface="Consolas"/>
              </a:rPr>
              <a:t>args</a:t>
            </a:r>
            <a:r>
              <a:rPr lang="en" sz="1400">
                <a:solidFill>
                  <a:srgbClr val="F3F3F3"/>
                </a:solidFill>
                <a:latin typeface="Consolas"/>
                <a:ea typeface="Consolas"/>
                <a:cs typeface="Consolas"/>
                <a:sym typeface="Consolas"/>
              </a:rPr>
              <a:t>) {</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A5B0FE"/>
                </a:solidFill>
                <a:latin typeface="Consolas"/>
                <a:ea typeface="Consolas"/>
                <a:cs typeface="Consolas"/>
                <a:sym typeface="Consolas"/>
              </a:rPr>
              <a:t>String</a:t>
            </a:r>
            <a:r>
              <a:rPr lang="en" sz="1400">
                <a:solidFill>
                  <a:schemeClr val="accent5"/>
                </a:solidFill>
                <a:latin typeface="Consolas"/>
                <a:ea typeface="Consolas"/>
                <a:cs typeface="Consolas"/>
                <a:sym typeface="Consolas"/>
              </a:rPr>
              <a:t>[]</a:t>
            </a: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favC</a:t>
            </a:r>
            <a:r>
              <a:rPr lang="en" sz="1400">
                <a:solidFill>
                  <a:srgbClr val="FC5252"/>
                </a:solidFill>
                <a:latin typeface="Consolas"/>
                <a:ea typeface="Consolas"/>
                <a:cs typeface="Consolas"/>
                <a:sym typeface="Consolas"/>
              </a:rPr>
              <a:t>olors</a:t>
            </a:r>
            <a:r>
              <a:rPr lang="en" sz="1400">
                <a:solidFill>
                  <a:srgbClr val="F3F3F3"/>
                </a:solidFill>
                <a:latin typeface="Consolas"/>
                <a:ea typeface="Consolas"/>
                <a:cs typeface="Consolas"/>
                <a:sym typeface="Consolas"/>
              </a:rPr>
              <a:t> = {</a:t>
            </a:r>
            <a:r>
              <a:rPr lang="en" sz="1400">
                <a:solidFill>
                  <a:srgbClr val="8BFB5C"/>
                </a:solidFill>
                <a:latin typeface="Consolas"/>
                <a:ea typeface="Consolas"/>
                <a:cs typeface="Consolas"/>
                <a:sym typeface="Consolas"/>
              </a:rPr>
              <a:t>___</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System</a:t>
            </a:r>
            <a:r>
              <a:rPr lang="en" sz="1400">
                <a:solidFill>
                  <a:schemeClr val="accent5"/>
                </a:solidFill>
                <a:latin typeface="Consolas"/>
                <a:ea typeface="Consolas"/>
                <a:cs typeface="Consolas"/>
                <a:sym typeface="Consolas"/>
              </a:rPr>
              <a:t>.</a:t>
            </a:r>
            <a:r>
              <a:rPr lang="en" sz="1400">
                <a:solidFill>
                  <a:srgbClr val="FC5252"/>
                </a:solidFill>
                <a:latin typeface="Consolas"/>
                <a:ea typeface="Consolas"/>
                <a:cs typeface="Consolas"/>
                <a:sym typeface="Consolas"/>
              </a:rPr>
              <a:t>out</a:t>
            </a:r>
            <a:r>
              <a:rPr lang="en" sz="1400">
                <a:solidFill>
                  <a:schemeClr val="accent5"/>
                </a:solidFill>
                <a:latin typeface="Consolas"/>
                <a:ea typeface="Consolas"/>
                <a:cs typeface="Consolas"/>
                <a:sym typeface="Consolas"/>
              </a:rPr>
              <a:t>.</a:t>
            </a:r>
            <a:r>
              <a:rPr lang="en" sz="1400">
                <a:solidFill>
                  <a:srgbClr val="A5B0FE"/>
                </a:solidFill>
                <a:latin typeface="Consolas"/>
                <a:ea typeface="Consolas"/>
                <a:cs typeface="Consolas"/>
                <a:sym typeface="Consolas"/>
              </a:rPr>
              <a:t>println</a:t>
            </a:r>
            <a:r>
              <a:rPr lang="en" sz="1400">
                <a:solidFill>
                  <a:srgbClr val="F3F3F3"/>
                </a:solidFill>
                <a:latin typeface="Consolas"/>
                <a:ea typeface="Consolas"/>
                <a:cs typeface="Consolas"/>
                <a:sym typeface="Consolas"/>
              </a:rPr>
              <a:t>(</a:t>
            </a:r>
            <a:r>
              <a:rPr lang="en" sz="1400">
                <a:solidFill>
                  <a:srgbClr val="8BFB5C"/>
                </a:solidFill>
                <a:latin typeface="Consolas"/>
                <a:ea typeface="Consolas"/>
                <a:cs typeface="Consolas"/>
                <a:sym typeface="Consolas"/>
              </a:rPr>
              <a:t>“My ”</a:t>
            </a:r>
            <a:r>
              <a:rPr lang="en" sz="1400">
                <a:solidFill>
                  <a:srgbClr val="F3F3F3"/>
                </a:solidFill>
                <a:latin typeface="Consolas"/>
                <a:ea typeface="Consolas"/>
                <a:cs typeface="Consolas"/>
                <a:sym typeface="Consolas"/>
              </a:rPr>
              <a:t> + </a:t>
            </a:r>
            <a:r>
              <a:rPr lang="en" sz="1400">
                <a:solidFill>
                  <a:schemeClr val="accent4"/>
                </a:solidFill>
                <a:latin typeface="Consolas"/>
                <a:ea typeface="Consolas"/>
                <a:cs typeface="Consolas"/>
                <a:sym typeface="Consolas"/>
              </a:rPr>
              <a:t>___</a:t>
            </a:r>
            <a:r>
              <a:rPr lang="en" sz="1400">
                <a:solidFill>
                  <a:srgbClr val="8BFB5C"/>
                </a:solidFill>
                <a:latin typeface="Consolas"/>
                <a:ea typeface="Consolas"/>
                <a:cs typeface="Consolas"/>
                <a:sym typeface="Consolas"/>
              </a:rPr>
              <a:t> </a:t>
            </a:r>
            <a:r>
              <a:rPr lang="en" sz="1400">
                <a:solidFill>
                  <a:schemeClr val="accent2"/>
                </a:solidFill>
                <a:latin typeface="Consolas"/>
                <a:ea typeface="Consolas"/>
                <a:cs typeface="Consolas"/>
                <a:sym typeface="Consolas"/>
              </a:rPr>
              <a:t>+</a:t>
            </a:r>
            <a:r>
              <a:rPr lang="en" sz="1400">
                <a:solidFill>
                  <a:srgbClr val="8BFB5C"/>
                </a:solidFill>
                <a:latin typeface="Consolas"/>
                <a:ea typeface="Consolas"/>
                <a:cs typeface="Consolas"/>
                <a:sym typeface="Consolas"/>
              </a:rPr>
              <a:t> “ favorite colors are:”</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F78AFF"/>
                </a:solidFill>
                <a:latin typeface="Consolas"/>
                <a:ea typeface="Consolas"/>
                <a:cs typeface="Consolas"/>
                <a:sym typeface="Consolas"/>
              </a:rPr>
              <a:t>for</a:t>
            </a:r>
            <a:r>
              <a:rPr lang="en" sz="1400">
                <a:solidFill>
                  <a:srgbClr val="FC5252"/>
                </a:solidFill>
                <a:latin typeface="Consolas"/>
                <a:ea typeface="Consolas"/>
                <a:cs typeface="Consolas"/>
                <a:sym typeface="Consolas"/>
              </a:rPr>
              <a:t> </a:t>
            </a:r>
            <a:r>
              <a:rPr lang="en" sz="1400">
                <a:solidFill>
                  <a:schemeClr val="accent2"/>
                </a:solidFill>
                <a:latin typeface="Consolas"/>
                <a:ea typeface="Consolas"/>
                <a:cs typeface="Consolas"/>
                <a:sym typeface="Consolas"/>
              </a:rPr>
              <a:t>(</a:t>
            </a:r>
            <a:r>
              <a:rPr lang="en" sz="1400">
                <a:solidFill>
                  <a:srgbClr val="FC5252"/>
                </a:solidFill>
                <a:latin typeface="Consolas"/>
                <a:ea typeface="Consolas"/>
                <a:cs typeface="Consolas"/>
                <a:sym typeface="Consolas"/>
              </a:rPr>
              <a:t>___</a:t>
            </a:r>
            <a:r>
              <a:rPr lang="en" sz="1400">
                <a:solidFill>
                  <a:srgbClr val="F3F3F3"/>
                </a:solidFill>
                <a:latin typeface="Consolas"/>
                <a:ea typeface="Consolas"/>
                <a:cs typeface="Consolas"/>
                <a:sym typeface="Consolas"/>
              </a:rPr>
              <a:t>;</a:t>
            </a:r>
            <a:r>
              <a:rPr lang="en" sz="1400">
                <a:solidFill>
                  <a:srgbClr val="FC5252"/>
                </a:solidFill>
                <a:latin typeface="Consolas"/>
                <a:ea typeface="Consolas"/>
                <a:cs typeface="Consolas"/>
                <a:sym typeface="Consolas"/>
              </a:rPr>
              <a:t> ___</a:t>
            </a:r>
            <a:r>
              <a:rPr lang="en" sz="1400">
                <a:solidFill>
                  <a:srgbClr val="F3F3F3"/>
                </a:solidFill>
                <a:latin typeface="Consolas"/>
                <a:ea typeface="Consolas"/>
                <a:cs typeface="Consolas"/>
                <a:sym typeface="Consolas"/>
              </a:rPr>
              <a:t>;</a:t>
            </a:r>
            <a:r>
              <a:rPr lang="en" sz="1400">
                <a:solidFill>
                  <a:srgbClr val="FC5252"/>
                </a:solidFill>
                <a:latin typeface="Consolas"/>
                <a:ea typeface="Consolas"/>
                <a:cs typeface="Consolas"/>
                <a:sym typeface="Consolas"/>
              </a:rPr>
              <a:t> ___</a:t>
            </a:r>
            <a:r>
              <a:rPr lang="en" sz="1400">
                <a:solidFill>
                  <a:srgbClr val="F3F3F3"/>
                </a:solidFill>
                <a:latin typeface="Consolas"/>
                <a:ea typeface="Consolas"/>
                <a:cs typeface="Consolas"/>
                <a:sym typeface="Consolas"/>
              </a:rPr>
              <a:t>)</a:t>
            </a:r>
            <a:r>
              <a:rPr lang="en" sz="1400">
                <a:solidFill>
                  <a:srgbClr val="FC5252"/>
                </a:solidFill>
                <a:latin typeface="Consolas"/>
                <a:ea typeface="Consolas"/>
                <a:cs typeface="Consolas"/>
                <a:sym typeface="Consolas"/>
              </a:rPr>
              <a:t> </a:t>
            </a:r>
            <a:r>
              <a:rPr lang="en" sz="1400">
                <a:solidFill>
                  <a:schemeClr val="accent2"/>
                </a:solidFill>
                <a:latin typeface="Consolas"/>
                <a:ea typeface="Consolas"/>
                <a:cs typeface="Consolas"/>
                <a:sym typeface="Consolas"/>
              </a:rPr>
              <a:t>{</a:t>
            </a:r>
            <a:endParaRPr sz="1400">
              <a:solidFill>
                <a:schemeClr val="accent2"/>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C5252"/>
                </a:solidFill>
                <a:latin typeface="Consolas"/>
                <a:ea typeface="Consolas"/>
                <a:cs typeface="Consolas"/>
                <a:sym typeface="Consolas"/>
              </a:rPr>
              <a:t>	System</a:t>
            </a:r>
            <a:r>
              <a:rPr lang="en" sz="1400">
                <a:solidFill>
                  <a:schemeClr val="accent5"/>
                </a:solidFill>
                <a:latin typeface="Consolas"/>
                <a:ea typeface="Consolas"/>
                <a:cs typeface="Consolas"/>
                <a:sym typeface="Consolas"/>
              </a:rPr>
              <a:t>.</a:t>
            </a:r>
            <a:r>
              <a:rPr lang="en" sz="1400">
                <a:solidFill>
                  <a:srgbClr val="FC5252"/>
                </a:solidFill>
                <a:latin typeface="Consolas"/>
                <a:ea typeface="Consolas"/>
                <a:cs typeface="Consolas"/>
                <a:sym typeface="Consolas"/>
              </a:rPr>
              <a:t>out</a:t>
            </a:r>
            <a:r>
              <a:rPr lang="en" sz="1400">
                <a:solidFill>
                  <a:schemeClr val="accent5"/>
                </a:solidFill>
                <a:latin typeface="Consolas"/>
                <a:ea typeface="Consolas"/>
                <a:cs typeface="Consolas"/>
                <a:sym typeface="Consolas"/>
              </a:rPr>
              <a:t>.</a:t>
            </a:r>
            <a:r>
              <a:rPr lang="en" sz="1400">
                <a:solidFill>
                  <a:srgbClr val="A5B0FE"/>
                </a:solidFill>
                <a:latin typeface="Consolas"/>
                <a:ea typeface="Consolas"/>
                <a:cs typeface="Consolas"/>
                <a:sym typeface="Consolas"/>
              </a:rPr>
              <a:t>println</a:t>
            </a:r>
            <a:r>
              <a:rPr lang="en" sz="1400">
                <a:solidFill>
                  <a:srgbClr val="F3F3F3"/>
                </a:solidFill>
                <a:latin typeface="Consolas"/>
                <a:ea typeface="Consolas"/>
                <a:cs typeface="Consolas"/>
                <a:sym typeface="Consolas"/>
              </a:rPr>
              <a:t>(</a:t>
            </a:r>
            <a:r>
              <a:rPr lang="en" sz="1400">
                <a:solidFill>
                  <a:srgbClr val="8BFB5C"/>
                </a:solidFill>
                <a:latin typeface="Consolas"/>
                <a:ea typeface="Consolas"/>
                <a:cs typeface="Consolas"/>
                <a:sym typeface="Consolas"/>
              </a:rPr>
              <a:t>___</a:t>
            </a:r>
            <a:r>
              <a:rPr lang="en" sz="1400">
                <a:solidFill>
                  <a:srgbClr val="F3F3F3"/>
                </a:solidFill>
                <a:latin typeface="Consolas"/>
                <a:ea typeface="Consolas"/>
                <a:cs typeface="Consolas"/>
                <a:sym typeface="Consolas"/>
              </a:rPr>
              <a:t>);</a:t>
            </a:r>
            <a:endParaRPr sz="1400">
              <a:solidFill>
                <a:srgbClr val="FC5252"/>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C5252"/>
                </a:solidFill>
                <a:latin typeface="Consolas"/>
                <a:ea typeface="Consolas"/>
                <a:cs typeface="Consolas"/>
                <a:sym typeface="Consolas"/>
              </a:rPr>
              <a:t>  </a:t>
            </a:r>
            <a:r>
              <a:rPr lang="en" sz="1400">
                <a:solidFill>
                  <a:schemeClr val="accent2"/>
                </a:solidFill>
                <a:latin typeface="Consolas"/>
                <a:ea typeface="Consolas"/>
                <a:cs typeface="Consolas"/>
                <a:sym typeface="Consolas"/>
              </a:rPr>
              <a:t>}</a:t>
            </a:r>
            <a:endParaRPr sz="1400">
              <a:solidFill>
                <a:schemeClr val="accent2"/>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5"/>
                </a:solidFill>
              </a:rPr>
              <a:t>Homework</a:t>
            </a:r>
            <a:endParaRPr sz="2000">
              <a:solidFill>
                <a:schemeClr val="accent5"/>
              </a:solidFill>
            </a:endParaRPr>
          </a:p>
        </p:txBody>
      </p:sp>
      <p:sp>
        <p:nvSpPr>
          <p:cNvPr id="169" name="Google Shape;169;p26"/>
          <p:cNvSpPr txBox="1"/>
          <p:nvPr>
            <p:ph idx="1" type="body"/>
          </p:nvPr>
        </p:nvSpPr>
        <p:spPr>
          <a:xfrm>
            <a:off x="311700" y="923875"/>
            <a:ext cx="85206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Make </a:t>
            </a:r>
            <a:r>
              <a:rPr lang="en" sz="1500">
                <a:solidFill>
                  <a:schemeClr val="accent2"/>
                </a:solidFill>
              </a:rPr>
              <a:t>a</a:t>
            </a:r>
            <a:r>
              <a:rPr lang="en" sz="1500">
                <a:solidFill>
                  <a:schemeClr val="accent2"/>
                </a:solidFill>
              </a:rPr>
              <a:t>n</a:t>
            </a:r>
            <a:r>
              <a:rPr lang="en" sz="1500"/>
              <a:t> </a:t>
            </a:r>
            <a:r>
              <a:rPr lang="en" sz="1500">
                <a:solidFill>
                  <a:srgbClr val="FC5252"/>
                </a:solidFill>
              </a:rPr>
              <a:t>array</a:t>
            </a:r>
            <a:r>
              <a:rPr lang="en" sz="1500"/>
              <a:t> </a:t>
            </a:r>
            <a:r>
              <a:rPr lang="en" sz="1500">
                <a:solidFill>
                  <a:schemeClr val="accent2"/>
                </a:solidFill>
              </a:rPr>
              <a:t>listing </a:t>
            </a:r>
            <a:r>
              <a:rPr lang="en" sz="1500">
                <a:solidFill>
                  <a:srgbClr val="FC5252"/>
                </a:solidFill>
              </a:rPr>
              <a:t>your </a:t>
            </a:r>
            <a:r>
              <a:rPr lang="en" sz="1500">
                <a:solidFill>
                  <a:srgbClr val="FC5252"/>
                </a:solidFill>
              </a:rPr>
              <a:t>family members</a:t>
            </a:r>
            <a:r>
              <a:rPr lang="en" sz="1500">
                <a:solidFill>
                  <a:schemeClr val="accent2"/>
                </a:solidFill>
              </a:rPr>
              <a:t>, or the </a:t>
            </a:r>
            <a:r>
              <a:rPr lang="en" sz="1500">
                <a:solidFill>
                  <a:srgbClr val="FC5252"/>
                </a:solidFill>
              </a:rPr>
              <a:t>members of a K-pop group</a:t>
            </a:r>
            <a:r>
              <a:rPr lang="en" sz="1500">
                <a:solidFill>
                  <a:schemeClr val="accent2"/>
                </a:solidFill>
              </a:rPr>
              <a:t>.</a:t>
            </a:r>
            <a:endParaRPr sz="1500">
              <a:solidFill>
                <a:schemeClr val="accent2"/>
              </a:solidFill>
            </a:endParaRPr>
          </a:p>
          <a:p>
            <a:pPr indent="0" lvl="0" marL="0" rtl="0" algn="l">
              <a:spcBef>
                <a:spcPts val="0"/>
              </a:spcBef>
              <a:spcAft>
                <a:spcPts val="0"/>
              </a:spcAft>
              <a:buNone/>
            </a:pPr>
            <a:r>
              <a:t/>
            </a:r>
            <a:endParaRPr sz="1500">
              <a:solidFill>
                <a:schemeClr val="accent2"/>
              </a:solidFill>
            </a:endParaRPr>
          </a:p>
          <a:p>
            <a:pPr indent="0" lvl="0" marL="0" rtl="0" algn="l">
              <a:lnSpc>
                <a:spcPct val="200000"/>
              </a:lnSpc>
              <a:spcBef>
                <a:spcPts val="0"/>
              </a:spcBef>
              <a:spcAft>
                <a:spcPts val="0"/>
              </a:spcAft>
              <a:buNone/>
            </a:pPr>
            <a:r>
              <a:rPr lang="en" sz="1500">
                <a:solidFill>
                  <a:schemeClr val="accent2"/>
                </a:solidFill>
              </a:rPr>
              <a:t>Make it print </a:t>
            </a:r>
            <a:r>
              <a:rPr lang="en" sz="1500">
                <a:solidFill>
                  <a:schemeClr val="accent4"/>
                </a:solidFill>
              </a:rPr>
              <a:t>how many people</a:t>
            </a:r>
            <a:r>
              <a:rPr lang="en" sz="1500">
                <a:solidFill>
                  <a:schemeClr val="accent2"/>
                </a:solidFill>
              </a:rPr>
              <a:t> there are, then make it print the </a:t>
            </a:r>
            <a:r>
              <a:rPr lang="en" sz="1500">
                <a:solidFill>
                  <a:srgbClr val="8BFB5C"/>
                </a:solidFill>
              </a:rPr>
              <a:t>name of the oldest person</a:t>
            </a:r>
            <a:r>
              <a:rPr lang="en" sz="1500">
                <a:solidFill>
                  <a:schemeClr val="accent2"/>
                </a:solidFill>
              </a:rPr>
              <a:t>.</a:t>
            </a:r>
            <a:endParaRPr sz="1500"/>
          </a:p>
        </p:txBody>
      </p:sp>
      <p:sp>
        <p:nvSpPr>
          <p:cNvPr id="170" name="Google Shape;170;p26"/>
          <p:cNvSpPr txBox="1"/>
          <p:nvPr>
            <p:ph idx="1" type="body"/>
          </p:nvPr>
        </p:nvSpPr>
        <p:spPr>
          <a:xfrm>
            <a:off x="311700" y="2777950"/>
            <a:ext cx="6103200" cy="18261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78AFF"/>
                </a:solidFill>
                <a:latin typeface="Consolas"/>
                <a:ea typeface="Consolas"/>
                <a:cs typeface="Consolas"/>
                <a:sym typeface="Consolas"/>
              </a:rPr>
              <a:t>public static</a:t>
            </a:r>
            <a:r>
              <a:rPr lang="en" sz="1400">
                <a:solidFill>
                  <a:srgbClr val="F3F3F3"/>
                </a:solidFill>
                <a:latin typeface="Consolas"/>
                <a:ea typeface="Consolas"/>
                <a:cs typeface="Consolas"/>
                <a:sym typeface="Consolas"/>
              </a:rPr>
              <a:t> </a:t>
            </a:r>
            <a:r>
              <a:rPr lang="en" sz="1400">
                <a:solidFill>
                  <a:srgbClr val="A5B0FE"/>
                </a:solidFill>
                <a:latin typeface="Consolas"/>
                <a:ea typeface="Consolas"/>
                <a:cs typeface="Consolas"/>
                <a:sym typeface="Consolas"/>
              </a:rPr>
              <a:t>void</a:t>
            </a:r>
            <a:r>
              <a:rPr lang="en" sz="1400">
                <a:solidFill>
                  <a:srgbClr val="F3F3F3"/>
                </a:solidFill>
                <a:latin typeface="Consolas"/>
                <a:ea typeface="Consolas"/>
                <a:cs typeface="Consolas"/>
                <a:sym typeface="Consolas"/>
              </a:rPr>
              <a:t> </a:t>
            </a:r>
            <a:r>
              <a:rPr lang="en" sz="1400">
                <a:solidFill>
                  <a:schemeClr val="accent5"/>
                </a:solidFill>
                <a:latin typeface="Consolas"/>
                <a:ea typeface="Consolas"/>
                <a:cs typeface="Consolas"/>
                <a:sym typeface="Consolas"/>
              </a:rPr>
              <a:t>main</a:t>
            </a:r>
            <a:r>
              <a:rPr lang="en" sz="1400">
                <a:solidFill>
                  <a:srgbClr val="F3F3F3"/>
                </a:solidFill>
                <a:latin typeface="Consolas"/>
                <a:ea typeface="Consolas"/>
                <a:cs typeface="Consolas"/>
                <a:sym typeface="Consolas"/>
              </a:rPr>
              <a:t>(</a:t>
            </a:r>
            <a:r>
              <a:rPr lang="en" sz="1400">
                <a:solidFill>
                  <a:srgbClr val="A5B0FE"/>
                </a:solidFill>
                <a:latin typeface="Consolas"/>
                <a:ea typeface="Consolas"/>
                <a:cs typeface="Consolas"/>
                <a:sym typeface="Consolas"/>
              </a:rPr>
              <a:t>String</a:t>
            </a:r>
            <a:r>
              <a:rPr lang="en" sz="1400">
                <a:solidFill>
                  <a:schemeClr val="accent5"/>
                </a:solidFill>
                <a:latin typeface="Consolas"/>
                <a:ea typeface="Consolas"/>
                <a:cs typeface="Consolas"/>
                <a:sym typeface="Consolas"/>
              </a:rPr>
              <a:t>[]</a:t>
            </a:r>
            <a:r>
              <a:rPr lang="en" sz="1400">
                <a:solidFill>
                  <a:srgbClr val="F3F3F3"/>
                </a:solidFill>
                <a:latin typeface="Consolas"/>
                <a:ea typeface="Consolas"/>
                <a:cs typeface="Consolas"/>
                <a:sym typeface="Consolas"/>
              </a:rPr>
              <a:t> </a:t>
            </a:r>
            <a:r>
              <a:rPr lang="en" sz="1400">
                <a:solidFill>
                  <a:schemeClr val="accent4"/>
                </a:solidFill>
                <a:latin typeface="Consolas"/>
                <a:ea typeface="Consolas"/>
                <a:cs typeface="Consolas"/>
                <a:sym typeface="Consolas"/>
              </a:rPr>
              <a:t>args</a:t>
            </a:r>
            <a:r>
              <a:rPr lang="en" sz="1400">
                <a:solidFill>
                  <a:srgbClr val="F3F3F3"/>
                </a:solidFill>
                <a:latin typeface="Consolas"/>
                <a:ea typeface="Consolas"/>
                <a:cs typeface="Consolas"/>
                <a:sym typeface="Consolas"/>
              </a:rPr>
              <a:t>) {</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A5B0FE"/>
                </a:solidFill>
                <a:latin typeface="Consolas"/>
                <a:ea typeface="Consolas"/>
                <a:cs typeface="Consolas"/>
                <a:sym typeface="Consolas"/>
              </a:rPr>
              <a:t>String</a:t>
            </a:r>
            <a:r>
              <a:rPr lang="en" sz="1400">
                <a:solidFill>
                  <a:schemeClr val="accent5"/>
                </a:solidFill>
                <a:latin typeface="Consolas"/>
                <a:ea typeface="Consolas"/>
                <a:cs typeface="Consolas"/>
                <a:sym typeface="Consolas"/>
              </a:rPr>
              <a:t>[]</a:t>
            </a: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members </a:t>
            </a:r>
            <a:r>
              <a:rPr lang="en" sz="1400">
                <a:solidFill>
                  <a:srgbClr val="F3F3F3"/>
                </a:solidFill>
                <a:latin typeface="Consolas"/>
                <a:ea typeface="Consolas"/>
                <a:cs typeface="Consolas"/>
                <a:sym typeface="Consolas"/>
              </a:rPr>
              <a:t>= {</a:t>
            </a:r>
            <a:r>
              <a:rPr lang="en" sz="1400">
                <a:solidFill>
                  <a:srgbClr val="8BFB5C"/>
                </a:solidFill>
                <a:latin typeface="Consolas"/>
                <a:ea typeface="Consolas"/>
                <a:cs typeface="Consolas"/>
                <a:sym typeface="Consolas"/>
              </a:rPr>
              <a:t>___</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System</a:t>
            </a:r>
            <a:r>
              <a:rPr lang="en" sz="1400">
                <a:solidFill>
                  <a:schemeClr val="accent5"/>
                </a:solidFill>
                <a:latin typeface="Consolas"/>
                <a:ea typeface="Consolas"/>
                <a:cs typeface="Consolas"/>
                <a:sym typeface="Consolas"/>
              </a:rPr>
              <a:t>.</a:t>
            </a:r>
            <a:r>
              <a:rPr lang="en" sz="1400">
                <a:solidFill>
                  <a:srgbClr val="FC5252"/>
                </a:solidFill>
                <a:latin typeface="Consolas"/>
                <a:ea typeface="Consolas"/>
                <a:cs typeface="Consolas"/>
                <a:sym typeface="Consolas"/>
              </a:rPr>
              <a:t>out</a:t>
            </a:r>
            <a:r>
              <a:rPr lang="en" sz="1400">
                <a:solidFill>
                  <a:schemeClr val="accent5"/>
                </a:solidFill>
                <a:latin typeface="Consolas"/>
                <a:ea typeface="Consolas"/>
                <a:cs typeface="Consolas"/>
                <a:sym typeface="Consolas"/>
              </a:rPr>
              <a:t>.</a:t>
            </a:r>
            <a:r>
              <a:rPr lang="en" sz="1400">
                <a:solidFill>
                  <a:srgbClr val="A5B0FE"/>
                </a:solidFill>
                <a:latin typeface="Consolas"/>
                <a:ea typeface="Consolas"/>
                <a:cs typeface="Consolas"/>
                <a:sym typeface="Consolas"/>
              </a:rPr>
              <a:t>println</a:t>
            </a:r>
            <a:r>
              <a:rPr lang="en" sz="1400">
                <a:solidFill>
                  <a:srgbClr val="F3F3F3"/>
                </a:solidFill>
                <a:latin typeface="Consolas"/>
                <a:ea typeface="Consolas"/>
                <a:cs typeface="Consolas"/>
                <a:sym typeface="Consolas"/>
              </a:rPr>
              <a:t>(</a:t>
            </a:r>
            <a:r>
              <a:rPr lang="en" sz="1400">
                <a:solidFill>
                  <a:srgbClr val="8BFB5C"/>
                </a:solidFill>
                <a:latin typeface="Consolas"/>
                <a:ea typeface="Consolas"/>
                <a:cs typeface="Consolas"/>
                <a:sym typeface="Consolas"/>
              </a:rPr>
              <a:t>“___ has ”</a:t>
            </a:r>
            <a:r>
              <a:rPr lang="en" sz="1400">
                <a:solidFill>
                  <a:srgbClr val="F3F3F3"/>
                </a:solidFill>
                <a:latin typeface="Consolas"/>
                <a:ea typeface="Consolas"/>
                <a:cs typeface="Consolas"/>
                <a:sym typeface="Consolas"/>
              </a:rPr>
              <a:t> + </a:t>
            </a:r>
            <a:r>
              <a:rPr lang="en" sz="1400">
                <a:solidFill>
                  <a:schemeClr val="accent4"/>
                </a:solidFill>
                <a:latin typeface="Consolas"/>
                <a:ea typeface="Consolas"/>
                <a:cs typeface="Consolas"/>
                <a:sym typeface="Consolas"/>
              </a:rPr>
              <a:t>___</a:t>
            </a:r>
            <a:r>
              <a:rPr lang="en" sz="1400">
                <a:solidFill>
                  <a:srgbClr val="8BFB5C"/>
                </a:solidFill>
                <a:latin typeface="Consolas"/>
                <a:ea typeface="Consolas"/>
                <a:cs typeface="Consolas"/>
                <a:sym typeface="Consolas"/>
              </a:rPr>
              <a:t> </a:t>
            </a:r>
            <a:r>
              <a:rPr lang="en" sz="1400">
                <a:solidFill>
                  <a:schemeClr val="accent2"/>
                </a:solidFill>
                <a:latin typeface="Consolas"/>
                <a:ea typeface="Consolas"/>
                <a:cs typeface="Consolas"/>
                <a:sym typeface="Consolas"/>
              </a:rPr>
              <a:t>+</a:t>
            </a:r>
            <a:r>
              <a:rPr lang="en" sz="1400">
                <a:solidFill>
                  <a:srgbClr val="8BFB5C"/>
                </a:solidFill>
                <a:latin typeface="Consolas"/>
                <a:ea typeface="Consolas"/>
                <a:cs typeface="Consolas"/>
                <a:sym typeface="Consolas"/>
              </a:rPr>
              <a:t> “ members”</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  </a:t>
            </a:r>
            <a:r>
              <a:rPr lang="en" sz="1400">
                <a:solidFill>
                  <a:srgbClr val="FC5252"/>
                </a:solidFill>
                <a:latin typeface="Consolas"/>
                <a:ea typeface="Consolas"/>
                <a:cs typeface="Consolas"/>
                <a:sym typeface="Consolas"/>
              </a:rPr>
              <a:t>System</a:t>
            </a:r>
            <a:r>
              <a:rPr lang="en" sz="1400">
                <a:solidFill>
                  <a:schemeClr val="accent5"/>
                </a:solidFill>
                <a:latin typeface="Consolas"/>
                <a:ea typeface="Consolas"/>
                <a:cs typeface="Consolas"/>
                <a:sym typeface="Consolas"/>
              </a:rPr>
              <a:t>.</a:t>
            </a:r>
            <a:r>
              <a:rPr lang="en" sz="1400">
                <a:solidFill>
                  <a:srgbClr val="FC5252"/>
                </a:solidFill>
                <a:latin typeface="Consolas"/>
                <a:ea typeface="Consolas"/>
                <a:cs typeface="Consolas"/>
                <a:sym typeface="Consolas"/>
              </a:rPr>
              <a:t>out</a:t>
            </a:r>
            <a:r>
              <a:rPr lang="en" sz="1400">
                <a:solidFill>
                  <a:schemeClr val="accent5"/>
                </a:solidFill>
                <a:latin typeface="Consolas"/>
                <a:ea typeface="Consolas"/>
                <a:cs typeface="Consolas"/>
                <a:sym typeface="Consolas"/>
              </a:rPr>
              <a:t>.</a:t>
            </a:r>
            <a:r>
              <a:rPr lang="en" sz="1400">
                <a:solidFill>
                  <a:srgbClr val="A5B0FE"/>
                </a:solidFill>
                <a:latin typeface="Consolas"/>
                <a:ea typeface="Consolas"/>
                <a:cs typeface="Consolas"/>
                <a:sym typeface="Consolas"/>
              </a:rPr>
              <a:t>println</a:t>
            </a:r>
            <a:r>
              <a:rPr lang="en" sz="1400">
                <a:solidFill>
                  <a:srgbClr val="F3F3F3"/>
                </a:solidFill>
                <a:latin typeface="Consolas"/>
                <a:ea typeface="Consolas"/>
                <a:cs typeface="Consolas"/>
                <a:sym typeface="Consolas"/>
              </a:rPr>
              <a:t>(</a:t>
            </a:r>
            <a:r>
              <a:rPr lang="en" sz="1400">
                <a:solidFill>
                  <a:srgbClr val="8BFB5C"/>
                </a:solidFill>
                <a:latin typeface="Consolas"/>
                <a:ea typeface="Consolas"/>
                <a:cs typeface="Consolas"/>
                <a:sym typeface="Consolas"/>
              </a:rPr>
              <a:t>___</a:t>
            </a:r>
            <a:r>
              <a:rPr lang="en" sz="1400">
                <a:solidFill>
                  <a:srgbClr val="F3F3F3"/>
                </a:solidFill>
                <a:latin typeface="Consolas"/>
                <a:ea typeface="Consolas"/>
                <a:cs typeface="Consolas"/>
                <a:sym typeface="Consolas"/>
              </a:rPr>
              <a:t> + </a:t>
            </a:r>
            <a:r>
              <a:rPr lang="en" sz="1400">
                <a:solidFill>
                  <a:srgbClr val="8BFB5C"/>
                </a:solidFill>
                <a:latin typeface="Consolas"/>
                <a:ea typeface="Consolas"/>
                <a:cs typeface="Consolas"/>
                <a:sym typeface="Consolas"/>
              </a:rPr>
              <a:t>“ is the oldest.”</a:t>
            </a: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a:p>
            <a:pPr indent="0" lvl="0" marL="0" rtl="0" algn="l">
              <a:lnSpc>
                <a:spcPct val="150000"/>
              </a:lnSpc>
              <a:spcBef>
                <a:spcPts val="0"/>
              </a:spcBef>
              <a:spcAft>
                <a:spcPts val="0"/>
              </a:spcAft>
              <a:buNone/>
            </a:pPr>
            <a:r>
              <a:rPr lang="en" sz="1400">
                <a:solidFill>
                  <a:srgbClr val="F3F3F3"/>
                </a:solidFill>
                <a:latin typeface="Consolas"/>
                <a:ea typeface="Consolas"/>
                <a:cs typeface="Consolas"/>
                <a:sym typeface="Consolas"/>
              </a:rPr>
              <a:t>}</a:t>
            </a:r>
            <a:endParaRPr sz="1400">
              <a:solidFill>
                <a:srgbClr val="F3F3F3"/>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86904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3799770" y="1925652"/>
            <a:ext cx="1544464" cy="11583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7"/>
          <p:cNvPicPr preferRelativeResize="0"/>
          <p:nvPr/>
        </p:nvPicPr>
        <p:blipFill rotWithShape="1">
          <a:blip r:embed="rId3">
            <a:alphaModFix/>
          </a:blip>
          <a:srcRect b="9694" l="12067" r="7804" t="9991"/>
          <a:stretch/>
        </p:blipFill>
        <p:spPr>
          <a:xfrm>
            <a:off x="2390100" y="420650"/>
            <a:ext cx="4063175" cy="407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2066875"/>
            <a:ext cx="8520600" cy="52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A5B0FE"/>
                </a:solidFill>
              </a:rPr>
              <a:t>String</a:t>
            </a:r>
            <a:r>
              <a:rPr lang="en" sz="1500">
                <a:solidFill>
                  <a:schemeClr val="accent5"/>
                </a:solidFill>
              </a:rPr>
              <a:t>[]</a:t>
            </a:r>
            <a:r>
              <a:rPr lang="en" sz="1500"/>
              <a:t> </a:t>
            </a:r>
            <a:r>
              <a:rPr lang="en" sz="1500">
                <a:solidFill>
                  <a:srgbClr val="FC5252"/>
                </a:solidFill>
              </a:rPr>
              <a:t>chocolateBox</a:t>
            </a:r>
            <a:r>
              <a:rPr lang="en" sz="1500"/>
              <a:t> </a:t>
            </a:r>
            <a:r>
              <a:rPr lang="en" sz="1500">
                <a:solidFill>
                  <a:schemeClr val="accent2"/>
                </a:solidFill>
              </a:rPr>
              <a:t>=</a:t>
            </a:r>
            <a:r>
              <a:rPr lang="en" sz="1500"/>
              <a:t> </a:t>
            </a:r>
            <a:r>
              <a:rPr lang="en" sz="1500">
                <a:solidFill>
                  <a:srgbClr val="FC5252"/>
                </a:solidFill>
              </a:rPr>
              <a:t>{</a:t>
            </a:r>
            <a:r>
              <a:rPr lang="en" sz="1500">
                <a:solidFill>
                  <a:srgbClr val="8BFB5C"/>
                </a:solidFill>
              </a:rPr>
              <a:t>“Milk”</a:t>
            </a:r>
            <a:r>
              <a:rPr lang="en" sz="1500">
                <a:solidFill>
                  <a:srgbClr val="FC5252"/>
                </a:solidFill>
              </a:rPr>
              <a:t>,</a:t>
            </a:r>
            <a:r>
              <a:rPr lang="en" sz="1500">
                <a:solidFill>
                  <a:srgbClr val="8BFB5C"/>
                </a:solidFill>
              </a:rPr>
              <a:t> “Dark”</a:t>
            </a:r>
            <a:r>
              <a:rPr lang="en" sz="1500">
                <a:solidFill>
                  <a:srgbClr val="FC5252"/>
                </a:solidFill>
              </a:rPr>
              <a:t>,</a:t>
            </a:r>
            <a:r>
              <a:rPr lang="en" sz="1500">
                <a:solidFill>
                  <a:srgbClr val="8BFB5C"/>
                </a:solidFill>
              </a:rPr>
              <a:t> “White”</a:t>
            </a:r>
            <a:r>
              <a:rPr lang="en" sz="1500">
                <a:solidFill>
                  <a:srgbClr val="FC5252"/>
                </a:solidFill>
              </a:rPr>
              <a:t>,</a:t>
            </a:r>
            <a:r>
              <a:rPr lang="en" sz="1500">
                <a:solidFill>
                  <a:srgbClr val="8BFB5C"/>
                </a:solidFill>
              </a:rPr>
              <a:t> “Caramel”</a:t>
            </a:r>
            <a:r>
              <a:rPr lang="en" sz="1500">
                <a:solidFill>
                  <a:srgbClr val="FC5252"/>
                </a:solidFill>
              </a:rPr>
              <a:t>}</a:t>
            </a:r>
            <a:r>
              <a:rPr lang="en" sz="1500">
                <a:solidFill>
                  <a:schemeClr val="accent2"/>
                </a:solidFill>
              </a:rPr>
              <a:t>;</a:t>
            </a:r>
            <a:endParaRPr sz="1500">
              <a:solidFill>
                <a:schemeClr val="accent2"/>
              </a:solidFill>
            </a:endParaRPr>
          </a:p>
        </p:txBody>
      </p:sp>
      <p:graphicFrame>
        <p:nvGraphicFramePr>
          <p:cNvPr id="81" name="Google Shape;81;p18"/>
          <p:cNvGraphicFramePr/>
          <p:nvPr/>
        </p:nvGraphicFramePr>
        <p:xfrm>
          <a:off x="952500" y="2914650"/>
          <a:ext cx="3000000" cy="3000000"/>
        </p:xfrm>
        <a:graphic>
          <a:graphicData uri="http://schemas.openxmlformats.org/drawingml/2006/table">
            <a:tbl>
              <a:tblPr>
                <a:noFill/>
                <a:tableStyleId>{8D7D0FAF-F942-4A8D-B7F0-AD3E857E9A2A}</a:tableStyleId>
              </a:tblPr>
              <a:tblGrid>
                <a:gridCol w="1809750"/>
                <a:gridCol w="1809750"/>
                <a:gridCol w="1809750"/>
                <a:gridCol w="1809750"/>
              </a:tblGrid>
              <a:tr h="911650">
                <a:tc>
                  <a:txBody>
                    <a:bodyPr/>
                    <a:lstStyle/>
                    <a:p>
                      <a:pPr indent="0" lvl="0" marL="0" rtl="0" algn="ctr">
                        <a:spcBef>
                          <a:spcPts val="0"/>
                        </a:spcBef>
                        <a:spcAft>
                          <a:spcPts val="0"/>
                        </a:spcAft>
                        <a:buNone/>
                      </a:pPr>
                      <a:r>
                        <a:rPr lang="en" sz="2000">
                          <a:solidFill>
                            <a:srgbClr val="8BFB5C"/>
                          </a:solidFill>
                        </a:rPr>
                        <a:t>“Milk”</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8BFB5C"/>
                          </a:solidFill>
                        </a:rPr>
                        <a:t>“Dark”</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8BFB5C"/>
                          </a:solidFill>
                        </a:rPr>
                        <a:t>“White”</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8BFB5C"/>
                          </a:solidFill>
                        </a:rPr>
                        <a:t>“Caramel”</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82" name="Google Shape;82;p18"/>
          <p:cNvSpPr txBox="1"/>
          <p:nvPr/>
        </p:nvSpPr>
        <p:spPr>
          <a:xfrm>
            <a:off x="2772525" y="2455035"/>
            <a:ext cx="36093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C5252"/>
                </a:solidFill>
              </a:rPr>
              <a:t>chocolateBox</a:t>
            </a:r>
            <a:endParaRPr sz="1600">
              <a:solidFill>
                <a:srgbClr val="FC5252"/>
              </a:solidFill>
            </a:endParaRPr>
          </a:p>
        </p:txBody>
      </p:sp>
      <p:sp>
        <p:nvSpPr>
          <p:cNvPr id="83" name="Google Shape;83;p18"/>
          <p:cNvSpPr txBox="1"/>
          <p:nvPr>
            <p:ph idx="1" type="body"/>
          </p:nvPr>
        </p:nvSpPr>
        <p:spPr>
          <a:xfrm>
            <a:off x="311700" y="85675"/>
            <a:ext cx="8520600" cy="18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A5B0FE"/>
                </a:solidFill>
              </a:rPr>
              <a:t>String</a:t>
            </a:r>
            <a:r>
              <a:rPr lang="en" sz="1500"/>
              <a:t> </a:t>
            </a:r>
            <a:r>
              <a:rPr lang="en" sz="1500">
                <a:solidFill>
                  <a:srgbClr val="FC5252"/>
                </a:solidFill>
              </a:rPr>
              <a:t>chocolate1</a:t>
            </a:r>
            <a:r>
              <a:rPr lang="en" sz="1500"/>
              <a:t> </a:t>
            </a:r>
            <a:r>
              <a:rPr lang="en" sz="1500">
                <a:solidFill>
                  <a:schemeClr val="accent2"/>
                </a:solidFill>
              </a:rPr>
              <a:t>=</a:t>
            </a:r>
            <a:r>
              <a:rPr lang="en" sz="1500"/>
              <a:t> </a:t>
            </a:r>
            <a:r>
              <a:rPr lang="en" sz="1500">
                <a:solidFill>
                  <a:srgbClr val="8BFB5C"/>
                </a:solidFill>
              </a:rPr>
              <a:t>“Milk”</a:t>
            </a:r>
            <a:r>
              <a:rPr lang="en" sz="1500">
                <a:solidFill>
                  <a:schemeClr val="accent2"/>
                </a:solidFill>
              </a:rPr>
              <a:t>;</a:t>
            </a:r>
            <a:endParaRPr sz="1500">
              <a:solidFill>
                <a:srgbClr val="8BFB5C"/>
              </a:solidFill>
            </a:endParaRPr>
          </a:p>
          <a:p>
            <a:pPr indent="0" lvl="0" marL="0" rtl="0" algn="l">
              <a:spcBef>
                <a:spcPts val="1600"/>
              </a:spcBef>
              <a:spcAft>
                <a:spcPts val="0"/>
              </a:spcAft>
              <a:buNone/>
            </a:pPr>
            <a:r>
              <a:rPr lang="en" sz="1500">
                <a:solidFill>
                  <a:srgbClr val="A5B0FE"/>
                </a:solidFill>
              </a:rPr>
              <a:t>String</a:t>
            </a:r>
            <a:r>
              <a:rPr lang="en" sz="1500"/>
              <a:t> </a:t>
            </a:r>
            <a:r>
              <a:rPr lang="en" sz="1500">
                <a:solidFill>
                  <a:srgbClr val="FC5252"/>
                </a:solidFill>
              </a:rPr>
              <a:t>chocolate2</a:t>
            </a:r>
            <a:r>
              <a:rPr lang="en" sz="1500"/>
              <a:t> </a:t>
            </a:r>
            <a:r>
              <a:rPr lang="en" sz="1500">
                <a:solidFill>
                  <a:schemeClr val="accent2"/>
                </a:solidFill>
              </a:rPr>
              <a:t>=</a:t>
            </a:r>
            <a:r>
              <a:rPr lang="en" sz="1500"/>
              <a:t> </a:t>
            </a:r>
            <a:r>
              <a:rPr lang="en" sz="1500">
                <a:solidFill>
                  <a:srgbClr val="8BFB5C"/>
                </a:solidFill>
              </a:rPr>
              <a:t>“Dark”</a:t>
            </a:r>
            <a:r>
              <a:rPr lang="en" sz="1500">
                <a:solidFill>
                  <a:schemeClr val="accent2"/>
                </a:solidFill>
              </a:rPr>
              <a:t>;</a:t>
            </a:r>
            <a:endParaRPr sz="1500">
              <a:solidFill>
                <a:schemeClr val="accent5"/>
              </a:solidFill>
            </a:endParaRPr>
          </a:p>
          <a:p>
            <a:pPr indent="0" lvl="0" marL="0" rtl="0" algn="l">
              <a:spcBef>
                <a:spcPts val="1600"/>
              </a:spcBef>
              <a:spcAft>
                <a:spcPts val="0"/>
              </a:spcAft>
              <a:buNone/>
            </a:pPr>
            <a:r>
              <a:rPr lang="en" sz="1500">
                <a:solidFill>
                  <a:srgbClr val="A5B0FE"/>
                </a:solidFill>
              </a:rPr>
              <a:t>String</a:t>
            </a:r>
            <a:r>
              <a:rPr lang="en" sz="1500"/>
              <a:t> </a:t>
            </a:r>
            <a:r>
              <a:rPr lang="en" sz="1500">
                <a:solidFill>
                  <a:srgbClr val="FC5252"/>
                </a:solidFill>
              </a:rPr>
              <a:t>chocolate3</a:t>
            </a:r>
            <a:r>
              <a:rPr lang="en" sz="1500"/>
              <a:t> </a:t>
            </a:r>
            <a:r>
              <a:rPr lang="en" sz="1500">
                <a:solidFill>
                  <a:schemeClr val="accent2"/>
                </a:solidFill>
              </a:rPr>
              <a:t>=</a:t>
            </a:r>
            <a:r>
              <a:rPr lang="en" sz="1500"/>
              <a:t> </a:t>
            </a:r>
            <a:r>
              <a:rPr lang="en" sz="1500">
                <a:solidFill>
                  <a:srgbClr val="8BFB5C"/>
                </a:solidFill>
              </a:rPr>
              <a:t>“White”</a:t>
            </a:r>
            <a:r>
              <a:rPr lang="en" sz="1500">
                <a:solidFill>
                  <a:schemeClr val="accent2"/>
                </a:solidFill>
              </a:rPr>
              <a:t>;</a:t>
            </a:r>
            <a:endParaRPr sz="1500">
              <a:solidFill>
                <a:schemeClr val="accent5"/>
              </a:solidFill>
            </a:endParaRPr>
          </a:p>
          <a:p>
            <a:pPr indent="0" lvl="0" marL="0" rtl="0" algn="l">
              <a:spcBef>
                <a:spcPts val="1600"/>
              </a:spcBef>
              <a:spcAft>
                <a:spcPts val="1600"/>
              </a:spcAft>
              <a:buClr>
                <a:schemeClr val="dk1"/>
              </a:buClr>
              <a:buSzPts val="1100"/>
              <a:buFont typeface="Arial"/>
              <a:buNone/>
            </a:pPr>
            <a:r>
              <a:rPr lang="en" sz="1500">
                <a:solidFill>
                  <a:srgbClr val="A5B0FE"/>
                </a:solidFill>
              </a:rPr>
              <a:t>String</a:t>
            </a:r>
            <a:r>
              <a:rPr lang="en" sz="1500"/>
              <a:t> </a:t>
            </a:r>
            <a:r>
              <a:rPr lang="en" sz="1500">
                <a:solidFill>
                  <a:srgbClr val="FC5252"/>
                </a:solidFill>
              </a:rPr>
              <a:t>chocolate4</a:t>
            </a:r>
            <a:r>
              <a:rPr lang="en" sz="1500"/>
              <a:t> </a:t>
            </a:r>
            <a:r>
              <a:rPr lang="en" sz="1500">
                <a:solidFill>
                  <a:schemeClr val="accent2"/>
                </a:solidFill>
              </a:rPr>
              <a:t>=</a:t>
            </a:r>
            <a:r>
              <a:rPr lang="en" sz="1500"/>
              <a:t> </a:t>
            </a:r>
            <a:r>
              <a:rPr lang="en" sz="1500">
                <a:solidFill>
                  <a:srgbClr val="8BFB5C"/>
                </a:solidFill>
              </a:rPr>
              <a:t>“Caramel”</a:t>
            </a:r>
            <a:r>
              <a:rPr lang="en" sz="1500">
                <a:solidFill>
                  <a:schemeClr val="accent2"/>
                </a:solidFill>
              </a:rPr>
              <a:t>;</a:t>
            </a:r>
            <a:endParaRPr sz="1500">
              <a:solidFill>
                <a:srgbClr val="8BFB5C"/>
              </a:solidFill>
            </a:endParaRPr>
          </a:p>
        </p:txBody>
      </p:sp>
      <p:cxnSp>
        <p:nvCxnSpPr>
          <p:cNvPr id="84" name="Google Shape;84;p18"/>
          <p:cNvCxnSpPr/>
          <p:nvPr/>
        </p:nvCxnSpPr>
        <p:spPr>
          <a:xfrm>
            <a:off x="411090" y="1970871"/>
            <a:ext cx="8365500" cy="28800"/>
          </a:xfrm>
          <a:prstGeom prst="straightConnector1">
            <a:avLst/>
          </a:prstGeom>
          <a:noFill/>
          <a:ln cap="flat" cmpd="sng" w="28575">
            <a:solidFill>
              <a:srgbClr val="FFFFFF"/>
            </a:solidFill>
            <a:prstDash val="solid"/>
            <a:round/>
            <a:headEnd len="med" w="med" type="none"/>
            <a:tailEnd len="med" w="med" type="none"/>
          </a:ln>
        </p:spPr>
      </p:cxnSp>
      <p:sp>
        <p:nvSpPr>
          <p:cNvPr id="85" name="Google Shape;85;p18"/>
          <p:cNvSpPr txBox="1"/>
          <p:nvPr>
            <p:ph idx="1" type="body"/>
          </p:nvPr>
        </p:nvSpPr>
        <p:spPr>
          <a:xfrm>
            <a:off x="311700" y="4086317"/>
            <a:ext cx="85206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chemeClr val="accent5"/>
                </a:solidFill>
              </a:rPr>
              <a:t>Arrays are used to store multiple values in one variable.</a:t>
            </a:r>
            <a:endParaRPr sz="26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 calcmode="lin" valueType="num">
                                      <p:cBhvr additive="base">
                                        <p:cTn dur="300"/>
                                        <p:tgtEl>
                                          <p:spTgt spid="8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 calcmode="lin" valueType="num">
                                      <p:cBhvr additive="base">
                                        <p:cTn dur="300"/>
                                        <p:tgtEl>
                                          <p:spTgt spid="8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 calcmode="lin" valueType="num">
                                      <p:cBhvr additive="base">
                                        <p:cTn dur="300"/>
                                        <p:tgtEl>
                                          <p:spTgt spid="8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 calcmode="lin" valueType="num">
                                      <p:cBhvr additive="base">
                                        <p:cTn dur="300"/>
                                        <p:tgtEl>
                                          <p:spTgt spid="8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3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300"/>
                                        <p:tgtEl>
                                          <p:spTgt spid="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3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3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533475"/>
            <a:ext cx="8101500" cy="69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A5B0FE"/>
                </a:solidFill>
              </a:rPr>
              <a:t>String</a:t>
            </a:r>
            <a:r>
              <a:rPr lang="en" sz="2000">
                <a:solidFill>
                  <a:schemeClr val="accent5"/>
                </a:solidFill>
              </a:rPr>
              <a:t>[]</a:t>
            </a:r>
            <a:r>
              <a:rPr lang="en" sz="2000"/>
              <a:t> </a:t>
            </a:r>
            <a:r>
              <a:rPr lang="en" sz="2000">
                <a:solidFill>
                  <a:srgbClr val="FC5252"/>
                </a:solidFill>
              </a:rPr>
              <a:t>chocolateBox</a:t>
            </a:r>
            <a:r>
              <a:rPr lang="en" sz="2000"/>
              <a:t> </a:t>
            </a:r>
            <a:r>
              <a:rPr lang="en" sz="2000">
                <a:solidFill>
                  <a:schemeClr val="accent2"/>
                </a:solidFill>
              </a:rPr>
              <a:t>=</a:t>
            </a:r>
            <a:r>
              <a:rPr lang="en" sz="2000"/>
              <a:t> </a:t>
            </a:r>
            <a:r>
              <a:rPr lang="en" sz="2000">
                <a:solidFill>
                  <a:schemeClr val="accent2"/>
                </a:solidFill>
              </a:rPr>
              <a:t>{</a:t>
            </a:r>
            <a:r>
              <a:rPr lang="en" sz="2000">
                <a:solidFill>
                  <a:srgbClr val="8BFB5C"/>
                </a:solidFill>
              </a:rPr>
              <a:t>“Milk”</a:t>
            </a:r>
            <a:r>
              <a:rPr lang="en" sz="2000">
                <a:solidFill>
                  <a:srgbClr val="FC5252"/>
                </a:solidFill>
              </a:rPr>
              <a:t>,</a:t>
            </a:r>
            <a:r>
              <a:rPr lang="en" sz="2000">
                <a:solidFill>
                  <a:srgbClr val="8BFB5C"/>
                </a:solidFill>
              </a:rPr>
              <a:t> “Dark”</a:t>
            </a:r>
            <a:r>
              <a:rPr lang="en" sz="2000">
                <a:solidFill>
                  <a:srgbClr val="FC5252"/>
                </a:solidFill>
              </a:rPr>
              <a:t>,</a:t>
            </a:r>
            <a:r>
              <a:rPr lang="en" sz="2000">
                <a:solidFill>
                  <a:srgbClr val="8BFB5C"/>
                </a:solidFill>
              </a:rPr>
              <a:t> “White”</a:t>
            </a:r>
            <a:r>
              <a:rPr lang="en" sz="2000">
                <a:solidFill>
                  <a:srgbClr val="FC5252"/>
                </a:solidFill>
              </a:rPr>
              <a:t>,</a:t>
            </a:r>
            <a:r>
              <a:rPr lang="en" sz="2000">
                <a:solidFill>
                  <a:srgbClr val="8BFB5C"/>
                </a:solidFill>
              </a:rPr>
              <a:t> “Caramel”</a:t>
            </a:r>
            <a:r>
              <a:rPr lang="en" sz="2000">
                <a:solidFill>
                  <a:schemeClr val="accent2"/>
                </a:solidFill>
              </a:rPr>
              <a:t>};</a:t>
            </a:r>
            <a:endParaRPr sz="2000">
              <a:solidFill>
                <a:schemeClr val="accent2"/>
              </a:solidFill>
            </a:endParaRPr>
          </a:p>
        </p:txBody>
      </p:sp>
      <p:graphicFrame>
        <p:nvGraphicFramePr>
          <p:cNvPr id="91" name="Google Shape;91;p19"/>
          <p:cNvGraphicFramePr/>
          <p:nvPr/>
        </p:nvGraphicFramePr>
        <p:xfrm>
          <a:off x="952500" y="4035175"/>
          <a:ext cx="3000000" cy="3000000"/>
        </p:xfrm>
        <a:graphic>
          <a:graphicData uri="http://schemas.openxmlformats.org/drawingml/2006/table">
            <a:tbl>
              <a:tblPr>
                <a:noFill/>
                <a:tableStyleId>{8D7D0FAF-F942-4A8D-B7F0-AD3E857E9A2A}</a:tableStyleId>
              </a:tblPr>
              <a:tblGrid>
                <a:gridCol w="1809750"/>
                <a:gridCol w="1809750"/>
                <a:gridCol w="1809750"/>
                <a:gridCol w="1809750"/>
              </a:tblGrid>
              <a:tr h="825575">
                <a:tc>
                  <a:txBody>
                    <a:bodyPr/>
                    <a:lstStyle/>
                    <a:p>
                      <a:pPr indent="0" lvl="0" marL="0" rtl="0" algn="ctr">
                        <a:spcBef>
                          <a:spcPts val="0"/>
                        </a:spcBef>
                        <a:spcAft>
                          <a:spcPts val="0"/>
                        </a:spcAft>
                        <a:buNone/>
                      </a:pPr>
                      <a:r>
                        <a:rPr lang="en" sz="2000">
                          <a:solidFill>
                            <a:srgbClr val="8BFB5C"/>
                          </a:solidFill>
                        </a:rPr>
                        <a:t>“Milk”</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8BFB5C"/>
                          </a:solidFill>
                        </a:rPr>
                        <a:t>“Dark”</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8BFB5C"/>
                          </a:solidFill>
                        </a:rPr>
                        <a:t>“White”</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8BFB5C"/>
                          </a:solidFill>
                        </a:rPr>
                        <a:t>“Caramel”</a:t>
                      </a:r>
                      <a:endParaRPr sz="20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92" name="Google Shape;92;p19"/>
          <p:cNvSpPr txBox="1"/>
          <p:nvPr/>
        </p:nvSpPr>
        <p:spPr>
          <a:xfrm>
            <a:off x="2772525" y="3512275"/>
            <a:ext cx="36093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C5252"/>
                </a:solidFill>
              </a:rPr>
              <a:t>chocolateBox</a:t>
            </a:r>
            <a:endParaRPr sz="2000">
              <a:solidFill>
                <a:srgbClr val="FC5252"/>
              </a:solidFill>
            </a:endParaRPr>
          </a:p>
        </p:txBody>
      </p:sp>
      <p:sp>
        <p:nvSpPr>
          <p:cNvPr id="93" name="Google Shape;93;p19"/>
          <p:cNvSpPr txBox="1"/>
          <p:nvPr>
            <p:ph idx="1" type="body"/>
          </p:nvPr>
        </p:nvSpPr>
        <p:spPr>
          <a:xfrm>
            <a:off x="264450" y="152981"/>
            <a:ext cx="2403600" cy="8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A5B0FE"/>
                </a:solidFill>
              </a:rPr>
              <a:t>Type of value the array will store</a:t>
            </a:r>
            <a:endParaRPr sz="1700">
              <a:solidFill>
                <a:srgbClr val="A5B0FE"/>
              </a:solidFill>
            </a:endParaRPr>
          </a:p>
        </p:txBody>
      </p:sp>
      <p:sp>
        <p:nvSpPr>
          <p:cNvPr id="94" name="Google Shape;94;p19"/>
          <p:cNvSpPr txBox="1"/>
          <p:nvPr>
            <p:ph idx="1" type="body"/>
          </p:nvPr>
        </p:nvSpPr>
        <p:spPr>
          <a:xfrm>
            <a:off x="351075" y="2458181"/>
            <a:ext cx="2403600" cy="8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accent5"/>
                </a:solidFill>
              </a:rPr>
              <a:t>Square brackets to tell the program the variable is an array</a:t>
            </a:r>
            <a:endParaRPr sz="1700">
              <a:solidFill>
                <a:schemeClr val="accent5"/>
              </a:solidFill>
            </a:endParaRPr>
          </a:p>
        </p:txBody>
      </p:sp>
      <p:sp>
        <p:nvSpPr>
          <p:cNvPr id="95" name="Google Shape;95;p19"/>
          <p:cNvSpPr txBox="1"/>
          <p:nvPr>
            <p:ph idx="1" type="body"/>
          </p:nvPr>
        </p:nvSpPr>
        <p:spPr>
          <a:xfrm>
            <a:off x="1981925" y="810681"/>
            <a:ext cx="2403600" cy="8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FC5252"/>
                </a:solidFill>
              </a:rPr>
              <a:t>Name of array</a:t>
            </a:r>
            <a:endParaRPr sz="1700">
              <a:solidFill>
                <a:srgbClr val="FC5252"/>
              </a:solidFill>
            </a:endParaRPr>
          </a:p>
        </p:txBody>
      </p:sp>
      <p:sp>
        <p:nvSpPr>
          <p:cNvPr id="96" name="Google Shape;96;p19"/>
          <p:cNvSpPr txBox="1"/>
          <p:nvPr>
            <p:ph idx="1" type="body"/>
          </p:nvPr>
        </p:nvSpPr>
        <p:spPr>
          <a:xfrm>
            <a:off x="3999450" y="2369881"/>
            <a:ext cx="2403600" cy="8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8BFB5C"/>
                </a:solidFill>
              </a:rPr>
              <a:t>Elements</a:t>
            </a:r>
            <a:r>
              <a:rPr lang="en" sz="1700">
                <a:solidFill>
                  <a:srgbClr val="FC5252"/>
                </a:solidFill>
              </a:rPr>
              <a:t> separated by commas</a:t>
            </a:r>
            <a:endParaRPr sz="1700">
              <a:solidFill>
                <a:srgbClr val="FC5252"/>
              </a:solidFill>
            </a:endParaRPr>
          </a:p>
        </p:txBody>
      </p:sp>
      <p:sp>
        <p:nvSpPr>
          <p:cNvPr id="97" name="Google Shape;97;p19"/>
          <p:cNvSpPr txBox="1"/>
          <p:nvPr>
            <p:ph idx="1" type="body"/>
          </p:nvPr>
        </p:nvSpPr>
        <p:spPr>
          <a:xfrm>
            <a:off x="3928900" y="392731"/>
            <a:ext cx="2403600" cy="8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accent2"/>
                </a:solidFill>
              </a:rPr>
              <a:t>Brackets to surround the array elements</a:t>
            </a:r>
            <a:endParaRPr sz="1700">
              <a:solidFill>
                <a:schemeClr val="accent2"/>
              </a:solidFill>
            </a:endParaRPr>
          </a:p>
        </p:txBody>
      </p:sp>
      <p:cxnSp>
        <p:nvCxnSpPr>
          <p:cNvPr id="98" name="Google Shape;98;p19"/>
          <p:cNvCxnSpPr/>
          <p:nvPr/>
        </p:nvCxnSpPr>
        <p:spPr>
          <a:xfrm>
            <a:off x="793525" y="865825"/>
            <a:ext cx="0" cy="726600"/>
          </a:xfrm>
          <a:prstGeom prst="straightConnector1">
            <a:avLst/>
          </a:prstGeom>
          <a:noFill/>
          <a:ln cap="flat" cmpd="sng" w="19050">
            <a:solidFill>
              <a:srgbClr val="A5B0FE"/>
            </a:solidFill>
            <a:prstDash val="solid"/>
            <a:round/>
            <a:headEnd len="med" w="med" type="none"/>
            <a:tailEnd len="med" w="med" type="triangle"/>
          </a:ln>
        </p:spPr>
      </p:cxnSp>
      <p:cxnSp>
        <p:nvCxnSpPr>
          <p:cNvPr id="99" name="Google Shape;99;p19"/>
          <p:cNvCxnSpPr/>
          <p:nvPr/>
        </p:nvCxnSpPr>
        <p:spPr>
          <a:xfrm rot="10800000">
            <a:off x="1137646" y="1965150"/>
            <a:ext cx="9600" cy="535500"/>
          </a:xfrm>
          <a:prstGeom prst="straightConnector1">
            <a:avLst/>
          </a:prstGeom>
          <a:noFill/>
          <a:ln cap="flat" cmpd="sng" w="19050">
            <a:solidFill>
              <a:schemeClr val="accent5"/>
            </a:solidFill>
            <a:prstDash val="solid"/>
            <a:round/>
            <a:headEnd len="med" w="med" type="none"/>
            <a:tailEnd len="med" w="med" type="triangle"/>
          </a:ln>
        </p:spPr>
      </p:cxnSp>
      <p:cxnSp>
        <p:nvCxnSpPr>
          <p:cNvPr id="100" name="Google Shape;100;p19"/>
          <p:cNvCxnSpPr/>
          <p:nvPr/>
        </p:nvCxnSpPr>
        <p:spPr>
          <a:xfrm>
            <a:off x="2466575" y="1181300"/>
            <a:ext cx="0" cy="411000"/>
          </a:xfrm>
          <a:prstGeom prst="straightConnector1">
            <a:avLst/>
          </a:prstGeom>
          <a:noFill/>
          <a:ln cap="flat" cmpd="sng" w="19050">
            <a:solidFill>
              <a:srgbClr val="FC5252"/>
            </a:solidFill>
            <a:prstDash val="solid"/>
            <a:round/>
            <a:headEnd len="med" w="med" type="none"/>
            <a:tailEnd len="med" w="med" type="triangle"/>
          </a:ln>
        </p:spPr>
      </p:cxnSp>
      <p:cxnSp>
        <p:nvCxnSpPr>
          <p:cNvPr id="101" name="Google Shape;101;p19"/>
          <p:cNvCxnSpPr/>
          <p:nvPr/>
        </p:nvCxnSpPr>
        <p:spPr>
          <a:xfrm rot="10800000">
            <a:off x="4341275" y="1936433"/>
            <a:ext cx="0" cy="468600"/>
          </a:xfrm>
          <a:prstGeom prst="straightConnector1">
            <a:avLst/>
          </a:prstGeom>
          <a:noFill/>
          <a:ln cap="flat" cmpd="sng" w="19050">
            <a:solidFill>
              <a:srgbClr val="8BFB5C"/>
            </a:solidFill>
            <a:prstDash val="solid"/>
            <a:round/>
            <a:headEnd len="med" w="med" type="none"/>
            <a:tailEnd len="med" w="med" type="triangle"/>
          </a:ln>
        </p:spPr>
      </p:cxnSp>
      <p:cxnSp>
        <p:nvCxnSpPr>
          <p:cNvPr id="102" name="Google Shape;102;p19"/>
          <p:cNvCxnSpPr/>
          <p:nvPr/>
        </p:nvCxnSpPr>
        <p:spPr>
          <a:xfrm>
            <a:off x="5459000" y="1076150"/>
            <a:ext cx="1424400" cy="564000"/>
          </a:xfrm>
          <a:prstGeom prst="straightConnector1">
            <a:avLst/>
          </a:prstGeom>
          <a:noFill/>
          <a:ln cap="flat" cmpd="sng" w="19050">
            <a:solidFill>
              <a:schemeClr val="accent2"/>
            </a:solidFill>
            <a:prstDash val="solid"/>
            <a:round/>
            <a:headEnd len="med" w="med" type="none"/>
            <a:tailEnd len="med" w="med" type="triangle"/>
          </a:ln>
        </p:spPr>
      </p:cxnSp>
      <p:cxnSp>
        <p:nvCxnSpPr>
          <p:cNvPr id="103" name="Google Shape;103;p19"/>
          <p:cNvCxnSpPr/>
          <p:nvPr/>
        </p:nvCxnSpPr>
        <p:spPr>
          <a:xfrm flipH="1">
            <a:off x="3222200" y="1076150"/>
            <a:ext cx="1223400" cy="554100"/>
          </a:xfrm>
          <a:prstGeom prst="straightConnector1">
            <a:avLst/>
          </a:prstGeom>
          <a:noFill/>
          <a:ln cap="flat" cmpd="sng" w="19050">
            <a:solidFill>
              <a:schemeClr val="accent2"/>
            </a:solidFill>
            <a:prstDash val="solid"/>
            <a:round/>
            <a:headEnd len="med" w="med" type="none"/>
            <a:tailEnd len="med" w="med" type="triangle"/>
          </a:ln>
        </p:spPr>
      </p:cxnSp>
      <p:cxnSp>
        <p:nvCxnSpPr>
          <p:cNvPr id="104" name="Google Shape;104;p19"/>
          <p:cNvCxnSpPr/>
          <p:nvPr/>
        </p:nvCxnSpPr>
        <p:spPr>
          <a:xfrm rot="10800000">
            <a:off x="5636675" y="1936433"/>
            <a:ext cx="0" cy="468600"/>
          </a:xfrm>
          <a:prstGeom prst="straightConnector1">
            <a:avLst/>
          </a:prstGeom>
          <a:noFill/>
          <a:ln cap="flat" cmpd="sng" w="19050">
            <a:solidFill>
              <a:srgbClr val="FC525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933435"/>
            <a:ext cx="7738200" cy="52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A5B0FE"/>
                </a:solidFill>
              </a:rPr>
              <a:t>String</a:t>
            </a:r>
            <a:r>
              <a:rPr lang="en" sz="2000">
                <a:solidFill>
                  <a:schemeClr val="accent5"/>
                </a:solidFill>
              </a:rPr>
              <a:t>[]</a:t>
            </a:r>
            <a:r>
              <a:rPr lang="en" sz="2000"/>
              <a:t> </a:t>
            </a:r>
            <a:r>
              <a:rPr lang="en" sz="2000">
                <a:solidFill>
                  <a:srgbClr val="FC5252"/>
                </a:solidFill>
              </a:rPr>
              <a:t>chocolateBox</a:t>
            </a:r>
            <a:r>
              <a:rPr lang="en" sz="2000"/>
              <a:t> </a:t>
            </a:r>
            <a:r>
              <a:rPr lang="en" sz="2000">
                <a:solidFill>
                  <a:schemeClr val="accent2"/>
                </a:solidFill>
              </a:rPr>
              <a:t>=</a:t>
            </a:r>
            <a:r>
              <a:rPr lang="en" sz="2000"/>
              <a:t> </a:t>
            </a:r>
            <a:r>
              <a:rPr lang="en" sz="2000">
                <a:solidFill>
                  <a:schemeClr val="accent2"/>
                </a:solidFill>
              </a:rPr>
              <a:t>{</a:t>
            </a:r>
            <a:r>
              <a:rPr lang="en" sz="2000">
                <a:solidFill>
                  <a:srgbClr val="8BFB5C"/>
                </a:solidFill>
              </a:rPr>
              <a:t>“Milk”</a:t>
            </a:r>
            <a:r>
              <a:rPr lang="en" sz="2000">
                <a:solidFill>
                  <a:srgbClr val="FC5252"/>
                </a:solidFill>
              </a:rPr>
              <a:t>,</a:t>
            </a:r>
            <a:r>
              <a:rPr lang="en" sz="2000">
                <a:solidFill>
                  <a:srgbClr val="8BFB5C"/>
                </a:solidFill>
              </a:rPr>
              <a:t> “Dark”</a:t>
            </a:r>
            <a:r>
              <a:rPr lang="en" sz="2000">
                <a:solidFill>
                  <a:srgbClr val="FC5252"/>
                </a:solidFill>
              </a:rPr>
              <a:t>,</a:t>
            </a:r>
            <a:r>
              <a:rPr lang="en" sz="2000">
                <a:solidFill>
                  <a:srgbClr val="8BFB5C"/>
                </a:solidFill>
              </a:rPr>
              <a:t> “White”</a:t>
            </a:r>
            <a:r>
              <a:rPr lang="en" sz="2000">
                <a:solidFill>
                  <a:srgbClr val="FC5252"/>
                </a:solidFill>
              </a:rPr>
              <a:t>,</a:t>
            </a:r>
            <a:r>
              <a:rPr lang="en" sz="2000">
                <a:solidFill>
                  <a:srgbClr val="8BFB5C"/>
                </a:solidFill>
              </a:rPr>
              <a:t> “Caramel”</a:t>
            </a:r>
            <a:r>
              <a:rPr lang="en" sz="2000">
                <a:solidFill>
                  <a:schemeClr val="accent2"/>
                </a:solidFill>
              </a:rPr>
              <a:t>};</a:t>
            </a:r>
            <a:endParaRPr>
              <a:solidFill>
                <a:schemeClr val="accent2"/>
              </a:solidFill>
            </a:endParaRPr>
          </a:p>
        </p:txBody>
      </p:sp>
      <p:graphicFrame>
        <p:nvGraphicFramePr>
          <p:cNvPr id="110" name="Google Shape;110;p20"/>
          <p:cNvGraphicFramePr/>
          <p:nvPr/>
        </p:nvGraphicFramePr>
        <p:xfrm>
          <a:off x="952500" y="2136775"/>
          <a:ext cx="3000000" cy="3000000"/>
        </p:xfrm>
        <a:graphic>
          <a:graphicData uri="http://schemas.openxmlformats.org/drawingml/2006/table">
            <a:tbl>
              <a:tblPr>
                <a:noFill/>
                <a:tableStyleId>{8D7D0FAF-F942-4A8D-B7F0-AD3E857E9A2A}</a:tableStyleId>
              </a:tblPr>
              <a:tblGrid>
                <a:gridCol w="1809750"/>
                <a:gridCol w="1809750"/>
                <a:gridCol w="1809750"/>
                <a:gridCol w="1809750"/>
              </a:tblGrid>
              <a:tr h="1160575">
                <a:tc>
                  <a:txBody>
                    <a:bodyPr/>
                    <a:lstStyle/>
                    <a:p>
                      <a:pPr indent="0" lvl="0" marL="0" rtl="0" algn="ctr">
                        <a:spcBef>
                          <a:spcPts val="0"/>
                        </a:spcBef>
                        <a:spcAft>
                          <a:spcPts val="0"/>
                        </a:spcAft>
                        <a:buNone/>
                      </a:pPr>
                      <a:r>
                        <a:rPr lang="en" sz="2500">
                          <a:solidFill>
                            <a:srgbClr val="8BFB5C"/>
                          </a:solidFill>
                        </a:rPr>
                        <a:t>“Milk”</a:t>
                      </a:r>
                      <a:endParaRPr sz="25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rgbClr val="8BFB5C"/>
                          </a:solidFill>
                        </a:rPr>
                        <a:t>“Dark”</a:t>
                      </a:r>
                      <a:endParaRPr sz="25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rgbClr val="8BFB5C"/>
                          </a:solidFill>
                        </a:rPr>
                        <a:t>“White”</a:t>
                      </a:r>
                      <a:endParaRPr sz="25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rgbClr val="8BFB5C"/>
                          </a:solidFill>
                        </a:rPr>
                        <a:t>“Caramel”</a:t>
                      </a:r>
                      <a:endParaRPr sz="25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111" name="Google Shape;111;p20"/>
          <p:cNvSpPr txBox="1"/>
          <p:nvPr/>
        </p:nvSpPr>
        <p:spPr>
          <a:xfrm>
            <a:off x="2772525" y="1607275"/>
            <a:ext cx="36093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C5252"/>
                </a:solidFill>
              </a:rPr>
              <a:t>chocolateBox</a:t>
            </a:r>
            <a:endParaRPr sz="2000">
              <a:solidFill>
                <a:srgbClr val="FC5252"/>
              </a:solidFill>
            </a:endParaRPr>
          </a:p>
        </p:txBody>
      </p:sp>
      <p:sp>
        <p:nvSpPr>
          <p:cNvPr id="112" name="Google Shape;112;p20"/>
          <p:cNvSpPr txBox="1"/>
          <p:nvPr>
            <p:ph idx="1" type="body"/>
          </p:nvPr>
        </p:nvSpPr>
        <p:spPr>
          <a:xfrm>
            <a:off x="311700" y="4124275"/>
            <a:ext cx="85206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300">
                <a:solidFill>
                  <a:schemeClr val="accent5"/>
                </a:solidFill>
              </a:rPr>
              <a:t>Array counting starts at 0!</a:t>
            </a:r>
            <a:endParaRPr sz="2300">
              <a:solidFill>
                <a:schemeClr val="accent5"/>
              </a:solidFill>
            </a:endParaRPr>
          </a:p>
        </p:txBody>
      </p:sp>
      <p:sp>
        <p:nvSpPr>
          <p:cNvPr id="113" name="Google Shape;113;p20"/>
          <p:cNvSpPr txBox="1"/>
          <p:nvPr>
            <p:ph idx="1" type="body"/>
          </p:nvPr>
        </p:nvSpPr>
        <p:spPr>
          <a:xfrm>
            <a:off x="311700" y="238075"/>
            <a:ext cx="85206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chemeClr val="accent5"/>
                </a:solidFill>
              </a:rPr>
              <a:t>Access array </a:t>
            </a:r>
            <a:r>
              <a:rPr lang="en" sz="2000">
                <a:solidFill>
                  <a:schemeClr val="accent4"/>
                </a:solidFill>
              </a:rPr>
              <a:t>elements</a:t>
            </a:r>
            <a:r>
              <a:rPr lang="en" sz="2000">
                <a:solidFill>
                  <a:schemeClr val="accent5"/>
                </a:solidFill>
              </a:rPr>
              <a:t> with: </a:t>
            </a:r>
            <a:r>
              <a:rPr lang="en" sz="2000">
                <a:solidFill>
                  <a:srgbClr val="FC5252"/>
                </a:solidFill>
              </a:rPr>
              <a:t>arrayName</a:t>
            </a:r>
            <a:r>
              <a:rPr lang="en" sz="2000">
                <a:solidFill>
                  <a:schemeClr val="accent5"/>
                </a:solidFill>
              </a:rPr>
              <a:t>[</a:t>
            </a:r>
            <a:r>
              <a:rPr lang="en" sz="2000">
                <a:solidFill>
                  <a:schemeClr val="accent4"/>
                </a:solidFill>
              </a:rPr>
              <a:t>indexValue</a:t>
            </a:r>
            <a:r>
              <a:rPr lang="en" sz="2000">
                <a:solidFill>
                  <a:schemeClr val="accent5"/>
                </a:solidFill>
              </a:rPr>
              <a:t>]</a:t>
            </a:r>
            <a:endParaRPr sz="2000">
              <a:solidFill>
                <a:schemeClr val="accent5"/>
              </a:solidFill>
            </a:endParaRPr>
          </a:p>
        </p:txBody>
      </p:sp>
      <p:graphicFrame>
        <p:nvGraphicFramePr>
          <p:cNvPr id="114" name="Google Shape;114;p20"/>
          <p:cNvGraphicFramePr/>
          <p:nvPr/>
        </p:nvGraphicFramePr>
        <p:xfrm>
          <a:off x="952500" y="3279775"/>
          <a:ext cx="3000000" cy="3000000"/>
        </p:xfrm>
        <a:graphic>
          <a:graphicData uri="http://schemas.openxmlformats.org/drawingml/2006/table">
            <a:tbl>
              <a:tblPr>
                <a:noFill/>
                <a:tableStyleId>{8D7D0FAF-F942-4A8D-B7F0-AD3E857E9A2A}</a:tableStyleId>
              </a:tblPr>
              <a:tblGrid>
                <a:gridCol w="1809750"/>
                <a:gridCol w="1809750"/>
                <a:gridCol w="1809750"/>
                <a:gridCol w="1809750"/>
              </a:tblGrid>
              <a:tr h="485950">
                <a:tc>
                  <a:txBody>
                    <a:bodyPr/>
                    <a:lstStyle/>
                    <a:p>
                      <a:pPr indent="0" lvl="0" marL="0" rtl="0" algn="ctr">
                        <a:spcBef>
                          <a:spcPts val="0"/>
                        </a:spcBef>
                        <a:spcAft>
                          <a:spcPts val="0"/>
                        </a:spcAft>
                        <a:buNone/>
                      </a:pPr>
                      <a:r>
                        <a:rPr lang="en" sz="2500">
                          <a:solidFill>
                            <a:schemeClr val="accent4"/>
                          </a:solidFill>
                        </a:rPr>
                        <a:t>0</a:t>
                      </a:r>
                      <a:endParaRPr sz="25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accent4"/>
                          </a:solidFill>
                        </a:rPr>
                        <a:t>1</a:t>
                      </a:r>
                      <a:endParaRPr sz="25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accent4"/>
                          </a:solidFill>
                        </a:rPr>
                        <a:t>2</a:t>
                      </a:r>
                      <a:endParaRPr sz="25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accent4"/>
                          </a:solidFill>
                        </a:rPr>
                        <a:t>3</a:t>
                      </a:r>
                      <a:endParaRPr sz="25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300"/>
                                        <p:tgtEl>
                                          <p:spTgt spid="1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5419475" y="3524250"/>
            <a:ext cx="2107200" cy="1447800"/>
          </a:xfrm>
          <a:prstGeom prst="rect">
            <a:avLst/>
          </a:prstGeom>
          <a:solidFill>
            <a:srgbClr val="000000"/>
          </a:solidFill>
        </p:spPr>
        <p:txBody>
          <a:bodyPr anchorCtr="0" anchor="t" bIns="91425" lIns="182875" spcFirstLastPara="1" rIns="91425" wrap="square" tIns="91425">
            <a:noAutofit/>
          </a:bodyPr>
          <a:lstStyle/>
          <a:p>
            <a:pPr indent="0" lvl="0" marL="0" rtl="0" algn="l">
              <a:spcBef>
                <a:spcPts val="0"/>
              </a:spcBef>
              <a:spcAft>
                <a:spcPts val="1000"/>
              </a:spcAft>
              <a:buNone/>
            </a:pPr>
            <a:r>
              <a:rPr lang="en" sz="2300">
                <a:solidFill>
                  <a:srgbClr val="00FF00"/>
                </a:solidFill>
                <a:latin typeface="Consolas"/>
                <a:ea typeface="Consolas"/>
                <a:cs typeface="Consolas"/>
                <a:sym typeface="Consolas"/>
              </a:rPr>
              <a:t> </a:t>
            </a:r>
            <a:endParaRPr sz="2300">
              <a:solidFill>
                <a:srgbClr val="00FF00"/>
              </a:solidFill>
              <a:latin typeface="Consolas"/>
              <a:ea typeface="Consolas"/>
              <a:cs typeface="Consolas"/>
              <a:sym typeface="Consolas"/>
            </a:endParaRPr>
          </a:p>
        </p:txBody>
      </p:sp>
      <p:sp>
        <p:nvSpPr>
          <p:cNvPr id="120" name="Google Shape;120;p21"/>
          <p:cNvSpPr txBox="1"/>
          <p:nvPr>
            <p:ph idx="1" type="body"/>
          </p:nvPr>
        </p:nvSpPr>
        <p:spPr>
          <a:xfrm>
            <a:off x="5419475" y="3524250"/>
            <a:ext cx="2107200" cy="1447800"/>
          </a:xfrm>
          <a:prstGeom prst="rect">
            <a:avLst/>
          </a:prstGeom>
          <a:noFill/>
        </p:spPr>
        <p:txBody>
          <a:bodyPr anchorCtr="0" anchor="t" bIns="91425" lIns="182875" spcFirstLastPara="1" rIns="91425" wrap="square" tIns="91425">
            <a:noAutofit/>
          </a:bodyPr>
          <a:lstStyle/>
          <a:p>
            <a:pPr indent="0" lvl="0" marL="0" rtl="0" algn="l">
              <a:spcBef>
                <a:spcPts val="0"/>
              </a:spcBef>
              <a:spcAft>
                <a:spcPts val="0"/>
              </a:spcAft>
              <a:buNone/>
            </a:pPr>
            <a:r>
              <a:rPr lang="en" sz="2300">
                <a:solidFill>
                  <a:srgbClr val="00FF00"/>
                </a:solidFill>
                <a:latin typeface="Consolas"/>
                <a:ea typeface="Consolas"/>
                <a:cs typeface="Consolas"/>
                <a:sym typeface="Consolas"/>
              </a:rPr>
              <a:t>Dark</a:t>
            </a:r>
            <a:endParaRPr sz="2300">
              <a:solidFill>
                <a:srgbClr val="00FF00"/>
              </a:solidFill>
              <a:latin typeface="Consolas"/>
              <a:ea typeface="Consolas"/>
              <a:cs typeface="Consolas"/>
              <a:sym typeface="Consolas"/>
            </a:endParaRPr>
          </a:p>
          <a:p>
            <a:pPr indent="0" lvl="0" marL="0" rtl="0" algn="l">
              <a:spcBef>
                <a:spcPts val="1000"/>
              </a:spcBef>
              <a:spcAft>
                <a:spcPts val="1000"/>
              </a:spcAft>
              <a:buNone/>
            </a:pPr>
            <a:r>
              <a:t/>
            </a:r>
            <a:endParaRPr sz="2300">
              <a:solidFill>
                <a:srgbClr val="00FF00"/>
              </a:solidFill>
              <a:latin typeface="Consolas"/>
              <a:ea typeface="Consolas"/>
              <a:cs typeface="Consolas"/>
              <a:sym typeface="Consolas"/>
            </a:endParaRPr>
          </a:p>
        </p:txBody>
      </p:sp>
      <p:sp>
        <p:nvSpPr>
          <p:cNvPr id="121" name="Google Shape;121;p21"/>
          <p:cNvSpPr txBox="1"/>
          <p:nvPr>
            <p:ph idx="1" type="body"/>
          </p:nvPr>
        </p:nvSpPr>
        <p:spPr>
          <a:xfrm>
            <a:off x="5419475" y="3440360"/>
            <a:ext cx="2107200" cy="1447800"/>
          </a:xfrm>
          <a:prstGeom prst="rect">
            <a:avLst/>
          </a:prstGeom>
          <a:noFill/>
        </p:spPr>
        <p:txBody>
          <a:bodyPr anchorCtr="0" anchor="t" bIns="91425" lIns="182875" spcFirstLastPara="1" rIns="91425" wrap="square" tIns="91425">
            <a:noAutofit/>
          </a:bodyPr>
          <a:lstStyle/>
          <a:p>
            <a:pPr indent="0" lvl="0" marL="0" rtl="0" algn="l">
              <a:spcBef>
                <a:spcPts val="0"/>
              </a:spcBef>
              <a:spcAft>
                <a:spcPts val="0"/>
              </a:spcAft>
              <a:buNone/>
            </a:pPr>
            <a:r>
              <a:t/>
            </a:r>
            <a:endParaRPr sz="2300">
              <a:solidFill>
                <a:srgbClr val="00FF00"/>
              </a:solidFill>
              <a:latin typeface="Consolas"/>
              <a:ea typeface="Consolas"/>
              <a:cs typeface="Consolas"/>
              <a:sym typeface="Consolas"/>
            </a:endParaRPr>
          </a:p>
          <a:p>
            <a:pPr indent="0" lvl="0" marL="0" rtl="0" algn="l">
              <a:spcBef>
                <a:spcPts val="1000"/>
              </a:spcBef>
              <a:spcAft>
                <a:spcPts val="1000"/>
              </a:spcAft>
              <a:buNone/>
            </a:pPr>
            <a:r>
              <a:rPr lang="en" sz="2300">
                <a:solidFill>
                  <a:srgbClr val="00FF00"/>
                </a:solidFill>
                <a:latin typeface="Consolas"/>
                <a:ea typeface="Consolas"/>
                <a:cs typeface="Consolas"/>
                <a:sym typeface="Consolas"/>
              </a:rPr>
              <a:t>White</a:t>
            </a:r>
            <a:endParaRPr sz="2300">
              <a:solidFill>
                <a:srgbClr val="00FF00"/>
              </a:solidFill>
              <a:latin typeface="Consolas"/>
              <a:ea typeface="Consolas"/>
              <a:cs typeface="Consolas"/>
              <a:sym typeface="Consolas"/>
            </a:endParaRPr>
          </a:p>
        </p:txBody>
      </p:sp>
      <p:sp>
        <p:nvSpPr>
          <p:cNvPr id="122" name="Google Shape;122;p21"/>
          <p:cNvSpPr txBox="1"/>
          <p:nvPr>
            <p:ph idx="1" type="body"/>
          </p:nvPr>
        </p:nvSpPr>
        <p:spPr>
          <a:xfrm>
            <a:off x="311700" y="3514675"/>
            <a:ext cx="4889100" cy="4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C5252"/>
                </a:solidFill>
              </a:rPr>
              <a:t>System</a:t>
            </a:r>
            <a:r>
              <a:rPr lang="en" sz="2200">
                <a:solidFill>
                  <a:schemeClr val="accent5"/>
                </a:solidFill>
              </a:rPr>
              <a:t>.</a:t>
            </a:r>
            <a:r>
              <a:rPr lang="en" sz="2200">
                <a:solidFill>
                  <a:srgbClr val="FC5252"/>
                </a:solidFill>
              </a:rPr>
              <a:t>out</a:t>
            </a:r>
            <a:r>
              <a:rPr lang="en" sz="2200">
                <a:solidFill>
                  <a:schemeClr val="accent5"/>
                </a:solidFill>
              </a:rPr>
              <a:t>.</a:t>
            </a:r>
            <a:r>
              <a:rPr lang="en" sz="2200">
                <a:solidFill>
                  <a:srgbClr val="A5B0FE"/>
                </a:solidFill>
              </a:rPr>
              <a:t>println</a:t>
            </a:r>
            <a:r>
              <a:rPr lang="en" sz="2200">
                <a:solidFill>
                  <a:schemeClr val="accent2"/>
                </a:solidFill>
              </a:rPr>
              <a:t>(</a:t>
            </a:r>
            <a:r>
              <a:rPr lang="en" sz="2200">
                <a:solidFill>
                  <a:srgbClr val="FC5252"/>
                </a:solidFill>
              </a:rPr>
              <a:t>chocolateBox</a:t>
            </a:r>
            <a:r>
              <a:rPr lang="en" sz="2200">
                <a:solidFill>
                  <a:schemeClr val="accent5"/>
                </a:solidFill>
              </a:rPr>
              <a:t>[</a:t>
            </a:r>
            <a:r>
              <a:rPr lang="en" sz="2200">
                <a:solidFill>
                  <a:schemeClr val="accent4"/>
                </a:solidFill>
              </a:rPr>
              <a:t>1</a:t>
            </a:r>
            <a:r>
              <a:rPr lang="en" sz="2200">
                <a:solidFill>
                  <a:schemeClr val="accent5"/>
                </a:solidFill>
              </a:rPr>
              <a:t>]</a:t>
            </a:r>
            <a:r>
              <a:rPr lang="en" sz="2200">
                <a:solidFill>
                  <a:schemeClr val="accent2"/>
                </a:solidFill>
              </a:rPr>
              <a:t>);</a:t>
            </a:r>
            <a:endParaRPr sz="2200">
              <a:solidFill>
                <a:schemeClr val="accent2"/>
              </a:solidFill>
            </a:endParaRPr>
          </a:p>
        </p:txBody>
      </p:sp>
      <p:sp>
        <p:nvSpPr>
          <p:cNvPr id="123" name="Google Shape;123;p21"/>
          <p:cNvSpPr txBox="1"/>
          <p:nvPr>
            <p:ph idx="1" type="body"/>
          </p:nvPr>
        </p:nvSpPr>
        <p:spPr>
          <a:xfrm>
            <a:off x="311700" y="466675"/>
            <a:ext cx="8321400" cy="48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2200">
                <a:solidFill>
                  <a:srgbClr val="A5B0FE"/>
                </a:solidFill>
              </a:rPr>
              <a:t>String</a:t>
            </a:r>
            <a:r>
              <a:rPr lang="en" sz="2200">
                <a:solidFill>
                  <a:schemeClr val="accent5"/>
                </a:solidFill>
              </a:rPr>
              <a:t>[]</a:t>
            </a:r>
            <a:r>
              <a:rPr lang="en" sz="2200"/>
              <a:t> </a:t>
            </a:r>
            <a:r>
              <a:rPr lang="en" sz="2200">
                <a:solidFill>
                  <a:srgbClr val="FC5252"/>
                </a:solidFill>
              </a:rPr>
              <a:t>chocolateBox</a:t>
            </a:r>
            <a:r>
              <a:rPr lang="en" sz="2200"/>
              <a:t> </a:t>
            </a:r>
            <a:r>
              <a:rPr lang="en" sz="2200">
                <a:solidFill>
                  <a:schemeClr val="accent2"/>
                </a:solidFill>
              </a:rPr>
              <a:t>= {</a:t>
            </a:r>
            <a:r>
              <a:rPr lang="en" sz="2200">
                <a:solidFill>
                  <a:srgbClr val="8BFB5C"/>
                </a:solidFill>
              </a:rPr>
              <a:t>“Milk”</a:t>
            </a:r>
            <a:r>
              <a:rPr lang="en" sz="2200">
                <a:solidFill>
                  <a:srgbClr val="FC5252"/>
                </a:solidFill>
              </a:rPr>
              <a:t>,</a:t>
            </a:r>
            <a:r>
              <a:rPr lang="en" sz="2200">
                <a:solidFill>
                  <a:srgbClr val="8BFB5C"/>
                </a:solidFill>
              </a:rPr>
              <a:t> “Dark”</a:t>
            </a:r>
            <a:r>
              <a:rPr lang="en" sz="2200">
                <a:solidFill>
                  <a:srgbClr val="FC5252"/>
                </a:solidFill>
              </a:rPr>
              <a:t>,</a:t>
            </a:r>
            <a:r>
              <a:rPr lang="en" sz="2200">
                <a:solidFill>
                  <a:srgbClr val="8BFB5C"/>
                </a:solidFill>
              </a:rPr>
              <a:t> “White”</a:t>
            </a:r>
            <a:r>
              <a:rPr lang="en" sz="2200">
                <a:solidFill>
                  <a:srgbClr val="FC5252"/>
                </a:solidFill>
              </a:rPr>
              <a:t>,</a:t>
            </a:r>
            <a:r>
              <a:rPr lang="en" sz="2200">
                <a:solidFill>
                  <a:srgbClr val="8BFB5C"/>
                </a:solidFill>
              </a:rPr>
              <a:t> “Caramel”</a:t>
            </a:r>
            <a:r>
              <a:rPr lang="en" sz="2200">
                <a:solidFill>
                  <a:schemeClr val="accent2"/>
                </a:solidFill>
              </a:rPr>
              <a:t>};</a:t>
            </a:r>
            <a:endParaRPr sz="2200">
              <a:solidFill>
                <a:schemeClr val="accent2"/>
              </a:solidFill>
            </a:endParaRPr>
          </a:p>
        </p:txBody>
      </p:sp>
      <p:graphicFrame>
        <p:nvGraphicFramePr>
          <p:cNvPr id="124" name="Google Shape;124;p21"/>
          <p:cNvGraphicFramePr/>
          <p:nvPr/>
        </p:nvGraphicFramePr>
        <p:xfrm>
          <a:off x="324000" y="1466850"/>
          <a:ext cx="3000000" cy="3000000"/>
        </p:xfrm>
        <a:graphic>
          <a:graphicData uri="http://schemas.openxmlformats.org/drawingml/2006/table">
            <a:tbl>
              <a:tblPr>
                <a:noFill/>
                <a:tableStyleId>{8D7D0FAF-F942-4A8D-B7F0-AD3E857E9A2A}</a:tableStyleId>
              </a:tblPr>
              <a:tblGrid>
                <a:gridCol w="1585875"/>
                <a:gridCol w="1585875"/>
                <a:gridCol w="1585875"/>
                <a:gridCol w="1585875"/>
              </a:tblGrid>
              <a:tr h="979300">
                <a:tc>
                  <a:txBody>
                    <a:bodyPr/>
                    <a:lstStyle/>
                    <a:p>
                      <a:pPr indent="0" lvl="0" marL="0" rtl="0" algn="ctr">
                        <a:spcBef>
                          <a:spcPts val="0"/>
                        </a:spcBef>
                        <a:spcAft>
                          <a:spcPts val="0"/>
                        </a:spcAft>
                        <a:buNone/>
                      </a:pPr>
                      <a:r>
                        <a:rPr lang="en" sz="1900">
                          <a:solidFill>
                            <a:srgbClr val="8BFB5C"/>
                          </a:solidFill>
                        </a:rPr>
                        <a:t>“Milk”</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rgbClr val="8BFB5C"/>
                          </a:solidFill>
                        </a:rPr>
                        <a:t>“Dark”</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rgbClr val="8BFB5C"/>
                          </a:solidFill>
                        </a:rPr>
                        <a:t>“White”</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rgbClr val="8BFB5C"/>
                          </a:solidFill>
                        </a:rPr>
                        <a:t>“Caramel”</a:t>
                      </a:r>
                      <a:endParaRPr sz="1900">
                        <a:solidFill>
                          <a:srgbClr val="8BFB5C"/>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71800">
                <a:tc>
                  <a:txBody>
                    <a:bodyPr/>
                    <a:lstStyle/>
                    <a:p>
                      <a:pPr indent="0" lvl="0" marL="0" rtl="0" algn="ctr">
                        <a:spcBef>
                          <a:spcPts val="0"/>
                        </a:spcBef>
                        <a:spcAft>
                          <a:spcPts val="0"/>
                        </a:spcAft>
                        <a:buNone/>
                      </a:pPr>
                      <a:r>
                        <a:rPr lang="en" sz="1900">
                          <a:solidFill>
                            <a:schemeClr val="accent4"/>
                          </a:solidFill>
                        </a:rPr>
                        <a:t>0</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4"/>
                          </a:solidFill>
                        </a:rPr>
                        <a:t>1</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4"/>
                          </a:solidFill>
                        </a:rPr>
                        <a:t>2</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4"/>
                          </a:solidFill>
                        </a:rPr>
                        <a:t>3</a:t>
                      </a:r>
                      <a:endParaRPr sz="1900">
                        <a:solidFill>
                          <a:schemeClr val="accent4"/>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125" name="Google Shape;125;p21"/>
          <p:cNvSpPr txBox="1"/>
          <p:nvPr/>
        </p:nvSpPr>
        <p:spPr>
          <a:xfrm>
            <a:off x="324000" y="997675"/>
            <a:ext cx="63435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C5252"/>
                </a:solidFill>
              </a:rPr>
              <a:t>chocolateBox</a:t>
            </a:r>
            <a:endParaRPr sz="1800">
              <a:solidFill>
                <a:srgbClr val="FC5252"/>
              </a:solidFill>
            </a:endParaRPr>
          </a:p>
        </p:txBody>
      </p:sp>
      <p:sp>
        <p:nvSpPr>
          <p:cNvPr id="126" name="Google Shape;126;p21"/>
          <p:cNvSpPr txBox="1"/>
          <p:nvPr/>
        </p:nvSpPr>
        <p:spPr>
          <a:xfrm>
            <a:off x="5343300" y="3055075"/>
            <a:ext cx="21072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8BFB5C"/>
                </a:solidFill>
              </a:rPr>
              <a:t>Output</a:t>
            </a:r>
            <a:endParaRPr sz="1800">
              <a:solidFill>
                <a:srgbClr val="8BFB5C"/>
              </a:solidFill>
            </a:endParaRPr>
          </a:p>
        </p:txBody>
      </p:sp>
      <p:sp>
        <p:nvSpPr>
          <p:cNvPr id="127" name="Google Shape;127;p21"/>
          <p:cNvSpPr txBox="1"/>
          <p:nvPr>
            <p:ph idx="1" type="body"/>
          </p:nvPr>
        </p:nvSpPr>
        <p:spPr>
          <a:xfrm>
            <a:off x="311700" y="3971875"/>
            <a:ext cx="4889100" cy="48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FC5252"/>
                </a:solidFill>
              </a:rPr>
              <a:t>System</a:t>
            </a:r>
            <a:r>
              <a:rPr lang="en" sz="2200">
                <a:solidFill>
                  <a:schemeClr val="accent5"/>
                </a:solidFill>
              </a:rPr>
              <a:t>.</a:t>
            </a:r>
            <a:r>
              <a:rPr lang="en" sz="2200">
                <a:solidFill>
                  <a:srgbClr val="FC5252"/>
                </a:solidFill>
              </a:rPr>
              <a:t>out</a:t>
            </a:r>
            <a:r>
              <a:rPr lang="en" sz="2200">
                <a:solidFill>
                  <a:schemeClr val="accent5"/>
                </a:solidFill>
              </a:rPr>
              <a:t>.</a:t>
            </a:r>
            <a:r>
              <a:rPr lang="en" sz="2200">
                <a:solidFill>
                  <a:srgbClr val="A5B0FE"/>
                </a:solidFill>
              </a:rPr>
              <a:t>println</a:t>
            </a:r>
            <a:r>
              <a:rPr lang="en" sz="2200">
                <a:solidFill>
                  <a:schemeClr val="accent2"/>
                </a:solidFill>
              </a:rPr>
              <a:t>(</a:t>
            </a:r>
            <a:r>
              <a:rPr lang="en" sz="2200">
                <a:solidFill>
                  <a:srgbClr val="FC5252"/>
                </a:solidFill>
              </a:rPr>
              <a:t>chocolateBox</a:t>
            </a:r>
            <a:r>
              <a:rPr lang="en" sz="2200">
                <a:solidFill>
                  <a:schemeClr val="accent5"/>
                </a:solidFill>
              </a:rPr>
              <a:t>[</a:t>
            </a:r>
            <a:r>
              <a:rPr lang="en" sz="2200">
                <a:solidFill>
                  <a:schemeClr val="accent4"/>
                </a:solidFill>
              </a:rPr>
              <a:t>2</a:t>
            </a:r>
            <a:r>
              <a:rPr lang="en" sz="2200">
                <a:solidFill>
                  <a:schemeClr val="accent5"/>
                </a:solidFill>
              </a:rPr>
              <a:t>]</a:t>
            </a:r>
            <a:r>
              <a:rPr lang="en" sz="2200">
                <a:solidFill>
                  <a:schemeClr val="accent2"/>
                </a:solidFill>
              </a:rPr>
              <a:t>);</a:t>
            </a:r>
            <a:endParaRPr sz="2200">
              <a:solidFill>
                <a:schemeClr val="accent2"/>
              </a:solidFill>
            </a:endParaRPr>
          </a:p>
          <a:p>
            <a:pPr indent="0" lvl="0" marL="0" rtl="0" algn="l">
              <a:spcBef>
                <a:spcPts val="1600"/>
              </a:spcBef>
              <a:spcAft>
                <a:spcPts val="0"/>
              </a:spcAft>
              <a:buNone/>
            </a:pPr>
            <a:r>
              <a:t/>
            </a:r>
            <a:endParaRPr sz="2200">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300"/>
                                        <p:tgtEl>
                                          <p:spTgt spid="1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7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300"/>
                                        <p:tgtEl>
                                          <p:spTgt spid="12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300"/>
                                        <p:tgtEl>
                                          <p:spTgt spid="1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300"/>
                                        <p:tgtEl>
                                          <p:spTgt spid="1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