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dcc1ac5cf_0_3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dcc1ac5cf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dcc1ac5cf_0_3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dcc1ac5c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dcc1ac5cf_0_4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dcc1ac5c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dcc1ac5cf_0_4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dcc1ac5c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dcc1ac5cf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dcc1ac5c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dcc1ac5cf_0_2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dcc1ac5c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dcc1ac5cf_0_4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dcc1ac5c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dcc1ac5cf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dcc1ac5c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dcc1ac5cf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dcc1ac5c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dcc1ac5cf_0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dcc1ac5c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dcc1ac5cf_0_3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dcc1ac5c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dcc1ac5cf_0_3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dcc1ac5c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EiGg4pFJH31nXWNoDyHCYg-vPvsuPU5yAKnKhoP3nLg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00" y="14645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week 2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2508150" y="2895050"/>
            <a:ext cx="41277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2020 Spring Coding Class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By - Saeyeon Kim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2"/>
          <p:cNvSpPr txBox="1"/>
          <p:nvPr>
            <p:ph type="title"/>
          </p:nvPr>
        </p:nvSpPr>
        <p:spPr>
          <a:xfrm>
            <a:off x="296750" y="586975"/>
            <a:ext cx="604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</a:t>
            </a:r>
            <a:r>
              <a:rPr lang="en"/>
              <a:t>value from an ArrayList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296750" y="1536475"/>
            <a:ext cx="78909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spongebob.get(0);</a:t>
            </a:r>
            <a:endParaRPr/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</a:t>
            </a:r>
            <a:r>
              <a:rPr lang="en">
                <a:solidFill>
                  <a:schemeClr val="accent1"/>
                </a:solidFill>
              </a:rPr>
              <a:t>index of the variable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</a:t>
            </a:r>
            <a:r>
              <a:rPr lang="en">
                <a:solidFill>
                  <a:schemeClr val="accent1"/>
                </a:solidFill>
              </a:rPr>
              <a:t>Name of an arraylist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RESULT : “</a:t>
            </a:r>
            <a:r>
              <a:rPr lang="en"/>
              <a:t>Patrick Star</a:t>
            </a:r>
            <a:r>
              <a:rPr lang="en"/>
              <a:t>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[Patrick Star, gary, Mr. Krabs]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>
                <a:solidFill>
                  <a:schemeClr val="accent1"/>
                </a:solidFill>
              </a:rPr>
              <a:t>ArrayList did not change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2329925" y="2083375"/>
            <a:ext cx="417600" cy="52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712875" y="2208275"/>
            <a:ext cx="417600" cy="113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 rot="-4276304">
            <a:off x="614330" y="4236018"/>
            <a:ext cx="444749" cy="56542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23"/>
          <p:cNvSpPr txBox="1"/>
          <p:nvPr>
            <p:ph type="title"/>
          </p:nvPr>
        </p:nvSpPr>
        <p:spPr>
          <a:xfrm>
            <a:off x="296750" y="586975"/>
            <a:ext cx="604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r>
              <a:rPr lang="en"/>
              <a:t>a value in an ArrayList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296750" y="1536475"/>
            <a:ext cx="7890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			</a:t>
            </a:r>
            <a:r>
              <a:rPr lang="en">
                <a:solidFill>
                  <a:srgbClr val="A5B0FE"/>
                </a:solidFill>
              </a:rPr>
              <a:t>variable</a:t>
            </a:r>
            <a:endParaRPr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spongebob.set(2,”plankton”);</a:t>
            </a:r>
            <a:endParaRPr/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index of the variable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</a:t>
            </a:r>
            <a:r>
              <a:rPr lang="en">
                <a:solidFill>
                  <a:schemeClr val="accent1"/>
                </a:solidFill>
              </a:rPr>
              <a:t>Name of an arraylist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Before: [Patrick Star, gary, Mr. Krabs]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After:     [Patrick Star, gary,plankton]</a:t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2340900" y="2513975"/>
            <a:ext cx="417600" cy="52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701875" y="2636900"/>
            <a:ext cx="417600" cy="113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3132250" y="1736475"/>
            <a:ext cx="769200" cy="52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24"/>
          <p:cNvSpPr txBox="1"/>
          <p:nvPr>
            <p:ph type="title"/>
          </p:nvPr>
        </p:nvSpPr>
        <p:spPr>
          <a:xfrm>
            <a:off x="296750" y="246275"/>
            <a:ext cx="604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size of an ArrayList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296750" y="1103675"/>
            <a:ext cx="78909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Get a size of an array : name.length();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spongebob.size();</a:t>
            </a:r>
            <a:endParaRPr/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Nothing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RESULT :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3 , because there are 3 values in an arraylist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 Don’t confuse with the index!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[Patrick Star, gary, Mr. Krabs]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>
                <a:solidFill>
                  <a:schemeClr val="accent1"/>
                </a:solidFill>
              </a:rPr>
              <a:t>ArrayList did not change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296975" y="2131175"/>
            <a:ext cx="417600" cy="52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 rot="-4276304">
            <a:off x="537430" y="4257993"/>
            <a:ext cx="444749" cy="56542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5" y="537125"/>
            <a:ext cx="6853400" cy="3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934675" y="0"/>
            <a:ext cx="4154400" cy="133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8184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If you finish and get a check from the instructor, tilt your laptop.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362675" y="186825"/>
            <a:ext cx="3319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Continue ~~~ from the first exercise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63" name="Google Shape;363;p25"/>
          <p:cNvGrpSpPr/>
          <p:nvPr/>
        </p:nvGrpSpPr>
        <p:grpSpPr>
          <a:xfrm>
            <a:off x="4121394" y="3340959"/>
            <a:ext cx="4967577" cy="1715199"/>
            <a:chOff x="4012557" y="3319090"/>
            <a:chExt cx="5494500" cy="1923300"/>
          </a:xfrm>
        </p:grpSpPr>
        <p:sp>
          <p:nvSpPr>
            <p:cNvPr id="364" name="Google Shape;364;p25"/>
            <p:cNvSpPr/>
            <p:nvPr/>
          </p:nvSpPr>
          <p:spPr>
            <a:xfrm>
              <a:off x="4012557" y="3319090"/>
              <a:ext cx="5494500" cy="1923300"/>
            </a:xfrm>
            <a:prstGeom prst="wedgeRectCallout">
              <a:avLst>
                <a:gd fmla="val -102237" name="adj1"/>
                <a:gd fmla="val -34002" name="adj2"/>
              </a:avLst>
            </a:prstGeom>
            <a:solidFill>
              <a:srgbClr val="DBDFF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Output :</a:t>
              </a:r>
              <a:endParaRPr sz="2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5" name="Google Shape;365;p25"/>
            <p:cNvPicPr preferRelativeResize="0"/>
            <p:nvPr/>
          </p:nvPicPr>
          <p:blipFill rotWithShape="1">
            <a:blip r:embed="rId4">
              <a:alphaModFix/>
            </a:blip>
            <a:srcRect b="35567" l="0" r="18380" t="0"/>
            <a:stretch/>
          </p:blipFill>
          <p:spPr>
            <a:xfrm>
              <a:off x="4644684" y="3738589"/>
              <a:ext cx="4315673" cy="15037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Exercise # 3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your own ArrayList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3 methods from the table (If you finish early, use 6 methods!)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At least three output should be printed !</a:t>
            </a:r>
            <a:endParaRPr/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375" y="405101"/>
            <a:ext cx="3599625" cy="202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6"/>
          <p:cNvSpPr/>
          <p:nvPr/>
        </p:nvSpPr>
        <p:spPr>
          <a:xfrm>
            <a:off x="6000725" y="965625"/>
            <a:ext cx="3231198" cy="2023758"/>
          </a:xfrm>
          <a:prstGeom prst="irregularSeal2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new file or clear everything inside the main()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2549775" y="825425"/>
            <a:ext cx="40884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>
                <a:highlight>
                  <a:schemeClr val="lt1"/>
                </a:highlight>
              </a:rPr>
              <a:t>Open your </a:t>
            </a:r>
            <a:r>
              <a:rPr b="1" i="0" lang="en"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hw</a:t>
            </a:r>
            <a:r>
              <a:rPr i="0" lang="en">
                <a:highlight>
                  <a:schemeClr val="lt1"/>
                </a:highlight>
              </a:rPr>
              <a:t> for the last class and make a copy of the class notes </a:t>
            </a:r>
            <a:endParaRPr i="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>
                <a:highlight>
                  <a:schemeClr val="lt1"/>
                </a:highlight>
              </a:rPr>
              <a:t>link:</a:t>
            </a:r>
            <a:r>
              <a:rPr i="0" lang="en" u="sng">
                <a:solidFill>
                  <a:schemeClr val="accent3"/>
                </a:solidFill>
                <a:highlight>
                  <a:schemeClr val="lt1"/>
                </a:highlight>
                <a:hlinkClick r:id="rId3"/>
              </a:rPr>
              <a:t>https://docs.google.com/document/d/1EiGg4pFJH31nXWNoDyHCYg-vPvsuPU5yAKnKhoP3nLg/edit</a:t>
            </a:r>
            <a:r>
              <a:rPr i="0" lang="en">
                <a:highlight>
                  <a:schemeClr val="lt1"/>
                </a:highlight>
              </a:rPr>
              <a:t> </a:t>
            </a:r>
            <a:endParaRPr b="1" i="0">
              <a:solidFill>
                <a:srgbClr val="980000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>
              <a:solidFill>
                <a:srgbClr val="980000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ArrayList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15"/>
          <p:cNvSpPr txBox="1"/>
          <p:nvPr>
            <p:ph idx="4294967295" type="body"/>
          </p:nvPr>
        </p:nvSpPr>
        <p:spPr>
          <a:xfrm>
            <a:off x="457200" y="1444375"/>
            <a:ext cx="8412000" cy="339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ArrayList&lt;String&gt;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ArrayList&lt;Integer&gt;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Creating a</a:t>
            </a:r>
            <a:r>
              <a:rPr lang="en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n Arraylist</a:t>
            </a:r>
            <a:endParaRPr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import java.util.ArrayList;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ArrayList&lt;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type</a:t>
            </a:r>
            <a:r>
              <a:rPr lang="en"/>
              <a:t> &gt; </a:t>
            </a:r>
            <a:r>
              <a:rPr lang="en">
                <a:solidFill>
                  <a:srgbClr val="0000FF"/>
                </a:solidFill>
              </a:rPr>
              <a:t>name</a:t>
            </a:r>
            <a:r>
              <a:rPr lang="en"/>
              <a:t> = new ArrayList</a:t>
            </a:r>
            <a:r>
              <a:rPr lang="en"/>
              <a:t>&lt;</a:t>
            </a:r>
            <a:r>
              <a:rPr b="1" lang="en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type</a:t>
            </a:r>
            <a:r>
              <a:rPr lang="en"/>
              <a:t> &gt;();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 . ArrayList</a:t>
            </a:r>
            <a:r>
              <a:rPr lang="en">
                <a:solidFill>
                  <a:srgbClr val="000000"/>
                </a:solidFill>
              </a:rPr>
              <a:t>&lt;String &gt; spongebob = new ArrayList&lt;String &gt;();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25" y="1115150"/>
            <a:ext cx="85153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 txBox="1"/>
          <p:nvPr/>
        </p:nvSpPr>
        <p:spPr>
          <a:xfrm>
            <a:off x="219800" y="1077050"/>
            <a:ext cx="2859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endParaRPr b="1"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endParaRPr b="1"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C</a:t>
            </a:r>
            <a:endParaRPr b="1"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endParaRPr b="1"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E</a:t>
            </a:r>
            <a:endParaRPr b="1"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417625" y="516550"/>
            <a:ext cx="5484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PICK THE CORRECT ANSWER CHOICE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17"/>
          <p:cNvSpPr txBox="1"/>
          <p:nvPr>
            <p:ph type="title"/>
          </p:nvPr>
        </p:nvSpPr>
        <p:spPr>
          <a:xfrm>
            <a:off x="296750" y="586975"/>
            <a:ext cx="5539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values into an ArrayList</a:t>
            </a:r>
            <a:endParaRPr/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296750" y="1536475"/>
            <a:ext cx="7890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spongebob.add(“Patrick Star”);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A5B0FE"/>
                </a:solidFill>
              </a:rPr>
              <a:t>Name of an arraylist          variable </a:t>
            </a:r>
            <a:endParaRPr>
              <a:solidFill>
                <a:srgbClr val="A5B0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spongebob.add(“</a:t>
            </a:r>
            <a:r>
              <a:rPr lang="en"/>
              <a:t>Pikachu</a:t>
            </a:r>
            <a:r>
              <a:rPr lang="en"/>
              <a:t>”);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spongebob.add(“Mr. Krabs”);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 the spongebob arraylist: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[</a:t>
            </a:r>
            <a:r>
              <a:rPr lang="en"/>
              <a:t>Patrick Star, Pikachu, Mr. Krabs]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461575" y="1973475"/>
            <a:ext cx="417600" cy="52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 rot="3642333">
            <a:off x="3515588" y="2003317"/>
            <a:ext cx="591664" cy="35161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1011125" y="4426675"/>
            <a:ext cx="461700" cy="29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2421925" y="4426675"/>
            <a:ext cx="461700" cy="29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3832725" y="4426675"/>
            <a:ext cx="461700" cy="29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4391775" y="1682775"/>
            <a:ext cx="461700" cy="29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109625" y="2644775"/>
            <a:ext cx="461700" cy="29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158050" y="3133475"/>
            <a:ext cx="461700" cy="290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18"/>
          <p:cNvSpPr txBox="1"/>
          <p:nvPr>
            <p:ph type="title"/>
          </p:nvPr>
        </p:nvSpPr>
        <p:spPr>
          <a:xfrm>
            <a:off x="296750" y="586975"/>
            <a:ext cx="604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values an ArrayList</a:t>
            </a:r>
            <a:endParaRPr/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296750" y="1536475"/>
            <a:ext cx="7890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spongebob.remove(1);</a:t>
            </a:r>
            <a:endParaRPr/>
          </a:p>
          <a:p>
            <a:pPr indent="0" lvl="0" marL="2743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index of the variable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</a:t>
            </a:r>
            <a:r>
              <a:rPr lang="en">
                <a:solidFill>
                  <a:schemeClr val="accent1"/>
                </a:solidFill>
              </a:rPr>
              <a:t>Name of an arraylist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 the spongebob arraylist: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2846475" y="2017425"/>
            <a:ext cx="417600" cy="52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712875" y="2208275"/>
            <a:ext cx="417600" cy="113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296750" y="586975"/>
            <a:ext cx="604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lang="en"/>
              <a:t>values an ArrayList</a:t>
            </a:r>
            <a:endParaRPr/>
          </a:p>
        </p:txBody>
      </p:sp>
      <p:sp>
        <p:nvSpPr>
          <p:cNvPr id="293" name="Google Shape;293;p19"/>
          <p:cNvSpPr txBox="1"/>
          <p:nvPr>
            <p:ph idx="1" type="body"/>
          </p:nvPr>
        </p:nvSpPr>
        <p:spPr>
          <a:xfrm>
            <a:off x="296750" y="1514500"/>
            <a:ext cx="7890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Before: {Patrick Star, Pikachu, Mr. Krabs}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spongebob.remove(1);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:     - what will happen to “pikachu”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what will happen to “Mr.Krabs”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2130675" y="2017600"/>
            <a:ext cx="336000" cy="23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4790775" y="1970075"/>
            <a:ext cx="336000" cy="23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3592700" y="2017600"/>
            <a:ext cx="336000" cy="23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297" name="Google Shape;297;p19"/>
          <p:cNvGrpSpPr/>
          <p:nvPr/>
        </p:nvGrpSpPr>
        <p:grpSpPr>
          <a:xfrm>
            <a:off x="1364788" y="3024875"/>
            <a:ext cx="4088425" cy="1670525"/>
            <a:chOff x="1364788" y="3024875"/>
            <a:chExt cx="4088425" cy="1670525"/>
          </a:xfrm>
        </p:grpSpPr>
        <p:grpSp>
          <p:nvGrpSpPr>
            <p:cNvPr id="298" name="Google Shape;298;p19"/>
            <p:cNvGrpSpPr/>
            <p:nvPr/>
          </p:nvGrpSpPr>
          <p:grpSpPr>
            <a:xfrm>
              <a:off x="1364788" y="3024875"/>
              <a:ext cx="4088425" cy="1670525"/>
              <a:chOff x="1364788" y="3024875"/>
              <a:chExt cx="4088425" cy="1670525"/>
            </a:xfrm>
          </p:grpSpPr>
          <p:sp>
            <p:nvSpPr>
              <p:cNvPr id="299" name="Google Shape;299;p19"/>
              <p:cNvSpPr/>
              <p:nvPr/>
            </p:nvSpPr>
            <p:spPr>
              <a:xfrm>
                <a:off x="1364788" y="3024875"/>
                <a:ext cx="4088425" cy="1670525"/>
              </a:xfrm>
              <a:prstGeom prst="flowChartPunchedTape">
                <a:avLst/>
              </a:prstGeom>
              <a:solidFill>
                <a:srgbClr val="DBDFFA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rPr>
                  <a:t>[</a:t>
                </a:r>
                <a:r>
                  <a:rPr lang="en" sz="2400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rPr>
                  <a:t>Patrick Star, Mr. Krabs]</a:t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2085250" y="4027375"/>
                <a:ext cx="336000" cy="2382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sp>
          <p:nvSpPr>
            <p:cNvPr id="301" name="Google Shape;301;p19"/>
            <p:cNvSpPr/>
            <p:nvPr/>
          </p:nvSpPr>
          <p:spPr>
            <a:xfrm>
              <a:off x="3436850" y="4027375"/>
              <a:ext cx="336000" cy="238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296750" y="586975"/>
            <a:ext cx="604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method 2</a:t>
            </a:r>
            <a:endParaRPr/>
          </a:p>
        </p:txBody>
      </p:sp>
      <p:sp>
        <p:nvSpPr>
          <p:cNvPr id="308" name="Google Shape;308;p20"/>
          <p:cNvSpPr txBox="1"/>
          <p:nvPr>
            <p:ph idx="1" type="body"/>
          </p:nvPr>
        </p:nvSpPr>
        <p:spPr>
          <a:xfrm>
            <a:off x="296750" y="1536475"/>
            <a:ext cx="7890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			</a:t>
            </a:r>
            <a:r>
              <a:rPr lang="en">
                <a:solidFill>
                  <a:srgbClr val="A5B0FE"/>
                </a:solidFill>
              </a:rPr>
              <a:t>variable</a:t>
            </a:r>
            <a:endParaRPr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spongebob.add(1,”gary”);</a:t>
            </a:r>
            <a:endParaRPr/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index of the variable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</a:t>
            </a:r>
            <a:r>
              <a:rPr lang="en">
                <a:solidFill>
                  <a:schemeClr val="accent1"/>
                </a:solidFill>
              </a:rPr>
              <a:t>Name of an arraylist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Before: [Patrick Star, Mr. Krabs]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After: [Patrick Star, gary, Mr. Krabs]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2340900" y="2513975"/>
            <a:ext cx="417600" cy="52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701875" y="2636900"/>
            <a:ext cx="417600" cy="113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184D9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3132250" y="1736475"/>
            <a:ext cx="769200" cy="52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1121025" y="4396150"/>
            <a:ext cx="4077300" cy="52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2141675" y="3699125"/>
            <a:ext cx="336000" cy="23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3755800" y="3699125"/>
            <a:ext cx="336000" cy="238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FF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21"/>
          <p:cNvPicPr preferRelativeResize="0"/>
          <p:nvPr/>
        </p:nvPicPr>
        <p:blipFill rotWithShape="1">
          <a:blip r:embed="rId3">
            <a:alphaModFix/>
          </a:blip>
          <a:srcRect b="10378" l="0" r="-2511" t="0"/>
          <a:stretch/>
        </p:blipFill>
        <p:spPr>
          <a:xfrm>
            <a:off x="108450" y="682850"/>
            <a:ext cx="7167174" cy="388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4473132" y="2362950"/>
            <a:ext cx="4583373" cy="1923300"/>
            <a:chOff x="3527900" y="3022375"/>
            <a:chExt cx="5143500" cy="1923300"/>
          </a:xfrm>
        </p:grpSpPr>
        <p:sp>
          <p:nvSpPr>
            <p:cNvPr id="322" name="Google Shape;322;p21"/>
            <p:cNvSpPr/>
            <p:nvPr/>
          </p:nvSpPr>
          <p:spPr>
            <a:xfrm>
              <a:off x="3527900" y="3022375"/>
              <a:ext cx="5143500" cy="1923300"/>
            </a:xfrm>
            <a:prstGeom prst="wedgeRectCallout">
              <a:avLst>
                <a:gd fmla="val -62180" name="adj1"/>
                <a:gd fmla="val 60858" name="adj2"/>
              </a:avLst>
            </a:prstGeom>
            <a:solidFill>
              <a:srgbClr val="DBDFF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Output :</a:t>
              </a:r>
              <a:endParaRPr sz="2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3" name="Google Shape;323;p21"/>
            <p:cNvPicPr preferRelativeResize="0"/>
            <p:nvPr/>
          </p:nvPicPr>
          <p:blipFill rotWithShape="1">
            <a:blip r:embed="rId4">
              <a:alphaModFix/>
            </a:blip>
            <a:srcRect b="54953" l="3475" r="13763" t="5403"/>
            <a:stretch/>
          </p:blipFill>
          <p:spPr>
            <a:xfrm>
              <a:off x="3670778" y="3616675"/>
              <a:ext cx="4889154" cy="108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1"/>
          <p:cNvSpPr/>
          <p:nvPr/>
        </p:nvSpPr>
        <p:spPr>
          <a:xfrm>
            <a:off x="4165350" y="76925"/>
            <a:ext cx="4528200" cy="1187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8184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If you finish and get a check from the instructor, tilt your laptop.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362675" y="186825"/>
            <a:ext cx="3319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Exercise 1. Type the following code.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