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2"/>
  </p:notesMasterIdLst>
  <p:sldIdLst>
    <p:sldId id="258" r:id="rId3"/>
    <p:sldId id="353" r:id="rId4"/>
    <p:sldId id="262" r:id="rId5"/>
    <p:sldId id="362" r:id="rId6"/>
    <p:sldId id="385" r:id="rId7"/>
    <p:sldId id="386" r:id="rId8"/>
    <p:sldId id="387" r:id="rId9"/>
    <p:sldId id="388" r:id="rId10"/>
    <p:sldId id="314" r:id="rId11"/>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899" autoAdjust="0"/>
  </p:normalViewPr>
  <p:slideViewPr>
    <p:cSldViewPr>
      <p:cViewPr>
        <p:scale>
          <a:sx n="120" d="100"/>
          <a:sy n="120" d="100"/>
        </p:scale>
        <p:origin x="-450" y="49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9/30/2014</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Embrace diversity – We have a lot of different backgrounds</a:t>
            </a:r>
            <a:r>
              <a:rPr lang="en-US" baseline="0" dirty="0" smtClean="0"/>
              <a:t> in terms of interests, knowledge, skills – embrace that and learn from one another</a:t>
            </a:r>
          </a:p>
          <a:p>
            <a:endParaRPr lang="en-US" baseline="0" dirty="0" smtClean="0"/>
          </a:p>
          <a:p>
            <a:r>
              <a:rPr lang="en-US" baseline="0" dirty="0" smtClean="0"/>
              <a:t>Seek an optimal pace – We will do our best to find a pace that works well for everyone – if it’s too slow for you, we will help you go deeper and give you bigger challenges – if it’s too fast for you, we will provide you with extra help and resources</a:t>
            </a:r>
          </a:p>
          <a:p>
            <a:endParaRPr lang="en-US" baseline="0" dirty="0" smtClean="0"/>
          </a:p>
          <a:p>
            <a:r>
              <a:rPr lang="en-US" baseline="0" dirty="0" smtClean="0"/>
              <a:t>Communicate early and often – We want to know how you are doing with the course, what confuses you, what learning style works for you and what doesn’t – keep us updated so we can help you to be successful</a:t>
            </a:r>
          </a:p>
          <a:p>
            <a:endParaRPr lang="en-US" baseline="0" dirty="0" smtClean="0"/>
          </a:p>
          <a:p>
            <a:r>
              <a:rPr lang="en-US" baseline="0" dirty="0" smtClean="0"/>
              <a:t>Everyone talks in class – Communication is an important data science skill, so we’re going to practice it – discuss readings, have you teach things on occasion</a:t>
            </a:r>
          </a:p>
          <a:p>
            <a:endParaRPr lang="en-US" baseline="0" dirty="0" smtClean="0"/>
          </a:p>
          <a:p>
            <a:r>
              <a:rPr lang="en-US" baseline="0" dirty="0" smtClean="0"/>
              <a:t>Success is not a grade – Success in this course is not about grades (we don’t give out grades) or about how you do compared to your classmates, it’s about achieving your goal and helping you to get where you want to be</a:t>
            </a:r>
          </a:p>
          <a:p>
            <a:endParaRPr lang="en-US" dirty="0" smtClean="0"/>
          </a:p>
          <a:p>
            <a:r>
              <a:rPr lang="en-US" dirty="0" smtClean="0"/>
              <a:t>We don’t know everything</a:t>
            </a:r>
            <a:r>
              <a:rPr lang="en-US" baseline="0" dirty="0" smtClean="0"/>
              <a:t> – We’ll tell you if we don’t know something, but we’ll also get you a good answer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Python? – Course can be</a:t>
            </a:r>
            <a:r>
              <a:rPr lang="en-US" baseline="0" dirty="0" smtClean="0"/>
              <a:t> taught different ways – learning two major languages is not attainable for most students – and choosing one, Python is a more extensible framework than R, more practical for building data applications – but we still like R</a:t>
            </a:r>
          </a:p>
          <a:p>
            <a:endParaRPr lang="en-US" dirty="0" smtClean="0"/>
          </a:p>
          <a:p>
            <a:r>
              <a:rPr lang="en-US" dirty="0" smtClean="0"/>
              <a:t>Hands-on</a:t>
            </a:r>
            <a:r>
              <a:rPr lang="en-US" baseline="0" dirty="0" smtClean="0"/>
              <a:t> learning approach –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and algorithms, well enough that you can explain them to others – black box data science will only get you so far – understanding what you’re doing and why will get you much further</a:t>
            </a:r>
          </a:p>
          <a:p>
            <a:endParaRPr lang="en-US" dirty="0" smtClean="0"/>
          </a:p>
          <a:p>
            <a:r>
              <a:rPr lang="en-US" dirty="0" smtClean="0"/>
              <a:t>Balance depth with breadth – Spent</a:t>
            </a:r>
            <a:r>
              <a:rPr lang="en-US" baseline="0" dirty="0" smtClean="0"/>
              <a:t> a lot of time deciding what to include and exclude in the curriculum – want 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 not prior knowledge – It’s not about what you know now,</a:t>
            </a:r>
            <a:r>
              <a:rPr lang="en-US" baseline="0" dirty="0" smtClean="0"/>
              <a:t> it’s about what you put into the course</a:t>
            </a:r>
          </a:p>
          <a:p>
            <a:endParaRPr lang="en-US" dirty="0" smtClean="0"/>
          </a:p>
          <a:p>
            <a:r>
              <a:rPr lang="en-US" dirty="0" smtClean="0"/>
              <a:t>Ask questions – Default</a:t>
            </a:r>
            <a:r>
              <a:rPr lang="en-US" baseline="0" dirty="0" smtClean="0"/>
              <a:t> to asking questions – helps with your understanding and helps us to know how you are doing</a:t>
            </a:r>
          </a:p>
          <a:p>
            <a:endParaRPr lang="en-US" baseline="0" dirty="0" smtClean="0"/>
          </a:p>
          <a:p>
            <a:r>
              <a:rPr lang="en-US" baseline="0" dirty="0" smtClean="0"/>
              <a:t>Communicate what you’ve learned – Blog about class, take advantage of teaching opportunities – will definitely deepen your knowledge</a:t>
            </a:r>
          </a:p>
          <a:p>
            <a:endParaRPr lang="en-US" baseline="0" dirty="0" smtClean="0"/>
          </a:p>
          <a:p>
            <a:r>
              <a:rPr lang="en-US" baseline="0" dirty="0" smtClean="0"/>
              <a:t>Help your classmates – We are all teachers and we are all learners – don’t be shy</a:t>
            </a:r>
          </a:p>
          <a:p>
            <a:endParaRPr lang="en-US" baseline="0" dirty="0" smtClean="0"/>
          </a:p>
          <a:p>
            <a:r>
              <a:rPr lang="en-US" baseline="0" dirty="0" smtClean="0"/>
              <a:t>Be patient with yourself – It’s okay if you don’t understand some of the course material the first time around – there is a lot of material and the complexity can be quite high – focus on learning as much as you can – we want to equip you with enough knowledge that you can learn independently both during and after this course</a:t>
            </a:r>
          </a:p>
          <a:p>
            <a:endParaRPr lang="en-US" baseline="0" dirty="0" smtClean="0"/>
          </a:p>
          <a:p>
            <a:r>
              <a:rPr lang="en-US" baseline="0" dirty="0" smtClean="0"/>
              <a:t>Suspend disbelief – Some techniques might sound foreign at first – many of these techniques are built off of decades of research and mathematical theory that is beyond the scope of the course – we will try to make the material as accessible as possible and show you the relevance of techniques even if you don’t understand the details</a:t>
            </a: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158773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Meet Your Instructors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Instructor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Content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How to Succeed</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Typical Class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 Logistics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VII. Questions?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JOSIAH DAVIS</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DATA SCIENTIST, DELOITTE</a:t>
            </a:r>
            <a:r>
              <a:rPr lang="en-US" sz="3200" b="0" cap="none" dirty="0">
                <a:latin typeface="PFDinTextCompPro-Bold" panose="02000806000000020004" pitchFamily="2" charset="0"/>
                <a:ea typeface="ヒラギノ角ゴ ProN W6" charset="0"/>
                <a:cs typeface="ヒラギノ角ゴ ProN W6" charset="0"/>
              </a:rPr>
              <a:t/>
            </a:r>
            <a:br>
              <a:rPr lang="en-US" sz="3200" b="0" cap="none" dirty="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
            </a:r>
            <a:br>
              <a:rPr lang="en-US" sz="32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KEVIN MARKHAM</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CO-FOUNDER, CAUSETOWN</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INSTRUCTORS</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Instructor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1100137" y="1257300"/>
            <a:ext cx="6858000" cy="3477875"/>
          </a:xfrm>
          <a:prstGeom prst="rect">
            <a:avLst/>
          </a:prstGeom>
        </p:spPr>
        <p:txBody>
          <a:bodyPr wrap="square">
            <a:spAutoFit/>
          </a:bodyPr>
          <a:lstStyle/>
          <a:p>
            <a:pPr marL="285750" indent="-285750" algn="l">
              <a:buFont typeface="Arial"/>
              <a:buChar char="•"/>
            </a:pPr>
            <a:r>
              <a:rPr lang="en-US" sz="2000" dirty="0" smtClean="0"/>
              <a:t>Embrace diversity</a:t>
            </a:r>
          </a:p>
          <a:p>
            <a:pPr marL="285750" indent="-285750" algn="l">
              <a:buFont typeface="Arial"/>
              <a:buChar char="•"/>
            </a:pPr>
            <a:endParaRPr lang="en-US" sz="2000" dirty="0"/>
          </a:p>
          <a:p>
            <a:pPr marL="285750" indent="-285750" algn="l">
              <a:buFont typeface="Arial"/>
              <a:buChar char="•"/>
            </a:pPr>
            <a:r>
              <a:rPr lang="en-US" sz="2000" dirty="0" smtClean="0"/>
              <a:t>Seek an optimal pace</a:t>
            </a:r>
          </a:p>
          <a:p>
            <a:pPr marL="285750" indent="-285750" algn="l">
              <a:buFont typeface="Arial"/>
              <a:buChar char="•"/>
            </a:pPr>
            <a:endParaRPr lang="en-US" sz="2000" dirty="0"/>
          </a:p>
          <a:p>
            <a:pPr marL="285750" indent="-285750" algn="l">
              <a:buFont typeface="Arial"/>
              <a:buChar char="•"/>
            </a:pPr>
            <a:r>
              <a:rPr lang="en-US" sz="2000" dirty="0" smtClean="0"/>
              <a:t>Communicate early and often</a:t>
            </a:r>
          </a:p>
          <a:p>
            <a:pPr marL="285750" indent="-285750" algn="l">
              <a:buFont typeface="Arial"/>
              <a:buChar char="•"/>
            </a:pPr>
            <a:endParaRPr lang="en-US" sz="2000" dirty="0"/>
          </a:p>
          <a:p>
            <a:pPr marL="285750" indent="-285750" algn="l">
              <a:buFont typeface="Arial"/>
              <a:buChar char="•"/>
            </a:pPr>
            <a:r>
              <a:rPr lang="en-US" sz="2000" dirty="0" smtClean="0"/>
              <a:t>Everyone talks in class</a:t>
            </a:r>
          </a:p>
          <a:p>
            <a:pPr marL="285750" indent="-285750" algn="l">
              <a:buFont typeface="Arial"/>
              <a:buChar char="•"/>
            </a:pPr>
            <a:endParaRPr lang="en-US" sz="2000" dirty="0"/>
          </a:p>
          <a:p>
            <a:pPr marL="285750" indent="-285750" algn="l">
              <a:buFont typeface="Arial"/>
              <a:buChar char="•"/>
            </a:pPr>
            <a:r>
              <a:rPr lang="en-US" sz="2000" dirty="0" smtClean="0"/>
              <a:t>Success is not a grade</a:t>
            </a:r>
          </a:p>
          <a:p>
            <a:pPr marL="285750" indent="-285750" algn="l">
              <a:buFont typeface="Arial"/>
              <a:buChar char="•"/>
            </a:pPr>
            <a:endParaRPr lang="en-US" sz="2000" dirty="0"/>
          </a:p>
          <a:p>
            <a:pPr marL="285750" indent="-285750" algn="l">
              <a:buFont typeface="Arial"/>
              <a:buChar char="•"/>
            </a:pPr>
            <a:r>
              <a:rPr lang="en-US" sz="2000" dirty="0" smtClean="0"/>
              <a:t>We don’t know everything</a:t>
            </a:r>
            <a:endParaRPr lang="en-US" sz="2000" dirty="0"/>
          </a:p>
        </p:txBody>
      </p:sp>
    </p:spTree>
    <p:extLst>
      <p:ext uri="{BB962C8B-B14F-4D97-AF65-F5344CB8AC3E}">
        <p14:creationId xmlns:p14="http://schemas.microsoft.com/office/powerpoint/2010/main" val="3062458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Content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Why Python?</a:t>
            </a:r>
          </a:p>
          <a:p>
            <a:pPr marL="285750" indent="-285750" algn="l">
              <a:buFont typeface="Arial"/>
              <a:buChar char="•"/>
            </a:pPr>
            <a:endParaRPr lang="en-US" sz="2000" dirty="0"/>
          </a:p>
          <a:p>
            <a:pPr marL="285750" indent="-285750" algn="l">
              <a:buFont typeface="Arial"/>
              <a:buChar char="•"/>
            </a:pPr>
            <a:r>
              <a:rPr lang="en-US" sz="2000" dirty="0" smtClean="0"/>
              <a:t>Hands-on learning approach</a:t>
            </a:r>
          </a:p>
          <a:p>
            <a:pPr marL="285750" indent="-285750" algn="l">
              <a:buFont typeface="Arial"/>
              <a:buChar char="•"/>
            </a:pPr>
            <a:endParaRPr lang="en-US" sz="2000" dirty="0"/>
          </a:p>
          <a:p>
            <a:pPr marL="285750" indent="-285750" algn="l">
              <a:buFont typeface="Arial"/>
              <a:buChar char="•"/>
            </a:pPr>
            <a:r>
              <a:rPr lang="en-US" sz="2000" dirty="0" smtClean="0"/>
              <a:t>Understand key principles</a:t>
            </a:r>
          </a:p>
          <a:p>
            <a:pPr marL="285750" indent="-285750" algn="l">
              <a:buFont typeface="Arial"/>
              <a:buChar char="•"/>
            </a:pPr>
            <a:endParaRPr lang="en-US" sz="2000" dirty="0"/>
          </a:p>
          <a:p>
            <a:pPr marL="285750" indent="-285750" algn="l">
              <a:buFont typeface="Arial"/>
              <a:buChar char="•"/>
            </a:pPr>
            <a:r>
              <a:rPr lang="en-US" sz="2000" dirty="0" smtClean="0"/>
              <a:t>Balance depth with breadth</a:t>
            </a:r>
          </a:p>
          <a:p>
            <a:pPr marL="285750" indent="-285750" algn="l">
              <a:buFont typeface="Arial"/>
              <a:buChar char="•"/>
            </a:pPr>
            <a:endParaRPr lang="en-US" sz="2000" dirty="0"/>
          </a:p>
          <a:p>
            <a:pPr marL="285750" indent="-285750" algn="l">
              <a:buFont typeface="Arial"/>
              <a:buChar char="•"/>
            </a:pPr>
            <a:r>
              <a:rPr lang="en-US" sz="2000" dirty="0" smtClean="0"/>
              <a:t>Course project</a:t>
            </a:r>
          </a:p>
        </p:txBody>
      </p:sp>
    </p:spTree>
    <p:extLst>
      <p:ext uri="{BB962C8B-B14F-4D97-AF65-F5344CB8AC3E}">
        <p14:creationId xmlns:p14="http://schemas.microsoft.com/office/powerpoint/2010/main" val="3498990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to Succeed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1100137" y="1257300"/>
            <a:ext cx="6858000" cy="3477875"/>
          </a:xfrm>
          <a:prstGeom prst="rect">
            <a:avLst/>
          </a:prstGeom>
        </p:spPr>
        <p:txBody>
          <a:bodyPr wrap="square">
            <a:spAutoFit/>
          </a:bodyPr>
          <a:lstStyle/>
          <a:p>
            <a:pPr marL="285750" indent="-285750" algn="l">
              <a:buFont typeface="Arial"/>
              <a:buChar char="•"/>
            </a:pPr>
            <a:r>
              <a:rPr lang="en-US" sz="2000" dirty="0" smtClean="0"/>
              <a:t>Effort not prior knowledge</a:t>
            </a:r>
          </a:p>
          <a:p>
            <a:pPr marL="285750" indent="-285750" algn="l">
              <a:buFont typeface="Arial"/>
              <a:buChar char="•"/>
            </a:pPr>
            <a:endParaRPr lang="en-US" sz="2000" dirty="0"/>
          </a:p>
          <a:p>
            <a:pPr marL="285750" indent="-285750" algn="l">
              <a:buFont typeface="Arial"/>
              <a:buChar char="•"/>
            </a:pPr>
            <a:r>
              <a:rPr lang="en-US" sz="2000" dirty="0" smtClean="0"/>
              <a:t>Ask questions</a:t>
            </a:r>
          </a:p>
          <a:p>
            <a:pPr marL="285750" indent="-285750" algn="l">
              <a:buFont typeface="Arial"/>
              <a:buChar char="•"/>
            </a:pPr>
            <a:endParaRPr lang="en-US" sz="2000" dirty="0"/>
          </a:p>
          <a:p>
            <a:pPr marL="285750" indent="-285750" algn="l">
              <a:buFont typeface="Arial"/>
              <a:buChar char="•"/>
            </a:pPr>
            <a:r>
              <a:rPr lang="en-US" sz="2000" dirty="0" smtClean="0"/>
              <a:t>Communicate what you’ve learned</a:t>
            </a:r>
          </a:p>
          <a:p>
            <a:pPr marL="285750" indent="-285750" algn="l">
              <a:buFont typeface="Arial"/>
              <a:buChar char="•"/>
            </a:pPr>
            <a:endParaRPr lang="en-US" sz="2000" dirty="0"/>
          </a:p>
          <a:p>
            <a:pPr marL="285750" indent="-285750" algn="l">
              <a:buFont typeface="Arial"/>
              <a:buChar char="•"/>
            </a:pPr>
            <a:r>
              <a:rPr lang="en-US" sz="2000" dirty="0" smtClean="0"/>
              <a:t>Help your classmates</a:t>
            </a:r>
          </a:p>
          <a:p>
            <a:pPr marL="285750" indent="-285750" algn="l">
              <a:buFont typeface="Arial"/>
              <a:buChar char="•"/>
            </a:pPr>
            <a:endParaRPr lang="en-US" sz="2000" dirty="0"/>
          </a:p>
          <a:p>
            <a:pPr marL="285750" indent="-285750" algn="l">
              <a:buFont typeface="Arial"/>
              <a:buChar char="•"/>
            </a:pPr>
            <a:r>
              <a:rPr lang="en-US" sz="2000" dirty="0" smtClean="0"/>
              <a:t>Be patient with yourself</a:t>
            </a:r>
          </a:p>
          <a:p>
            <a:pPr marL="285750" indent="-285750" algn="l">
              <a:buFont typeface="Arial"/>
              <a:buChar char="•"/>
            </a:pPr>
            <a:endParaRPr lang="en-US" sz="2000" dirty="0"/>
          </a:p>
          <a:p>
            <a:pPr marL="285750" indent="-285750" algn="l">
              <a:buFont typeface="Arial"/>
              <a:buChar char="•"/>
            </a:pPr>
            <a:r>
              <a:rPr lang="en-US" sz="2000" dirty="0" smtClean="0"/>
              <a:t>Suspend disbelief</a:t>
            </a:r>
          </a:p>
        </p:txBody>
      </p:sp>
    </p:spTree>
    <p:extLst>
      <p:ext uri="{BB962C8B-B14F-4D97-AF65-F5344CB8AC3E}">
        <p14:creationId xmlns:p14="http://schemas.microsoft.com/office/powerpoint/2010/main" val="3679753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Lecture</a:t>
            </a:r>
          </a:p>
          <a:p>
            <a:pPr marL="285750" indent="-285750" algn="l">
              <a:buFont typeface="Arial"/>
              <a:buChar char="•"/>
            </a:pPr>
            <a:endParaRPr lang="en-US" sz="2000" dirty="0"/>
          </a:p>
          <a:p>
            <a:pPr marL="285750" indent="-285750" algn="l">
              <a:buFont typeface="Arial"/>
              <a:buChar char="•"/>
            </a:pPr>
            <a:r>
              <a:rPr lang="en-US" sz="2000" dirty="0" smtClean="0"/>
              <a:t>Code walk-throughs</a:t>
            </a:r>
          </a:p>
          <a:p>
            <a:pPr marL="285750" indent="-285750" algn="l">
              <a:buFont typeface="Arial"/>
              <a:buChar char="•"/>
            </a:pPr>
            <a:endParaRPr lang="en-US" sz="2000" dirty="0"/>
          </a:p>
          <a:p>
            <a:pPr marL="285750" indent="-285750" algn="l">
              <a:buFont typeface="Arial"/>
              <a:buChar char="•"/>
            </a:pPr>
            <a:r>
              <a:rPr lang="en-US" sz="2000" dirty="0" smtClean="0"/>
              <a:t>Code exercises</a:t>
            </a:r>
          </a:p>
          <a:p>
            <a:pPr marL="285750" indent="-285750" algn="l">
              <a:buFont typeface="Arial"/>
              <a:buChar char="•"/>
            </a:pPr>
            <a:endParaRPr lang="en-US" sz="2000" dirty="0"/>
          </a:p>
          <a:p>
            <a:pPr marL="285750" indent="-285750" algn="l">
              <a:buFont typeface="Arial"/>
              <a:buChar char="•"/>
            </a:pPr>
            <a:r>
              <a:rPr lang="en-US" sz="2000" dirty="0" smtClean="0"/>
              <a:t>Discussion of homework and readings</a:t>
            </a:r>
          </a:p>
          <a:p>
            <a:pPr marL="285750" indent="-285750" algn="l">
              <a:buFont typeface="Arial"/>
              <a:buChar char="•"/>
            </a:pPr>
            <a:endParaRPr lang="en-US" sz="2000" dirty="0"/>
          </a:p>
          <a:p>
            <a:pPr marL="285750" indent="-285750" algn="l">
              <a:buFont typeface="Arial"/>
              <a:buChar char="•"/>
            </a:pPr>
            <a:r>
              <a:rPr lang="en-US" sz="2000" dirty="0" smtClean="0"/>
              <a:t>Project updates from you</a:t>
            </a:r>
          </a:p>
        </p:txBody>
      </p:sp>
    </p:spTree>
    <p:extLst>
      <p:ext uri="{BB962C8B-B14F-4D97-AF65-F5344CB8AC3E}">
        <p14:creationId xmlns:p14="http://schemas.microsoft.com/office/powerpoint/2010/main" val="3947763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Bathrooms</a:t>
            </a:r>
          </a:p>
          <a:p>
            <a:pPr marL="285750" indent="-285750" algn="l">
              <a:buFont typeface="Arial"/>
              <a:buChar char="•"/>
            </a:pPr>
            <a:r>
              <a:rPr lang="en-US" sz="2000" dirty="0" smtClean="0"/>
              <a:t>Parking</a:t>
            </a:r>
          </a:p>
          <a:p>
            <a:pPr marL="285750" indent="-285750" algn="l">
              <a:buFont typeface="Arial"/>
              <a:buChar char="•"/>
            </a:pPr>
            <a:r>
              <a:rPr lang="en-US" sz="2000" dirty="0" smtClean="0"/>
              <a:t>Dress code</a:t>
            </a:r>
          </a:p>
          <a:p>
            <a:pPr marL="285750" indent="-285750" algn="l">
              <a:buFont typeface="Arial"/>
              <a:buChar char="•"/>
            </a:pPr>
            <a:r>
              <a:rPr lang="en-US" sz="2000" dirty="0" smtClean="0"/>
              <a:t>Start and end on time</a:t>
            </a:r>
          </a:p>
          <a:p>
            <a:pPr marL="285750" indent="-285750" algn="l">
              <a:buFont typeface="Arial"/>
              <a:buChar char="•"/>
            </a:pPr>
            <a:r>
              <a:rPr lang="en-US" sz="2000" dirty="0" smtClean="0"/>
              <a:t>Missing class</a:t>
            </a:r>
          </a:p>
          <a:p>
            <a:pPr marL="285750" indent="-285750" algn="l">
              <a:buFont typeface="Arial"/>
              <a:buChar char="•"/>
            </a:pPr>
            <a:r>
              <a:rPr lang="en-US" sz="2000" dirty="0" smtClean="0"/>
              <a:t>Chat instead of email</a:t>
            </a:r>
          </a:p>
          <a:p>
            <a:pPr marL="285750" indent="-285750" algn="l">
              <a:buFont typeface="Arial"/>
              <a:buChar char="•"/>
            </a:pPr>
            <a:r>
              <a:rPr lang="en-US" sz="2000" dirty="0" smtClean="0"/>
              <a:t>GitHub for course content and homework</a:t>
            </a:r>
          </a:p>
          <a:p>
            <a:pPr marL="285750" indent="-285750" algn="l">
              <a:buFont typeface="Arial"/>
              <a:buChar char="•"/>
            </a:pPr>
            <a:r>
              <a:rPr lang="en-US" sz="2000" dirty="0" smtClean="0"/>
              <a:t>Office hours</a:t>
            </a:r>
          </a:p>
          <a:p>
            <a:pPr marL="285750" indent="-285750" algn="l">
              <a:buFont typeface="Arial"/>
              <a:buChar char="•"/>
            </a:pPr>
            <a:endParaRPr lang="en-US" sz="2000" dirty="0" smtClean="0"/>
          </a:p>
        </p:txBody>
      </p:sp>
    </p:spTree>
    <p:extLst>
      <p:ext uri="{BB962C8B-B14F-4D97-AF65-F5344CB8AC3E}">
        <p14:creationId xmlns:p14="http://schemas.microsoft.com/office/powerpoint/2010/main" val="1299837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8017</TotalTime>
  <Pages>0</Pages>
  <Words>780</Words>
  <Characters>0</Characters>
  <Application>Microsoft Office PowerPoint</Application>
  <PresentationFormat>Custom</PresentationFormat>
  <Lines>0</Lines>
  <Paragraphs>107</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GA_Instructor_Template_Deck</vt:lpstr>
      <vt:lpstr>Agenda</vt:lpstr>
      <vt:lpstr> Data Science Course Overview</vt:lpstr>
      <vt:lpstr> I. Meet Your Instructors II. Instructor Philosophy III. Content Philosophy IV. How to Succeed V. Typical Class VI. Logistics VII. Questions?</vt:lpstr>
      <vt:lpstr> JOSIAH DAVIS DATA SCIENTIST, DELOITTE   KEVIN MARKHAM CO-FOUNDER, CAUSETOWN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Kevin Markham</cp:lastModifiedBy>
  <cp:revision>554</cp:revision>
  <dcterms:modified xsi:type="dcterms:W3CDTF">2014-09-30T20:34:18Z</dcterms:modified>
</cp:coreProperties>
</file>