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  <p:sldMasterId id="2147484120" r:id="rId4"/>
  </p:sldMasterIdLst>
  <p:notesMasterIdLst>
    <p:notesMasterId r:id="rId82"/>
  </p:notesMasterIdLst>
  <p:sldIdLst>
    <p:sldId id="258" r:id="rId5"/>
    <p:sldId id="353" r:id="rId6"/>
    <p:sldId id="426" r:id="rId7"/>
    <p:sldId id="455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44" r:id="rId17"/>
    <p:sldId id="436" r:id="rId18"/>
    <p:sldId id="437" r:id="rId19"/>
    <p:sldId id="481" r:id="rId20"/>
    <p:sldId id="439" r:id="rId21"/>
    <p:sldId id="512" r:id="rId22"/>
    <p:sldId id="513" r:id="rId23"/>
    <p:sldId id="511" r:id="rId24"/>
    <p:sldId id="454" r:id="rId25"/>
    <p:sldId id="514" r:id="rId26"/>
    <p:sldId id="515" r:id="rId27"/>
    <p:sldId id="525" r:id="rId28"/>
    <p:sldId id="473" r:id="rId29"/>
    <p:sldId id="474" r:id="rId30"/>
    <p:sldId id="476" r:id="rId31"/>
    <p:sldId id="480" r:id="rId32"/>
    <p:sldId id="477" r:id="rId33"/>
    <p:sldId id="479" r:id="rId34"/>
    <p:sldId id="482" r:id="rId35"/>
    <p:sldId id="483" r:id="rId36"/>
    <p:sldId id="452" r:id="rId37"/>
    <p:sldId id="521" r:id="rId38"/>
    <p:sldId id="501" r:id="rId39"/>
    <p:sldId id="487" r:id="rId40"/>
    <p:sldId id="445" r:id="rId41"/>
    <p:sldId id="522" r:id="rId42"/>
    <p:sldId id="508" r:id="rId43"/>
    <p:sldId id="509" r:id="rId44"/>
    <p:sldId id="523" r:id="rId45"/>
    <p:sldId id="442" r:id="rId46"/>
    <p:sldId id="470" r:id="rId47"/>
    <p:sldId id="447" r:id="rId48"/>
    <p:sldId id="504" r:id="rId49"/>
    <p:sldId id="505" r:id="rId50"/>
    <p:sldId id="449" r:id="rId51"/>
    <p:sldId id="503" r:id="rId52"/>
    <p:sldId id="510" r:id="rId53"/>
    <p:sldId id="516" r:id="rId54"/>
    <p:sldId id="517" r:id="rId55"/>
    <p:sldId id="456" r:id="rId56"/>
    <p:sldId id="453" r:id="rId57"/>
    <p:sldId id="518" r:id="rId58"/>
    <p:sldId id="519" r:id="rId59"/>
    <p:sldId id="485" r:id="rId60"/>
    <p:sldId id="460" r:id="rId61"/>
    <p:sldId id="462" r:id="rId62"/>
    <p:sldId id="465" r:id="rId63"/>
    <p:sldId id="507" r:id="rId64"/>
    <p:sldId id="464" r:id="rId65"/>
    <p:sldId id="466" r:id="rId66"/>
    <p:sldId id="491" r:id="rId67"/>
    <p:sldId id="520" r:id="rId68"/>
    <p:sldId id="467" r:id="rId69"/>
    <p:sldId id="468" r:id="rId70"/>
    <p:sldId id="469" r:id="rId71"/>
    <p:sldId id="471" r:id="rId72"/>
    <p:sldId id="486" r:id="rId73"/>
    <p:sldId id="488" r:id="rId74"/>
    <p:sldId id="495" r:id="rId75"/>
    <p:sldId id="496" r:id="rId76"/>
    <p:sldId id="493" r:id="rId77"/>
    <p:sldId id="526" r:id="rId78"/>
    <p:sldId id="527" r:id="rId79"/>
    <p:sldId id="566" r:id="rId80"/>
    <p:sldId id="529" r:id="rId8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360" autoAdjust="0"/>
  </p:normalViewPr>
  <p:slideViewPr>
    <p:cSldViewPr>
      <p:cViewPr>
        <p:scale>
          <a:sx n="100" d="100"/>
          <a:sy n="100" d="100"/>
        </p:scale>
        <p:origin x="-948" y="-34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111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053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21" r:id="rId1"/>
    <p:sldLayoutId id="2147484122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5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8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65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27.gif"/><Relationship Id="rId9" Type="http://schemas.openxmlformats.org/officeDocument/2006/relationships/oleObject" Target="../embeddings/oleObject3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67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27.gif"/><Relationship Id="rId9" Type="http://schemas.openxmlformats.org/officeDocument/2006/relationships/oleObject" Target="../embeddings/oleObject33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6: Linear regression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60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</a:t>
            </a:r>
          </a:p>
        </p:txBody>
      </p:sp>
    </p:spTree>
    <p:extLst>
      <p:ext uri="{BB962C8B-B14F-4D97-AF65-F5344CB8AC3E}">
        <p14:creationId xmlns:p14="http://schemas.microsoft.com/office/powerpoint/2010/main" val="185553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442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93605" y="2781300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922294" y="46101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3497390" y="38021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49790" y="4038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25990" y="37259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54590" y="36542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06990" y="3806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831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35590" y="3425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4879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564190" y="33494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87945" y="32766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40345" y="34290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016545" y="32004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15838" y="34973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35833" y="30423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88233" y="3194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64433" y="29661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616833" y="2813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97081" y="288544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9194" y="4648200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2290" y="3053912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3297201" y="2781300"/>
            <a:ext cx="2625304" cy="1333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Left Brace 34"/>
          <p:cNvSpPr/>
          <p:nvPr/>
        </p:nvSpPr>
        <p:spPr bwMode="auto">
          <a:xfrm>
            <a:off x="2951317" y="4114800"/>
            <a:ext cx="227988" cy="457200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91754" y="4150738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Symbol" charset="2"/>
                <a:cs typeface="Symbol" charset="2"/>
              </a:rPr>
              <a:t>a</a:t>
            </a:r>
            <a:endParaRPr lang="en-US" sz="3600" b="1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4674894" y="3405992"/>
            <a:ext cx="1333" cy="53127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649790" y="3937265"/>
            <a:ext cx="102643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4" name="Rectangle 43"/>
          <p:cNvSpPr/>
          <p:nvPr/>
        </p:nvSpPr>
        <p:spPr>
          <a:xfrm>
            <a:off x="5445107" y="3493699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Symbol" charset="2"/>
                <a:cs typeface="Symbol" charset="2"/>
              </a:rPr>
              <a:t>b  </a:t>
            </a:r>
            <a:r>
              <a:rPr lang="en-US" sz="1800" i="1" dirty="0" smtClean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7183" y="388620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2257" y="355274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>
                <a:cs typeface="Times New Roman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18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9368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smtClean="0">
                <a:latin typeface="+mn-lt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47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I. ESTIMATING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impact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particular input variable on the response variable?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coefficient estimates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58174"/>
              </p:ext>
            </p:extLst>
          </p:nvPr>
        </p:nvGraphicFramePr>
        <p:xfrm>
          <a:off x="3919537" y="2095500"/>
          <a:ext cx="551033" cy="51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6" name="Equation" r:id="rId4" imgW="253800" imgH="241200" progId="Equation.3">
                  <p:embed/>
                </p:oleObj>
              </mc:Choice>
              <mc:Fallback>
                <p:oleObj name="Equation" r:id="rId4" imgW="2538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7" y="2095500"/>
                        <a:ext cx="551033" cy="516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704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8825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4834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0.   	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  	Coefficients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	COMMON Problems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	CATEGORICAL VARIABLES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737" y="4152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fundamental part of statistics is quantifying our confidence that our estimates are reflective of truth.</a:t>
            </a:r>
          </a:p>
        </p:txBody>
      </p:sp>
    </p:spTree>
    <p:extLst>
      <p:ext uri="{BB962C8B-B14F-4D97-AF65-F5344CB8AC3E}">
        <p14:creationId xmlns:p14="http://schemas.microsoft.com/office/powerpoint/2010/main" val="155576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4391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7575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41795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56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7190342" y="2875501"/>
            <a:ext cx="0" cy="347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>
          <a:xfrm>
            <a:off x="6444327" y="2488168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Model Prediction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7577137" y="3788648"/>
            <a:ext cx="187131" cy="3769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6408653" y="416555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Result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40818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6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calculate estimates that minimize the sum of squared errors?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Through calculus, it can be shown that the following equation minimizes the sum of squared errors.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55463"/>
              </p:ext>
            </p:extLst>
          </p:nvPr>
        </p:nvGraphicFramePr>
        <p:xfrm>
          <a:off x="2624138" y="362585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62585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17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68396"/>
              </p:ext>
            </p:extLst>
          </p:nvPr>
        </p:nvGraphicFramePr>
        <p:xfrm>
          <a:off x="2166937" y="1907008"/>
          <a:ext cx="2205665" cy="222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" name="Equation" r:id="rId4" imgW="1041120" imgH="1143000" progId="Equation.3">
                  <p:embed/>
                </p:oleObj>
              </mc:Choice>
              <mc:Fallback>
                <p:oleObj name="Equation" r:id="rId4" imgW="104112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7" y="1907008"/>
                        <a:ext cx="2205665" cy="222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35291"/>
              </p:ext>
            </p:extLst>
          </p:nvPr>
        </p:nvGraphicFramePr>
        <p:xfrm>
          <a:off x="5062537" y="1983208"/>
          <a:ext cx="1535197" cy="202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5" name="Equation" r:id="rId6" imgW="761760" imgH="1143000" progId="Equation.3">
                  <p:embed/>
                </p:oleObj>
              </mc:Choice>
              <mc:Fallback>
                <p:oleObj name="Equation" r:id="rId6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7" y="1983208"/>
                        <a:ext cx="1535197" cy="2021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walk through an trivial calculation to see how this works.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737" y="4360453"/>
            <a:ext cx="6851915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Along the way, we’ll review some matrix math.</a:t>
            </a:r>
          </a:p>
        </p:txBody>
      </p:sp>
    </p:spTree>
    <p:extLst>
      <p:ext uri="{BB962C8B-B14F-4D97-AF65-F5344CB8AC3E}">
        <p14:creationId xmlns:p14="http://schemas.microsoft.com/office/powerpoint/2010/main" val="358413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6503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42010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644232" y="2095500"/>
            <a:ext cx="1580105" cy="774233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Transposing simply means flipping the columns and rows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49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0241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2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43732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3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702117" y="3105150"/>
            <a:ext cx="3101340" cy="34636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00612" y="2628900"/>
            <a:ext cx="344105" cy="1600200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86274" y="3152489"/>
            <a:ext cx="391026" cy="28603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3" name="Curved Connector 12"/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924601" y="1957086"/>
            <a:ext cx="476250" cy="1819878"/>
          </a:xfrm>
          <a:prstGeom prst="curvedConnector3">
            <a:avLst>
              <a:gd name="adj1" fmla="val 14800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1" idx="0"/>
            <a:endCxn id="10" idx="0"/>
          </p:cNvCxnSpPr>
          <p:nvPr/>
        </p:nvCxnSpPr>
        <p:spPr bwMode="auto">
          <a:xfrm rot="16200000" flipV="1">
            <a:off x="5615432" y="2086134"/>
            <a:ext cx="523589" cy="1609122"/>
          </a:xfrm>
          <a:prstGeom prst="curvedConnector3">
            <a:avLst>
              <a:gd name="adj1" fmla="val 14366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ounded Rectangle 22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86044"/>
              </p:ext>
            </p:extLst>
          </p:nvPr>
        </p:nvGraphicFramePr>
        <p:xfrm>
          <a:off x="1998636" y="3037607"/>
          <a:ext cx="5273701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3" name="Equation" r:id="rId4" imgW="3835080" imgH="507960" progId="Equation.3">
                  <p:embed/>
                </p:oleObj>
              </mc:Choice>
              <mc:Fallback>
                <p:oleObj name="Equation" r:id="rId4" imgW="3835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36" y="3037607"/>
                        <a:ext cx="5273701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13804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4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395537" y="4043360"/>
            <a:ext cx="2286000" cy="1095375"/>
          </a:xfrm>
          <a:prstGeom prst="wedgeRoundRectCallout">
            <a:avLst>
              <a:gd name="adj1" fmla="val 23671"/>
              <a:gd name="adj2" fmla="val -70429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Taking the inverse of a 2x2 matrix simply means swapping across diagonals, and dividing each value by the determinant.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71674" y="2171700"/>
            <a:ext cx="1447800" cy="685800"/>
          </a:xfrm>
          <a:prstGeom prst="wedgeRoundRectCallout">
            <a:avLst>
              <a:gd name="adj1" fmla="val 19636"/>
              <a:gd name="adj2" fmla="val 76274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Only square matrices can be inverted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19712" y="3056657"/>
            <a:ext cx="692727" cy="38071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stCxn id="10" idx="3"/>
          </p:cNvCxnSpPr>
          <p:nvPr/>
        </p:nvCxnSpPr>
        <p:spPr bwMode="auto">
          <a:xfrm>
            <a:off x="6012439" y="3247014"/>
            <a:ext cx="755073" cy="1058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30640"/>
              </p:ext>
            </p:extLst>
          </p:nvPr>
        </p:nvGraphicFramePr>
        <p:xfrm>
          <a:off x="5443537" y="4391025"/>
          <a:ext cx="2728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5" name="Equation" r:id="rId8" imgW="1981080" imgH="393480" progId="Equation.3">
                  <p:embed/>
                </p:oleObj>
              </mc:Choice>
              <mc:Fallback>
                <p:oleObj name="Equation" r:id="rId8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7" y="4391025"/>
                        <a:ext cx="2728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5379026" y="4295774"/>
            <a:ext cx="2883911" cy="69532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67111" y="1219200"/>
            <a:ext cx="1952625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33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0</a:t>
            </a:r>
            <a:r>
              <a:rPr lang="en-US" sz="6600" dirty="0" smtClean="0"/>
              <a:t>. Basic Form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156690"/>
              </p:ext>
            </p:extLst>
          </p:nvPr>
        </p:nvGraphicFramePr>
        <p:xfrm>
          <a:off x="1546225" y="2628900"/>
          <a:ext cx="61166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8" name="Equation" r:id="rId4" imgW="3949560" imgH="1143000" progId="Equation.3">
                  <p:embed/>
                </p:oleObj>
              </mc:Choice>
              <mc:Fallback>
                <p:oleObj name="Equation" r:id="rId4" imgW="3949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628900"/>
                        <a:ext cx="61166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48049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9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519737" y="1219200"/>
            <a:ext cx="10667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4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61091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1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48912"/>
              </p:ext>
            </p:extLst>
          </p:nvPr>
        </p:nvGraphicFramePr>
        <p:xfrm>
          <a:off x="1761888" y="3003074"/>
          <a:ext cx="5837713" cy="74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2" name="Equation" r:id="rId6" imgW="3429000" imgH="507960" progId="Equation.3">
                  <p:embed/>
                </p:oleObj>
              </mc:Choice>
              <mc:Fallback>
                <p:oleObj name="Equation" r:id="rId6" imgW="3429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88" y="3003074"/>
                        <a:ext cx="5837713" cy="743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538537" y="1219200"/>
            <a:ext cx="30479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7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Interpreting The Output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75218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54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401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127" y="26289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p-value?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probability of getting the observed outcome (e.g., the coefficient estimate) if the null hypothesis were true (p &lt; 0.05 is typically considered significant).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9062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null hypothesis for linear regression coefficients?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There is no relationship between X and Y.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665" y="2829849"/>
            <a:ext cx="5147945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latin typeface="+mn-lt"/>
                <a:cs typeface="Symbol" charset="2"/>
              </a:rPr>
              <a:t>H</a:t>
            </a:r>
            <a:r>
              <a:rPr lang="en-US" sz="2800" i="1" baseline="-25000" dirty="0" smtClean="0">
                <a:latin typeface="+mn-lt"/>
                <a:cs typeface="Symbol" charset="2"/>
              </a:rPr>
              <a:t>0</a:t>
            </a:r>
            <a:r>
              <a:rPr lang="en-US" sz="2800" i="1" dirty="0" smtClean="0">
                <a:latin typeface="+mn-lt"/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= 0</a:t>
            </a:r>
          </a:p>
          <a:p>
            <a:pPr>
              <a:lnSpc>
                <a:spcPct val="120000"/>
              </a:lnSpc>
            </a:pPr>
            <a:endParaRPr lang="en-US" sz="2800" i="1" dirty="0" smtClean="0">
              <a:latin typeface="Symbol" charset="2"/>
              <a:cs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800" i="1" dirty="0" smtClean="0">
                <a:cs typeface="Symbol" charset="2"/>
              </a:rPr>
              <a:t>H</a:t>
            </a:r>
            <a:r>
              <a:rPr lang="en-US" sz="2800" i="1" baseline="-25000" dirty="0">
                <a:cs typeface="Symbol" charset="2"/>
              </a:rPr>
              <a:t>a</a:t>
            </a:r>
            <a:r>
              <a:rPr lang="en-US" sz="2800" i="1" dirty="0" smtClean="0"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≠ 0</a:t>
            </a:r>
            <a:endParaRPr lang="en-US" sz="2800" i="1" spc="3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55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01605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91635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5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10379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6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1504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338773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13892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0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51474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1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Rounded Rectangular Callout 77"/>
          <p:cNvSpPr/>
          <p:nvPr/>
        </p:nvSpPr>
        <p:spPr bwMode="auto">
          <a:xfrm>
            <a:off x="7272337" y="2455394"/>
            <a:ext cx="1676400" cy="912800"/>
          </a:xfrm>
          <a:prstGeom prst="wedgeRoundRectCallout">
            <a:avLst>
              <a:gd name="adj1" fmla="val -68432"/>
              <a:gd name="adj2" fmla="val 2931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Confidence intervals are calculated based off of the error variance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5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="1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01605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model fit?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associated with the model.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27739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model fit?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associated with the model.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629" y="2400300"/>
            <a:ext cx="8396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proportion of explained variance, ranges from 0 to 1.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719012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calculated?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09793"/>
              </p:ext>
            </p:extLst>
          </p:nvPr>
        </p:nvGraphicFramePr>
        <p:xfrm>
          <a:off x="422275" y="2614613"/>
          <a:ext cx="42179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4" imgW="1942920" imgH="558720" progId="Equation.3">
                  <p:embed/>
                </p:oleObj>
              </mc:Choice>
              <mc:Fallback>
                <p:oleObj name="Equation" r:id="rId4" imgW="1942920" imgH="55872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614613"/>
                        <a:ext cx="421798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20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calculated?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 flipV="1">
            <a:off x="7678086" y="1550403"/>
            <a:ext cx="6116" cy="2123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6265339" y="1762758"/>
            <a:ext cx="0" cy="4777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6995498" y="1762758"/>
            <a:ext cx="6116" cy="1041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84" idx="0"/>
          </p:cNvCxnSpPr>
          <p:nvPr/>
        </p:nvCxnSpPr>
        <p:spPr bwMode="auto">
          <a:xfrm>
            <a:off x="6722539" y="1752600"/>
            <a:ext cx="0" cy="259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7449486" y="1673522"/>
            <a:ext cx="0" cy="892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 flipV="1">
            <a:off x="6489708" y="1772437"/>
            <a:ext cx="6116" cy="3685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endCxn id="87" idx="0"/>
          </p:cNvCxnSpPr>
          <p:nvPr/>
        </p:nvCxnSpPr>
        <p:spPr bwMode="auto">
          <a:xfrm>
            <a:off x="7982886" y="1376149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8210463" y="1283703"/>
            <a:ext cx="7139" cy="479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6023454" y="1104900"/>
            <a:ext cx="0" cy="1790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5652143" y="2667000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Oval 80"/>
          <p:cNvSpPr/>
          <p:nvPr/>
        </p:nvSpPr>
        <p:spPr bwMode="auto">
          <a:xfrm>
            <a:off x="6227239" y="205967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449995" y="23622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258986" y="1905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684439" y="1752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9541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639986" y="129994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944786" y="17246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81733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411386" y="1143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12139" y="14594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6027050" y="1219200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6023454" y="176275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4681537" y="2011680"/>
            <a:ext cx="1033545" cy="7696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09793"/>
              </p:ext>
            </p:extLst>
          </p:nvPr>
        </p:nvGraphicFramePr>
        <p:xfrm>
          <a:off x="422275" y="2614613"/>
          <a:ext cx="42179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Equation" r:id="rId4" imgW="1942920" imgH="558720" progId="Equation.3">
                  <p:embed/>
                </p:oleObj>
              </mc:Choice>
              <mc:Fallback>
                <p:oleObj name="Equation" r:id="rId4" imgW="1942920" imgH="55872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614613"/>
                        <a:ext cx="421798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54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calculated?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605337" y="3735395"/>
            <a:ext cx="838200" cy="2816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7684202" y="3623973"/>
            <a:ext cx="0" cy="3931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endCxn id="40" idx="0"/>
          </p:cNvCxnSpPr>
          <p:nvPr/>
        </p:nvCxnSpPr>
        <p:spPr bwMode="auto">
          <a:xfrm>
            <a:off x="6271455" y="4017078"/>
            <a:ext cx="0" cy="3200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7001614" y="3757581"/>
            <a:ext cx="0" cy="2594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43" idx="0"/>
            <a:endCxn id="43" idx="4"/>
          </p:cNvCxnSpPr>
          <p:nvPr/>
        </p:nvCxnSpPr>
        <p:spPr bwMode="auto">
          <a:xfrm>
            <a:off x="6728655" y="4030037"/>
            <a:ext cx="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455602" y="3496637"/>
            <a:ext cx="0" cy="5204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6548437" y="4017078"/>
            <a:ext cx="0" cy="6436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7299374" y="4017078"/>
            <a:ext cx="3828" cy="2191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endCxn id="47" idx="0"/>
          </p:cNvCxnSpPr>
          <p:nvPr/>
        </p:nvCxnSpPr>
        <p:spPr bwMode="auto">
          <a:xfrm flipV="1">
            <a:off x="8216579" y="3697295"/>
            <a:ext cx="1023" cy="319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6029570" y="3306845"/>
            <a:ext cx="0" cy="16756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5658259" y="4830845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Oval 39"/>
          <p:cNvSpPr/>
          <p:nvPr/>
        </p:nvSpPr>
        <p:spPr bwMode="auto">
          <a:xfrm>
            <a:off x="6233355" y="433711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510337" y="46396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265102" y="4182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690555" y="40300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960302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646102" y="357738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950902" y="40020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8179502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417502" y="3420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52249" y="47741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5715082" y="3811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 flipH="1">
            <a:off x="6033167" y="401707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H="1" flipV="1">
            <a:off x="7678086" y="1550403"/>
            <a:ext cx="6116" cy="2123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6265339" y="1762758"/>
            <a:ext cx="0" cy="4777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6995498" y="1762758"/>
            <a:ext cx="6116" cy="1041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84" idx="0"/>
          </p:cNvCxnSpPr>
          <p:nvPr/>
        </p:nvCxnSpPr>
        <p:spPr bwMode="auto">
          <a:xfrm>
            <a:off x="6722539" y="1752600"/>
            <a:ext cx="0" cy="259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7449486" y="1673522"/>
            <a:ext cx="0" cy="892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 flipV="1">
            <a:off x="6489708" y="1772437"/>
            <a:ext cx="6116" cy="3685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endCxn id="87" idx="0"/>
          </p:cNvCxnSpPr>
          <p:nvPr/>
        </p:nvCxnSpPr>
        <p:spPr bwMode="auto">
          <a:xfrm>
            <a:off x="7982886" y="1376149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8210463" y="1283703"/>
            <a:ext cx="7139" cy="479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6023454" y="1104900"/>
            <a:ext cx="0" cy="1790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5652143" y="2667000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Oval 80"/>
          <p:cNvSpPr/>
          <p:nvPr/>
        </p:nvSpPr>
        <p:spPr bwMode="auto">
          <a:xfrm>
            <a:off x="6227239" y="205967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449995" y="23622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258986" y="1905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684439" y="1752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9541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639986" y="129994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944786" y="17246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81733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411386" y="1143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12139" y="14594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6027050" y="1219200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6023454" y="176275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4681537" y="2011680"/>
            <a:ext cx="1033545" cy="7696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48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09793"/>
              </p:ext>
            </p:extLst>
          </p:nvPr>
        </p:nvGraphicFramePr>
        <p:xfrm>
          <a:off x="422275" y="2614613"/>
          <a:ext cx="42179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4" imgW="1942920" imgH="558720" progId="Equation.3">
                  <p:embed/>
                </p:oleObj>
              </mc:Choice>
              <mc:Fallback>
                <p:oleObj name="Equation" r:id="rId4" imgW="19429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614613"/>
                        <a:ext cx="421798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33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good does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need to be? 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Hard to be precise here. The threshold for a good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ranges widely depending on the domain. </a:t>
            </a:r>
          </a:p>
        </p:txBody>
      </p:sp>
    </p:spTree>
    <p:extLst>
      <p:ext uri="{BB962C8B-B14F-4D97-AF65-F5344CB8AC3E}">
        <p14:creationId xmlns:p14="http://schemas.microsoft.com/office/powerpoint/2010/main" val="81798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good does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need to be? 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Hard to be precise here. The threshold for a good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ranges widely depending on the domain.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However, it provides a benchmark to evaluate different models against one another. We will devote an entire class to model evaluation next week.</a:t>
            </a:r>
          </a:p>
        </p:txBody>
      </p:sp>
    </p:spTree>
    <p:extLst>
      <p:ext uri="{BB962C8B-B14F-4D97-AF65-F5344CB8AC3E}">
        <p14:creationId xmlns:p14="http://schemas.microsoft.com/office/powerpoint/2010/main" val="84956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1499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One additional caveat: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should be taken with a grain of salt, since adding more variables will always increase 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however, this does not mean we are necessarily improving our model. </a:t>
            </a:r>
          </a:p>
        </p:txBody>
      </p:sp>
    </p:spTree>
    <p:extLst>
      <p:ext uri="{BB962C8B-B14F-4D97-AF65-F5344CB8AC3E}">
        <p14:creationId xmlns:p14="http://schemas.microsoft.com/office/powerpoint/2010/main" val="860041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491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1499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One additional caveat: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should be taken with a grain of salt, since adding more variables will always increase 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however, this does not mean we are necessarily improving our model.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reality, the Adjusted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takes into account the model complexity, is a better measure of performance.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1082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1499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One additional caveat: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should be taken with a grain of salt, since adding more variables will always increase 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however, this does not mean we are necessarily improving our model.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reality, the Adjusted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takes into account the model complexity, is a better measure of performance.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66941"/>
              </p:ext>
            </p:extLst>
          </p:nvPr>
        </p:nvGraphicFramePr>
        <p:xfrm>
          <a:off x="1023937" y="4087425"/>
          <a:ext cx="3520886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8" name="Equation" r:id="rId4" imgW="2158920" imgH="419040" progId="Equation.3">
                  <p:embed/>
                </p:oleObj>
              </mc:Choice>
              <mc:Fallback>
                <p:oleObj name="Equation" r:id="rId4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4087425"/>
                        <a:ext cx="3520886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60307"/>
              </p:ext>
            </p:extLst>
          </p:nvPr>
        </p:nvGraphicFramePr>
        <p:xfrm>
          <a:off x="1045643" y="4610100"/>
          <a:ext cx="2645294" cy="4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Equation" r:id="rId6" imgW="2158920" imgH="342720" progId="Equation.3">
                  <p:embed/>
                </p:oleObj>
              </mc:Choice>
              <mc:Fallback>
                <p:oleObj name="Equation" r:id="rId6" imgW="21589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43" y="4610100"/>
                        <a:ext cx="2645294" cy="4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4762499" y="4419481"/>
            <a:ext cx="7977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672137" y="3943171"/>
            <a:ext cx="2905884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As p increases: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latin typeface="PF Din Text Comp Pro" panose="02000506020000020004" pitchFamily="2" charset="0"/>
                <a:cs typeface="PFDinTextCompPro-Italic"/>
              </a:rPr>
              <a:t>D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enominator decreases </a:t>
            </a:r>
          </a:p>
          <a:p>
            <a:pPr marL="285750" indent="-285750" algn="l">
              <a:buFontTx/>
              <a:buChar char="-"/>
            </a:pP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Fraction increases</a:t>
            </a:r>
          </a:p>
          <a:p>
            <a:pPr marL="285750" indent="-285750" algn="l">
              <a:buFontTx/>
              <a:buChar char="-"/>
            </a:pP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Adjusted R</a:t>
            </a:r>
            <a:r>
              <a:rPr lang="en-US" sz="1800" baseline="30000" dirty="0" smtClean="0">
                <a:latin typeface="PF Din Text Comp Pro" panose="02000506020000020004" pitchFamily="2" charset="0"/>
                <a:cs typeface="PFDinTextCompPro-Italic"/>
              </a:rPr>
              <a:t>2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decreases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30371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III. COMMON PROBLEMS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modeling is a parametric technique, meaning that it relies on specific assumptions about the underlying data: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Linearity and </a:t>
            </a:r>
            <a:r>
              <a:rPr lang="en-US" sz="3000" dirty="0" err="1">
                <a:latin typeface="PFDinTextCompPro-Italic"/>
                <a:cs typeface="PFDinTextCompPro-Italic"/>
              </a:rPr>
              <a:t>additivity</a:t>
            </a:r>
            <a:r>
              <a:rPr lang="en-US" sz="3000" dirty="0">
                <a:latin typeface="PFDinTextCompPro-Italic"/>
                <a:cs typeface="PFDinTextCompPro-Italic"/>
              </a:rPr>
              <a:t> 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relationship between input and response variables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Homoscedasticity of the errors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Normality of the Error Distribution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Statistical independence of the errors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737" y="4728746"/>
            <a:ext cx="467995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 smtClean="0"/>
              <a:t>Source: </a:t>
            </a:r>
            <a:r>
              <a:rPr lang="en-US" sz="1100" dirty="0" smtClean="0"/>
              <a:t>http</a:t>
            </a:r>
            <a:r>
              <a:rPr lang="en-US" sz="1100" dirty="0"/>
              <a:t>://people.duke.edu/~rnau/testing.htm</a:t>
            </a:r>
          </a:p>
        </p:txBody>
      </p:sp>
    </p:spTree>
    <p:extLst>
      <p:ext uri="{BB962C8B-B14F-4D97-AF65-F5344CB8AC3E}">
        <p14:creationId xmlns:p14="http://schemas.microsoft.com/office/powerpoint/2010/main" val="3988256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section defines two common problems that arise when these assumptions are not met, along with how to identify and remediate them.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3278372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section defines two common problems that arise when these assumptions are not met, along with how to identify and remediate them.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3253979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multicollinearity?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Multicollinearity (also called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) exists whenever there is a correlation between 2 or more 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3670957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does multicollinearity affect my model?</a:t>
            </a:r>
          </a:p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b="1" dirty="0">
                <a:latin typeface="PFDinTextCompPro-Italic"/>
                <a:cs typeface="PFDinTextCompPro-Italic"/>
              </a:rPr>
              <a:t>Generally,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Linear Regression </a:t>
            </a:r>
            <a:r>
              <a:rPr lang="en-US" sz="3000" b="1" dirty="0">
                <a:latin typeface="PFDinTextCompPro-Italic"/>
                <a:cs typeface="PFDinTextCompPro-Italic"/>
              </a:rPr>
              <a:t>relies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on the assumption that each input variable is independent of the other. </a:t>
            </a:r>
          </a:p>
        </p:txBody>
      </p:sp>
    </p:spTree>
    <p:extLst>
      <p:ext uri="{BB962C8B-B14F-4D97-AF65-F5344CB8AC3E}">
        <p14:creationId xmlns:p14="http://schemas.microsoft.com/office/powerpoint/2010/main" val="279866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does multicollinearity affect my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dirty="0">
                <a:latin typeface="PFDinTextCompPro-Italic"/>
                <a:cs typeface="PFDinTextCompPro-Italic"/>
              </a:rPr>
              <a:t>Generally, </a:t>
            </a:r>
            <a:r>
              <a:rPr lang="en-US" sz="3000" dirty="0" smtClean="0">
                <a:latin typeface="PFDinTextCompPro-Italic"/>
                <a:cs typeface="PFDinTextCompPro-Italic"/>
              </a:rPr>
              <a:t>Linear Regression relies on the assumption that each input variable is independent of the other. </a:t>
            </a:r>
          </a:p>
          <a:p>
            <a:pPr marL="457200" indent="-457200" algn="l">
              <a:buFontTx/>
              <a:buChar char="-"/>
            </a:pPr>
            <a:r>
              <a:rPr lang="en-US" sz="3000" b="1" dirty="0">
                <a:latin typeface="PFDinTextCompPro-Italic"/>
                <a:cs typeface="PFDinTextCompPro-Italic"/>
              </a:rPr>
              <a:t>This means that you can vary each input variable independently and still get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4254087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does multicollinearity affect my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Generally, Linear Regression </a:t>
            </a:r>
            <a:r>
              <a:rPr lang="en-US" sz="3000" dirty="0">
                <a:latin typeface="PFDinTextCompPro-Italic"/>
                <a:cs typeface="PFDinTextCompPro-Italic"/>
              </a:rPr>
              <a:t>relies </a:t>
            </a:r>
            <a:r>
              <a:rPr lang="en-US" sz="3000" dirty="0" smtClean="0">
                <a:latin typeface="PFDinTextCompPro-Italic"/>
                <a:cs typeface="PFDinTextCompPro-Italic"/>
              </a:rPr>
              <a:t>on the assumption that each input variable is independent of the other. 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This means that you can vary each input variable independently and still get accurate predictions.</a:t>
            </a:r>
          </a:p>
          <a:p>
            <a:pPr marL="457200" indent="-457200" algn="l">
              <a:buFontTx/>
              <a:buChar char="-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When this assumption is not met, it reduces confidence in your coefficient estimates.</a:t>
            </a:r>
          </a:p>
        </p:txBody>
      </p:sp>
    </p:spTree>
    <p:extLst>
      <p:ext uri="{BB962C8B-B14F-4D97-AF65-F5344CB8AC3E}">
        <p14:creationId xmlns:p14="http://schemas.microsoft.com/office/powerpoint/2010/main" val="160779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 I identify whether multicollinearity is present in my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can be difficult, however, a scatter matrix, or correlation coefficient matrix can help.</a:t>
            </a:r>
          </a:p>
        </p:txBody>
      </p:sp>
    </p:spTree>
    <p:extLst>
      <p:ext uri="{BB962C8B-B14F-4D97-AF65-F5344CB8AC3E}">
        <p14:creationId xmlns:p14="http://schemas.microsoft.com/office/powerpoint/2010/main" val="2014861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correlation coefficient matrix calculated?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Most popular method is the </a:t>
            </a:r>
            <a:r>
              <a:rPr lang="en-US" sz="3000" dirty="0">
                <a:latin typeface="PFDinTextCompPro-Italic"/>
                <a:cs typeface="PFDinTextCompPro-Italic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earson product-moment coefficient </a:t>
            </a:r>
            <a:r>
              <a:rPr lang="en-US" sz="3000" dirty="0">
                <a:latin typeface="PFDinTextCompPro-Italic"/>
                <a:cs typeface="PFDinTextCompPro-Italic"/>
              </a:rPr>
              <a:t>(a.k.a., correlation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19138"/>
              </p:ext>
            </p:extLst>
          </p:nvPr>
        </p:nvGraphicFramePr>
        <p:xfrm>
          <a:off x="1590333" y="3349625"/>
          <a:ext cx="18732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4" imgW="863280" imgH="444240" progId="Equation.3">
                  <p:embed/>
                </p:oleObj>
              </mc:Choice>
              <mc:Fallback>
                <p:oleObj name="Equation" r:id="rId4" imgW="863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333" y="3349625"/>
                        <a:ext cx="18732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405576" y="4697968"/>
            <a:ext cx="218323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Sample standard deviation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97191" y="4308830"/>
            <a:ext cx="101573" cy="3891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1057269" y="2672557"/>
            <a:ext cx="2183231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Covariance of x and y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 bwMode="auto">
          <a:xfrm>
            <a:off x="2148885" y="3037394"/>
            <a:ext cx="348306" cy="3209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471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How is the correlation coefficient matrix calculated?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Most popular method is the </a:t>
            </a:r>
            <a:r>
              <a:rPr lang="en-US" sz="3000" dirty="0">
                <a:latin typeface="PFDinTextCompPro-Italic"/>
                <a:cs typeface="PFDinTextCompPro-Italic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earson product-moment coefficient </a:t>
            </a:r>
            <a:r>
              <a:rPr lang="en-US" sz="3000" dirty="0">
                <a:latin typeface="PFDinTextCompPro-Italic"/>
                <a:cs typeface="PFDinTextCompPro-Italic"/>
              </a:rPr>
              <a:t>(a.k.a., correlation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268225"/>
              </p:ext>
            </p:extLst>
          </p:nvPr>
        </p:nvGraphicFramePr>
        <p:xfrm>
          <a:off x="1590333" y="3185431"/>
          <a:ext cx="5979685" cy="127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4" imgW="2755800" imgH="596880" progId="Equation.3">
                  <p:embed/>
                </p:oleObj>
              </mc:Choice>
              <mc:Fallback>
                <p:oleObj name="Equation" r:id="rId4" imgW="27558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333" y="3185431"/>
                        <a:ext cx="5979685" cy="127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388458" y="2641133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Average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5748337" y="3010465"/>
            <a:ext cx="149368" cy="189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4248490" y="2641133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>
            <a:off x="4757737" y="3010465"/>
            <a:ext cx="381000" cy="3478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478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can I deal with multicollinearity?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These variables can be removed, or included in the model as an interaction term.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19531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section defines two common problems that arise when these assumptions are not met, along with how to identify and remediate them.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532942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heteroskedasticity?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Heteroskedasticity means non-constant variance in the residuals (literally: hetero=different, </a:t>
            </a:r>
            <a:r>
              <a:rPr lang="en-US" sz="3000" dirty="0" err="1">
                <a:latin typeface="PFDinTextCompPro-Italic"/>
                <a:cs typeface="PFDinTextCompPro-Italic"/>
              </a:rPr>
              <a:t>skedasis</a:t>
            </a:r>
            <a:r>
              <a:rPr lang="en-US" sz="3000" dirty="0">
                <a:latin typeface="PFDinTextCompPro-Italic"/>
                <a:cs typeface="PFDinTextCompPro-Italic"/>
              </a:rPr>
              <a:t>=d</a:t>
            </a:r>
            <a:r>
              <a:rPr lang="en-US" sz="3000" dirty="0" smtClean="0">
                <a:latin typeface="PFDinTextCompPro-Italic"/>
                <a:cs typeface="PFDinTextCompPro-Italic"/>
              </a:rPr>
              <a:t>ispersion).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5303" y="2558327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11270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71339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2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72649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3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441364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4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196137" y="2857500"/>
            <a:ext cx="457200" cy="1898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772025" y="2857500"/>
            <a:ext cx="747712" cy="2085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2" idx="2"/>
            <a:endCxn id="11270" idx="0"/>
          </p:cNvCxnSpPr>
          <p:nvPr/>
        </p:nvCxnSpPr>
        <p:spPr bwMode="auto">
          <a:xfrm>
            <a:off x="2049717" y="2933700"/>
            <a:ext cx="1" cy="1735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065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How does </a:t>
            </a:r>
            <a:r>
              <a:rPr lang="en-US" sz="3000" dirty="0" smtClean="0">
                <a:latin typeface="PFDinTextCompPro-Italic"/>
                <a:cs typeface="PFDinTextCompPro-Italic"/>
              </a:rPr>
              <a:t>heteroskedasticity affect </a:t>
            </a:r>
            <a:r>
              <a:rPr lang="en-US" sz="3000" dirty="0">
                <a:latin typeface="PFDinTextCompPro-Italic"/>
                <a:cs typeface="PFDinTextCompPro-Italic"/>
              </a:rPr>
              <a:t>my model? 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It will distort and therefore decrease confidence </a:t>
            </a:r>
            <a:r>
              <a:rPr lang="en-US" sz="3000" dirty="0">
                <a:latin typeface="PFDinTextCompPro-Italic"/>
                <a:cs typeface="PFDinTextCompPro-Italic"/>
              </a:rPr>
              <a:t>in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 and prediction estimates.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37" y="2857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Why does heteroskedasticity reduce confidence in the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standard errors, confidence intervals, and hypothesis tests all rely on constant error variance.</a:t>
            </a:r>
          </a:p>
        </p:txBody>
      </p:sp>
    </p:spTree>
    <p:extLst>
      <p:ext uri="{BB962C8B-B14F-4D97-AF65-F5344CB8AC3E}">
        <p14:creationId xmlns:p14="http://schemas.microsoft.com/office/powerpoint/2010/main" val="4185264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identify heteroskedasticity?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Plot the residuals against the predicted response variable (also input variables and time).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5303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7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52827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2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73035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3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12479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4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738937" y="2873419"/>
            <a:ext cx="304800" cy="1739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265701" y="2845832"/>
            <a:ext cx="558836" cy="195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endCxn id="7" idx="0"/>
          </p:cNvCxnSpPr>
          <p:nvPr/>
        </p:nvCxnSpPr>
        <p:spPr bwMode="auto">
          <a:xfrm>
            <a:off x="2049717" y="2915726"/>
            <a:ext cx="1" cy="1915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051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How to deal with heteroskedasticity</a:t>
            </a:r>
            <a:r>
              <a:rPr lang="en-US" sz="3000" dirty="0" smtClean="0">
                <a:latin typeface="PFDinTextCompPro-Italic"/>
                <a:cs typeface="PFDinTextCompPro-Italic"/>
              </a:rPr>
              <a:t>? 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b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Option #1: Conduct </a:t>
            </a:r>
            <a:r>
              <a:rPr lang="en-US" sz="3000" b="1" dirty="0">
                <a:latin typeface="PFDinTextCompPro-Italic"/>
                <a:cs typeface="PFDinTextCompPro-Italic"/>
              </a:rPr>
              <a:t>log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transformation of the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Coefficients now correspond to percentage change in response variable, rather than unit change.</a:t>
            </a:r>
          </a:p>
        </p:txBody>
      </p:sp>
    </p:spTree>
    <p:extLst>
      <p:ext uri="{BB962C8B-B14F-4D97-AF65-F5344CB8AC3E}">
        <p14:creationId xmlns:p14="http://schemas.microsoft.com/office/powerpoint/2010/main" val="2976055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How to deal with heteroskedasticity?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Option #2: Use Weighted Least Squares.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weights themselves are an input to the model. This typically means observations with greater deviation contribute less to estimates associated with the coefficients.</a:t>
            </a:r>
          </a:p>
        </p:txBody>
      </p:sp>
    </p:spTree>
    <p:extLst>
      <p:ext uri="{BB962C8B-B14F-4D97-AF65-F5344CB8AC3E}">
        <p14:creationId xmlns:p14="http://schemas.microsoft.com/office/powerpoint/2010/main" val="125740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9276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IV. CATEGORICAL VARIABLES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51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CATEGORIAL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71015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57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Create a k-1 binary (“dummy”) variables.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41116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99822"/>
              </p:ext>
            </p:extLst>
          </p:nvPr>
        </p:nvGraphicFramePr>
        <p:xfrm>
          <a:off x="4376737" y="2400300"/>
          <a:ext cx="3810000" cy="2285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000"/>
                <a:gridCol w="1270000"/>
                <a:gridCol w="12700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081337" y="2831722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81337" y="3761253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6701" y="4749998"/>
            <a:ext cx="35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PFDinTextCompPro-Italic"/>
              </a:rPr>
              <a:t>Computer Science is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3332500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35052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29787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16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Is this a limitation? 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Not really, a comparison must have a baseline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29787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</p:txBody>
      </p:sp>
    </p:spTree>
    <p:extLst>
      <p:ext uri="{BB962C8B-B14F-4D97-AF65-F5344CB8AC3E}">
        <p14:creationId xmlns:p14="http://schemas.microsoft.com/office/powerpoint/2010/main" val="4071161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does this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Categories that can be ranked (i.e., strongly disagree, disagree, neutral, agree, strongly agree) can be represented as 1, 2, 3, 4, 5.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18365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5547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01727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17803</TotalTime>
  <Pages>0</Pages>
  <Words>3521</Words>
  <Characters>0</Characters>
  <Application>Microsoft Office PowerPoint</Application>
  <PresentationFormat>Custom</PresentationFormat>
  <Lines>0</Lines>
  <Paragraphs>687</Paragraphs>
  <Slides>77</Slides>
  <Notes>77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GA_Instructor_Template_Deck</vt:lpstr>
      <vt:lpstr>Agenda</vt:lpstr>
      <vt:lpstr>1_GA_Instructor_Template_Deck</vt:lpstr>
      <vt:lpstr>2_GA_Instructor_Template_Deck</vt:lpstr>
      <vt:lpstr>Equation</vt:lpstr>
      <vt:lpstr> DATA SCIENCE Class 6: Linear regression</vt:lpstr>
      <vt:lpstr> 0.    BASIC FORM I.    Coefficients II.  INTERPRETATION III.   COMMON Problems IV.  CATEGORICAL VARIABLES</vt:lpstr>
      <vt:lpstr>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I. ESTIMATING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Interpreting The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COMMON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CATEGORICAL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822</cp:revision>
  <dcterms:modified xsi:type="dcterms:W3CDTF">2014-10-30T14:17:14Z</dcterms:modified>
</cp:coreProperties>
</file>