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4"/>
  </p:notesMasterIdLst>
  <p:sldIdLst>
    <p:sldId id="258" r:id="rId3"/>
    <p:sldId id="1195" r:id="rId4"/>
    <p:sldId id="326" r:id="rId5"/>
    <p:sldId id="1198" r:id="rId6"/>
    <p:sldId id="1230" r:id="rId7"/>
    <p:sldId id="1232" r:id="rId8"/>
    <p:sldId id="1231" r:id="rId9"/>
    <p:sldId id="1200" r:id="rId10"/>
    <p:sldId id="1233" r:id="rId11"/>
    <p:sldId id="1278" r:id="rId12"/>
    <p:sldId id="1286" r:id="rId13"/>
    <p:sldId id="1287" r:id="rId14"/>
    <p:sldId id="1276" r:id="rId15"/>
    <p:sldId id="1312" r:id="rId16"/>
    <p:sldId id="1240" r:id="rId17"/>
    <p:sldId id="1243" r:id="rId18"/>
    <p:sldId id="1241" r:id="rId19"/>
    <p:sldId id="1245" r:id="rId20"/>
    <p:sldId id="1244" r:id="rId21"/>
    <p:sldId id="1246" r:id="rId22"/>
    <p:sldId id="1247" r:id="rId23"/>
    <p:sldId id="1234" r:id="rId24"/>
    <p:sldId id="1236" r:id="rId25"/>
    <p:sldId id="1239" r:id="rId26"/>
    <p:sldId id="1274" r:id="rId27"/>
    <p:sldId id="1275" r:id="rId28"/>
    <p:sldId id="1206" r:id="rId29"/>
    <p:sldId id="1204" r:id="rId30"/>
    <p:sldId id="1248" r:id="rId31"/>
    <p:sldId id="1288" r:id="rId32"/>
    <p:sldId id="1280" r:id="rId33"/>
    <p:sldId id="1201" r:id="rId34"/>
    <p:sldId id="1207" r:id="rId35"/>
    <p:sldId id="1294" r:id="rId36"/>
    <p:sldId id="1263" r:id="rId37"/>
    <p:sldId id="1112" r:id="rId38"/>
    <p:sldId id="1268" r:id="rId39"/>
    <p:sldId id="1271" r:id="rId40"/>
    <p:sldId id="1265" r:id="rId41"/>
    <p:sldId id="1281" r:id="rId42"/>
    <p:sldId id="1290" r:id="rId43"/>
    <p:sldId id="1291" r:id="rId44"/>
    <p:sldId id="1283" r:id="rId45"/>
    <p:sldId id="1285" r:id="rId46"/>
    <p:sldId id="1292" r:id="rId47"/>
    <p:sldId id="1293" r:id="rId48"/>
    <p:sldId id="1269" r:id="rId49"/>
    <p:sldId id="1273" r:id="rId50"/>
    <p:sldId id="1208" r:id="rId51"/>
    <p:sldId id="1210" r:id="rId52"/>
    <p:sldId id="1214" r:id="rId53"/>
    <p:sldId id="1211" r:id="rId54"/>
    <p:sldId id="1212" r:id="rId55"/>
    <p:sldId id="1215" r:id="rId56"/>
    <p:sldId id="1216" r:id="rId57"/>
    <p:sldId id="1254" r:id="rId58"/>
    <p:sldId id="1255" r:id="rId59"/>
    <p:sldId id="1238" r:id="rId60"/>
    <p:sldId id="1249" r:id="rId61"/>
    <p:sldId id="1313" r:id="rId62"/>
    <p:sldId id="1251" r:id="rId63"/>
    <p:sldId id="1260" r:id="rId64"/>
    <p:sldId id="1259" r:id="rId65"/>
    <p:sldId id="1252" r:id="rId66"/>
    <p:sldId id="1225" r:id="rId67"/>
    <p:sldId id="1258" r:id="rId68"/>
    <p:sldId id="1261" r:id="rId69"/>
    <p:sldId id="1262" r:id="rId70"/>
    <p:sldId id="1296" r:id="rId71"/>
    <p:sldId id="1320" r:id="rId72"/>
    <p:sldId id="1322" r:id="rId73"/>
    <p:sldId id="1323" r:id="rId74"/>
    <p:sldId id="1295" r:id="rId75"/>
    <p:sldId id="1315" r:id="rId76"/>
    <p:sldId id="1297" r:id="rId77"/>
    <p:sldId id="1316" r:id="rId78"/>
    <p:sldId id="1299" r:id="rId79"/>
    <p:sldId id="1310" r:id="rId80"/>
    <p:sldId id="1311" r:id="rId81"/>
    <p:sldId id="1317" r:id="rId82"/>
    <p:sldId id="1302" r:id="rId83"/>
    <p:sldId id="1307" r:id="rId84"/>
    <p:sldId id="1303" r:id="rId85"/>
    <p:sldId id="1304" r:id="rId86"/>
    <p:sldId id="1318" r:id="rId87"/>
    <p:sldId id="1305" r:id="rId88"/>
    <p:sldId id="1319" r:id="rId89"/>
    <p:sldId id="1321" r:id="rId90"/>
    <p:sldId id="1308" r:id="rId91"/>
    <p:sldId id="1309" r:id="rId92"/>
    <p:sldId id="1314" r:id="rId9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3682" autoAdjust="0"/>
  </p:normalViewPr>
  <p:slideViewPr>
    <p:cSldViewPr>
      <p:cViewPr>
        <p:scale>
          <a:sx n="125" d="100"/>
          <a:sy n="125" d="100"/>
        </p:scale>
        <p:origin x="-84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Examples of feature selection: backward selection, etc.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Due to Python (and the guy who made this image) weirdness, “PCs # 0” means one principal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Orthogonal matrices have columns and rows orthogonal unit vectors; transpose equal to inverse. (Real unitary matrix.)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orthogonal matrix = real-valued version of a unitary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Diagonals set with communalities,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(From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sklearn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PCA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graph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324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this case the “truth” is (nearly) one-dimensional. We don’t generally know what the “truth” is, but the same techniques can apply.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30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>
                <a:latin typeface="PFDinTextCompPro-Medium"/>
                <a:cs typeface="PFDinTextCompPro-Medium"/>
              </a:rPr>
              <a:t>coordinates</a:t>
            </a:r>
            <a:r>
              <a:rPr lang="en-US" sz="30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</a:t>
            </a:r>
            <a:r>
              <a:rPr lang="en-US" sz="3000" dirty="0">
                <a:latin typeface="PFDinTextCompPro-Italic"/>
                <a:cs typeface="PFDinTextCompPro-Italic"/>
              </a:rPr>
              <a:t>precisely: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30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3000" dirty="0">
                <a:latin typeface="PFDinTextCompPro-Italic"/>
                <a:cs typeface="PFDinTextCompPro-Italic"/>
              </a:rPr>
              <a:t>captures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30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30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boils down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always square: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>
                <a:latin typeface="+mn-lt"/>
                <a:cs typeface="PFDinTextCompPro-Italic"/>
              </a:rPr>
              <a:t>C</a:t>
            </a:r>
            <a:r>
              <a:rPr lang="en-US" sz="3000" i="1" spc="300" dirty="0" smtClean="0">
                <a:latin typeface="+mn-lt"/>
                <a:cs typeface="PFDinTextCompPro-Italic"/>
              </a:rPr>
              <a:t>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err="1">
                <a:latin typeface="+mn-lt"/>
                <a:cs typeface="PFDinTextCompPro-Italic"/>
              </a:rPr>
              <a:t>C</a:t>
            </a:r>
            <a:r>
              <a:rPr lang="en-US" sz="2500" i="1" dirty="0" err="1" smtClean="0">
                <a:latin typeface="+mn-lt"/>
                <a:cs typeface="PFDinTextCompPro-Italic"/>
              </a:rPr>
              <a:t>v</a:t>
            </a:r>
            <a:r>
              <a:rPr lang="en-US" sz="2500" i="1" dirty="0" smtClean="0">
                <a:latin typeface="+mn-lt"/>
                <a:cs typeface="PFDinTextCompPro-Italic"/>
              </a:rPr>
              <a:t>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390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3000" dirty="0">
                <a:latin typeface="PFDinTextCompPro-Medium"/>
                <a:cs typeface="PFDinTextCompPro-Medium"/>
              </a:rPr>
              <a:t>scree plot</a:t>
            </a:r>
            <a:r>
              <a:rPr lang="en-US" sz="30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302168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X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  <a:p>
            <a:pPr algn="l"/>
            <a:r>
              <a:rPr lang="en-US" sz="2500" dirty="0">
                <a:latin typeface="+mn-lt"/>
                <a:cs typeface="PFDinTextCompPro-Italic"/>
                <a:sym typeface="Wingdings"/>
              </a:rPr>
              <a:t>	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UU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=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,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VV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d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		 </a:t>
            </a:r>
            <a:r>
              <a:rPr lang="en-US" sz="2800" i="1" spc="300" dirty="0" err="1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sz="2500" i="1" spc="300" baseline="-25000" dirty="0" err="1">
                <a:latin typeface="+mn-lt"/>
                <a:cs typeface="PFDinTextCompPro-Italic"/>
                <a:sym typeface="Wingdings"/>
              </a:rPr>
              <a:t>ij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=0 (</a:t>
            </a:r>
            <a:r>
              <a:rPr lang="en-US" sz="2500" i="1" spc="300" dirty="0" err="1">
                <a:latin typeface="+mn-lt"/>
                <a:cs typeface="PFDinTextCompPro-Italic"/>
                <a:sym typeface="Wingdings"/>
              </a:rPr>
              <a:t>i≠j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)</a:t>
            </a:r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624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singular </a:t>
            </a:r>
            <a:r>
              <a:rPr lang="en-US" sz="3000" dirty="0" smtClean="0">
                <a:latin typeface="PFDinTextCompPro-Italic"/>
                <a:cs typeface="PFDinTextCompPro-Italic"/>
              </a:rPr>
              <a:t>vectors provide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, respectively).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>
                <a:latin typeface="+mn-lt"/>
                <a:cs typeface="PFDinTextCompPro-Italic"/>
              </a:rPr>
              <a:t>X</a:t>
            </a:r>
            <a:r>
              <a:rPr lang="en-US" sz="5000" i="1" spc="600" dirty="0" smtClean="0">
                <a:latin typeface="+mn-lt"/>
                <a:cs typeface="PFDinTextCompPro-Italic"/>
              </a:rPr>
              <a:t>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X.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 smtClean="0">
                <a:latin typeface="PFDinTextCompPro-Italic"/>
                <a:cs typeface="PFDinTextCompPro-Italic"/>
              </a:rPr>
              <a:t>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are the square roots of the eigenvalues of </a:t>
            </a:r>
            <a:r>
              <a:rPr lang="en-US" sz="2500" i="1" dirty="0" smtClean="0">
                <a:latin typeface="+mn-lt"/>
                <a:cs typeface="PFDinTextCompPro-Italic"/>
              </a:rPr>
              <a:t>XX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and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smtClean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3390900"/>
            <a:ext cx="1463675" cy="1447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If data is centered, these are covariance matrices.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5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For </a:t>
            </a:r>
            <a:r>
              <a:rPr lang="en-US" sz="2500" i="1" dirty="0" smtClean="0">
                <a:latin typeface="+mn-lt"/>
                <a:cs typeface="PFDinTextCompPro-Italic"/>
              </a:rPr>
              <a:t>k </a:t>
            </a:r>
            <a:r>
              <a:rPr lang="en-US" sz="3000" dirty="0" smtClean="0">
                <a:latin typeface="PFDinTextCompPro-Italic"/>
                <a:cs typeface="PFDinTextCompPro-Italic"/>
              </a:rPr>
              <a:t>= 1</a:t>
            </a:r>
            <a:r>
              <a:rPr lang="en-US" sz="3000" dirty="0">
                <a:latin typeface="PFDinTextCompPro-Italic"/>
                <a:cs typeface="PFDinTextCompPro-Italic"/>
              </a:rPr>
              <a:t>, this subspace is a line passing through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18559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 smtClean="0">
                <a:latin typeface="PFDinTextCompPro-Italic"/>
                <a:cs typeface="PFDinTextCompPro-Italic"/>
              </a:rPr>
              <a:t>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8686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174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Latent semantic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5830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coordinates without any accompanying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old coordinates are then modeled as linear combinations of the latent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now model with an error term!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PCA is often used for factor analysis, after modifying the covariance matrix somewhat. But it can also allow for non-isotropic errors, and there are other methods for fitting as well, and different theoretical concerns.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5438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data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sometimes 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	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embedding)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0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(same logic as SVM)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dimension reduction via MDS using geodesic 	(surface-bound)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662737" y="35433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And more!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5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key 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involved with the 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30006</TotalTime>
  <Pages>0</Pages>
  <Words>3843</Words>
  <Characters>0</Characters>
  <Application>Microsoft Macintosh PowerPoint</Application>
  <PresentationFormat>Custom</PresentationFormat>
  <Lines>0</Lines>
  <Paragraphs>687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7867</cp:revision>
  <dcterms:modified xsi:type="dcterms:W3CDTF">2014-09-22T21:09:11Z</dcterms:modified>
</cp:coreProperties>
</file>