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3"/>
  </p:notesMasterIdLst>
  <p:sldIdLst>
    <p:sldId id="258" r:id="rId3"/>
    <p:sldId id="340" r:id="rId4"/>
    <p:sldId id="326" r:id="rId5"/>
    <p:sldId id="382" r:id="rId6"/>
    <p:sldId id="547" r:id="rId7"/>
    <p:sldId id="548" r:id="rId8"/>
    <p:sldId id="549" r:id="rId9"/>
    <p:sldId id="550" r:id="rId10"/>
    <p:sldId id="492" r:id="rId11"/>
    <p:sldId id="504" r:id="rId12"/>
    <p:sldId id="509" r:id="rId13"/>
    <p:sldId id="511" r:id="rId14"/>
    <p:sldId id="512" r:id="rId15"/>
    <p:sldId id="518" r:id="rId16"/>
    <p:sldId id="517" r:id="rId17"/>
    <p:sldId id="520" r:id="rId18"/>
    <p:sldId id="521" r:id="rId19"/>
    <p:sldId id="539" r:id="rId20"/>
    <p:sldId id="542" r:id="rId21"/>
    <p:sldId id="355" r:id="rId2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1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</a:t>
            </a:r>
            <a:r>
              <a:rPr lang="en-US" sz="3000" smtClean="0">
                <a:latin typeface="PFDinTextCompPro-Italic"/>
                <a:cs typeface="PFDinTextCompPro-Italic"/>
              </a:rPr>
              <a:t>particular </a:t>
            </a:r>
            <a:r>
              <a:rPr lang="en-US" sz="3000" smtClean="0">
                <a:latin typeface="PFDinTextCompPro-Italic"/>
                <a:cs typeface="PFDinTextCompPro-Italic"/>
              </a:rPr>
              <a:t>feature. </a:t>
            </a:r>
            <a:r>
              <a:rPr lang="en-US" sz="3000" smtClean="0">
                <a:latin typeface="PFDinTextCompPro-Italic"/>
                <a:cs typeface="PFDinTextCompPro-Italic"/>
              </a:rPr>
              <a:t>This constitutes the training phase of the model.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</a:t>
            </a:r>
            <a:r>
              <a:rPr lang="en-US" sz="30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2000">
              <a:latin typeface="PFDinTextCompPro-Italic"/>
              <a:cs typeface="PFDinTextCompPro-Italic"/>
            </a:endParaRPr>
          </a:p>
          <a:p>
            <a:r>
              <a:rPr lang="en-US" sz="2400" i="1">
                <a:cs typeface="PFDinTextCompPro-Italic"/>
              </a:rPr>
              <a:t>P({x</a:t>
            </a:r>
            <a:r>
              <a:rPr lang="en-US" sz="2400" i="1" baseline="-25000">
                <a:cs typeface="PFDinTextCompPro-Italic"/>
              </a:rPr>
              <a:t>i</a:t>
            </a:r>
            <a:r>
              <a:rPr lang="en-US" sz="2400" i="1">
                <a:cs typeface="PFDinTextCompPro-Italic"/>
              </a:rPr>
              <a:t>}|C) = P({x</a:t>
            </a:r>
            <a:r>
              <a:rPr lang="en-US" sz="2400" i="1" baseline="-25000">
                <a:cs typeface="PFDinTextCompPro-Italic"/>
              </a:rPr>
              <a:t>1</a:t>
            </a:r>
            <a:r>
              <a:rPr lang="en-US" sz="2400" i="1">
                <a:cs typeface="PFDinTextCompPro-Italic"/>
              </a:rPr>
              <a:t>, x</a:t>
            </a:r>
            <a:r>
              <a:rPr lang="en-US" sz="2400" i="1" baseline="-25000">
                <a:cs typeface="PFDinTextCompPro-Italic"/>
              </a:rPr>
              <a:t>2</a:t>
            </a:r>
            <a:r>
              <a:rPr lang="en-US" sz="2400" i="1">
                <a:cs typeface="PFDinTextCompPro-Italic"/>
              </a:rPr>
              <a:t>, …, x</a:t>
            </a:r>
            <a:r>
              <a:rPr lang="en-US" sz="2400" i="1" baseline="-25000">
                <a:cs typeface="PFDinTextCompPro-Italic"/>
              </a:rPr>
              <a:t>n</a:t>
            </a:r>
            <a:r>
              <a:rPr lang="en-US" sz="24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</a:t>
            </a:r>
            <a:r>
              <a:rPr lang="en-US" sz="2000" i="1" smtClean="0">
                <a:latin typeface="+mn-lt"/>
                <a:cs typeface="PFDinTextCompPro-Italic"/>
              </a:rPr>
              <a:t>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probability and Bayes’ Theorem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Bayes classification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628900"/>
            <a:ext cx="8426450" cy="2438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</a:t>
            </a:r>
            <a:r>
              <a:rPr lang="en-US" sz="7500" smtClean="0"/>
              <a:t>. probability And</a:t>
            </a:r>
            <a:br>
              <a:rPr lang="en-US" sz="7500" smtClean="0"/>
            </a:br>
            <a:r>
              <a:rPr lang="en-US" sz="7500" smtClean="0"/>
              <a:t>Bayes’ Theorem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0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Medium"/>
                <a:cs typeface="PFDinTextCompPro-Medium"/>
              </a:rPr>
              <a:t>Bayes’ theorem: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3600" i="1" smtClean="0">
                <a:latin typeface="+mn-lt"/>
                <a:cs typeface="PFDinTextCompPro-Italic"/>
                <a:sym typeface="Wingdings"/>
              </a:rPr>
              <a:t>P(A|B</a:t>
            </a:r>
            <a:r>
              <a:rPr lang="en-US" sz="3600" i="1" dirty="0">
                <a:latin typeface="+mn-lt"/>
                <a:cs typeface="PFDinTextCompPro-Italic"/>
                <a:sym typeface="Wingdings"/>
              </a:rPr>
              <a:t>) = P(B|A) * P(A) / P(B</a:t>
            </a:r>
            <a:r>
              <a:rPr lang="en-US" sz="36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36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13763</TotalTime>
  <Pages>0</Pages>
  <Words>505</Words>
  <Characters>0</Characters>
  <Application>Microsoft Office PowerPoint</Application>
  <PresentationFormat>Custom</PresentationFormat>
  <Lines>0</Lines>
  <Paragraphs>87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GA_Instructor_Template_Deck</vt:lpstr>
      <vt:lpstr>Agenda</vt:lpstr>
      <vt:lpstr>DATA SCIENCE naive bayes classification</vt:lpstr>
      <vt:lpstr>   I. probability and Bayes’ Theorem iI. Naïve Bayes classification</vt:lpstr>
      <vt:lpstr> I.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2237</cp:revision>
  <cp:lastPrinted>2013-03-31T16:37:02Z</cp:lastPrinted>
  <dcterms:modified xsi:type="dcterms:W3CDTF">2014-11-12T17:42:08Z</dcterms:modified>
</cp:coreProperties>
</file>