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03" y="-29"/>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3177484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53698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34971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33FC35-9855-4B3A-892F-0AC8F645192C}"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3771475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33FC35-9855-4B3A-892F-0AC8F645192C}" type="datetimeFigureOut">
              <a:rPr lang="en-US" smtClean="0"/>
              <a:t>9/8/2014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427729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33FC35-9855-4B3A-892F-0AC8F645192C}"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25977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33FC35-9855-4B3A-892F-0AC8F645192C}" type="datetimeFigureOut">
              <a:rPr lang="en-US" smtClean="0"/>
              <a:t>9/8/2014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825180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33FC35-9855-4B3A-892F-0AC8F645192C}" type="datetimeFigureOut">
              <a:rPr lang="en-US" smtClean="0"/>
              <a:t>9/8/2014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94378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33FC35-9855-4B3A-892F-0AC8F645192C}" type="datetimeFigureOut">
              <a:rPr lang="en-US" smtClean="0"/>
              <a:t>9/8/2014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26338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3FC35-9855-4B3A-892F-0AC8F645192C}"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144347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33FC35-9855-4B3A-892F-0AC8F645192C}" type="datetimeFigureOut">
              <a:rPr lang="en-US" smtClean="0"/>
              <a:t>9/8/2014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9655E-227C-44E9-A71A-2846829E67C2}" type="slidenum">
              <a:rPr lang="en-US" smtClean="0"/>
              <a:t>‹#›</a:t>
            </a:fld>
            <a:endParaRPr lang="en-US"/>
          </a:p>
        </p:txBody>
      </p:sp>
    </p:spTree>
    <p:extLst>
      <p:ext uri="{BB962C8B-B14F-4D97-AF65-F5344CB8AC3E}">
        <p14:creationId xmlns:p14="http://schemas.microsoft.com/office/powerpoint/2010/main" val="2333690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5033FC35-9855-4B3A-892F-0AC8F645192C}" type="datetimeFigureOut">
              <a:rPr lang="en-US" smtClean="0"/>
              <a:t>9/8/2014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9199655E-227C-44E9-A71A-2846829E67C2}" type="slidenum">
              <a:rPr lang="en-US" smtClean="0"/>
              <a:t>‹#›</a:t>
            </a:fld>
            <a:endParaRPr lang="en-US"/>
          </a:p>
        </p:txBody>
      </p:sp>
    </p:spTree>
    <p:extLst>
      <p:ext uri="{BB962C8B-B14F-4D97-AF65-F5344CB8AC3E}">
        <p14:creationId xmlns:p14="http://schemas.microsoft.com/office/powerpoint/2010/main" val="1077304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9560" y="87630"/>
            <a:ext cx="6553200" cy="415498"/>
          </a:xfrm>
          <a:prstGeom prst="rect">
            <a:avLst/>
          </a:prstGeom>
          <a:noFill/>
        </p:spPr>
        <p:txBody>
          <a:bodyPr wrap="square" rtlCol="0">
            <a:spAutoFit/>
          </a:bodyPr>
          <a:lstStyle/>
          <a:p>
            <a:r>
              <a:rPr lang="en-US" sz="2100" b="1" dirty="0" smtClean="0"/>
              <a:t>CANOPY Planning Tool for Allocating Staff to Ball Courts</a:t>
            </a:r>
            <a:endParaRPr lang="en-US" sz="2100" b="1"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571498"/>
            <a:ext cx="3433108" cy="3723127"/>
          </a:xfrm>
          <a:prstGeom prst="rect">
            <a:avLst/>
          </a:prstGeom>
        </p:spPr>
      </p:pic>
      <p:sp>
        <p:nvSpPr>
          <p:cNvPr id="6" name="Rectangle 5"/>
          <p:cNvSpPr/>
          <p:nvPr/>
        </p:nvSpPr>
        <p:spPr>
          <a:xfrm>
            <a:off x="152400" y="571498"/>
            <a:ext cx="2743200" cy="3723127"/>
          </a:xfrm>
          <a:prstGeom prst="rect">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540" y="571708"/>
            <a:ext cx="2590800" cy="307777"/>
          </a:xfrm>
          <a:prstGeom prst="rect">
            <a:avLst/>
          </a:prstGeom>
          <a:noFill/>
        </p:spPr>
        <p:txBody>
          <a:bodyPr wrap="square" rtlCol="0">
            <a:spAutoFit/>
          </a:bodyPr>
          <a:lstStyle/>
          <a:p>
            <a:r>
              <a:rPr lang="en-US" sz="1400" b="1" dirty="0" smtClean="0"/>
              <a:t>Declarations for planning goals</a:t>
            </a:r>
            <a:endParaRPr lang="en-US" sz="1400" b="1" dirty="0"/>
          </a:p>
        </p:txBody>
      </p:sp>
      <p:grpSp>
        <p:nvGrpSpPr>
          <p:cNvPr id="12" name="Group 11"/>
          <p:cNvGrpSpPr/>
          <p:nvPr/>
        </p:nvGrpSpPr>
        <p:grpSpPr>
          <a:xfrm>
            <a:off x="186690" y="801461"/>
            <a:ext cx="2480310" cy="356987"/>
            <a:chOff x="186690" y="1147963"/>
            <a:chExt cx="2175510" cy="356987"/>
          </a:xfrm>
        </p:grpSpPr>
        <p:sp>
          <p:nvSpPr>
            <p:cNvPr id="8" name="TextBox 7"/>
            <p:cNvSpPr txBox="1"/>
            <p:nvPr/>
          </p:nvSpPr>
          <p:spPr>
            <a:xfrm>
              <a:off x="186690" y="1147963"/>
              <a:ext cx="2175510" cy="338554"/>
            </a:xfrm>
            <a:prstGeom prst="rect">
              <a:avLst/>
            </a:prstGeom>
            <a:noFill/>
          </p:spPr>
          <p:txBody>
            <a:bodyPr wrap="square" rtlCol="0">
              <a:spAutoFit/>
            </a:bodyPr>
            <a:lstStyle/>
            <a:p>
              <a:r>
                <a:rPr lang="en-US" sz="800" dirty="0" smtClean="0"/>
                <a:t>Targeting score for enrolling youth </a:t>
              </a:r>
              <a:r>
                <a:rPr lang="en-US" sz="800" dirty="0" smtClean="0"/>
                <a:t>between 0-50% FPL</a:t>
              </a:r>
              <a:endParaRPr lang="en-US" sz="8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grpSp>
        <p:nvGrpSpPr>
          <p:cNvPr id="13" name="Group 12"/>
          <p:cNvGrpSpPr/>
          <p:nvPr/>
        </p:nvGrpSpPr>
        <p:grpSpPr>
          <a:xfrm>
            <a:off x="186690" y="1214211"/>
            <a:ext cx="2556510" cy="356987"/>
            <a:chOff x="186690" y="1147963"/>
            <a:chExt cx="2327910" cy="356987"/>
          </a:xfrm>
        </p:grpSpPr>
        <p:sp>
          <p:nvSpPr>
            <p:cNvPr id="14" name="TextBox 13"/>
            <p:cNvSpPr txBox="1"/>
            <p:nvPr/>
          </p:nvSpPr>
          <p:spPr>
            <a:xfrm>
              <a:off x="186690" y="1147963"/>
              <a:ext cx="2327910" cy="338554"/>
            </a:xfrm>
            <a:prstGeom prst="rect">
              <a:avLst/>
            </a:prstGeom>
            <a:noFill/>
          </p:spPr>
          <p:txBody>
            <a:bodyPr wrap="square" rtlCol="0">
              <a:spAutoFit/>
            </a:bodyPr>
            <a:lstStyle/>
            <a:p>
              <a:r>
                <a:rPr lang="en-US" sz="800" dirty="0" smtClean="0"/>
                <a:t>Targeting score for enrolling youth </a:t>
              </a:r>
              <a:r>
                <a:rPr lang="en-US" sz="800" dirty="0" smtClean="0"/>
                <a:t>between 50-100% FPL</a:t>
              </a:r>
              <a:endParaRPr lang="en-US" sz="800"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grpSp>
        <p:nvGrpSpPr>
          <p:cNvPr id="16" name="Group 15"/>
          <p:cNvGrpSpPr/>
          <p:nvPr/>
        </p:nvGrpSpPr>
        <p:grpSpPr>
          <a:xfrm>
            <a:off x="186690" y="1626961"/>
            <a:ext cx="2632710" cy="356987"/>
            <a:chOff x="186690" y="1147963"/>
            <a:chExt cx="2327910" cy="356987"/>
          </a:xfrm>
        </p:grpSpPr>
        <p:sp>
          <p:nvSpPr>
            <p:cNvPr id="17" name="TextBox 16"/>
            <p:cNvSpPr txBox="1"/>
            <p:nvPr/>
          </p:nvSpPr>
          <p:spPr>
            <a:xfrm>
              <a:off x="186690" y="1147963"/>
              <a:ext cx="2327910" cy="338554"/>
            </a:xfrm>
            <a:prstGeom prst="rect">
              <a:avLst/>
            </a:prstGeom>
            <a:noFill/>
          </p:spPr>
          <p:txBody>
            <a:bodyPr wrap="square" rtlCol="0">
              <a:spAutoFit/>
            </a:bodyPr>
            <a:lstStyle/>
            <a:p>
              <a:r>
                <a:rPr lang="en-US" sz="800" dirty="0" smtClean="0"/>
                <a:t>Targeting score for enrolling youth </a:t>
              </a:r>
              <a:r>
                <a:rPr lang="en-US" sz="800" dirty="0" smtClean="0"/>
                <a:t>between 100-200% FPL</a:t>
              </a:r>
              <a:endParaRPr lang="en-US" sz="800" dirty="0"/>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grpSp>
        <p:nvGrpSpPr>
          <p:cNvPr id="19" name="Group 18"/>
          <p:cNvGrpSpPr/>
          <p:nvPr/>
        </p:nvGrpSpPr>
        <p:grpSpPr>
          <a:xfrm>
            <a:off x="186690" y="2039711"/>
            <a:ext cx="2632710" cy="356987"/>
            <a:chOff x="186690" y="1147963"/>
            <a:chExt cx="2632710" cy="356987"/>
          </a:xfrm>
        </p:grpSpPr>
        <p:sp>
          <p:nvSpPr>
            <p:cNvPr id="20" name="TextBox 19"/>
            <p:cNvSpPr txBox="1"/>
            <p:nvPr/>
          </p:nvSpPr>
          <p:spPr>
            <a:xfrm>
              <a:off x="186690" y="1147963"/>
              <a:ext cx="2632710" cy="215444"/>
            </a:xfrm>
            <a:prstGeom prst="rect">
              <a:avLst/>
            </a:prstGeom>
            <a:noFill/>
          </p:spPr>
          <p:txBody>
            <a:bodyPr wrap="square" rtlCol="0">
              <a:spAutoFit/>
            </a:bodyPr>
            <a:lstStyle/>
            <a:p>
              <a:r>
                <a:rPr lang="en-US" sz="800" dirty="0" smtClean="0"/>
                <a:t>Targeting score for enrolling youth </a:t>
              </a:r>
              <a:r>
                <a:rPr lang="en-US" sz="800" dirty="0" smtClean="0"/>
                <a:t>greater than 200% FPL</a:t>
              </a:r>
              <a:endParaRPr lang="en-US" sz="800" dirty="0"/>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sp>
        <p:nvSpPr>
          <p:cNvPr id="22" name="Rectangle 21"/>
          <p:cNvSpPr/>
          <p:nvPr/>
        </p:nvSpPr>
        <p:spPr>
          <a:xfrm>
            <a:off x="228600" y="830788"/>
            <a:ext cx="2590800" cy="1600200"/>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86690" y="2496911"/>
            <a:ext cx="1981200" cy="356987"/>
            <a:chOff x="186690" y="1147963"/>
            <a:chExt cx="1981200" cy="356987"/>
          </a:xfrm>
        </p:grpSpPr>
        <p:sp>
          <p:nvSpPr>
            <p:cNvPr id="24" name="TextBox 23"/>
            <p:cNvSpPr txBox="1"/>
            <p:nvPr/>
          </p:nvSpPr>
          <p:spPr>
            <a:xfrm>
              <a:off x="186690" y="1147963"/>
              <a:ext cx="1981200" cy="215444"/>
            </a:xfrm>
            <a:prstGeom prst="rect">
              <a:avLst/>
            </a:prstGeom>
            <a:noFill/>
          </p:spPr>
          <p:txBody>
            <a:bodyPr wrap="square" rtlCol="0">
              <a:spAutoFit/>
            </a:bodyPr>
            <a:lstStyle/>
            <a:p>
              <a:r>
                <a:rPr lang="en-US" sz="800" dirty="0" smtClean="0"/>
                <a:t>Total staff available to allocate</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338463"/>
              <a:ext cx="990600" cy="166487"/>
            </a:xfrm>
            <a:prstGeom prst="rect">
              <a:avLst/>
            </a:prstGeom>
          </p:spPr>
        </p:pic>
      </p:grpSp>
      <p:sp>
        <p:nvSpPr>
          <p:cNvPr id="27" name="TextBox 26"/>
          <p:cNvSpPr txBox="1"/>
          <p:nvPr/>
        </p:nvSpPr>
        <p:spPr>
          <a:xfrm>
            <a:off x="186690" y="2877911"/>
            <a:ext cx="2632710" cy="338554"/>
          </a:xfrm>
          <a:prstGeom prst="rect">
            <a:avLst/>
          </a:prstGeom>
          <a:noFill/>
        </p:spPr>
        <p:txBody>
          <a:bodyPr wrap="square" rtlCol="0">
            <a:spAutoFit/>
          </a:bodyPr>
          <a:lstStyle/>
          <a:p>
            <a:r>
              <a:rPr lang="en-US" sz="800" dirty="0" smtClean="0"/>
              <a:t>Number of iterations to run </a:t>
            </a:r>
            <a:r>
              <a:rPr lang="en-US" sz="800" dirty="0" smtClean="0">
                <a:solidFill>
                  <a:schemeClr val="bg1">
                    <a:lumMod val="65000"/>
                  </a:schemeClr>
                </a:solidFill>
              </a:rPr>
              <a:t>(Larger numbers increase run time, but can help find better solutions)</a:t>
            </a:r>
            <a:endParaRPr lang="en-US" sz="800" dirty="0" smtClean="0">
              <a:solidFill>
                <a:schemeClr val="bg1">
                  <a:lumMod val="65000"/>
                </a:schemeClr>
              </a:solidFill>
            </a:endParaRPr>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3212038"/>
            <a:ext cx="990600" cy="166487"/>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2400" y="4401126"/>
            <a:ext cx="3586790" cy="2152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62920" y="3905221"/>
            <a:ext cx="1379340" cy="339119"/>
          </a:xfrm>
          <a:prstGeom prst="rect">
            <a:avLst/>
          </a:prstGeom>
        </p:spPr>
      </p:pic>
      <p:grpSp>
        <p:nvGrpSpPr>
          <p:cNvPr id="31" name="Group 30"/>
          <p:cNvGrpSpPr/>
          <p:nvPr/>
        </p:nvGrpSpPr>
        <p:grpSpPr>
          <a:xfrm>
            <a:off x="2057400" y="2286000"/>
            <a:ext cx="2419350" cy="450156"/>
            <a:chOff x="2057400" y="2320498"/>
            <a:chExt cx="2419350" cy="450156"/>
          </a:xfrm>
        </p:grpSpPr>
        <p:sp>
          <p:nvSpPr>
            <p:cNvPr id="10" name="Rectangle 9"/>
            <p:cNvSpPr/>
            <p:nvPr/>
          </p:nvSpPr>
          <p:spPr>
            <a:xfrm>
              <a:off x="2057400" y="2320498"/>
              <a:ext cx="2286000" cy="450156"/>
            </a:xfrm>
            <a:prstGeom prst="rect">
              <a:avLst/>
            </a:prstGeom>
            <a:solidFill>
              <a:schemeClr val="bg1">
                <a:alpha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190751" y="2533832"/>
              <a:ext cx="2000250" cy="202098"/>
            </a:xfrm>
            <a:prstGeom prst="rect">
              <a:avLst/>
            </a:prstGeom>
          </p:spPr>
        </p:pic>
        <p:sp>
          <p:nvSpPr>
            <p:cNvPr id="11" name="TextBox 10"/>
            <p:cNvSpPr txBox="1"/>
            <p:nvPr/>
          </p:nvSpPr>
          <p:spPr>
            <a:xfrm>
              <a:off x="2133600" y="2335738"/>
              <a:ext cx="2343150" cy="215444"/>
            </a:xfrm>
            <a:prstGeom prst="rect">
              <a:avLst/>
            </a:prstGeom>
            <a:noFill/>
          </p:spPr>
          <p:txBody>
            <a:bodyPr wrap="square" rtlCol="0">
              <a:spAutoFit/>
            </a:bodyPr>
            <a:lstStyle/>
            <a:p>
              <a:r>
                <a:rPr lang="en-US" sz="800" dirty="0" smtClean="0"/>
                <a:t>Running CANOPY Iteration 38,000 of 100,000</a:t>
              </a:r>
              <a:endParaRPr lang="en-US" sz="800" dirty="0"/>
            </a:p>
          </p:txBody>
        </p:sp>
      </p:grpSp>
      <p:sp>
        <p:nvSpPr>
          <p:cNvPr id="32" name="TextBox 31"/>
          <p:cNvSpPr txBox="1"/>
          <p:nvPr/>
        </p:nvSpPr>
        <p:spPr>
          <a:xfrm>
            <a:off x="3810000" y="4572000"/>
            <a:ext cx="2743200" cy="3016210"/>
          </a:xfrm>
          <a:prstGeom prst="rect">
            <a:avLst/>
          </a:prstGeom>
          <a:noFill/>
        </p:spPr>
        <p:txBody>
          <a:bodyPr wrap="square" rtlCol="0">
            <a:spAutoFit/>
          </a:bodyPr>
          <a:lstStyle/>
          <a:p>
            <a:r>
              <a:rPr lang="en-US" sz="1000" dirty="0" smtClean="0"/>
              <a:t>The overall Targeting Score (TS) is calculated as the total number of expected youth expected to participate in programming, where each youth is weighted by the targeting score for their classification, determined above.</a:t>
            </a:r>
          </a:p>
          <a:p>
            <a:endParaRPr lang="en-US" sz="1000" dirty="0"/>
          </a:p>
          <a:p>
            <a:pPr marL="171450" indent="-171450">
              <a:buFont typeface="Arial" panose="020B0604020202020204" pitchFamily="34" charset="0"/>
              <a:buChar char="•"/>
            </a:pPr>
            <a:r>
              <a:rPr lang="en-US" sz="1000" dirty="0" smtClean="0"/>
              <a:t>The “Uniform Allocation Option” is the TS obtained by evenly (as possible) distributing resources across all sites.</a:t>
            </a:r>
          </a:p>
          <a:p>
            <a:pPr marL="171450" indent="-171450">
              <a:buFont typeface="Arial" panose="020B0604020202020204" pitchFamily="34" charset="0"/>
              <a:buChar char="•"/>
            </a:pPr>
            <a:r>
              <a:rPr lang="en-US" sz="1000" dirty="0" smtClean="0"/>
              <a:t>The “</a:t>
            </a:r>
            <a:r>
              <a:rPr lang="en-US" sz="1000" dirty="0" err="1" smtClean="0"/>
              <a:t>Alloc</a:t>
            </a:r>
            <a:r>
              <a:rPr lang="en-US" sz="1000" dirty="0" smtClean="0"/>
              <a:t> proportional to pop density” TS is based on allocating resources to sites in proportion to the population density within 1 mile of the site.</a:t>
            </a:r>
          </a:p>
          <a:p>
            <a:pPr marL="171450" indent="-171450">
              <a:buFont typeface="Arial" panose="020B0604020202020204" pitchFamily="34" charset="0"/>
              <a:buChar char="•"/>
            </a:pPr>
            <a:r>
              <a:rPr lang="en-US" sz="1000" dirty="0" smtClean="0"/>
              <a:t>The “</a:t>
            </a:r>
            <a:r>
              <a:rPr lang="en-US" sz="1000" dirty="0" err="1" smtClean="0"/>
              <a:t>Alloc</a:t>
            </a:r>
            <a:r>
              <a:rPr lang="en-US" sz="1000" dirty="0" smtClean="0"/>
              <a:t> proportional to poverty” TS is based on allocating resources to sites in proportion to the poverty rate within 1 mile of the site.</a:t>
            </a:r>
          </a:p>
          <a:p>
            <a:pPr marL="171450" indent="-171450">
              <a:buFont typeface="Arial" panose="020B0604020202020204" pitchFamily="34" charset="0"/>
              <a:buChar char="•"/>
            </a:pPr>
            <a:r>
              <a:rPr lang="en-US" sz="1000" dirty="0" smtClean="0"/>
              <a:t>The CANOPY TS is what was obtained in the most recent run of the CANOPY algorithm</a:t>
            </a:r>
            <a:endParaRPr lang="en-US" sz="1000" dirty="0"/>
          </a:p>
        </p:txBody>
      </p:sp>
      <p:sp>
        <p:nvSpPr>
          <p:cNvPr id="33" name="Rectangle 32"/>
          <p:cNvSpPr/>
          <p:nvPr/>
        </p:nvSpPr>
        <p:spPr>
          <a:xfrm>
            <a:off x="152400" y="4419600"/>
            <a:ext cx="6404908" cy="44958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86690" y="3401385"/>
            <a:ext cx="2632710" cy="461665"/>
          </a:xfrm>
          <a:prstGeom prst="rect">
            <a:avLst/>
          </a:prstGeom>
          <a:noFill/>
        </p:spPr>
        <p:txBody>
          <a:bodyPr wrap="square" rtlCol="0">
            <a:spAutoFit/>
          </a:bodyPr>
          <a:lstStyle/>
          <a:p>
            <a:r>
              <a:rPr lang="en-US" sz="800" dirty="0" smtClean="0"/>
              <a:t>Min resources per site:</a:t>
            </a:r>
          </a:p>
          <a:p>
            <a:endParaRPr lang="en-US" sz="800" dirty="0">
              <a:solidFill>
                <a:schemeClr val="bg1">
                  <a:lumMod val="65000"/>
                </a:schemeClr>
              </a:solidFill>
            </a:endParaRPr>
          </a:p>
          <a:p>
            <a:r>
              <a:rPr lang="en-US" sz="800" dirty="0" smtClean="0"/>
              <a:t>Max resources per site:</a:t>
            </a:r>
          </a:p>
        </p:txBody>
      </p:sp>
      <p:sp>
        <p:nvSpPr>
          <p:cNvPr id="34" name="TextBox 33"/>
          <p:cNvSpPr txBox="1"/>
          <p:nvPr/>
        </p:nvSpPr>
        <p:spPr>
          <a:xfrm>
            <a:off x="1312545" y="3409950"/>
            <a:ext cx="146685" cy="215444"/>
          </a:xfrm>
          <a:prstGeom prst="rect">
            <a:avLst/>
          </a:prstGeom>
          <a:noFill/>
          <a:ln w="3175">
            <a:solidFill>
              <a:schemeClr val="tx1"/>
            </a:solidFill>
          </a:ln>
        </p:spPr>
        <p:txBody>
          <a:bodyPr wrap="square" rtlCol="0">
            <a:spAutoFit/>
          </a:bodyPr>
          <a:lstStyle/>
          <a:p>
            <a:pPr algn="ctr"/>
            <a:r>
              <a:rPr lang="en-US" sz="800" dirty="0" smtClean="0"/>
              <a:t>0</a:t>
            </a:r>
            <a:endParaRPr lang="en-US" sz="800" dirty="0"/>
          </a:p>
        </p:txBody>
      </p:sp>
      <p:sp>
        <p:nvSpPr>
          <p:cNvPr id="38" name="TextBox 37"/>
          <p:cNvSpPr txBox="1"/>
          <p:nvPr/>
        </p:nvSpPr>
        <p:spPr>
          <a:xfrm>
            <a:off x="1312545" y="3649980"/>
            <a:ext cx="146685" cy="215444"/>
          </a:xfrm>
          <a:prstGeom prst="rect">
            <a:avLst/>
          </a:prstGeom>
          <a:noFill/>
          <a:ln w="3175">
            <a:solidFill>
              <a:schemeClr val="tx1"/>
            </a:solidFill>
          </a:ln>
        </p:spPr>
        <p:txBody>
          <a:bodyPr wrap="square" rtlCol="0">
            <a:spAutoFit/>
          </a:bodyPr>
          <a:lstStyle/>
          <a:p>
            <a:pPr algn="ctr"/>
            <a:r>
              <a:rPr lang="en-US" sz="800" dirty="0" smtClean="0"/>
              <a:t>7</a:t>
            </a:r>
            <a:endParaRPr lang="en-US" sz="800" dirty="0"/>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4954" y="6626071"/>
            <a:ext cx="3473136" cy="1393979"/>
          </a:xfrm>
          <a:prstGeom prst="rect">
            <a:avLst/>
          </a:prstGeom>
        </p:spPr>
      </p:pic>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6600" y="8050530"/>
            <a:ext cx="491489" cy="491489"/>
          </a:xfrm>
          <a:prstGeom prst="rect">
            <a:avLst/>
          </a:prstGeom>
        </p:spPr>
      </p:pic>
    </p:spTree>
    <p:extLst>
      <p:ext uri="{BB962C8B-B14F-4D97-AF65-F5344CB8AC3E}">
        <p14:creationId xmlns:p14="http://schemas.microsoft.com/office/powerpoint/2010/main" val="30971267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TotalTime>
  <Words>225</Words>
  <Application>Microsoft Office PowerPoint</Application>
  <PresentationFormat>On-screen Show (4:3)</PresentationFormat>
  <Paragraphs>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Mader, Nick</dc:creator>
  <cp:lastModifiedBy>Mader, Nick</cp:lastModifiedBy>
  <cp:revision>17</cp:revision>
  <dcterms:created xsi:type="dcterms:W3CDTF">2014-09-07T13:53:24Z</dcterms:created>
  <dcterms:modified xsi:type="dcterms:W3CDTF">2014-09-09T05:18:07Z</dcterms:modified>
</cp:coreProperties>
</file>