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66" r:id="rId6"/>
    <p:sldId id="264" r:id="rId7"/>
    <p:sldId id="288" r:id="rId8"/>
    <p:sldId id="287" r:id="rId9"/>
    <p:sldId id="277" r:id="rId10"/>
    <p:sldId id="267" r:id="rId11"/>
    <p:sldId id="278" r:id="rId12"/>
    <p:sldId id="284" r:id="rId13"/>
    <p:sldId id="285" r:id="rId14"/>
    <p:sldId id="281" r:id="rId15"/>
    <p:sldId id="289" r:id="rId16"/>
    <p:sldId id="279" r:id="rId17"/>
    <p:sldId id="293" r:id="rId18"/>
    <p:sldId id="291" r:id="rId19"/>
    <p:sldId id="280" r:id="rId20"/>
    <p:sldId id="294" r:id="rId21"/>
    <p:sldId id="295" r:id="rId22"/>
    <p:sldId id="292" r:id="rId23"/>
    <p:sldId id="290" r:id="rId24"/>
    <p:sldId id="286" r:id="rId25"/>
    <p:sldId id="296"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05" autoAdjust="0"/>
  </p:normalViewPr>
  <p:slideViewPr>
    <p:cSldViewPr snapToGrid="0">
      <p:cViewPr varScale="1">
        <p:scale>
          <a:sx n="47" d="100"/>
          <a:sy n="47" d="100"/>
        </p:scale>
        <p:origin x="66" y="7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Neil" userId="S::nmiller@chapinhall.org::3ab6fd27-d7bc-49f6-9a23-15af81d43dab" providerId="AD" clId="Web-{59897F28-5638-4293-94E6-6FD412BE4A88}"/>
    <pc:docChg chg="modSld">
      <pc:chgData name="Miller, Neil" userId="S::nmiller@chapinhall.org::3ab6fd27-d7bc-49f6-9a23-15af81d43dab" providerId="AD" clId="Web-{59897F28-5638-4293-94E6-6FD412BE4A88}" dt="2018-04-09T20:44:50.894" v="45"/>
      <pc:docMkLst>
        <pc:docMk/>
      </pc:docMkLst>
      <pc:sldChg chg="modSp">
        <pc:chgData name="Miller, Neil" userId="S::nmiller@chapinhall.org::3ab6fd27-d7bc-49f6-9a23-15af81d43dab" providerId="AD" clId="Web-{59897F28-5638-4293-94E6-6FD412BE4A88}" dt="2018-04-09T20:44:50.347" v="43"/>
        <pc:sldMkLst>
          <pc:docMk/>
          <pc:sldMk cId="1605554487" sldId="257"/>
        </pc:sldMkLst>
        <pc:spChg chg="mod">
          <ac:chgData name="Miller, Neil" userId="S::nmiller@chapinhall.org::3ab6fd27-d7bc-49f6-9a23-15af81d43dab" providerId="AD" clId="Web-{59897F28-5638-4293-94E6-6FD412BE4A88}" dt="2018-04-09T20:44:50.347" v="43"/>
          <ac:spMkLst>
            <pc:docMk/>
            <pc:sldMk cId="1605554487" sldId="257"/>
            <ac:spMk id="2" creationId="{00000000-0000-0000-0000-000000000000}"/>
          </ac:spMkLst>
        </pc:spChg>
      </pc:sldChg>
    </pc:docChg>
  </pc:docChgLst>
  <pc:docChgLst>
    <pc:chgData name="Miller, Neil" userId="S::nmiller@chapinhall.org::3ab6fd27-d7bc-49f6-9a23-15af81d43dab" providerId="AD" clId="Web-{CD249C0C-ECE2-4DEA-9B9A-7BD961A68DA0}"/>
    <pc:docChg chg="modSld sldOrd">
      <pc:chgData name="Miller, Neil" userId="S::nmiller@chapinhall.org::3ab6fd27-d7bc-49f6-9a23-15af81d43dab" providerId="AD" clId="Web-{CD249C0C-ECE2-4DEA-9B9A-7BD961A68DA0}" dt="2018-04-10T14:35:11.069" v="47"/>
      <pc:docMkLst>
        <pc:docMk/>
      </pc:docMkLst>
      <pc:sldChg chg="modSp">
        <pc:chgData name="Miller, Neil" userId="S::nmiller@chapinhall.org::3ab6fd27-d7bc-49f6-9a23-15af81d43dab" providerId="AD" clId="Web-{CD249C0C-ECE2-4DEA-9B9A-7BD961A68DA0}" dt="2018-04-10T14:35:11.069" v="47"/>
        <pc:sldMkLst>
          <pc:docMk/>
          <pc:sldMk cId="1605554487" sldId="257"/>
        </pc:sldMkLst>
        <pc:graphicFrameChg chg="mod modGraphic">
          <ac:chgData name="Miller, Neil" userId="S::nmiller@chapinhall.org::3ab6fd27-d7bc-49f6-9a23-15af81d43dab" providerId="AD" clId="Web-{CD249C0C-ECE2-4DEA-9B9A-7BD961A68DA0}" dt="2018-04-10T14:35:11.069" v="47"/>
          <ac:graphicFrameMkLst>
            <pc:docMk/>
            <pc:sldMk cId="1605554487" sldId="257"/>
            <ac:graphicFrameMk id="4" creationId="{00000000-0000-0000-0000-000000000000}"/>
          </ac:graphicFrameMkLst>
        </pc:graphicFrameChg>
      </pc:sldChg>
      <pc:sldChg chg="modSp">
        <pc:chgData name="Miller, Neil" userId="S::nmiller@chapinhall.org::3ab6fd27-d7bc-49f6-9a23-15af81d43dab" providerId="AD" clId="Web-{CD249C0C-ECE2-4DEA-9B9A-7BD961A68DA0}" dt="2018-04-10T14:34:04.551" v="31"/>
        <pc:sldMkLst>
          <pc:docMk/>
          <pc:sldMk cId="2398758356" sldId="260"/>
        </pc:sldMkLst>
        <pc:spChg chg="mod">
          <ac:chgData name="Miller, Neil" userId="S::nmiller@chapinhall.org::3ab6fd27-d7bc-49f6-9a23-15af81d43dab" providerId="AD" clId="Web-{CD249C0C-ECE2-4DEA-9B9A-7BD961A68DA0}" dt="2018-04-10T14:34:04.551" v="31"/>
          <ac:spMkLst>
            <pc:docMk/>
            <pc:sldMk cId="2398758356" sldId="260"/>
            <ac:spMk id="2" creationId="{00000000-0000-0000-0000-000000000000}"/>
          </ac:spMkLst>
        </pc:spChg>
      </pc:sldChg>
      <pc:sldChg chg="modSp">
        <pc:chgData name="Miller, Neil" userId="S::nmiller@chapinhall.org::3ab6fd27-d7bc-49f6-9a23-15af81d43dab" providerId="AD" clId="Web-{CD249C0C-ECE2-4DEA-9B9A-7BD961A68DA0}" dt="2018-04-10T14:33:35.081" v="29"/>
        <pc:sldMkLst>
          <pc:docMk/>
          <pc:sldMk cId="1407777828" sldId="262"/>
        </pc:sldMkLst>
        <pc:spChg chg="mod">
          <ac:chgData name="Miller, Neil" userId="S::nmiller@chapinhall.org::3ab6fd27-d7bc-49f6-9a23-15af81d43dab" providerId="AD" clId="Web-{CD249C0C-ECE2-4DEA-9B9A-7BD961A68DA0}" dt="2018-04-10T14:33:35.081" v="29"/>
          <ac:spMkLst>
            <pc:docMk/>
            <pc:sldMk cId="1407777828" sldId="262"/>
            <ac:spMk id="2" creationId="{00000000-0000-0000-0000-000000000000}"/>
          </ac:spMkLst>
        </pc:spChg>
      </pc:sldChg>
      <pc:sldChg chg="modSp ord">
        <pc:chgData name="Miller, Neil" userId="S::nmiller@chapinhall.org::3ab6fd27-d7bc-49f6-9a23-15af81d43dab" providerId="AD" clId="Web-{CD249C0C-ECE2-4DEA-9B9A-7BD961A68DA0}" dt="2018-04-10T14:34:26.692" v="36"/>
        <pc:sldMkLst>
          <pc:docMk/>
          <pc:sldMk cId="187379495" sldId="264"/>
        </pc:sldMkLst>
        <pc:spChg chg="mod">
          <ac:chgData name="Miller, Neil" userId="S::nmiller@chapinhall.org::3ab6fd27-d7bc-49f6-9a23-15af81d43dab" providerId="AD" clId="Web-{CD249C0C-ECE2-4DEA-9B9A-7BD961A68DA0}" dt="2018-04-10T14:34:26.692" v="36"/>
          <ac:spMkLst>
            <pc:docMk/>
            <pc:sldMk cId="187379495" sldId="264"/>
            <ac:spMk id="2" creationId="{00000000-0000-0000-0000-000000000000}"/>
          </ac:spMkLst>
        </pc:spChg>
        <pc:spChg chg="mod">
          <ac:chgData name="Miller, Neil" userId="S::nmiller@chapinhall.org::3ab6fd27-d7bc-49f6-9a23-15af81d43dab" providerId="AD" clId="Web-{CD249C0C-ECE2-4DEA-9B9A-7BD961A68DA0}" dt="2018-04-10T14:33:01.861" v="17"/>
          <ac:spMkLst>
            <pc:docMk/>
            <pc:sldMk cId="187379495" sldId="264"/>
            <ac:spMk id="3" creationId="{00000000-0000-0000-0000-000000000000}"/>
          </ac:spMkLst>
        </pc:spChg>
      </pc:sldChg>
    </pc:docChg>
  </pc:docChgLst>
  <pc:docChgLst>
    <pc:chgData name="Miller, Neil" userId="3ab6fd27-d7bc-49f6-9a23-15af81d43dab" providerId="ADAL" clId="{4D1766ED-9EBD-4938-B0DD-F0B2FF68DDDF}"/>
    <pc:docChg chg="undo addSld delSld modSld">
      <pc:chgData name="Miller, Neil" userId="3ab6fd27-d7bc-49f6-9a23-15af81d43dab" providerId="ADAL" clId="{4D1766ED-9EBD-4938-B0DD-F0B2FF68DDDF}" dt="2018-04-10T14:43:47.815" v="556" actId="1076"/>
      <pc:docMkLst>
        <pc:docMk/>
      </pc:docMkLst>
      <pc:sldChg chg="modSp">
        <pc:chgData name="Miller, Neil" userId="3ab6fd27-d7bc-49f6-9a23-15af81d43dab" providerId="ADAL" clId="{4D1766ED-9EBD-4938-B0DD-F0B2FF68DDDF}" dt="2018-04-10T14:43:47.815" v="556" actId="1076"/>
        <pc:sldMkLst>
          <pc:docMk/>
          <pc:sldMk cId="1605554487" sldId="257"/>
        </pc:sldMkLst>
        <pc:graphicFrameChg chg="mod modGraphic">
          <ac:chgData name="Miller, Neil" userId="3ab6fd27-d7bc-49f6-9a23-15af81d43dab" providerId="ADAL" clId="{4D1766ED-9EBD-4938-B0DD-F0B2FF68DDDF}" dt="2018-04-10T14:43:47.815" v="556" actId="1076"/>
          <ac:graphicFrameMkLst>
            <pc:docMk/>
            <pc:sldMk cId="1605554487" sldId="257"/>
            <ac:graphicFrameMk id="4" creationId="{00000000-0000-0000-0000-000000000000}"/>
          </ac:graphicFrameMkLst>
        </pc:graphicFrameChg>
      </pc:sldChg>
      <pc:sldChg chg="modSp add">
        <pc:chgData name="Miller, Neil" userId="3ab6fd27-d7bc-49f6-9a23-15af81d43dab" providerId="ADAL" clId="{4D1766ED-9EBD-4938-B0DD-F0B2FF68DDDF}" dt="2018-04-10T14:41:33.080" v="539" actId="20577"/>
        <pc:sldMkLst>
          <pc:docMk/>
          <pc:sldMk cId="552371199" sldId="265"/>
        </pc:sldMkLst>
        <pc:spChg chg="mod">
          <ac:chgData name="Miller, Neil" userId="3ab6fd27-d7bc-49f6-9a23-15af81d43dab" providerId="ADAL" clId="{4D1766ED-9EBD-4938-B0DD-F0B2FF68DDDF}" dt="2018-04-10T14:41:33.080" v="539" actId="20577"/>
          <ac:spMkLst>
            <pc:docMk/>
            <pc:sldMk cId="552371199" sldId="265"/>
            <ac:spMk id="2" creationId="{E9010757-4918-4AEF-BC37-02BA22D163D1}"/>
          </ac:spMkLst>
        </pc:spChg>
        <pc:spChg chg="mod">
          <ac:chgData name="Miller, Neil" userId="3ab6fd27-d7bc-49f6-9a23-15af81d43dab" providerId="ADAL" clId="{4D1766ED-9EBD-4938-B0DD-F0B2FF68DDDF}" dt="2018-04-10T14:39:35.480" v="44" actId="20577"/>
          <ac:spMkLst>
            <pc:docMk/>
            <pc:sldMk cId="552371199" sldId="265"/>
            <ac:spMk id="3" creationId="{65BC39D7-ECE2-4B71-8CFE-F00D06306C8B}"/>
          </ac:spMkLst>
        </pc:spChg>
      </pc:sldChg>
      <pc:sldChg chg="del">
        <pc:chgData name="Miller, Neil" userId="3ab6fd27-d7bc-49f6-9a23-15af81d43dab" providerId="ADAL" clId="{4D1766ED-9EBD-4938-B0DD-F0B2FF68DDDF}" dt="2018-04-10T14:39:18.535" v="0" actId="2696"/>
        <pc:sldMkLst>
          <pc:docMk/>
          <pc:sldMk cId="2919745605" sldId="370"/>
        </pc:sldMkLst>
      </pc:sldChg>
      <pc:sldMasterChg chg="delSldLayout">
        <pc:chgData name="Miller, Neil" userId="3ab6fd27-d7bc-49f6-9a23-15af81d43dab" providerId="ADAL" clId="{4D1766ED-9EBD-4938-B0DD-F0B2FF68DDDF}" dt="2018-04-10T14:39:18.535" v="1" actId="2696"/>
        <pc:sldMasterMkLst>
          <pc:docMk/>
          <pc:sldMasterMk cId="1233805520" sldId="2147483648"/>
        </pc:sldMasterMkLst>
        <pc:sldLayoutChg chg="del">
          <pc:chgData name="Miller, Neil" userId="3ab6fd27-d7bc-49f6-9a23-15af81d43dab" providerId="ADAL" clId="{4D1766ED-9EBD-4938-B0DD-F0B2FF68DDDF}" dt="2018-04-10T14:39:18.535" v="1" actId="2696"/>
          <pc:sldLayoutMkLst>
            <pc:docMk/>
            <pc:sldMasterMk cId="1233805520" sldId="2147483648"/>
            <pc:sldLayoutMk cId="1510044307"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821B8-D169-4997-B574-5CD27F790832}"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401-449A-4805-BA66-391EA0E39E75}" type="slidenum">
              <a:rPr lang="en-US" smtClean="0"/>
              <a:t>‹#›</a:t>
            </a:fld>
            <a:endParaRPr lang="en-US"/>
          </a:p>
        </p:txBody>
      </p:sp>
    </p:spTree>
    <p:extLst>
      <p:ext uri="{BB962C8B-B14F-4D97-AF65-F5344CB8AC3E}">
        <p14:creationId xmlns:p14="http://schemas.microsoft.com/office/powerpoint/2010/main" val="3811279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65B401-449A-4805-BA66-391EA0E39E75}" type="slidenum">
              <a:rPr lang="en-US" smtClean="0"/>
              <a:t>9</a:t>
            </a:fld>
            <a:endParaRPr lang="en-US"/>
          </a:p>
        </p:txBody>
      </p:sp>
    </p:spTree>
    <p:extLst>
      <p:ext uri="{BB962C8B-B14F-4D97-AF65-F5344CB8AC3E}">
        <p14:creationId xmlns:p14="http://schemas.microsoft.com/office/powerpoint/2010/main" val="197738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65B401-449A-4805-BA66-391EA0E39E75}" type="slidenum">
              <a:rPr lang="en-US" smtClean="0"/>
              <a:t>11</a:t>
            </a:fld>
            <a:endParaRPr lang="en-US"/>
          </a:p>
        </p:txBody>
      </p:sp>
    </p:spTree>
    <p:extLst>
      <p:ext uri="{BB962C8B-B14F-4D97-AF65-F5344CB8AC3E}">
        <p14:creationId xmlns:p14="http://schemas.microsoft.com/office/powerpoint/2010/main" val="66053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a:t>
                </a:r>
                <a:r>
                  <a:rPr lang="en-US" dirty="0" smtClean="0"/>
                  <a:t>Simulation of </a:t>
                </a:r>
                <a14:m>
                  <m:oMath xmlns:m="http://schemas.openxmlformats.org/officeDocument/2006/math">
                    <m:f>
                      <m:fPr>
                        <m:type m:val="skw"/>
                        <m:ctrlPr>
                          <a:rPr lang="en-US" sz="2000" b="0" i="1" smtClean="0">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m:rPr>
                                    <m:sty m:val="p"/>
                                  </m:rPr>
                                  <a:rPr lang="en-US" sz="2000">
                                    <a:latin typeface="Cambria Math" panose="02040503050406030204" pitchFamily="18" charset="0"/>
                                  </a:rPr>
                                  <m:t>P</m:t>
                                </m:r>
                              </m:e>
                              <m:sub>
                                <m:r>
                                  <m:rPr>
                                    <m:sty m:val="p"/>
                                  </m:rPr>
                                  <a:rPr lang="en-US" sz="2000">
                                    <a:latin typeface="Cambria Math" panose="02040503050406030204" pitchFamily="18" charset="0"/>
                                  </a:rPr>
                                  <m:t>iJ</m:t>
                                </m:r>
                                <m:r>
                                  <a:rPr lang="en-US" sz="2000" i="1">
                                    <a:latin typeface="Cambria Math" panose="02040503050406030204" pitchFamily="18" charset="0"/>
                                  </a:rPr>
                                  <m:t>+1</m:t>
                                </m:r>
                              </m:sub>
                              <m:sup>
                                <m:r>
                                  <m:rPr>
                                    <m:sty m:val="p"/>
                                  </m:rPr>
                                  <a:rPr lang="en-US" sz="2000">
                                    <a:latin typeface="Cambria Math" panose="02040503050406030204" pitchFamily="18" charset="0"/>
                                  </a:rPr>
                                  <m:t>e</m:t>
                                </m:r>
                                <m:r>
                                  <a:rPr lang="en-US" sz="2000">
                                    <a:latin typeface="Cambria Math" panose="02040503050406030204" pitchFamily="18" charset="0"/>
                                  </a:rPr>
                                  <m:t>∗</m:t>
                                </m:r>
                              </m:sup>
                            </m:sSub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𝐽</m:t>
                                    </m:r>
                                    <m:r>
                                      <a:rPr lang="en-US" sz="2000" i="1">
                                        <a:latin typeface="Cambria Math" panose="02040503050406030204" pitchFamily="18" charset="0"/>
                                      </a:rPr>
                                      <m:t>+1</m:t>
                                    </m:r>
                                  </m:sub>
                                </m:sSub>
                              </m:e>
                            </m:d>
                          </m:e>
                        </m:nary>
                      </m:num>
                      <m:den>
                        <m:r>
                          <a:rPr lang="en-US" sz="2000" b="0" i="1" smtClean="0">
                            <a:latin typeface="Cambria Math" panose="02040503050406030204" pitchFamily="18" charset="0"/>
                          </a:rPr>
                          <m:t>𝔼</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𝐽</m:t>
                                </m:r>
                                <m:r>
                                  <a:rPr lang="en-US" sz="2000" b="0" i="1" smtClean="0">
                                    <a:latin typeface="Cambria Math" panose="02040503050406030204" pitchFamily="18" charset="0"/>
                                  </a:rPr>
                                  <m:t>+1</m:t>
                                </m:r>
                              </m:sub>
                            </m:sSub>
                          </m:e>
                        </m:d>
                      </m:den>
                    </m:f>
                  </m:oMath>
                </a14:m>
                <a:endParaRPr lang="en-US" sz="2000" dirty="0" smtClean="0"/>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a:t>
                </a:r>
                <a:r>
                  <a:rPr lang="en-US" dirty="0" smtClean="0"/>
                  <a:t>Simulation of </a:t>
                </a:r>
                <a:r>
                  <a:rPr lang="en-US" sz="2000" b="0" i="0" smtClean="0">
                    <a:latin typeface="Cambria Math" panose="02040503050406030204" pitchFamily="18" charset="0"/>
                  </a:rPr>
                  <a:t>(</a:t>
                </a:r>
                <a:r>
                  <a:rPr lang="en-US" sz="2000" b="0" i="0">
                    <a:latin typeface="Cambria Math" panose="02040503050406030204" pitchFamily="18" charset="0"/>
                  </a:rPr>
                  <a:t>∑2_(</a:t>
                </a:r>
                <a:r>
                  <a:rPr lang="en-US" sz="2000" i="0">
                    <a:latin typeface="Cambria Math" panose="02040503050406030204" pitchFamily="18" charset="0"/>
                  </a:rPr>
                  <a:t>𝑖=1)^𝑁▒〖〖𝑥_𝑖 P〗_(iJ+1)^(e∗) (𝑤_(𝐽+1) ) 〗</a:t>
                </a:r>
                <a:r>
                  <a:rPr lang="en-US" sz="2000" b="0" i="0" smtClean="0">
                    <a:latin typeface="Cambria Math" panose="02040503050406030204" pitchFamily="18" charset="0"/>
                  </a:rPr>
                  <a:t>)⁄𝔼[𝑛_(𝐽+1) ] </a:t>
                </a:r>
                <a:endParaRPr lang="en-US" sz="20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9565B401-449A-4805-BA66-391EA0E39E75}" type="slidenum">
              <a:rPr lang="en-US" smtClean="0"/>
              <a:t>21</a:t>
            </a:fld>
            <a:endParaRPr lang="en-US"/>
          </a:p>
        </p:txBody>
      </p:sp>
    </p:spTree>
    <p:extLst>
      <p:ext uri="{BB962C8B-B14F-4D97-AF65-F5344CB8AC3E}">
        <p14:creationId xmlns:p14="http://schemas.microsoft.com/office/powerpoint/2010/main" val="371481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6" y="2766767"/>
            <a:ext cx="6309674" cy="1577419"/>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5358384" y="987425"/>
            <a:ext cx="6016752" cy="497310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399"/>
            <a:ext cx="4343400" cy="3903133"/>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50975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9172280" y="277284"/>
            <a:ext cx="2743200" cy="365125"/>
          </a:xfrm>
        </p:spPr>
        <p:txBody>
          <a:bodyPr/>
          <a:lstStyle/>
          <a:p>
            <a:fld id="{98EC09EB-D433-5B43-AE24-A093671FFB0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
        <p:nvSpPr>
          <p:cNvPr id="9" name="Title 8"/>
          <p:cNvSpPr>
            <a:spLocks noGrp="1"/>
          </p:cNvSpPr>
          <p:nvPr>
            <p:ph type="title"/>
          </p:nvPr>
        </p:nvSpPr>
        <p:spPr>
          <a:xfrm>
            <a:off x="966788" y="642409"/>
            <a:ext cx="10107612" cy="2909755"/>
          </a:xfrm>
        </p:spPr>
        <p:txBody>
          <a:bodyPr anchor="b">
            <a:normAutofit/>
          </a:bodyPr>
          <a:lstStyle>
            <a:lvl1pPr>
              <a:defRPr sz="5400"/>
            </a:lvl1pPr>
          </a:lstStyle>
          <a:p>
            <a:r>
              <a:rPr lang="en-US"/>
              <a:t>Click to edit Master title style</a:t>
            </a:r>
            <a:endParaRPr lang="en-US" dirty="0"/>
          </a:p>
        </p:txBody>
      </p:sp>
      <p:sp>
        <p:nvSpPr>
          <p:cNvPr id="11" name="Text Placeholder 10"/>
          <p:cNvSpPr>
            <a:spLocks noGrp="1"/>
          </p:cNvSpPr>
          <p:nvPr>
            <p:ph type="body" sz="quarter" idx="11"/>
          </p:nvPr>
        </p:nvSpPr>
        <p:spPr>
          <a:xfrm>
            <a:off x="966788" y="3552825"/>
            <a:ext cx="10107612" cy="1352549"/>
          </a:xfrm>
        </p:spPr>
        <p:txBody>
          <a:bodyPr>
            <a:normAutofit/>
          </a:bodyPr>
          <a:lstStyle>
            <a:lvl1pPr marL="0" indent="0">
              <a:buNone/>
              <a:defRPr sz="3200">
                <a:solidFill>
                  <a:schemeClr val="accent5"/>
                </a:solidFill>
                <a:latin typeface="+mj-lt"/>
              </a:defRPr>
            </a:lvl1pPr>
          </a:lstStyle>
          <a:p>
            <a:pPr lvl="0"/>
            <a:r>
              <a:rPr lang="en-US"/>
              <a:t>Click to edit Master text styles</a:t>
            </a:r>
          </a:p>
        </p:txBody>
      </p:sp>
    </p:spTree>
    <p:extLst>
      <p:ext uri="{BB962C8B-B14F-4D97-AF65-F5344CB8AC3E}">
        <p14:creationId xmlns:p14="http://schemas.microsoft.com/office/powerpoint/2010/main" val="318711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037"/>
            <a:ext cx="10515600" cy="3916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8EC09EB-D433-5B43-AE24-A093671FFB0E}"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53533"/>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52475"/>
            <a:ext cx="10515600" cy="1325563"/>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Content Placeholder 4"/>
          <p:cNvSpPr>
            <a:spLocks noGrp="1"/>
          </p:cNvSpPr>
          <p:nvPr>
            <p:ph sz="quarter" idx="11"/>
          </p:nvPr>
        </p:nvSpPr>
        <p:spPr>
          <a:xfrm>
            <a:off x="838200" y="1712913"/>
            <a:ext cx="10515600" cy="451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5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Picture Placeholder 4"/>
          <p:cNvSpPr>
            <a:spLocks noGrp="1"/>
          </p:cNvSpPr>
          <p:nvPr>
            <p:ph type="pic" sz="quarter" idx="11"/>
          </p:nvPr>
        </p:nvSpPr>
        <p:spPr>
          <a:xfrm>
            <a:off x="838200" y="1712914"/>
            <a:ext cx="10515600" cy="4602162"/>
          </a:xfrm>
        </p:spPr>
        <p:txBody>
          <a:bodyPr/>
          <a:lstStyle/>
          <a:p>
            <a:r>
              <a:rPr lang="en-US"/>
              <a:t>Click icon to add picture</a:t>
            </a:r>
          </a:p>
        </p:txBody>
      </p:sp>
    </p:spTree>
    <p:extLst>
      <p:ext uri="{BB962C8B-B14F-4D97-AF65-F5344CB8AC3E}">
        <p14:creationId xmlns:p14="http://schemas.microsoft.com/office/powerpoint/2010/main" val="4246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bg>
      <p:bgPr>
        <a:solidFill>
          <a:srgbClr val="2A5CAA"/>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8EC09EB-D433-5B43-AE24-A093671FFB0E}" type="slidenum">
              <a:rPr lang="en-US" smtClean="0"/>
              <a:pPr/>
              <a:t>‹#›</a:t>
            </a:fld>
            <a:endParaRPr lang="en-US" dirty="0"/>
          </a:p>
        </p:txBody>
      </p:sp>
      <p:sp>
        <p:nvSpPr>
          <p:cNvPr id="7" name="Content Placeholder 6"/>
          <p:cNvSpPr>
            <a:spLocks noGrp="1"/>
          </p:cNvSpPr>
          <p:nvPr>
            <p:ph sz="quarter" idx="13"/>
          </p:nvPr>
        </p:nvSpPr>
        <p:spPr>
          <a:xfrm>
            <a:off x="1524000" y="2047875"/>
            <a:ext cx="9153525" cy="2743200"/>
          </a:xfrm>
        </p:spPr>
        <p:txBody>
          <a:bodyPr anchor="ctr">
            <a:normAutofit/>
          </a:bodyPr>
          <a:lstStyle>
            <a:lvl1pPr marL="0" indent="0" algn="ctr">
              <a:buNone/>
              <a:defRPr sz="360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en-US"/>
              <a:t>Click to edit Master text styles</a:t>
            </a:r>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353050" y="987425"/>
            <a:ext cx="6002338" cy="49561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4343400" cy="3886200"/>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49267" y="387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C09EB-D433-5B43-AE24-A093671FFB0E}" type="slidenum">
              <a:rPr lang="en-US" smtClean="0"/>
              <a:t>‹#›</a:t>
            </a:fld>
            <a:endParaRPr lang="en-US"/>
          </a:p>
        </p:txBody>
      </p:sp>
      <p:sp>
        <p:nvSpPr>
          <p:cNvPr id="10" name="Title Placeholder 9"/>
          <p:cNvSpPr>
            <a:spLocks noGrp="1"/>
          </p:cNvSpPr>
          <p:nvPr>
            <p:ph type="title"/>
          </p:nvPr>
        </p:nvSpPr>
        <p:spPr>
          <a:xfrm>
            <a:off x="838200" y="7524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Text Placeholder 10"/>
          <p:cNvSpPr>
            <a:spLocks noGrp="1"/>
          </p:cNvSpPr>
          <p:nvPr>
            <p:ph type="body" idx="1"/>
          </p:nvPr>
        </p:nvSpPr>
        <p:spPr>
          <a:xfrm>
            <a:off x="838200" y="2078038"/>
            <a:ext cx="10515600" cy="3916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4" r:id="rId5"/>
    <p:sldLayoutId id="2147483662" r:id="rId6"/>
    <p:sldLayoutId id="2147483661"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4800" kern="1200">
          <a:solidFill>
            <a:srgbClr val="2A5CAA"/>
          </a:solidFill>
          <a:latin typeface="Gotham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2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groupChr>
                        <m:groupChrPr>
                          <m:chr m:val="⇔"/>
                          <m:pos m:val="top"/>
                          <m:ctrlPr>
                            <a:rPr lang="en-US" b="0" i="1" smtClean="0">
                              <a:latin typeface="Cambria Math" panose="02040503050406030204" pitchFamily="18" charset="0"/>
                            </a:rPr>
                          </m:ctrlPr>
                        </m:groupChrPr>
                        <m:e/>
                      </m:groupCh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𝐽</m:t>
                      </m:r>
                    </m:oMath>
                  </m:oMathPara>
                </a14:m>
                <a:endParaRPr lang="en-US" dirty="0" smtClean="0"/>
              </a:p>
              <a:p>
                <a:pPr marL="0" indent="0">
                  <a:buNone/>
                </a:pPr>
                <a:r>
                  <a:rPr lang="en-US" dirty="0" smtClean="0"/>
                  <a:t>Thus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num>
                        <m:den>
                          <m:r>
                            <a:rPr lang="en-US" i="1">
                              <a:latin typeface="Cambria Math" panose="02040503050406030204" pitchFamily="18" charset="0"/>
                            </a:rPr>
                            <m:t>1+</m:t>
                          </m:r>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𝐽</m:t>
                              </m:r>
                            </m:sup>
                            <m:e>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𝑘</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e>
                          </m:nary>
                        </m:den>
                      </m:f>
                    </m:oMath>
                  </m:oMathPara>
                </a14:m>
                <a:endParaRPr lang="en-US" dirty="0" smtClean="0"/>
              </a:p>
              <a:p>
                <a:pPr marL="0" indent="0">
                  <a:buNone/>
                </a:pPr>
                <a:r>
                  <a:rPr lang="en-US" dirty="0" smtClean="0"/>
                  <a:t>and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i="1">
                                  <a:latin typeface="Cambria Math" panose="02040503050406030204" pitchFamily="18" charset="0"/>
                                </a:rPr>
                                <m:t>=1</m:t>
                              </m:r>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𝑖𝑗</m:t>
                          </m:r>
                        </m:sub>
                      </m:sSub>
                      <m:r>
                        <a:rPr lang="en-US" i="1">
                          <a:latin typeface="Cambria Math" panose="02040503050406030204" pitchFamily="18" charset="0"/>
                        </a:rPr>
                        <m:t>=</m:t>
                      </m:r>
                      <m:nary>
                        <m:naryPr>
                          <m:limLoc m:val="undOvr"/>
                          <m:subHide m:val="on"/>
                          <m:supHide m:val="on"/>
                          <m:ctrlPr>
                            <a:rPr lang="en-US"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𝛾</m:t>
                              </m:r>
                            </m:e>
                          </m:d>
                        </m:e>
                      </m:nary>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rPr>
                        <m:t>𝛾</m:t>
                      </m:r>
                    </m:oMath>
                  </m:oMathPara>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17" t="-778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10</a:t>
            </a:fld>
            <a:endParaRPr lang="en-US"/>
          </a:p>
        </p:txBody>
      </p:sp>
    </p:spTree>
    <p:extLst>
      <p:ext uri="{BB962C8B-B14F-4D97-AF65-F5344CB8AC3E}">
        <p14:creationId xmlns:p14="http://schemas.microsoft.com/office/powerpoint/2010/main" val="284770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22763"/>
              </a:xfrm>
            </p:spPr>
            <p:txBody>
              <a:bodyPr vert="horz" lIns="91440" tIns="45720" rIns="91440" bIns="45720" rtlCol="0" anchor="t">
                <a:normAutofit fontScale="85000" lnSpcReduction="20000"/>
              </a:bodyPr>
              <a:lstStyle/>
              <a:p>
                <a:pPr marL="0" indent="0">
                  <a:buNone/>
                </a:pPr>
                <a:r>
                  <a:rPr lang="en-US" dirty="0" smtClean="0"/>
                  <a:t>Administrative data can include: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t>
                </a:r>
                <a:r>
                  <a:rPr lang="en-US" dirty="0" smtClean="0"/>
                  <a:t>- </a:t>
                </a:r>
                <a:r>
                  <a:rPr lang="en-US" dirty="0"/>
                  <a:t>race/ethnicity, composition, residential </a:t>
                </a:r>
                <a:r>
                  <a:rPr lang="en-US" dirty="0" smtClean="0"/>
                  <a:t>location</a:t>
                </a:r>
              </a:p>
              <a:p>
                <a:pPr lvl="1"/>
                <a:r>
                  <a:rPr lang="en-US" dirty="0" smtClean="0"/>
                  <a:t>For adolescents: academic record, English language learner status, criminal record, proxies for family income</a:t>
                </a:r>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a:t>
                </a:r>
                <a:r>
                  <a:rPr lang="en-US" dirty="0" smtClean="0"/>
                  <a:t>- provider location, hours, population served, safety of neighborhood</a:t>
                </a:r>
              </a:p>
              <a:p>
                <a:pPr lvl="1"/>
                <a:r>
                  <a:rPr lang="en-US" dirty="0" smtClean="0"/>
                  <a:t>For childcare: full- vs half-day, school vs community based, quality ratings</a:t>
                </a:r>
              </a:p>
              <a:p>
                <a:pPr lvl="1"/>
                <a:r>
                  <a:rPr lang="en-US" dirty="0" smtClean="0"/>
                  <a:t>For youth programs: athletic, STEM, creative arts focus; calendar of activities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oMath>
                </a14:m>
                <a:r>
                  <a:rPr lang="en-US" dirty="0" smtClean="0"/>
                  <a:t> - travel time and distance (to home and, if applicable, school), match between household/youth racial identity and population served by provider</a:t>
                </a:r>
              </a:p>
              <a:p>
                <a:pPr marL="0" indent="0">
                  <a:buNone/>
                </a:pPr>
                <a:endParaRPr lang="en-US" dirty="0" smtClean="0"/>
              </a:p>
              <a:p>
                <a:pPr marL="0" indent="0">
                  <a:buNone/>
                </a:pPr>
                <a:r>
                  <a:rPr lang="en-US" dirty="0" smtClean="0"/>
                  <a:t>Unlike other conditional logit models,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terms can be included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oMath>
                </a14:m>
                <a:r>
                  <a:rPr lang="en-US" dirty="0" smtClean="0"/>
                  <a:t> since the presence of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keeps these from washing out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oMath>
                </a14:m>
                <a:r>
                  <a:rPr lang="en-US" dirty="0" smtClean="0"/>
                  <a:t>. These are interpreted as association between characteristic and likelihood of any active choice.</a:t>
                </a:r>
                <a:endParaRPr lang="en-US" dirty="0"/>
              </a:p>
              <a:p>
                <a:endParaRPr lang="en-US" dirty="0" smtClean="0"/>
              </a:p>
              <a:p>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22763"/>
              </a:xfrm>
              <a:blipFill rotWithShape="0">
                <a:blip r:embed="rId3"/>
                <a:stretch>
                  <a:fillRect l="-928" t="-310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11</a:t>
            </a:fld>
            <a:endParaRPr lang="en-US"/>
          </a:p>
        </p:txBody>
      </p:sp>
    </p:spTree>
    <p:extLst>
      <p:ext uri="{BB962C8B-B14F-4D97-AF65-F5344CB8AC3E}">
        <p14:creationId xmlns:p14="http://schemas.microsoft.com/office/powerpoint/2010/main" val="1035159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dirty="0" smtClean="0"/>
              <a:t>Choice data</a:t>
            </a:r>
          </a:p>
          <a:p>
            <a:r>
              <a:rPr lang="en-US" dirty="0" smtClean="0"/>
              <a:t>Inference from applications rather than enrollment outcomes</a:t>
            </a:r>
          </a:p>
          <a:p>
            <a:pPr lvl="1"/>
            <a:r>
              <a:rPr lang="en-US" dirty="0" smtClean="0"/>
              <a:t>Critical, given provider capacity constraints</a:t>
            </a:r>
          </a:p>
          <a:p>
            <a:pPr lvl="1"/>
            <a:r>
              <a:rPr lang="en-US" dirty="0" smtClean="0"/>
              <a:t>Early childcare – i</a:t>
            </a:r>
            <a:r>
              <a:rPr lang="en-US" dirty="0" smtClean="0"/>
              <a:t>ndication of multiple preferences on application</a:t>
            </a:r>
          </a:p>
          <a:p>
            <a:pPr lvl="1"/>
            <a:r>
              <a:rPr lang="en-US" dirty="0" smtClean="0"/>
              <a:t>Youth programming – </a:t>
            </a:r>
          </a:p>
          <a:p>
            <a:pPr lvl="2"/>
            <a:r>
              <a:rPr lang="en-US" dirty="0" smtClean="0"/>
              <a:t>Potential for multiple applications at single time</a:t>
            </a:r>
          </a:p>
          <a:p>
            <a:pPr lvl="2"/>
            <a:r>
              <a:rPr lang="en-US" dirty="0" smtClean="0"/>
              <a:t>Multiple different periods of enrollment—e.g. apprenticeship terms—over time where different choices can be made</a:t>
            </a:r>
          </a:p>
          <a:p>
            <a:pPr lvl="2"/>
            <a:endParaRPr lang="en-US" dirty="0" smtClean="0"/>
          </a:p>
        </p:txBody>
      </p:sp>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12</a:t>
            </a:fld>
            <a:endParaRPr lang="en-US"/>
          </a:p>
        </p:txBody>
      </p:sp>
    </p:spTree>
    <p:extLst>
      <p:ext uri="{BB962C8B-B14F-4D97-AF65-F5344CB8AC3E}">
        <p14:creationId xmlns:p14="http://schemas.microsoft.com/office/powerpoint/2010/main" val="1104557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Optimization problem</a:t>
            </a:r>
          </a:p>
          <a:p>
            <a:pPr lvl="1"/>
            <a:r>
              <a:rPr lang="en-US" dirty="0" smtClean="0"/>
              <a:t>Multi-dimensional</a:t>
            </a:r>
          </a:p>
          <a:p>
            <a:pPr lvl="1"/>
            <a:r>
              <a:rPr lang="en-US" dirty="0" smtClean="0"/>
              <a:t>Not formally articulated</a:t>
            </a:r>
          </a:p>
          <a:p>
            <a:pPr lvl="1"/>
            <a:r>
              <a:rPr lang="en-US" dirty="0" smtClean="0"/>
              <a:t>Social process is to define concrete dimensions and bounds</a:t>
            </a:r>
            <a:endParaRPr lang="en-US" dirty="0" smtClean="0"/>
          </a:p>
          <a:p>
            <a:r>
              <a:rPr lang="en-US" dirty="0"/>
              <a:t>Elements of policy space</a:t>
            </a:r>
          </a:p>
          <a:p>
            <a:pPr lvl="1"/>
            <a:r>
              <a:rPr lang="en-US" dirty="0" smtClean="0"/>
              <a:t>Allocate </a:t>
            </a:r>
            <a:r>
              <a:rPr lang="en-US" dirty="0"/>
              <a:t>resources across existing providers</a:t>
            </a:r>
          </a:p>
          <a:p>
            <a:pPr lvl="1"/>
            <a:r>
              <a:rPr lang="en-US" dirty="0" smtClean="0"/>
              <a:t>Allocate </a:t>
            </a:r>
            <a:r>
              <a:rPr lang="en-US" dirty="0"/>
              <a:t>capacity as </a:t>
            </a:r>
            <a:r>
              <a:rPr lang="en-US" dirty="0" smtClean="0"/>
              <a:t>slots</a:t>
            </a:r>
          </a:p>
          <a:p>
            <a:pPr lvl="1"/>
            <a:r>
              <a:rPr lang="en-US" dirty="0"/>
              <a:t>Create new provider </a:t>
            </a:r>
            <a:r>
              <a:rPr lang="en-US" dirty="0" smtClean="0"/>
              <a:t>locations</a:t>
            </a:r>
            <a:endParaRPr lang="en-US" dirty="0"/>
          </a:p>
        </p:txBody>
      </p:sp>
      <p:sp>
        <p:nvSpPr>
          <p:cNvPr id="3" name="Title 2"/>
          <p:cNvSpPr>
            <a:spLocks noGrp="1"/>
          </p:cNvSpPr>
          <p:nvPr>
            <p:ph type="title"/>
          </p:nvPr>
        </p:nvSpPr>
        <p:spPr/>
        <p:txBody>
          <a:bodyPr>
            <a:normAutofit fontScale="90000"/>
          </a:bodyPr>
          <a:lstStyle/>
          <a:p>
            <a:r>
              <a:rPr lang="en-US" dirty="0" smtClean="0"/>
              <a:t>2</a:t>
            </a:r>
            <a:r>
              <a:rPr lang="en-US" dirty="0" smtClean="0"/>
              <a:t>. Articulation of Objectives </a:t>
            </a:r>
            <a:r>
              <a:rPr lang="en-US" dirty="0" smtClean="0"/>
              <a:t>+ </a:t>
            </a:r>
            <a:r>
              <a:rPr lang="en-US" dirty="0" smtClean="0"/>
              <a:t>Constraints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13</a:t>
            </a:fld>
            <a:endParaRPr lang="en-US"/>
          </a:p>
        </p:txBody>
      </p:sp>
    </p:spTree>
    <p:extLst>
      <p:ext uri="{BB962C8B-B14F-4D97-AF65-F5344CB8AC3E}">
        <p14:creationId xmlns:p14="http://schemas.microsoft.com/office/powerpoint/2010/main" val="2536263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Elements of objective</a:t>
            </a:r>
          </a:p>
          <a:p>
            <a:pPr lvl="1"/>
            <a:r>
              <a:rPr lang="en-US" dirty="0" smtClean="0"/>
              <a:t>Served population is representative of benchmark population (all youth, or priority subpopulation)</a:t>
            </a:r>
          </a:p>
          <a:p>
            <a:pPr lvl="1"/>
            <a:r>
              <a:rPr lang="en-US" dirty="0" smtClean="0"/>
              <a:t>Serve highest need individuals</a:t>
            </a:r>
          </a:p>
          <a:p>
            <a:pPr lvl="1"/>
            <a:r>
              <a:rPr lang="en-US" dirty="0" smtClean="0"/>
              <a:t>Serve highest need neighborhoods</a:t>
            </a:r>
          </a:p>
          <a:p>
            <a:pPr lvl="1"/>
            <a:r>
              <a:rPr lang="en-US" dirty="0" smtClean="0"/>
              <a:t>Service by high quality providers</a:t>
            </a:r>
          </a:p>
          <a:p>
            <a:r>
              <a:rPr lang="en-US" dirty="0" smtClean="0"/>
              <a:t>Elements of constraint</a:t>
            </a:r>
          </a:p>
          <a:p>
            <a:pPr lvl="1"/>
            <a:r>
              <a:rPr lang="en-US" dirty="0" smtClean="0"/>
              <a:t>Total resource constraints (slots, programming resources)</a:t>
            </a:r>
          </a:p>
          <a:p>
            <a:pPr lvl="1"/>
            <a:r>
              <a:rPr lang="en-US" dirty="0" smtClean="0"/>
              <a:t>Smooth transition from status quo – set transition costs</a:t>
            </a:r>
          </a:p>
          <a:p>
            <a:pPr lvl="1"/>
            <a:endParaRPr lang="en-US" dirty="0" smtClean="0"/>
          </a:p>
        </p:txBody>
      </p:sp>
      <p:sp>
        <p:nvSpPr>
          <p:cNvPr id="3" name="Title 2"/>
          <p:cNvSpPr>
            <a:spLocks noGrp="1"/>
          </p:cNvSpPr>
          <p:nvPr>
            <p:ph type="title"/>
          </p:nvPr>
        </p:nvSpPr>
        <p:spPr/>
        <p:txBody>
          <a:bodyPr>
            <a:normAutofit/>
          </a:bodyPr>
          <a:lstStyle/>
          <a:p>
            <a:r>
              <a:rPr lang="en-US" dirty="0" smtClean="0"/>
              <a:t>2</a:t>
            </a:r>
            <a:r>
              <a:rPr lang="en-US" dirty="0" smtClean="0"/>
              <a:t>. </a:t>
            </a:r>
            <a:r>
              <a:rPr lang="en-US" dirty="0" smtClean="0"/>
              <a:t>Articulating Objective + Constraint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14</a:t>
            </a:fld>
            <a:endParaRPr lang="en-US"/>
          </a:p>
        </p:txBody>
      </p:sp>
    </p:spTree>
    <p:extLst>
      <p:ext uri="{BB962C8B-B14F-4D97-AF65-F5344CB8AC3E}">
        <p14:creationId xmlns:p14="http://schemas.microsoft.com/office/powerpoint/2010/main" val="1514819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20000"/>
              </a:bodyPr>
              <a:lstStyle/>
              <a:p>
                <a:pPr marL="0" indent="0">
                  <a:buNone/>
                </a:pPr>
                <a:r>
                  <a:rPr lang="en-US" sz="3500" b="1" dirty="0" smtClean="0"/>
                  <a:t>(A) Allocating operating resources</a:t>
                </a:r>
              </a:p>
              <a:p>
                <a:pPr marL="0" indent="0">
                  <a:buNone/>
                </a:pPr>
                <a:r>
                  <a:rPr lang="en-US" dirty="0" smtClean="0"/>
                  <a:t>Now let: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r>
                  <a:rPr lang="en-US" b="0" i="1" dirty="0" smtClean="0">
                    <a:latin typeface="Cambria Math" panose="02040503050406030204" pitchFamily="18" charset="0"/>
                  </a:rPr>
                  <a:t/>
                </a:r>
                <a:br>
                  <a:rPr lang="en-US" b="0" i="1" dirty="0" smtClean="0">
                    <a:latin typeface="Cambria Math" panose="02040503050406030204" pitchFamily="18" charset="0"/>
                  </a:rPr>
                </a:br>
                <a:endParaRPr lang="en-US" b="0" i="1" dirty="0" smtClean="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smtClean="0"/>
              </a:p>
              <a:p>
                <a:endParaRPr lang="en-US" dirty="0" smtClean="0"/>
              </a:p>
              <a:p>
                <a:r>
                  <a:rPr lang="en-US" dirty="0" smtClean="0"/>
                  <a:t>Inference on </a:t>
                </a:r>
                <a14:m>
                  <m:oMath xmlns:m="http://schemas.openxmlformats.org/officeDocument/2006/math">
                    <m:r>
                      <a:rPr lang="en-US" b="0" i="1" smtClean="0">
                        <a:latin typeface="Cambria Math" panose="02040503050406030204" pitchFamily="18" charset="0"/>
                      </a:rPr>
                      <m:t>𝜏</m:t>
                    </m:r>
                  </m:oMath>
                </a14:m>
                <a:r>
                  <a:rPr lang="en-US" dirty="0" smtClean="0"/>
                  <a:t> may be complicated by endogeneity of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oMath>
                </a14:m>
                <a:r>
                  <a:rPr lang="en-US" dirty="0" smtClean="0"/>
                  <a:t> </a:t>
                </a:r>
              </a:p>
              <a:p>
                <a:r>
                  <a:rPr lang="en-US" dirty="0" smtClean="0"/>
                  <a:t>May have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ℝ</m:t>
                        </m:r>
                      </m:e>
                      <m:sub>
                        <m:r>
                          <a:rPr lang="en-US" b="0" i="1" smtClean="0">
                            <a:latin typeface="Cambria Math" panose="02040503050406030204" pitchFamily="18" charset="0"/>
                          </a:rPr>
                          <m:t>+</m:t>
                        </m:r>
                      </m:sub>
                      <m:sup>
                        <m:r>
                          <a:rPr lang="en-US" b="0" i="1" smtClean="0">
                            <a:latin typeface="Cambria Math" panose="02040503050406030204" pitchFamily="18" charset="0"/>
                          </a:rPr>
                          <m:t>𝐽</m:t>
                        </m:r>
                      </m:sup>
                    </m:sSubSup>
                  </m:oMath>
                </a14:m>
                <a:r>
                  <a:rPr lang="en-US" dirty="0" smtClean="0"/>
                  <a:t> or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𝐽</m:t>
                        </m:r>
                      </m:sup>
                    </m:sSup>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498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15</a:t>
            </a:fld>
            <a:endParaRPr lang="en-US"/>
          </a:p>
        </p:txBody>
      </p:sp>
    </p:spTree>
    <p:extLst>
      <p:ext uri="{BB962C8B-B14F-4D97-AF65-F5344CB8AC3E}">
        <p14:creationId xmlns:p14="http://schemas.microsoft.com/office/powerpoint/2010/main" val="338672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sz="3200" b="1" dirty="0" smtClean="0"/>
                  <a:t>(B) </a:t>
                </a:r>
                <a:r>
                  <a:rPr lang="en-US" sz="3200" b="1" dirty="0" smtClean="0"/>
                  <a:t>Allocating provider capacity slots</a:t>
                </a:r>
              </a:p>
              <a:p>
                <a:pPr marL="0" indent="0">
                  <a:buNone/>
                </a:pPr>
                <a:r>
                  <a:rPr lang="en-US" dirty="0" smtClean="0"/>
                  <a:t>Let:</a:t>
                </a:r>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ℤ</m:t>
                        </m:r>
                      </m:e>
                      <m:sup>
                        <m:r>
                          <a:rPr lang="en-US" b="1" i="1" smtClean="0">
                            <a:latin typeface="Cambria Math" panose="02040503050406030204" pitchFamily="18" charset="0"/>
                          </a:rPr>
                          <m:t>𝑱</m:t>
                        </m:r>
                      </m:sup>
                    </m:sSup>
                  </m:oMath>
                </a14:m>
                <a:r>
                  <a:rPr lang="en-US" dirty="0" smtClean="0"/>
                  <a:t> with elements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smtClean="0"/>
              </a:p>
              <a:p>
                <a:pPr marL="0" indent="0">
                  <a:buNone/>
                </a:pPr>
                <a:endParaRPr lang="en-US" dirty="0" smtClean="0"/>
              </a:p>
              <a:p>
                <a:pPr marL="0" indent="0">
                  <a:buNone/>
                </a:pPr>
                <a:r>
                  <a:rPr lang="en-US" dirty="0" smtClean="0"/>
                  <a:t>Enforces </a:t>
                </a:r>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n</m:t>
                        </m:r>
                      </m:e>
                      <m:sub>
                        <m:r>
                          <m:rPr>
                            <m:sty m:val="p"/>
                          </m:rPr>
                          <a:rPr lang="en-US" b="0" i="0" smtClean="0">
                            <a:latin typeface="Cambria Math" panose="02040503050406030204" pitchFamily="18" charset="0"/>
                          </a:rPr>
                          <m:t>j</m:t>
                        </m:r>
                      </m:sub>
                    </m:sSub>
                    <m:r>
                      <a:rPr lang="en-US" b="0"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nary>
                  </m:oMath>
                </a14:m>
                <a:endParaRPr lang="en-US" dirty="0" smtClean="0"/>
              </a:p>
              <a:p>
                <a:r>
                  <a:rPr lang="en-US" dirty="0" smtClean="0"/>
                  <a:t>In practice, providers each have exogenously set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𝑠</m:t>
                            </m:r>
                          </m:e>
                        </m:acc>
                      </m:e>
                      <m:sub>
                        <m:r>
                          <a:rPr lang="en-US" b="0" i="1" smtClean="0">
                            <a:latin typeface="Cambria Math" panose="02040503050406030204" pitchFamily="18" charset="0"/>
                          </a:rPr>
                          <m:t>𝑗</m:t>
                        </m:r>
                      </m:sub>
                    </m:sSub>
                  </m:oMath>
                </a14:m>
                <a:endParaRPr lang="en-US" b="0" dirty="0" smtClean="0"/>
              </a:p>
              <a:p>
                <a:pPr lvl="1"/>
                <a:r>
                  <a:rPr lang="en-US" dirty="0" smtClean="0"/>
                  <a:t>This may be endogenously set (hope to address in future work)</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91" t="-389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16</a:t>
            </a:fld>
            <a:endParaRPr lang="en-US"/>
          </a:p>
        </p:txBody>
      </p:sp>
    </p:spTree>
    <p:extLst>
      <p:ext uri="{BB962C8B-B14F-4D97-AF65-F5344CB8AC3E}">
        <p14:creationId xmlns:p14="http://schemas.microsoft.com/office/powerpoint/2010/main" val="231972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55420"/>
              </a:xfrm>
            </p:spPr>
            <p:txBody>
              <a:bodyPr vert="horz" lIns="91440" tIns="45720" rIns="91440" bIns="45720" rtlCol="0" anchor="t">
                <a:normAutofit fontScale="55000" lnSpcReduction="20000"/>
              </a:bodyPr>
              <a:lstStyle/>
              <a:p>
                <a:pPr marL="0" indent="0">
                  <a:buNone/>
                </a:pPr>
                <a:r>
                  <a:rPr lang="en-US" sz="3200" b="1" dirty="0" smtClean="0"/>
                  <a:t>(B) </a:t>
                </a:r>
                <a:r>
                  <a:rPr lang="en-US" sz="3200" b="1" dirty="0" smtClean="0"/>
                  <a:t>Allocating provider capacity slots (cont’d)</a:t>
                </a:r>
              </a:p>
              <a:p>
                <a:pPr marL="0" indent="0">
                  <a:buNone/>
                </a:pPr>
                <a:r>
                  <a:rPr lang="en-US" dirty="0" smtClean="0"/>
                  <a:t>Expected enrollment, unconstrained case: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b="0" i="1"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e>
                      </m:nary>
                      <m:d>
                        <m:dPr>
                          <m:ctrlPr>
                            <a:rPr lang="en-US" i="1">
                              <a:latin typeface="Cambria Math" panose="02040503050406030204" pitchFamily="18" charset="0"/>
                            </a:rPr>
                          </m:ctrlPr>
                        </m:dPr>
                        <m:e>
                          <m:r>
                            <a:rPr lang="en-US" i="1">
                              <a:latin typeface="Cambria Math" panose="02040503050406030204" pitchFamily="18" charset="0"/>
                            </a:rPr>
                            <m:t>𝑟</m:t>
                          </m:r>
                        </m:e>
                      </m:d>
                    </m:oMath>
                  </m:oMathPara>
                </a14:m>
                <a:endParaRPr lang="en-US" b="0" dirty="0" smtClean="0"/>
              </a:p>
              <a:p>
                <a:pPr marL="0" indent="0">
                  <a:buNone/>
                </a:pPr>
                <a:r>
                  <a:rPr lang="en-US" dirty="0" smtClean="0"/>
                  <a:t>For cases with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dirty="0" smtClean="0"/>
                  <a:t>, need scheme to </a:t>
                </a:r>
                <a:r>
                  <a:rPr lang="en-US" dirty="0" smtClean="0"/>
                  <a:t>identify expected </a:t>
                </a:r>
                <a:r>
                  <a:rPr lang="en-US" dirty="0" smtClean="0"/>
                  <a:t>enrollment. Let this be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𝑚𝑖𝑛</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den>
                          </m:f>
                        </m:e>
                      </m:d>
                    </m:oMath>
                  </m:oMathPara>
                </a14:m>
                <a:endParaRPr lang="en-US" dirty="0" smtClean="0"/>
              </a:p>
              <a:p>
                <a:pPr marL="0" indent="0">
                  <a:buNone/>
                </a:pPr>
                <a:endParaRPr lang="en-US" b="0" i="1" dirty="0" smtClean="0">
                  <a:latin typeface="Cambria Math" panose="02040503050406030204" pitchFamily="18" charset="0"/>
                </a:endParaRP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oMath>
                </a14:m>
                <a:r>
                  <a:rPr lang="en-US" dirty="0" smtClean="0"/>
                  <a:t> is related to lottery chances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=1</m:t>
                    </m:r>
                  </m:oMath>
                </a14:m>
                <a:r>
                  <a:rPr lang="en-US" dirty="0" smtClean="0"/>
                  <a:t> implies random lottery</a:t>
                </a:r>
                <a:endParaRPr lang="en-US" b="0" i="1"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𝑖𝑗</m:t>
                        </m:r>
                      </m:sub>
                    </m:sSub>
                  </m:oMath>
                </a14:m>
                <a:r>
                  <a:rPr lang="en-US" dirty="0" smtClean="0"/>
                  <a:t> implies self-advocacy</a:t>
                </a:r>
              </a:p>
              <a:p>
                <a:r>
                  <a:rPr lang="en-US" dirty="0" smtClean="0"/>
                  <a:t>Can be studied </a:t>
                </a:r>
                <a:r>
                  <a:rPr lang="en-US" dirty="0" smtClean="0"/>
                  <a:t>empirically</a:t>
                </a:r>
                <a:endParaRPr lang="en-US" dirty="0" smtClean="0"/>
              </a:p>
              <a:p>
                <a:endParaRPr lang="en-US" dirty="0" smtClean="0"/>
              </a:p>
              <a:p>
                <a:pPr marL="0" indent="0">
                  <a:buNone/>
                </a:pPr>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55420"/>
              </a:xfrm>
              <a:blipFill rotWithShape="0">
                <a:blip r:embed="rId2"/>
                <a:stretch>
                  <a:fillRect l="-522" t="-224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17</a:t>
            </a:fld>
            <a:endParaRPr lang="en-US"/>
          </a:p>
        </p:txBody>
      </p:sp>
    </p:spTree>
    <p:extLst>
      <p:ext uri="{BB962C8B-B14F-4D97-AF65-F5344CB8AC3E}">
        <p14:creationId xmlns:p14="http://schemas.microsoft.com/office/powerpoint/2010/main" val="390597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55420"/>
              </a:xfrm>
            </p:spPr>
            <p:txBody>
              <a:bodyPr vert="horz" lIns="91440" tIns="45720" rIns="91440" bIns="45720" rtlCol="0" anchor="t">
                <a:normAutofit fontScale="70000" lnSpcReduction="20000"/>
              </a:bodyPr>
              <a:lstStyle/>
              <a:p>
                <a:pPr marL="0" indent="0">
                  <a:buNone/>
                </a:pPr>
                <a:r>
                  <a:rPr lang="en-US" sz="3200" b="1" dirty="0" smtClean="0"/>
                  <a:t>(B) </a:t>
                </a:r>
                <a:r>
                  <a:rPr lang="en-US" sz="3200" b="1" dirty="0" smtClean="0"/>
                  <a:t>Allocating provider capacity slots (cont’d)</a:t>
                </a:r>
              </a:p>
              <a:p>
                <a:pPr marL="0" indent="0">
                  <a:buNone/>
                </a:pPr>
                <a:r>
                  <a:rPr lang="en-US" dirty="0" smtClean="0"/>
                  <a:t>Considering capacity constraints, define the probability of enrollment as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a:p>
                <a:pPr marL="0" indent="0">
                  <a:buNone/>
                </a:pPr>
                <a:endParaRPr lang="en-US" dirty="0" smtClean="0"/>
              </a:p>
              <a:p>
                <a:pPr marL="0" indent="0">
                  <a:buNone/>
                </a:pPr>
                <a:r>
                  <a:rPr lang="en-US" dirty="0" smtClean="0"/>
                  <a:t>However, while</a:t>
                </a: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“pre”-determined factors)</a:t>
                </a:r>
                <a:endParaRPr lang="en-US" b="0" i="1" dirty="0" smtClean="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i="1">
                            <a:latin typeface="Cambria Math" panose="02040503050406030204" pitchFamily="18" charset="0"/>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endogenous factors)</a:t>
                </a:r>
              </a:p>
              <a:p>
                <a:pPr marL="0" indent="0">
                  <a:buNone/>
                </a:pPr>
                <a:endParaRPr lang="en-US" dirty="0" smtClean="0"/>
              </a:p>
              <a:p>
                <a:pPr marL="0" indent="0">
                  <a:buNone/>
                </a:pPr>
                <a:r>
                  <a:rPr lang="en-US" dirty="0" smtClean="0"/>
                  <a:t>Define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oMath>
                </a14:m>
                <a:r>
                  <a:rPr lang="en-US" dirty="0" smtClean="0"/>
                  <a:t>:</a:t>
                </a:r>
                <a:endParaRPr lang="en-US" sz="29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e>
                              </m:d>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sSub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55420"/>
              </a:xfrm>
              <a:blipFill rotWithShape="0">
                <a:blip r:embed="rId2"/>
                <a:stretch>
                  <a:fillRect l="-754" t="-280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18</a:t>
            </a:fld>
            <a:endParaRPr lang="en-US"/>
          </a:p>
        </p:txBody>
      </p:sp>
    </p:spTree>
    <p:extLst>
      <p:ext uri="{BB962C8B-B14F-4D97-AF65-F5344CB8AC3E}">
        <p14:creationId xmlns:p14="http://schemas.microsoft.com/office/powerpoint/2010/main" val="3242075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sz="3200" b="1" dirty="0" smtClean="0"/>
                  <a:t>(C) Establish new providers</a:t>
                </a:r>
              </a:p>
              <a:p>
                <a:pPr marL="0" indent="0">
                  <a:buNone/>
                </a:pPr>
                <a:endParaRPr lang="en-US" dirty="0" smtClean="0"/>
              </a:p>
              <a:p>
                <a:pPr marL="0" indent="0">
                  <a:buNone/>
                </a:pPr>
                <a:r>
                  <a:rPr lang="en-US" dirty="0" smtClean="0"/>
                  <a:t>Let provider characteristics be defined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m:rPr>
                        <m:sty m:val="p"/>
                      </m:rPr>
                      <a:rPr lang="en-US" b="0" i="0" smtClean="0">
                        <a:latin typeface="Cambria Math" panose="02040503050406030204" pitchFamily="18" charset="0"/>
                      </a:rPr>
                      <m:t>Ω</m:t>
                    </m:r>
                  </m:oMath>
                </a14:m>
                <a:endParaRPr lang="en-US" b="0" dirty="0" smtClean="0"/>
              </a:p>
              <a:p>
                <a:pPr marL="0" indent="0">
                  <a:buNone/>
                </a:pPr>
                <a:endParaRPr lang="en-US" dirty="0" smtClean="0"/>
              </a:p>
              <a:p>
                <a:pPr marL="0" indent="0">
                  <a:buNone/>
                </a:pPr>
                <a:r>
                  <a:rPr lang="en-US" dirty="0" smtClean="0"/>
                  <a:t>Planner may create a new option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+1</m:t>
                    </m:r>
                  </m:oMath>
                </a14:m>
                <a:r>
                  <a:rPr lang="en-US" dirty="0" smtClean="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oMath>
                </a14:m>
                <a:r>
                  <a:rPr lang="en-US" dirty="0" smtClean="0"/>
                  <a:t> characteristics drawn from </a:t>
                </a:r>
                <a14:m>
                  <m:oMath xmlns:m="http://schemas.openxmlformats.org/officeDocument/2006/math">
                    <m:r>
                      <m:rPr>
                        <m:sty m:val="p"/>
                      </m:rPr>
                      <a:rPr lang="en-US" b="0" i="0" smtClean="0">
                        <a:latin typeface="Cambria Math" panose="02040503050406030204" pitchFamily="18" charset="0"/>
                      </a:rPr>
                      <m:t>Ω</m:t>
                    </m:r>
                  </m:oMath>
                </a14:m>
                <a:r>
                  <a:rPr lang="en-US" dirty="0" smtClean="0"/>
                  <a:t>, with cost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e>
                    </m:d>
                  </m:oMath>
                </a14:m>
                <a:r>
                  <a:rPr lang="en-US" dirty="0" smtClean="0"/>
                  <a:t>, with total budget constraint of </a:t>
                </a:r>
                <a14:m>
                  <m:oMath xmlns:m="http://schemas.openxmlformats.org/officeDocument/2006/math">
                    <m:r>
                      <a:rPr lang="en-US" b="0" i="1" smtClean="0">
                        <a:latin typeface="Cambria Math" panose="02040503050406030204" pitchFamily="18" charset="0"/>
                      </a:rPr>
                      <m:t>𝐶</m:t>
                    </m:r>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3115"/>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19</a:t>
            </a:fld>
            <a:endParaRPr lang="en-US"/>
          </a:p>
        </p:txBody>
      </p:sp>
    </p:spTree>
    <p:extLst>
      <p:ext uri="{BB962C8B-B14F-4D97-AF65-F5344CB8AC3E}">
        <p14:creationId xmlns:p14="http://schemas.microsoft.com/office/powerpoint/2010/main" val="134677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CANOPY </a:t>
            </a:r>
            <a:r>
              <a:rPr lang="en-US" dirty="0" smtClean="0"/>
              <a:t>Project</a:t>
            </a:r>
            <a:br>
              <a:rPr lang="en-US" dirty="0" smtClean="0"/>
            </a:br>
            <a:r>
              <a:rPr lang="en-US" sz="4400" dirty="0" smtClean="0"/>
              <a:t>Algorithm-Assisted Resource Allocation Tools for City Planners</a:t>
            </a:r>
            <a:endParaRPr lang="en-US" sz="4400" dirty="0"/>
          </a:p>
        </p:txBody>
      </p:sp>
      <p:sp>
        <p:nvSpPr>
          <p:cNvPr id="3" name="Text Placeholder 2"/>
          <p:cNvSpPr>
            <a:spLocks noGrp="1"/>
          </p:cNvSpPr>
          <p:nvPr>
            <p:ph type="body" sz="quarter" idx="11"/>
          </p:nvPr>
        </p:nvSpPr>
        <p:spPr>
          <a:xfrm>
            <a:off x="966788" y="3868511"/>
            <a:ext cx="10107612" cy="1352549"/>
          </a:xfrm>
        </p:spPr>
        <p:txBody>
          <a:bodyPr>
            <a:normAutofit fontScale="92500" lnSpcReduction="20000"/>
          </a:bodyPr>
          <a:lstStyle/>
          <a:p>
            <a:r>
              <a:rPr lang="en-US" dirty="0" smtClean="0"/>
              <a:t>Nick Mader</a:t>
            </a:r>
          </a:p>
          <a:p>
            <a:r>
              <a:rPr lang="en-US" dirty="0" smtClean="0"/>
              <a:t>Center for Spatial Data Science Study Group</a:t>
            </a:r>
          </a:p>
          <a:p>
            <a:r>
              <a:rPr lang="en-US" dirty="0" smtClean="0"/>
              <a:t>April 24</a:t>
            </a:r>
            <a:r>
              <a:rPr lang="en-US" baseline="30000" dirty="0" smtClean="0"/>
              <a:t>th</a:t>
            </a:r>
            <a:r>
              <a:rPr lang="en-US" dirty="0"/>
              <a:t>, 2018</a:t>
            </a:r>
          </a:p>
        </p:txBody>
      </p:sp>
      <p:sp>
        <p:nvSpPr>
          <p:cNvPr id="4" name="Slide Number Placeholder 3"/>
          <p:cNvSpPr>
            <a:spLocks noGrp="1"/>
          </p:cNvSpPr>
          <p:nvPr>
            <p:ph type="sldNum" sz="quarter" idx="10"/>
          </p:nvPr>
        </p:nvSpPr>
        <p:spPr/>
        <p:txBody>
          <a:bodyPr/>
          <a:lstStyle/>
          <a:p>
            <a:fld id="{98EC09EB-D433-5B43-AE24-A093671FFB0E}" type="slidenum">
              <a:rPr lang="en-US" smtClean="0"/>
              <a:t>2</a:t>
            </a:fld>
            <a:endParaRPr lang="en-US"/>
          </a:p>
        </p:txBody>
      </p:sp>
    </p:spTree>
    <p:extLst>
      <p:ext uri="{BB962C8B-B14F-4D97-AF65-F5344CB8AC3E}">
        <p14:creationId xmlns:p14="http://schemas.microsoft.com/office/powerpoint/2010/main" val="932779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88077"/>
              </a:xfrm>
            </p:spPr>
            <p:txBody>
              <a:bodyPr vert="horz" lIns="91440" tIns="45720" rIns="91440" bIns="45720" rtlCol="0" anchor="t">
                <a:normAutofit fontScale="62500" lnSpcReduction="20000"/>
              </a:bodyPr>
              <a:lstStyle/>
              <a:p>
                <a:pPr marL="0" indent="0">
                  <a:buNone/>
                </a:pPr>
                <a:r>
                  <a:rPr lang="en-US" dirty="0" smtClean="0"/>
                  <a:t>Full planner’s problem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Ω</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r>
                                <a:rPr lang="en-US" i="1">
                                  <a:latin typeface="Cambria Math" panose="02040503050406030204" pitchFamily="18" charset="0"/>
                                </a:rPr>
                                <m:t>𝜔</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i="1">
                                      <a:latin typeface="Cambria Math" panose="02040503050406030204" pitchFamily="18" charset="0"/>
                                    </a:rPr>
                                    <m:t>𝑒</m:t>
                                  </m:r>
                                  <m:r>
                                    <a:rPr lang="en-US" i="1">
                                      <a:latin typeface="Cambria Math" panose="02040503050406030204" pitchFamily="18" charset="0"/>
                                    </a:rPr>
                                    <m:t>∗</m:t>
                                  </m:r>
                                </m:sup>
                              </m:sSubSup>
                            </m:e>
                          </m:nary>
                        </m:e>
                      </m:func>
                    </m:oMath>
                  </m:oMathPara>
                </a14:m>
                <a:endParaRPr lang="en-US" dirty="0" smtClean="0"/>
              </a:p>
              <a:p>
                <a:pPr marL="0" indent="0">
                  <a:buNone/>
                </a:pPr>
                <a:endParaRPr lang="en-US" dirty="0" smtClean="0"/>
              </a:p>
              <a:p>
                <a:pPr marL="0" indent="0">
                  <a:buNone/>
                </a:pPr>
                <a:r>
                  <a:rPr lang="en-US" dirty="0" smtClean="0"/>
                  <a:t>Subject to</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b="0" dirty="0" smtClean="0"/>
              </a:p>
              <a:p>
                <a:pPr marL="0" indent="0">
                  <a:buNone/>
                </a:pPr>
                <a:r>
                  <a:rPr lang="en-US" b="0" dirty="0" smtClean="0"/>
                  <a:t/>
                </a:r>
                <a:br>
                  <a:rPr lang="en-US" b="0" dirty="0" smtClean="0"/>
                </a:b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b="0" dirty="0" smtClean="0"/>
              </a:p>
              <a:p>
                <a:pPr marL="0" indent="0">
                  <a:buNone/>
                </a:pPr>
                <a:r>
                  <a:rPr lang="en-US" dirty="0"/>
                  <a:t/>
                </a:r>
                <a:br>
                  <a:rPr lang="en-US" dirty="0"/>
                </a:b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b="0" dirty="0" smtClean="0"/>
              </a:p>
              <a:p>
                <a:pPr marL="0" indent="0">
                  <a:buNone/>
                </a:pPr>
                <a:r>
                  <a:rPr lang="en-US" dirty="0" smtClean="0"/>
                  <a:t>Given the uncertainty in </a:t>
                </a:r>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oMath>
                </a14:m>
                <a:r>
                  <a:rPr lang="en-US" b="0" dirty="0" smtClean="0"/>
                  <a:t> via estimation of </a:t>
                </a:r>
                <a14:m>
                  <m:oMath xmlns:m="http://schemas.openxmlformats.org/officeDocument/2006/math">
                    <m:r>
                      <a:rPr lang="en-US" b="0" i="1" smtClean="0">
                        <a:latin typeface="Cambria Math" panose="02040503050406030204" pitchFamily="18" charset="0"/>
                      </a:rPr>
                      <m:t>𝜃</m:t>
                    </m:r>
                  </m:oMath>
                </a14:m>
                <a:r>
                  <a:rPr lang="en-US" b="0" dirty="0" smtClean="0"/>
                  <a:t>, could also add a bootstrap internal to the summand of the objective function</a:t>
                </a:r>
              </a:p>
              <a:p>
                <a:pPr marL="0" indent="0">
                  <a:buNone/>
                </a:pPr>
                <a:endParaRPr lang="en-US" b="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88077"/>
              </a:xfrm>
              <a:blipFill rotWithShape="0">
                <a:blip r:embed="rId2"/>
                <a:stretch>
                  <a:fillRect l="-522" t="-2222" b="-16806"/>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20</a:t>
            </a:fld>
            <a:endParaRPr lang="en-US"/>
          </a:p>
        </p:txBody>
      </p:sp>
    </p:spTree>
    <p:extLst>
      <p:ext uri="{BB962C8B-B14F-4D97-AF65-F5344CB8AC3E}">
        <p14:creationId xmlns:p14="http://schemas.microsoft.com/office/powerpoint/2010/main" val="37162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235677"/>
              </a:xfrm>
            </p:spPr>
            <p:txBody>
              <a:bodyPr>
                <a:normAutofit fontScale="85000" lnSpcReduction="20000"/>
              </a:bodyPr>
              <a:lstStyle/>
              <a:p>
                <a:pPr marL="0" indent="0">
                  <a:buNone/>
                </a:pPr>
                <a:r>
                  <a:rPr lang="en-US" dirty="0" smtClean="0"/>
                  <a:t>Different applied problems have different solution needs, e.g.</a:t>
                </a:r>
              </a:p>
              <a:p>
                <a:r>
                  <a:rPr lang="en-US" dirty="0" smtClean="0"/>
                  <a:t>Dashboard showing how enrollment changes with any given choice of program type and location</a:t>
                </a:r>
              </a:p>
              <a:p>
                <a:r>
                  <a:rPr lang="en-US" dirty="0" smtClean="0"/>
                  <a:t>Pure capacity allocation problem with existing providers, with no resource allocation problem</a:t>
                </a:r>
              </a:p>
              <a:p>
                <a:pPr lvl="1"/>
                <a:r>
                  <a:rPr lang="en-US" dirty="0" smtClean="0"/>
                  <a:t>Solution by simulated annealing (?)</a:t>
                </a:r>
              </a:p>
              <a:p>
                <a:r>
                  <a:rPr lang="en-US" dirty="0" smtClean="0"/>
                  <a:t>Marginal “benefit” from relaxing resource and capacity constraints</a:t>
                </a:r>
              </a:p>
              <a:p>
                <a:pPr lvl="1"/>
                <a:r>
                  <a:rPr lang="en-US" dirty="0" smtClean="0"/>
                  <a:t>i.e. shadow price of increasing </a:t>
                </a:r>
                <a14:m>
                  <m:oMath xmlns:m="http://schemas.openxmlformats.org/officeDocument/2006/math">
                    <m:r>
                      <a:rPr lang="en-US" b="0" i="1" smtClean="0">
                        <a:latin typeface="Cambria Math" panose="02040503050406030204" pitchFamily="18" charset="0"/>
                      </a:rPr>
                      <m:t>𝑅</m:t>
                    </m:r>
                  </m:oMath>
                </a14:m>
                <a:r>
                  <a:rPr lang="en-US" dirty="0" smtClean="0"/>
                  <a:t> and </a:t>
                </a:r>
                <a14:m>
                  <m:oMath xmlns:m="http://schemas.openxmlformats.org/officeDocument/2006/math">
                    <m:r>
                      <a:rPr lang="en-US" b="0" i="1" smtClean="0">
                        <a:latin typeface="Cambria Math" panose="02040503050406030204" pitchFamily="18" charset="0"/>
                      </a:rPr>
                      <m:t>𝑆</m:t>
                    </m:r>
                  </m:oMath>
                </a14:m>
                <a:endParaRPr lang="en-US" dirty="0" smtClean="0"/>
              </a:p>
              <a:p>
                <a:r>
                  <a:rPr lang="en-US" dirty="0" smtClean="0"/>
                  <a:t>Full allocation problem</a:t>
                </a:r>
              </a:p>
              <a:p>
                <a:pPr lvl="1"/>
                <a:r>
                  <a:rPr lang="en-US" dirty="0" smtClean="0"/>
                  <a:t>Mixed integer non-linear programming – capacitated facility location problem</a:t>
                </a:r>
              </a:p>
              <a:p>
                <a:endParaRPr lang="en-US" dirty="0"/>
              </a:p>
              <a:p>
                <a:pPr marL="0" indent="0">
                  <a:buNone/>
                </a:pPr>
                <a:r>
                  <a:rPr lang="en-US" dirty="0" smtClean="0"/>
                  <a:t>*** Even the most technical solutions will serve as an input into human deliberations.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235677"/>
              </a:xfrm>
              <a:blipFill rotWithShape="0">
                <a:blip r:embed="rId3"/>
                <a:stretch>
                  <a:fillRect l="-928" t="-3165" r="-46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Solution Delivery</a:t>
            </a:r>
            <a:endParaRPr lang="en-US" dirty="0"/>
          </a:p>
        </p:txBody>
      </p:sp>
      <p:sp>
        <p:nvSpPr>
          <p:cNvPr id="4" name="Slide Number Placeholder 3"/>
          <p:cNvSpPr>
            <a:spLocks noGrp="1"/>
          </p:cNvSpPr>
          <p:nvPr>
            <p:ph type="sldNum" sz="quarter" idx="12"/>
          </p:nvPr>
        </p:nvSpPr>
        <p:spPr/>
        <p:txBody>
          <a:bodyPr/>
          <a:lstStyle/>
          <a:p>
            <a:fld id="{98EC09EB-D433-5B43-AE24-A093671FFB0E}" type="slidenum">
              <a:rPr lang="en-US" smtClean="0"/>
              <a:t>21</a:t>
            </a:fld>
            <a:endParaRPr lang="en-US"/>
          </a:p>
        </p:txBody>
      </p:sp>
    </p:spTree>
    <p:extLst>
      <p:ext uri="{BB962C8B-B14F-4D97-AF65-F5344CB8AC3E}">
        <p14:creationId xmlns:p14="http://schemas.microsoft.com/office/powerpoint/2010/main" val="182084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799"/>
            <a:ext cx="7347857" cy="4844144"/>
          </a:xfrm>
        </p:spPr>
        <p:txBody>
          <a:bodyPr>
            <a:normAutofit fontScale="70000" lnSpcReduction="20000"/>
          </a:bodyPr>
          <a:lstStyle/>
          <a:p>
            <a:pPr marL="0" indent="0">
              <a:buNone/>
            </a:pPr>
            <a:r>
              <a:rPr lang="en-US" dirty="0" smtClean="0"/>
              <a:t>Given user backgrounds, form of solution must be:</a:t>
            </a:r>
          </a:p>
          <a:p>
            <a:r>
              <a:rPr lang="en-US" dirty="0" smtClean="0"/>
              <a:t>Non-technical</a:t>
            </a:r>
          </a:p>
          <a:p>
            <a:r>
              <a:rPr lang="en-US" dirty="0" smtClean="0"/>
              <a:t>Scenario-based</a:t>
            </a:r>
          </a:p>
          <a:p>
            <a:pPr marL="0" indent="0">
              <a:buNone/>
            </a:pPr>
            <a:endParaRPr lang="en-US" dirty="0" smtClean="0"/>
          </a:p>
          <a:p>
            <a:pPr marL="0" indent="0">
              <a:buNone/>
            </a:pPr>
            <a:r>
              <a:rPr lang="en-US" dirty="0" smtClean="0"/>
              <a:t>Product is:</a:t>
            </a:r>
          </a:p>
          <a:p>
            <a:r>
              <a:rPr lang="en-US" dirty="0" smtClean="0"/>
              <a:t>Dashboard</a:t>
            </a:r>
          </a:p>
          <a:p>
            <a:r>
              <a:rPr lang="en-US" dirty="0" smtClean="0"/>
              <a:t>Sliders for setting parameters of objective/ constraints</a:t>
            </a:r>
          </a:p>
          <a:p>
            <a:r>
              <a:rPr lang="en-US" dirty="0" smtClean="0"/>
              <a:t>Visuals for interpretation</a:t>
            </a:r>
          </a:p>
          <a:p>
            <a:r>
              <a:rPr lang="en-US" dirty="0" smtClean="0"/>
              <a:t>Content download for numeric recommendations</a:t>
            </a:r>
          </a:p>
          <a:p>
            <a:endParaRPr lang="en-US" dirty="0"/>
          </a:p>
          <a:p>
            <a:pPr marL="0" indent="0">
              <a:buNone/>
            </a:pPr>
            <a:r>
              <a:rPr lang="en-US" dirty="0" smtClean="0"/>
              <a:t>Performance considerations:</a:t>
            </a:r>
          </a:p>
          <a:p>
            <a:r>
              <a:rPr lang="en-US" dirty="0" smtClean="0"/>
              <a:t>Ideally, updated solutions can be generated in “meeting time”</a:t>
            </a:r>
          </a:p>
          <a:p>
            <a:r>
              <a:rPr lang="en-US" dirty="0" smtClean="0"/>
              <a:t>How can front-end connect to appropriate computing power for back-end, given limitations of data sharing agreements?</a:t>
            </a:r>
          </a:p>
          <a:p>
            <a:endParaRPr lang="en-US" dirty="0"/>
          </a:p>
        </p:txBody>
      </p:sp>
      <p:sp>
        <p:nvSpPr>
          <p:cNvPr id="3" name="Title 2"/>
          <p:cNvSpPr>
            <a:spLocks noGrp="1"/>
          </p:cNvSpPr>
          <p:nvPr>
            <p:ph type="title"/>
          </p:nvPr>
        </p:nvSpPr>
        <p:spPr/>
        <p:txBody>
          <a:bodyPr/>
          <a:lstStyle/>
          <a:p>
            <a:r>
              <a:rPr lang="en-US" dirty="0" smtClean="0"/>
              <a:t>Solution Delivery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829" y="297541"/>
            <a:ext cx="4354285" cy="5805713"/>
          </a:xfrm>
          <a:prstGeom prst="rect">
            <a:avLst/>
          </a:prstGeom>
        </p:spPr>
      </p:pic>
      <p:sp>
        <p:nvSpPr>
          <p:cNvPr id="5" name="Slide Number Placeholder 4"/>
          <p:cNvSpPr>
            <a:spLocks noGrp="1"/>
          </p:cNvSpPr>
          <p:nvPr>
            <p:ph type="sldNum" sz="quarter" idx="12"/>
          </p:nvPr>
        </p:nvSpPr>
        <p:spPr/>
        <p:txBody>
          <a:bodyPr/>
          <a:lstStyle/>
          <a:p>
            <a:fld id="{98EC09EB-D433-5B43-AE24-A093671FFB0E}" type="slidenum">
              <a:rPr lang="en-US" smtClean="0"/>
              <a:t>22</a:t>
            </a:fld>
            <a:endParaRPr lang="en-US"/>
          </a:p>
        </p:txBody>
      </p:sp>
    </p:spTree>
    <p:extLst>
      <p:ext uri="{BB962C8B-B14F-4D97-AF65-F5344CB8AC3E}">
        <p14:creationId xmlns:p14="http://schemas.microsoft.com/office/powerpoint/2010/main" val="417641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799"/>
            <a:ext cx="10929257" cy="4844144"/>
          </a:xfrm>
        </p:spPr>
        <p:txBody>
          <a:bodyPr>
            <a:normAutofit/>
          </a:bodyPr>
          <a:lstStyle/>
          <a:p>
            <a:r>
              <a:rPr lang="en-US" dirty="0" smtClean="0"/>
              <a:t>Permissions</a:t>
            </a:r>
          </a:p>
          <a:p>
            <a:r>
              <a:rPr lang="en-US" dirty="0" smtClean="0"/>
              <a:t>Funding</a:t>
            </a:r>
          </a:p>
          <a:p>
            <a:r>
              <a:rPr lang="en-US" dirty="0" smtClean="0"/>
              <a:t>Complete projects focused on low-hanging fruit</a:t>
            </a:r>
          </a:p>
          <a:p>
            <a:pPr lvl="1"/>
            <a:r>
              <a:rPr lang="en-US" dirty="0" smtClean="0"/>
              <a:t>Stand-alone analysis of demand side</a:t>
            </a:r>
          </a:p>
          <a:p>
            <a:pPr lvl="1"/>
            <a:r>
              <a:rPr lang="en-US" dirty="0" smtClean="0"/>
              <a:t>Simulation of enrollment response to new provider types/locations</a:t>
            </a:r>
          </a:p>
          <a:p>
            <a:r>
              <a:rPr lang="en-US" dirty="0" smtClean="0"/>
              <a:t>Open-sourcing and scaling</a:t>
            </a:r>
          </a:p>
          <a:p>
            <a:r>
              <a:rPr lang="en-US" dirty="0" smtClean="0"/>
              <a:t>Consideration of qualitative complement to ground-truth analysis of demand</a:t>
            </a:r>
            <a:endParaRPr lang="en-US" dirty="0"/>
          </a:p>
        </p:txBody>
      </p:sp>
      <p:sp>
        <p:nvSpPr>
          <p:cNvPr id="3" name="Title 2"/>
          <p:cNvSpPr>
            <a:spLocks noGrp="1"/>
          </p:cNvSpPr>
          <p:nvPr>
            <p:ph type="title"/>
          </p:nvPr>
        </p:nvSpPr>
        <p:spPr/>
        <p:txBody>
          <a:bodyPr/>
          <a:lstStyle/>
          <a:p>
            <a:r>
              <a:rPr lang="en-US" dirty="0" smtClean="0"/>
              <a:t>Next Steps</a:t>
            </a:r>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23</a:t>
            </a:fld>
            <a:endParaRPr lang="en-US"/>
          </a:p>
        </p:txBody>
      </p:sp>
    </p:spTree>
    <p:extLst>
      <p:ext uri="{BB962C8B-B14F-4D97-AF65-F5344CB8AC3E}">
        <p14:creationId xmlns:p14="http://schemas.microsoft.com/office/powerpoint/2010/main" val="152206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0000" lnSpcReduction="20000"/>
          </a:bodyPr>
          <a:lstStyle/>
          <a:p>
            <a:pPr marL="0" indent="0">
              <a:buNone/>
            </a:pPr>
            <a:r>
              <a:rPr lang="en-US" dirty="0" smtClean="0"/>
              <a:t>City planners face:</a:t>
            </a:r>
          </a:p>
          <a:p>
            <a:r>
              <a:rPr lang="en-US" dirty="0" smtClean="0"/>
              <a:t>Mission to serve large, diverse population</a:t>
            </a:r>
          </a:p>
          <a:p>
            <a:r>
              <a:rPr lang="en-US" dirty="0" smtClean="0"/>
              <a:t>Funding scarcity</a:t>
            </a:r>
          </a:p>
          <a:p>
            <a:r>
              <a:rPr lang="en-US" dirty="0"/>
              <a:t>Limited time for decision-making</a:t>
            </a:r>
          </a:p>
          <a:p>
            <a:r>
              <a:rPr lang="en-US" dirty="0" smtClean="0"/>
              <a:t>Inability to access or mobilize detailed data on population location, needs, patterns of engagement</a:t>
            </a:r>
          </a:p>
          <a:p>
            <a:r>
              <a:rPr lang="en-US" dirty="0" smtClean="0"/>
              <a:t>Multi-dimensional goals</a:t>
            </a:r>
          </a:p>
          <a:p>
            <a:pPr marL="0" indent="0">
              <a:buNone/>
            </a:pPr>
            <a:endParaRPr lang="en-US" dirty="0"/>
          </a:p>
          <a:p>
            <a:pPr marL="0" indent="0">
              <a:buNone/>
            </a:pPr>
            <a:r>
              <a:rPr lang="en-US" dirty="0" smtClean="0"/>
              <a:t>These planners may be:</a:t>
            </a:r>
          </a:p>
          <a:p>
            <a:r>
              <a:rPr lang="en-US" dirty="0" smtClean="0"/>
              <a:t>Public agencies with (large) city-scale programming jurisdiction</a:t>
            </a:r>
          </a:p>
          <a:p>
            <a:r>
              <a:rPr lang="en-US" dirty="0" smtClean="0"/>
              <a:t>Large non-profits with city-wide operations for serving specific populations</a:t>
            </a:r>
          </a:p>
          <a:p>
            <a:r>
              <a:rPr lang="en-US" dirty="0" smtClean="0"/>
              <a:t>Local foundations planning strategic investments in targeted populations</a:t>
            </a:r>
            <a:endParaRPr lang="en-US" dirty="0" smtClean="0"/>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3</a:t>
            </a:fld>
            <a:endParaRPr lang="en-US"/>
          </a:p>
        </p:txBody>
      </p:sp>
    </p:spTree>
    <p:extLst>
      <p:ext uri="{BB962C8B-B14F-4D97-AF65-F5344CB8AC3E}">
        <p14:creationId xmlns:p14="http://schemas.microsoft.com/office/powerpoint/2010/main" val="187379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515600" cy="4137706"/>
          </a:xfrm>
        </p:spPr>
        <p:txBody>
          <a:bodyPr vert="horz" lIns="91440" tIns="45720" rIns="91440" bIns="45720" rtlCol="0" anchor="t">
            <a:normAutofit fontScale="92500"/>
          </a:bodyPr>
          <a:lstStyle/>
          <a:p>
            <a:pPr marL="0" indent="0">
              <a:buNone/>
            </a:pPr>
            <a:r>
              <a:rPr lang="en-US" sz="3200" b="1" dirty="0"/>
              <a:t>Example </a:t>
            </a:r>
            <a:r>
              <a:rPr lang="en-US" sz="3200" b="1" dirty="0" smtClean="0"/>
              <a:t>Applications</a:t>
            </a:r>
            <a:endParaRPr lang="en-US" sz="3200" b="1" dirty="0"/>
          </a:p>
          <a:p>
            <a:pPr marL="0" indent="0">
              <a:buNone/>
            </a:pPr>
            <a:endParaRPr lang="en-US" sz="1900" dirty="0" smtClean="0"/>
          </a:p>
          <a:p>
            <a:pPr marL="0" indent="0">
              <a:buNone/>
            </a:pPr>
            <a:r>
              <a:rPr lang="en-US" dirty="0" smtClean="0"/>
              <a:t>The city human services agency receives applications from hundreds of providers of early childcare services to obtain Head Start funding for slots. City planners divide tens of thousands of slots among hundreds of providers across the city.</a:t>
            </a:r>
          </a:p>
          <a:p>
            <a:pPr marL="0" indent="0">
              <a:buNone/>
            </a:pPr>
            <a:endParaRPr lang="en-US" sz="2200" dirty="0"/>
          </a:p>
          <a:p>
            <a:pPr marL="0" indent="0">
              <a:buNone/>
            </a:pPr>
            <a:r>
              <a:rPr lang="en-US" dirty="0" smtClean="0"/>
              <a:t>A large non-profit currently organizes 10,000+ apprenticeship opportunities to high school-aged youth across the city. They want to know what program styles and locations can improve engagement of males and </a:t>
            </a:r>
            <a:r>
              <a:rPr lang="en-US" dirty="0" err="1" smtClean="0"/>
              <a:t>Latinx</a:t>
            </a:r>
            <a:r>
              <a:rPr lang="en-US" dirty="0" smtClean="0"/>
              <a:t> youth.</a:t>
            </a:r>
            <a:endParaRPr lang="en-US" dirty="0" smtClean="0"/>
          </a:p>
        </p:txBody>
      </p:sp>
      <p:sp>
        <p:nvSpPr>
          <p:cNvPr id="3" name="Title 2"/>
          <p:cNvSpPr>
            <a:spLocks noGrp="1"/>
          </p:cNvSpPr>
          <p:nvPr>
            <p:ph type="title"/>
          </p:nvPr>
        </p:nvSpPr>
        <p:spPr/>
        <p:txBody>
          <a:bodyPr>
            <a:normAutofit/>
          </a:bodyPr>
          <a:lstStyle/>
          <a:p>
            <a:r>
              <a:rPr lang="en-US" dirty="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4</a:t>
            </a:fld>
            <a:endParaRPr lang="en-US"/>
          </a:p>
        </p:txBody>
      </p:sp>
    </p:spTree>
    <p:extLst>
      <p:ext uri="{BB962C8B-B14F-4D97-AF65-F5344CB8AC3E}">
        <p14:creationId xmlns:p14="http://schemas.microsoft.com/office/powerpoint/2010/main" val="98194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85000" lnSpcReduction="20000"/>
          </a:bodyPr>
          <a:lstStyle/>
          <a:p>
            <a:pPr marL="0" indent="0">
              <a:buNone/>
            </a:pPr>
            <a:r>
              <a:rPr lang="en-US" dirty="0" smtClean="0"/>
              <a:t>Current solutions are</a:t>
            </a:r>
            <a:r>
              <a:rPr lang="en-US" dirty="0" smtClean="0"/>
              <a:t>:</a:t>
            </a:r>
          </a:p>
          <a:p>
            <a:r>
              <a:rPr lang="en-US" dirty="0" smtClean="0"/>
              <a:t>Dimension/complexity reduction of input considerations (focus on indices, averages, spatial aggregations)</a:t>
            </a:r>
          </a:p>
          <a:p>
            <a:r>
              <a:rPr lang="en-US" dirty="0" smtClean="0"/>
              <a:t>Rules of thumb/judgment calls</a:t>
            </a:r>
          </a:p>
          <a:p>
            <a:pPr marL="0" indent="0">
              <a:buNone/>
            </a:pPr>
            <a:endParaRPr lang="en-US" dirty="0"/>
          </a:p>
          <a:p>
            <a:pPr marL="0" indent="0">
              <a:buNone/>
            </a:pPr>
            <a:r>
              <a:rPr lang="en-US" dirty="0" smtClean="0"/>
              <a:t>Opportunities for stronger solution include:</a:t>
            </a:r>
          </a:p>
          <a:p>
            <a:r>
              <a:rPr lang="en-US" dirty="0" smtClean="0"/>
              <a:t>Less slack in uptake (i.e. unused resources)</a:t>
            </a:r>
          </a:p>
          <a:p>
            <a:r>
              <a:rPr lang="en-US" dirty="0" smtClean="0"/>
              <a:t>Resources better targeted to priority populations</a:t>
            </a:r>
          </a:p>
          <a:p>
            <a:pPr lvl="1"/>
            <a:r>
              <a:rPr lang="en-US" dirty="0" smtClean="0"/>
              <a:t>Address donut holes created when resources are over-allocated to traditionally “likely” candidates</a:t>
            </a:r>
            <a:endParaRPr lang="en-US" dirty="0" smtClean="0"/>
          </a:p>
          <a:p>
            <a:r>
              <a:rPr lang="en-US" dirty="0" smtClean="0"/>
              <a:t>Clear perspective on marginal value of additional resources, in terms of where it can go, and who it can benefit</a:t>
            </a:r>
          </a:p>
          <a:p>
            <a:pPr marL="0" indent="0">
              <a:buNone/>
            </a:pPr>
            <a:endParaRPr lang="en-US" dirty="0" smtClean="0"/>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5</a:t>
            </a:fld>
            <a:endParaRPr lang="en-US"/>
          </a:p>
        </p:txBody>
      </p:sp>
    </p:spTree>
    <p:extLst>
      <p:ext uri="{BB962C8B-B14F-4D97-AF65-F5344CB8AC3E}">
        <p14:creationId xmlns:p14="http://schemas.microsoft.com/office/powerpoint/2010/main" val="1107188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2500"/>
          </a:bodyPr>
          <a:lstStyle/>
          <a:p>
            <a:pPr marL="514350" indent="-514350">
              <a:buFont typeface="+mj-lt"/>
              <a:buAutoNum type="arabicPeriod"/>
            </a:pPr>
            <a:r>
              <a:rPr lang="en-US" b="1" dirty="0" smtClean="0"/>
              <a:t>Analysis of Uptake</a:t>
            </a:r>
            <a:r>
              <a:rPr lang="en-US" dirty="0" smtClean="0"/>
              <a:t> – inference of parameters governing probability of uptake conditional on supply</a:t>
            </a:r>
          </a:p>
          <a:p>
            <a:pPr marL="514350" indent="-514350">
              <a:buFont typeface="+mj-lt"/>
              <a:buAutoNum type="arabicPeriod"/>
            </a:pPr>
            <a:r>
              <a:rPr lang="en-US" b="1" dirty="0" smtClean="0"/>
              <a:t>Articulation of Objectives and Constraints</a:t>
            </a:r>
            <a:r>
              <a:rPr lang="en-US" dirty="0" smtClean="0"/>
              <a:t> – focus on formal description of </a:t>
            </a:r>
            <a:r>
              <a:rPr lang="en-US" i="1" dirty="0" smtClean="0"/>
              <a:t>dimensions</a:t>
            </a:r>
            <a:r>
              <a:rPr lang="en-US" dirty="0" smtClean="0"/>
              <a:t> (not necessarily values) of value and constraint</a:t>
            </a:r>
          </a:p>
          <a:p>
            <a:pPr marL="514350" indent="-514350">
              <a:buFont typeface="+mj-lt"/>
              <a:buAutoNum type="arabicPeriod"/>
            </a:pPr>
            <a:r>
              <a:rPr lang="en-US" b="1" dirty="0" smtClean="0"/>
              <a:t>Solution Engineering</a:t>
            </a:r>
            <a:r>
              <a:rPr lang="en-US" dirty="0" smtClean="0"/>
              <a:t> – optimization methods or simulation specific to the planner’s problem</a:t>
            </a:r>
          </a:p>
          <a:p>
            <a:pPr marL="514350" indent="-514350">
              <a:buFont typeface="+mj-lt"/>
              <a:buAutoNum type="arabicPeriod"/>
            </a:pPr>
            <a:endParaRPr lang="en-US" dirty="0"/>
          </a:p>
          <a:p>
            <a:pPr marL="0" indent="0">
              <a:buNone/>
            </a:pPr>
            <a:r>
              <a:rPr lang="en-US" dirty="0" smtClean="0"/>
              <a:t>Unified in dashboard for non-technical users to receive scenario-based recommendations for </a:t>
            </a:r>
            <a:r>
              <a:rPr lang="en-US" u="sng" dirty="0" smtClean="0"/>
              <a:t>starting point</a:t>
            </a:r>
            <a:r>
              <a:rPr lang="en-US" dirty="0" smtClean="0"/>
              <a:t> for human deliberations.</a:t>
            </a:r>
          </a:p>
          <a:p>
            <a:pPr marL="971550" lvl="1" indent="-514350">
              <a:buFont typeface="+mj-lt"/>
              <a:buAutoNum type="arabicPeriod"/>
            </a:pPr>
            <a:endParaRPr lang="en-US" dirty="0" smtClean="0"/>
          </a:p>
          <a:p>
            <a:pPr marL="514350" indent="-514350">
              <a:buFont typeface="+mj-lt"/>
              <a:buAutoNum type="arabicPeriod"/>
            </a:pPr>
            <a:endParaRPr lang="en-US" dirty="0" smtClean="0"/>
          </a:p>
        </p:txBody>
      </p:sp>
      <p:sp>
        <p:nvSpPr>
          <p:cNvPr id="3" name="Title 2"/>
          <p:cNvSpPr>
            <a:spLocks noGrp="1"/>
          </p:cNvSpPr>
          <p:nvPr>
            <p:ph type="title"/>
          </p:nvPr>
        </p:nvSpPr>
        <p:spPr/>
        <p:txBody>
          <a:bodyPr>
            <a:normAutofit/>
          </a:bodyPr>
          <a:lstStyle/>
          <a:p>
            <a:r>
              <a:rPr lang="en-US" dirty="0" smtClean="0"/>
              <a:t>Outline of a Solution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6</a:t>
            </a:fld>
            <a:endParaRPr lang="en-US"/>
          </a:p>
        </p:txBody>
      </p:sp>
    </p:spTree>
    <p:extLst>
      <p:ext uri="{BB962C8B-B14F-4D97-AF65-F5344CB8AC3E}">
        <p14:creationId xmlns:p14="http://schemas.microsoft.com/office/powerpoint/2010/main" val="231900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7500" lnSpcReduction="20000"/>
          </a:bodyPr>
          <a:lstStyle/>
          <a:p>
            <a:r>
              <a:rPr lang="en-US" dirty="0" smtClean="0"/>
              <a:t>Measuring Accessibility</a:t>
            </a:r>
          </a:p>
          <a:p>
            <a:pPr lvl="1"/>
            <a:r>
              <a:rPr lang="en-US" dirty="0"/>
              <a:t>Davis, Lee &amp; Sojourner (2018) – </a:t>
            </a:r>
            <a:r>
              <a:rPr lang="en-US" dirty="0" smtClean="0"/>
              <a:t>“family-centered” measure of accessibility of childcare slots, using </a:t>
            </a:r>
            <a:r>
              <a:rPr lang="en-US" dirty="0"/>
              <a:t>Census data and two-step floating catchment </a:t>
            </a:r>
            <a:r>
              <a:rPr lang="en-US" dirty="0" smtClean="0"/>
              <a:t>area</a:t>
            </a:r>
            <a:endParaRPr lang="en-US" dirty="0"/>
          </a:p>
          <a:p>
            <a:r>
              <a:rPr lang="en-US" dirty="0" smtClean="0"/>
              <a:t>Analyzing Uptake of Human Services</a:t>
            </a:r>
          </a:p>
          <a:p>
            <a:pPr lvl="1"/>
            <a:r>
              <a:rPr lang="en-US" dirty="0" smtClean="0"/>
              <a:t>Kline &amp; Walters (2016) – prediction of taking up any Head Start services</a:t>
            </a:r>
          </a:p>
          <a:p>
            <a:pPr lvl="1"/>
            <a:r>
              <a:rPr lang="en-US" dirty="0" smtClean="0"/>
              <a:t>Hastings, Kane &amp; </a:t>
            </a:r>
            <a:r>
              <a:rPr lang="en-US" dirty="0" err="1" smtClean="0"/>
              <a:t>Staiger</a:t>
            </a:r>
            <a:r>
              <a:rPr lang="en-US" dirty="0" smtClean="0"/>
              <a:t> (2006) – discrete choice estimation of parameters governing choice of school</a:t>
            </a:r>
          </a:p>
          <a:p>
            <a:pPr lvl="1"/>
            <a:r>
              <a:rPr lang="en-US" dirty="0" smtClean="0"/>
              <a:t>Borden, et al. (2005) – qualitative analysis of uptake of after school programming</a:t>
            </a:r>
          </a:p>
          <a:p>
            <a:r>
              <a:rPr lang="en-US" dirty="0" smtClean="0"/>
              <a:t>Engineering Solutions</a:t>
            </a:r>
          </a:p>
          <a:p>
            <a:pPr lvl="1"/>
            <a:r>
              <a:rPr lang="en-US" dirty="0" err="1"/>
              <a:t>Sefair</a:t>
            </a:r>
            <a:r>
              <a:rPr lang="en-US" dirty="0"/>
              <a:t>, et al</a:t>
            </a:r>
            <a:r>
              <a:rPr lang="en-US" dirty="0" smtClean="0"/>
              <a:t>. (2012) – consider </a:t>
            </a:r>
            <a:r>
              <a:rPr lang="en-US" dirty="0"/>
              <a:t>accessibility </a:t>
            </a:r>
            <a:r>
              <a:rPr lang="en-US" dirty="0" smtClean="0"/>
              <a:t>measures (to parks) </a:t>
            </a:r>
            <a:r>
              <a:rPr lang="en-US" dirty="0"/>
              <a:t>but not actual </a:t>
            </a:r>
            <a:r>
              <a:rPr lang="en-US" dirty="0" smtClean="0"/>
              <a:t>utilization</a:t>
            </a:r>
          </a:p>
          <a:p>
            <a:pPr lvl="1"/>
            <a:r>
              <a:rPr lang="en-US" dirty="0" err="1"/>
              <a:t>Khayal</a:t>
            </a:r>
            <a:r>
              <a:rPr lang="en-US" dirty="0"/>
              <a:t> et al</a:t>
            </a:r>
            <a:r>
              <a:rPr lang="en-US" dirty="0" smtClean="0"/>
              <a:t>. (2015) – assumes </a:t>
            </a:r>
            <a:r>
              <a:rPr lang="en-US" dirty="0"/>
              <a:t>that human needs </a:t>
            </a:r>
            <a:r>
              <a:rPr lang="en-US" dirty="0" smtClean="0"/>
              <a:t>(emergencies) that </a:t>
            </a:r>
            <a:r>
              <a:rPr lang="en-US" dirty="0"/>
              <a:t>arise </a:t>
            </a:r>
            <a:r>
              <a:rPr lang="en-US" dirty="0" smtClean="0"/>
              <a:t>exogenously</a:t>
            </a:r>
          </a:p>
          <a:p>
            <a:pPr lvl="1"/>
            <a:r>
              <a:rPr lang="en-US" dirty="0"/>
              <a:t>Holguin-</a:t>
            </a:r>
            <a:r>
              <a:rPr lang="en-US" dirty="0" err="1"/>
              <a:t>Veras</a:t>
            </a:r>
            <a:r>
              <a:rPr lang="en-US" dirty="0"/>
              <a:t> et al</a:t>
            </a:r>
            <a:r>
              <a:rPr lang="en-US" dirty="0" smtClean="0"/>
              <a:t>. (2012) – assume </a:t>
            </a:r>
            <a:r>
              <a:rPr lang="en-US" dirty="0"/>
              <a:t>utilization demand </a:t>
            </a:r>
            <a:r>
              <a:rPr lang="en-US" dirty="0" smtClean="0"/>
              <a:t>(disaster) follows </a:t>
            </a:r>
            <a:r>
              <a:rPr lang="en-US" dirty="0"/>
              <a:t>untested deterministic </a:t>
            </a:r>
            <a:r>
              <a:rPr lang="en-US" dirty="0" smtClean="0"/>
              <a:t>rules</a:t>
            </a:r>
          </a:p>
          <a:p>
            <a:pPr lvl="1"/>
            <a:r>
              <a:rPr lang="en-US" dirty="0" err="1" smtClean="0"/>
              <a:t>Salema</a:t>
            </a:r>
            <a:r>
              <a:rPr lang="en-US" dirty="0" smtClean="0"/>
              <a:t> et al. (2007) – product demand is stochastic, but independent of supply</a:t>
            </a:r>
            <a:endParaRPr lang="en-US" dirty="0"/>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Existing </a:t>
            </a:r>
            <a:r>
              <a:rPr lang="en-US" dirty="0" smtClean="0"/>
              <a:t>Approaches/Literature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7</a:t>
            </a:fld>
            <a:endParaRPr lang="en-US"/>
          </a:p>
        </p:txBody>
      </p:sp>
    </p:spTree>
    <p:extLst>
      <p:ext uri="{BB962C8B-B14F-4D97-AF65-F5344CB8AC3E}">
        <p14:creationId xmlns:p14="http://schemas.microsoft.com/office/powerpoint/2010/main" val="319503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dirty="0" smtClean="0"/>
                  <a:t>Notation</a:t>
                </a:r>
                <a:endParaRPr lang="en-US" dirty="0" smtClean="0"/>
              </a:p>
              <a:p>
                <a:pPr marL="457200"/>
                <a14:m>
                  <m:oMath xmlns:m="http://schemas.openxmlformats.org/officeDocument/2006/math">
                    <m:r>
                      <a:rPr lang="en-US" b="0" i="1" smtClean="0">
                        <a:latin typeface="Cambria Math" panose="02040503050406030204" pitchFamily="18" charset="0"/>
                      </a:rPr>
                      <m:t>𝑁</m:t>
                    </m:r>
                  </m:oMath>
                </a14:m>
                <a:r>
                  <a:rPr lang="en-US" dirty="0" smtClean="0"/>
                  <a:t> agents generically indexed by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r>
                      <a:rPr lang="en-US" b="0" i="1" smtClean="0">
                        <a:latin typeface="Cambria Math" panose="02040503050406030204" pitchFamily="18" charset="0"/>
                      </a:rPr>
                      <m:t>𝐽</m:t>
                    </m:r>
                  </m:oMath>
                </a14:m>
                <a:r>
                  <a:rPr lang="en-US" dirty="0" smtClean="0"/>
                  <a:t> mutually exclusive alternatives generically indexed by </a:t>
                </a:r>
                <a14:m>
                  <m:oMath xmlns:m="http://schemas.openxmlformats.org/officeDocument/2006/math">
                    <m:r>
                      <a:rPr lang="en-US" b="0" i="1" smtClean="0">
                        <a:latin typeface="Cambria Math" panose="02040503050406030204" pitchFamily="18" charset="0"/>
                      </a:rPr>
                      <m:t>𝑗</m:t>
                    </m:r>
                  </m:oMath>
                </a14:m>
                <a:r>
                  <a:rPr lang="en-US" dirty="0" smtClean="0"/>
                  <a:t> and </a:t>
                </a:r>
                <a14:m>
                  <m:oMath xmlns:m="http://schemas.openxmlformats.org/officeDocument/2006/math">
                    <m:r>
                      <a:rPr lang="en-US" b="0" i="1" smtClean="0">
                        <a:latin typeface="Cambria Math" panose="02040503050406030204" pitchFamily="18" charset="0"/>
                      </a:rPr>
                      <m:t>𝑘</m:t>
                    </m:r>
                  </m:oMath>
                </a14:m>
                <a:r>
                  <a:rPr lang="en-US" dirty="0" smtClean="0"/>
                  <a:t>, with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indicating no active </a:t>
                </a:r>
                <a:r>
                  <a:rPr lang="en-US" dirty="0" smtClean="0"/>
                  <a:t>choice</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r>
                  <a:rPr lang="en-US" dirty="0"/>
                  <a:t>– observed information </a:t>
                </a:r>
                <a:r>
                  <a:rPr lang="en-US" dirty="0" smtClean="0"/>
                  <a:t>about agent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smtClean="0"/>
                  <a:t> </a:t>
                </a:r>
                <a:r>
                  <a:rPr lang="en-US" dirty="0"/>
                  <a:t>– observed </a:t>
                </a:r>
                <a:r>
                  <a:rPr lang="en-US" dirty="0" smtClean="0"/>
                  <a:t>information about alternative </a:t>
                </a:r>
                <a14:m>
                  <m:oMath xmlns:m="http://schemas.openxmlformats.org/officeDocument/2006/math">
                    <m:r>
                      <a:rPr lang="en-US" b="0" i="1" smtClean="0">
                        <a:latin typeface="Cambria Math" panose="02040503050406030204" pitchFamily="18" charset="0"/>
                      </a:rPr>
                      <m:t>𝑗</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d>
                  </m:oMath>
                </a14:m>
                <a:r>
                  <a:rPr lang="en-US" dirty="0" smtClean="0"/>
                  <a:t> </a:t>
                </a:r>
                <a:r>
                  <a:rPr lang="en-US" dirty="0"/>
                  <a:t>– combined </a:t>
                </a:r>
                <a:r>
                  <a:rPr lang="en-US" dirty="0" smtClean="0"/>
                  <a:t>characteristics, e.g. travel time between residence and </a:t>
                </a:r>
                <a:r>
                  <a:rPr lang="en-US" dirty="0" smtClean="0"/>
                  <a:t>provider</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oMath>
                </a14:m>
                <a:r>
                  <a:rPr lang="en-US" dirty="0"/>
                  <a:t> </a:t>
                </a:r>
                <a:r>
                  <a:rPr lang="en-US" dirty="0" smtClean="0"/>
                  <a:t>– a binary indication of whether </a:t>
                </a:r>
                <a14:m>
                  <m:oMath xmlns:m="http://schemas.openxmlformats.org/officeDocument/2006/math">
                    <m:r>
                      <a:rPr lang="en-US" b="0" i="1" smtClean="0">
                        <a:latin typeface="Cambria Math" panose="02040503050406030204" pitchFamily="18" charset="0"/>
                      </a:rPr>
                      <m:t>𝑖</m:t>
                    </m:r>
                  </m:oMath>
                </a14:m>
                <a:r>
                  <a:rPr lang="en-US" dirty="0" smtClean="0"/>
                  <a:t> has selected </a:t>
                </a:r>
                <a14:m>
                  <m:oMath xmlns:m="http://schemas.openxmlformats.org/officeDocument/2006/math">
                    <m:r>
                      <a:rPr lang="en-US" b="0" i="1" smtClean="0">
                        <a:latin typeface="Cambria Math" panose="02040503050406030204" pitchFamily="18" charset="0"/>
                      </a:rPr>
                      <m:t>𝑗</m:t>
                    </m:r>
                  </m:oMath>
                </a14:m>
                <a:endParaRPr lang="en-US" dirty="0" smtClean="0"/>
              </a:p>
              <a:p>
                <a:pPr marL="457200" lvl="1"/>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043" t="-3115" b="-1090"/>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8</a:t>
            </a:fld>
            <a:endParaRPr lang="en-US"/>
          </a:p>
        </p:txBody>
      </p:sp>
    </p:spTree>
    <p:extLst>
      <p:ext uri="{BB962C8B-B14F-4D97-AF65-F5344CB8AC3E}">
        <p14:creationId xmlns:p14="http://schemas.microsoft.com/office/powerpoint/2010/main" val="2245168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496934"/>
              </a:xfrm>
            </p:spPr>
            <p:txBody>
              <a:bodyPr vert="horz" lIns="91440" tIns="45720" rIns="91440" bIns="45720" rtlCol="0" anchor="t">
                <a:normAutofit fontScale="70000" lnSpcReduction="20000"/>
              </a:bodyPr>
              <a:lstStyle/>
              <a:p>
                <a:pPr marL="0" indent="0">
                  <a:buNone/>
                </a:pPr>
                <a:r>
                  <a:rPr lang="en-US" dirty="0" smtClean="0"/>
                  <a:t>Indirect utility: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endParaRPr lang="en-US" dirty="0" smtClean="0"/>
              </a:p>
              <a:p>
                <a:pPr marL="0" indent="0">
                  <a:buNone/>
                </a:pPr>
                <a:r>
                  <a:rPr lang="en-US"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𝑒𝑥𝑡𝑟𝑒𝑚𝑒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oMath>
                  </m:oMathPara>
                </a14:m>
                <a:endParaRPr lang="en-US" dirty="0"/>
              </a:p>
              <a:p>
                <a:pPr marL="0" indent="0">
                  <a:buNone/>
                </a:pPr>
                <a:endParaRPr lang="en-US" dirty="0" smtClean="0"/>
              </a:p>
              <a:p>
                <a:pPr marL="0" indent="0">
                  <a:buNone/>
                </a:pPr>
                <a:r>
                  <a:rPr lang="en-US" dirty="0" smtClean="0"/>
                  <a:t>Standard mixed logit implementation:</a:t>
                </a:r>
              </a:p>
              <a:p>
                <a:pPr/>
                <a:r>
                  <a:rPr lang="en-US" dirty="0" smtClean="0"/>
                  <a:t>Does not exhibit Independent of Irrelevant Alternatives (IIA) property of multinomial or conditional logit</a:t>
                </a:r>
              </a:p>
              <a:p>
                <a:pPr/>
                <a:r>
                  <a:rPr lang="en-US" dirty="0" smtClean="0"/>
                  <a:t>Although conceptually initial binary choice of “nothing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smtClean="0"/>
                  <a:t>) vs something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&gt;0</m:t>
                    </m:r>
                  </m:oMath>
                </a14:m>
                <a:r>
                  <a:rPr lang="en-US" dirty="0" smtClean="0"/>
                  <a:t>)” choice could motivated a nested logit, the information content here is equivalent, and it’s not clear . Both could be done for sensitivity analysis.</a:t>
                </a:r>
              </a:p>
              <a:p>
                <a:pP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496934"/>
              </a:xfrm>
              <a:blipFill rotWithShape="0">
                <a:blip r:embed="rId3"/>
                <a:stretch>
                  <a:fillRect l="-638" t="-2439" r="-63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9</a:t>
            </a:fld>
            <a:endParaRPr lang="en-US"/>
          </a:p>
        </p:txBody>
      </p:sp>
    </p:spTree>
    <p:extLst>
      <p:ext uri="{BB962C8B-B14F-4D97-AF65-F5344CB8AC3E}">
        <p14:creationId xmlns:p14="http://schemas.microsoft.com/office/powerpoint/2010/main" val="422290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in Hall PPT Template 1">
  <a:themeElements>
    <a:clrScheme name="Chapin Hall Color Palette">
      <a:dk1>
        <a:sysClr val="windowText" lastClr="000000"/>
      </a:dk1>
      <a:lt1>
        <a:sysClr val="window" lastClr="FFFFFF"/>
      </a:lt1>
      <a:dk2>
        <a:srgbClr val="213368"/>
      </a:dk2>
      <a:lt2>
        <a:srgbClr val="D6D6CE"/>
      </a:lt2>
      <a:accent1>
        <a:srgbClr val="800000"/>
      </a:accent1>
      <a:accent2>
        <a:srgbClr val="009CDE"/>
      </a:accent2>
      <a:accent3>
        <a:srgbClr val="2A5CAA"/>
      </a:accent3>
      <a:accent4>
        <a:srgbClr val="F8A429"/>
      </a:accent4>
      <a:accent5>
        <a:srgbClr val="767676"/>
      </a:accent5>
      <a:accent6>
        <a:srgbClr val="C16622"/>
      </a:accent6>
      <a:hlink>
        <a:srgbClr val="350E20"/>
      </a:hlink>
      <a:folHlink>
        <a:srgbClr val="58593F"/>
      </a:folHlink>
    </a:clrScheme>
    <a:fontScheme name="Chapin Hall Fonts">
      <a:majorFont>
        <a:latin typeface="Gotham Light"/>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pin Hall PPT Template 1" id="{8AD746E0-23A1-4D62-93DE-0EA4DA2FB666}" vid="{99167244-0E34-4016-9B21-9DAB7FA32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3D5EB6F00FBA43B501939203440C90" ma:contentTypeVersion="7" ma:contentTypeDescription="Create a new document." ma:contentTypeScope="" ma:versionID="9b97519984d2d648c5247571d854e721">
  <xsd:schema xmlns:xsd="http://www.w3.org/2001/XMLSchema" xmlns:xs="http://www.w3.org/2001/XMLSchema" xmlns:p="http://schemas.microsoft.com/office/2006/metadata/properties" xmlns:ns2="8543ef5f-ccc3-4d6a-b077-ef2e6806c759" xmlns:ns3="88bff4ba-cc9f-4650-bddf-7cebf701c83f" xmlns:ns4="9b1bb635-3374-4ca0-913d-c1ab6db7bca2" targetNamespace="http://schemas.microsoft.com/office/2006/metadata/properties" ma:root="true" ma:fieldsID="53a25de3eb4e0d007f8932a15b11e99b" ns2:_="" ns3:_="" ns4:_="">
    <xsd:import namespace="8543ef5f-ccc3-4d6a-b077-ef2e6806c759"/>
    <xsd:import namespace="88bff4ba-cc9f-4650-bddf-7cebf701c83f"/>
    <xsd:import namespace="9b1bb635-3374-4ca0-913d-c1ab6db7bca2"/>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43ef5f-ccc3-4d6a-b077-ef2e6806c7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bff4ba-cc9f-4650-bddf-7cebf701c83f"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b1bb635-3374-4ca0-913d-c1ab6db7bca2"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16F20B-8FFB-47E5-B384-FB32C7841948}">
  <ds:schemaRefs>
    <ds:schemaRef ds:uri="http://schemas.microsoft.com/sharepoint/v3/contenttype/forms"/>
  </ds:schemaRefs>
</ds:datastoreItem>
</file>

<file path=customXml/itemProps2.xml><?xml version="1.0" encoding="utf-8"?>
<ds:datastoreItem xmlns:ds="http://schemas.openxmlformats.org/officeDocument/2006/customXml" ds:itemID="{43288435-5EE6-459B-A19D-F0902A382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43ef5f-ccc3-4d6a-b077-ef2e6806c759"/>
    <ds:schemaRef ds:uri="88bff4ba-cc9f-4650-bddf-7cebf701c83f"/>
    <ds:schemaRef ds:uri="9b1bb635-3374-4ca0-913d-c1ab6db7bc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0E8110-C174-4EC7-91D5-43DF1FB1294C}">
  <ds:schemaRefs>
    <ds:schemaRef ds:uri="http://www.w3.org/XML/1998/namespace"/>
    <ds:schemaRef ds:uri="9b1bb635-3374-4ca0-913d-c1ab6db7bca2"/>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88bff4ba-cc9f-4650-bddf-7cebf701c83f"/>
    <ds:schemaRef ds:uri="8543ef5f-ccc3-4d6a-b077-ef2e6806c759"/>
  </ds:schemaRefs>
</ds:datastoreItem>
</file>

<file path=docProps/app.xml><?xml version="1.0" encoding="utf-8"?>
<Properties xmlns="http://schemas.openxmlformats.org/officeDocument/2006/extended-properties" xmlns:vt="http://schemas.openxmlformats.org/officeDocument/2006/docPropsVTypes">
  <Template>Chapin Hall PPT Template 1</Template>
  <TotalTime>10250</TotalTime>
  <Words>1010</Words>
  <Application>Microsoft Office PowerPoint</Application>
  <PresentationFormat>Widescreen</PresentationFormat>
  <Paragraphs>230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Garamond</vt:lpstr>
      <vt:lpstr>Gotham Light</vt:lpstr>
      <vt:lpstr>Chapin Hall PPT Template 1</vt:lpstr>
      <vt:lpstr>PowerPoint Presentation</vt:lpstr>
      <vt:lpstr>The CANOPY Project Algorithm-Assisted Resource Allocation Tools for City Planners</vt:lpstr>
      <vt:lpstr>Landscape and Motivation</vt:lpstr>
      <vt:lpstr>Landscape and Motivation</vt:lpstr>
      <vt:lpstr>Landscape and Motivation</vt:lpstr>
      <vt:lpstr>Outline of a Solution</vt:lpstr>
      <vt:lpstr>Existing Approaches/Literature</vt:lpstr>
      <vt:lpstr>1. Analysis of Uptake</vt:lpstr>
      <vt:lpstr>1. Analysis of Uptake</vt:lpstr>
      <vt:lpstr>1. Analysis of Uptake</vt:lpstr>
      <vt:lpstr>1. Analysis of Uptake</vt:lpstr>
      <vt:lpstr>1. Analysis of Uptake</vt:lpstr>
      <vt:lpstr>2. Articulation of Objectives + Constraints</vt:lpstr>
      <vt:lpstr>2. Articulating Objective + Constraint</vt:lpstr>
      <vt:lpstr>3. Solution Engineering</vt:lpstr>
      <vt:lpstr>3. Solution Engineering</vt:lpstr>
      <vt:lpstr>3. Solution Engineering</vt:lpstr>
      <vt:lpstr>3. Solution Engineering</vt:lpstr>
      <vt:lpstr>3. Solution Engineering</vt:lpstr>
      <vt:lpstr>3. Solution Engineering</vt:lpstr>
      <vt:lpstr>Solution Delivery</vt:lpstr>
      <vt:lpstr>Solution Delivery</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Neil</dc:creator>
  <cp:lastModifiedBy>Mader, Nick</cp:lastModifiedBy>
  <cp:revision>86</cp:revision>
  <dcterms:created xsi:type="dcterms:W3CDTF">2018-04-09T15:13:14Z</dcterms:created>
  <dcterms:modified xsi:type="dcterms:W3CDTF">2018-04-23T22:39:58Z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0x010100453D5EB6F00FBA43B501939203440C90</vt:lpwstr>
  </property>
</Properties>
</file>