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66" r:id="rId6"/>
    <p:sldId id="264" r:id="rId7"/>
    <p:sldId id="288" r:id="rId8"/>
    <p:sldId id="287" r:id="rId9"/>
    <p:sldId id="277" r:id="rId10"/>
    <p:sldId id="267" r:id="rId11"/>
    <p:sldId id="278" r:id="rId12"/>
    <p:sldId id="284" r:id="rId13"/>
    <p:sldId id="285" r:id="rId14"/>
    <p:sldId id="281" r:id="rId15"/>
    <p:sldId id="289" r:id="rId16"/>
    <p:sldId id="279" r:id="rId17"/>
    <p:sldId id="293" r:id="rId18"/>
    <p:sldId id="291" r:id="rId19"/>
    <p:sldId id="280" r:id="rId20"/>
    <p:sldId id="294" r:id="rId21"/>
    <p:sldId id="295" r:id="rId22"/>
    <p:sldId id="292" r:id="rId23"/>
    <p:sldId id="290" r:id="rId24"/>
    <p:sldId id="286" r:id="rId25"/>
    <p:sldId id="296" r:id="rId26"/>
    <p:sldId id="29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247" autoAdjust="0"/>
  </p:normalViewPr>
  <p:slideViewPr>
    <p:cSldViewPr snapToGrid="0">
      <p:cViewPr varScale="1">
        <p:scale>
          <a:sx n="61" d="100"/>
          <a:sy n="61" d="100"/>
        </p:scale>
        <p:origin x="156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ler, Neil" userId="S::nmiller@chapinhall.org::3ab6fd27-d7bc-49f6-9a23-15af81d43dab" providerId="AD" clId="Web-{59897F28-5638-4293-94E6-6FD412BE4A88}"/>
    <pc:docChg chg="modSld">
      <pc:chgData name="Miller, Neil" userId="S::nmiller@chapinhall.org::3ab6fd27-d7bc-49f6-9a23-15af81d43dab" providerId="AD" clId="Web-{59897F28-5638-4293-94E6-6FD412BE4A88}" dt="2018-04-09T20:44:50.894" v="45"/>
      <pc:docMkLst>
        <pc:docMk/>
      </pc:docMkLst>
      <pc:sldChg chg="modSp">
        <pc:chgData name="Miller, Neil" userId="S::nmiller@chapinhall.org::3ab6fd27-d7bc-49f6-9a23-15af81d43dab" providerId="AD" clId="Web-{59897F28-5638-4293-94E6-6FD412BE4A88}" dt="2018-04-09T20:44:50.347" v="43"/>
        <pc:sldMkLst>
          <pc:docMk/>
          <pc:sldMk cId="1605554487" sldId="257"/>
        </pc:sldMkLst>
        <pc:spChg chg="mod">
          <ac:chgData name="Miller, Neil" userId="S::nmiller@chapinhall.org::3ab6fd27-d7bc-49f6-9a23-15af81d43dab" providerId="AD" clId="Web-{59897F28-5638-4293-94E6-6FD412BE4A88}" dt="2018-04-09T20:44:50.347" v="43"/>
          <ac:spMkLst>
            <pc:docMk/>
            <pc:sldMk cId="1605554487" sldId="257"/>
            <ac:spMk id="2" creationId="{00000000-0000-0000-0000-000000000000}"/>
          </ac:spMkLst>
        </pc:spChg>
      </pc:sldChg>
    </pc:docChg>
  </pc:docChgLst>
  <pc:docChgLst>
    <pc:chgData name="Miller, Neil" userId="S::nmiller@chapinhall.org::3ab6fd27-d7bc-49f6-9a23-15af81d43dab" providerId="AD" clId="Web-{CD249C0C-ECE2-4DEA-9B9A-7BD961A68DA0}"/>
    <pc:docChg chg="modSld sldOrd">
      <pc:chgData name="Miller, Neil" userId="S::nmiller@chapinhall.org::3ab6fd27-d7bc-49f6-9a23-15af81d43dab" providerId="AD" clId="Web-{CD249C0C-ECE2-4DEA-9B9A-7BD961A68DA0}" dt="2018-04-10T14:35:11.069" v="47"/>
      <pc:docMkLst>
        <pc:docMk/>
      </pc:docMkLst>
      <pc:sldChg chg="modSp">
        <pc:chgData name="Miller, Neil" userId="S::nmiller@chapinhall.org::3ab6fd27-d7bc-49f6-9a23-15af81d43dab" providerId="AD" clId="Web-{CD249C0C-ECE2-4DEA-9B9A-7BD961A68DA0}" dt="2018-04-10T14:35:11.069" v="47"/>
        <pc:sldMkLst>
          <pc:docMk/>
          <pc:sldMk cId="1605554487" sldId="257"/>
        </pc:sldMkLst>
        <pc:graphicFrameChg chg="mod modGraphic">
          <ac:chgData name="Miller, Neil" userId="S::nmiller@chapinhall.org::3ab6fd27-d7bc-49f6-9a23-15af81d43dab" providerId="AD" clId="Web-{CD249C0C-ECE2-4DEA-9B9A-7BD961A68DA0}" dt="2018-04-10T14:35:11.069" v="47"/>
          <ac:graphicFrameMkLst>
            <pc:docMk/>
            <pc:sldMk cId="1605554487" sldId="257"/>
            <ac:graphicFrameMk id="4" creationId="{00000000-0000-0000-0000-000000000000}"/>
          </ac:graphicFrameMkLst>
        </pc:graphicFrameChg>
      </pc:sldChg>
      <pc:sldChg chg="modSp">
        <pc:chgData name="Miller, Neil" userId="S::nmiller@chapinhall.org::3ab6fd27-d7bc-49f6-9a23-15af81d43dab" providerId="AD" clId="Web-{CD249C0C-ECE2-4DEA-9B9A-7BD961A68DA0}" dt="2018-04-10T14:34:04.551" v="31"/>
        <pc:sldMkLst>
          <pc:docMk/>
          <pc:sldMk cId="2398758356" sldId="260"/>
        </pc:sldMkLst>
        <pc:spChg chg="mod">
          <ac:chgData name="Miller, Neil" userId="S::nmiller@chapinhall.org::3ab6fd27-d7bc-49f6-9a23-15af81d43dab" providerId="AD" clId="Web-{CD249C0C-ECE2-4DEA-9B9A-7BD961A68DA0}" dt="2018-04-10T14:34:04.551" v="31"/>
          <ac:spMkLst>
            <pc:docMk/>
            <pc:sldMk cId="2398758356" sldId="260"/>
            <ac:spMk id="2" creationId="{00000000-0000-0000-0000-000000000000}"/>
          </ac:spMkLst>
        </pc:spChg>
      </pc:sldChg>
      <pc:sldChg chg="modSp">
        <pc:chgData name="Miller, Neil" userId="S::nmiller@chapinhall.org::3ab6fd27-d7bc-49f6-9a23-15af81d43dab" providerId="AD" clId="Web-{CD249C0C-ECE2-4DEA-9B9A-7BD961A68DA0}" dt="2018-04-10T14:33:35.081" v="29"/>
        <pc:sldMkLst>
          <pc:docMk/>
          <pc:sldMk cId="1407777828" sldId="262"/>
        </pc:sldMkLst>
        <pc:spChg chg="mod">
          <ac:chgData name="Miller, Neil" userId="S::nmiller@chapinhall.org::3ab6fd27-d7bc-49f6-9a23-15af81d43dab" providerId="AD" clId="Web-{CD249C0C-ECE2-4DEA-9B9A-7BD961A68DA0}" dt="2018-04-10T14:33:35.081" v="29"/>
          <ac:spMkLst>
            <pc:docMk/>
            <pc:sldMk cId="1407777828" sldId="262"/>
            <ac:spMk id="2" creationId="{00000000-0000-0000-0000-000000000000}"/>
          </ac:spMkLst>
        </pc:spChg>
      </pc:sldChg>
      <pc:sldChg chg="modSp ord">
        <pc:chgData name="Miller, Neil" userId="S::nmiller@chapinhall.org::3ab6fd27-d7bc-49f6-9a23-15af81d43dab" providerId="AD" clId="Web-{CD249C0C-ECE2-4DEA-9B9A-7BD961A68DA0}" dt="2018-04-10T14:34:26.692" v="36"/>
        <pc:sldMkLst>
          <pc:docMk/>
          <pc:sldMk cId="187379495" sldId="264"/>
        </pc:sldMkLst>
        <pc:spChg chg="mod">
          <ac:chgData name="Miller, Neil" userId="S::nmiller@chapinhall.org::3ab6fd27-d7bc-49f6-9a23-15af81d43dab" providerId="AD" clId="Web-{CD249C0C-ECE2-4DEA-9B9A-7BD961A68DA0}" dt="2018-04-10T14:34:26.692" v="36"/>
          <ac:spMkLst>
            <pc:docMk/>
            <pc:sldMk cId="187379495" sldId="264"/>
            <ac:spMk id="2" creationId="{00000000-0000-0000-0000-000000000000}"/>
          </ac:spMkLst>
        </pc:spChg>
        <pc:spChg chg="mod">
          <ac:chgData name="Miller, Neil" userId="S::nmiller@chapinhall.org::3ab6fd27-d7bc-49f6-9a23-15af81d43dab" providerId="AD" clId="Web-{CD249C0C-ECE2-4DEA-9B9A-7BD961A68DA0}" dt="2018-04-10T14:33:01.861" v="17"/>
          <ac:spMkLst>
            <pc:docMk/>
            <pc:sldMk cId="187379495" sldId="264"/>
            <ac:spMk id="3" creationId="{00000000-0000-0000-0000-000000000000}"/>
          </ac:spMkLst>
        </pc:spChg>
      </pc:sldChg>
    </pc:docChg>
  </pc:docChgLst>
  <pc:docChgLst>
    <pc:chgData name="Miller, Neil" userId="3ab6fd27-d7bc-49f6-9a23-15af81d43dab" providerId="ADAL" clId="{4D1766ED-9EBD-4938-B0DD-F0B2FF68DDDF}"/>
    <pc:docChg chg="undo addSld delSld modSld">
      <pc:chgData name="Miller, Neil" userId="3ab6fd27-d7bc-49f6-9a23-15af81d43dab" providerId="ADAL" clId="{4D1766ED-9EBD-4938-B0DD-F0B2FF68DDDF}" dt="2018-04-10T14:43:47.815" v="556" actId="1076"/>
      <pc:docMkLst>
        <pc:docMk/>
      </pc:docMkLst>
      <pc:sldChg chg="modSp">
        <pc:chgData name="Miller, Neil" userId="3ab6fd27-d7bc-49f6-9a23-15af81d43dab" providerId="ADAL" clId="{4D1766ED-9EBD-4938-B0DD-F0B2FF68DDDF}" dt="2018-04-10T14:43:47.815" v="556" actId="1076"/>
        <pc:sldMkLst>
          <pc:docMk/>
          <pc:sldMk cId="1605554487" sldId="257"/>
        </pc:sldMkLst>
        <pc:graphicFrameChg chg="mod modGraphic">
          <ac:chgData name="Miller, Neil" userId="3ab6fd27-d7bc-49f6-9a23-15af81d43dab" providerId="ADAL" clId="{4D1766ED-9EBD-4938-B0DD-F0B2FF68DDDF}" dt="2018-04-10T14:43:47.815" v="556" actId="1076"/>
          <ac:graphicFrameMkLst>
            <pc:docMk/>
            <pc:sldMk cId="1605554487" sldId="257"/>
            <ac:graphicFrameMk id="4" creationId="{00000000-0000-0000-0000-000000000000}"/>
          </ac:graphicFrameMkLst>
        </pc:graphicFrameChg>
      </pc:sldChg>
      <pc:sldChg chg="modSp add">
        <pc:chgData name="Miller, Neil" userId="3ab6fd27-d7bc-49f6-9a23-15af81d43dab" providerId="ADAL" clId="{4D1766ED-9EBD-4938-B0DD-F0B2FF68DDDF}" dt="2018-04-10T14:41:33.080" v="539" actId="20577"/>
        <pc:sldMkLst>
          <pc:docMk/>
          <pc:sldMk cId="552371199" sldId="265"/>
        </pc:sldMkLst>
        <pc:spChg chg="mod">
          <ac:chgData name="Miller, Neil" userId="3ab6fd27-d7bc-49f6-9a23-15af81d43dab" providerId="ADAL" clId="{4D1766ED-9EBD-4938-B0DD-F0B2FF68DDDF}" dt="2018-04-10T14:41:33.080" v="539" actId="20577"/>
          <ac:spMkLst>
            <pc:docMk/>
            <pc:sldMk cId="552371199" sldId="265"/>
            <ac:spMk id="2" creationId="{E9010757-4918-4AEF-BC37-02BA22D163D1}"/>
          </ac:spMkLst>
        </pc:spChg>
        <pc:spChg chg="mod">
          <ac:chgData name="Miller, Neil" userId="3ab6fd27-d7bc-49f6-9a23-15af81d43dab" providerId="ADAL" clId="{4D1766ED-9EBD-4938-B0DD-F0B2FF68DDDF}" dt="2018-04-10T14:39:35.480" v="44" actId="20577"/>
          <ac:spMkLst>
            <pc:docMk/>
            <pc:sldMk cId="552371199" sldId="265"/>
            <ac:spMk id="3" creationId="{65BC39D7-ECE2-4B71-8CFE-F00D06306C8B}"/>
          </ac:spMkLst>
        </pc:spChg>
      </pc:sldChg>
      <pc:sldChg chg="del">
        <pc:chgData name="Miller, Neil" userId="3ab6fd27-d7bc-49f6-9a23-15af81d43dab" providerId="ADAL" clId="{4D1766ED-9EBD-4938-B0DD-F0B2FF68DDDF}" dt="2018-04-10T14:39:18.535" v="0" actId="2696"/>
        <pc:sldMkLst>
          <pc:docMk/>
          <pc:sldMk cId="2919745605" sldId="370"/>
        </pc:sldMkLst>
      </pc:sldChg>
      <pc:sldMasterChg chg="delSldLayout">
        <pc:chgData name="Miller, Neil" userId="3ab6fd27-d7bc-49f6-9a23-15af81d43dab" providerId="ADAL" clId="{4D1766ED-9EBD-4938-B0DD-F0B2FF68DDDF}" dt="2018-04-10T14:39:18.535" v="1" actId="2696"/>
        <pc:sldMasterMkLst>
          <pc:docMk/>
          <pc:sldMasterMk cId="1233805520" sldId="2147483648"/>
        </pc:sldMasterMkLst>
        <pc:sldLayoutChg chg="del">
          <pc:chgData name="Miller, Neil" userId="3ab6fd27-d7bc-49f6-9a23-15af81d43dab" providerId="ADAL" clId="{4D1766ED-9EBD-4938-B0DD-F0B2FF68DDDF}" dt="2018-04-10T14:39:18.535" v="1" actId="2696"/>
          <pc:sldLayoutMkLst>
            <pc:docMk/>
            <pc:sldMasterMk cId="1233805520" sldId="2147483648"/>
            <pc:sldLayoutMk cId="1510044307"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821B8-D169-4997-B574-5CD27F790832}" type="datetimeFigureOut">
              <a:rPr lang="en-US" smtClean="0"/>
              <a:t>7/15/2018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5B401-449A-4805-BA66-391EA0E39E75}" type="slidenum">
              <a:rPr lang="en-US" smtClean="0"/>
              <a:t>‹#›</a:t>
            </a:fld>
            <a:endParaRPr lang="en-US"/>
          </a:p>
        </p:txBody>
      </p:sp>
    </p:spTree>
    <p:extLst>
      <p:ext uri="{BB962C8B-B14F-4D97-AF65-F5344CB8AC3E}">
        <p14:creationId xmlns:p14="http://schemas.microsoft.com/office/powerpoint/2010/main" val="3811279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“Supply sensitive literature” in</a:t>
            </a:r>
            <a:r>
              <a:rPr lang="en-US" baseline="0" dirty="0" smtClean="0"/>
              <a:t> health – Dartmouth Atlas literature. </a:t>
            </a:r>
          </a:p>
          <a:p>
            <a:endParaRPr lang="en-US" baseline="0" dirty="0" smtClean="0"/>
          </a:p>
          <a:p>
            <a:r>
              <a:rPr lang="en-US" baseline="0" dirty="0" smtClean="0"/>
              <a:t>Two-step catchment – some resources you only have in one spot, then you’re not using in other spots.</a:t>
            </a:r>
          </a:p>
          <a:p>
            <a:endParaRPr lang="en-US" baseline="0" dirty="0" smtClean="0"/>
          </a:p>
          <a:p>
            <a:r>
              <a:rPr lang="en-US" baseline="0" dirty="0" smtClean="0"/>
              <a:t>Measuring potential vs realized access. </a:t>
            </a:r>
            <a:endParaRPr lang="en-US" dirty="0"/>
          </a:p>
        </p:txBody>
      </p:sp>
      <p:sp>
        <p:nvSpPr>
          <p:cNvPr id="4" name="Slide Number Placeholder 3"/>
          <p:cNvSpPr>
            <a:spLocks noGrp="1"/>
          </p:cNvSpPr>
          <p:nvPr>
            <p:ph type="sldNum" sz="quarter" idx="10"/>
          </p:nvPr>
        </p:nvSpPr>
        <p:spPr/>
        <p:txBody>
          <a:bodyPr/>
          <a:lstStyle/>
          <a:p>
            <a:fld id="{9565B401-449A-4805-BA66-391EA0E39E75}" type="slidenum">
              <a:rPr lang="en-US" smtClean="0"/>
              <a:t>7</a:t>
            </a:fld>
            <a:endParaRPr lang="en-US"/>
          </a:p>
        </p:txBody>
      </p:sp>
    </p:spTree>
    <p:extLst>
      <p:ext uri="{BB962C8B-B14F-4D97-AF65-F5344CB8AC3E}">
        <p14:creationId xmlns:p14="http://schemas.microsoft.com/office/powerpoint/2010/main" val="2422097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Challenges to </a:t>
            </a:r>
            <a:r>
              <a:rPr lang="en-US" dirty="0" err="1" smtClean="0"/>
              <a:t>iid</a:t>
            </a:r>
            <a:r>
              <a:rPr lang="en-US" dirty="0" smtClean="0"/>
              <a:t> assumption</a:t>
            </a:r>
            <a:r>
              <a:rPr lang="en-US" baseline="0" dirty="0" smtClean="0"/>
              <a:t> -- </a:t>
            </a:r>
            <a:r>
              <a:rPr lang="en-US" dirty="0" smtClean="0"/>
              <a:t>Neighborhood </a:t>
            </a:r>
            <a:r>
              <a:rPr lang="en-US" dirty="0" smtClean="0"/>
              <a:t>and peer effects – consider bringing in neighborhood characteristics. Think</a:t>
            </a:r>
            <a:r>
              <a:rPr lang="en-US" baseline="0" dirty="0" smtClean="0"/>
              <a:t> through implications of peer effects on out of sample prediction. </a:t>
            </a:r>
            <a:r>
              <a:rPr lang="en-US" baseline="0" dirty="0" smtClean="0"/>
              <a:t>(</a:t>
            </a:r>
            <a:r>
              <a:rPr lang="en-US" baseline="0" dirty="0" smtClean="0"/>
              <a:t>Social groups e.g. through theater or athletics, or geography.) (What possibility is there for something like </a:t>
            </a:r>
            <a:r>
              <a:rPr lang="en-US" baseline="0" dirty="0" err="1" smtClean="0"/>
              <a:t>Adhealth</a:t>
            </a:r>
            <a:r>
              <a:rPr lang="en-US" baseline="0" dirty="0" smtClean="0"/>
              <a:t>, where we find friendship and spatial relationships?)</a:t>
            </a:r>
          </a:p>
          <a:p>
            <a:endParaRPr lang="en-US" baseline="0" dirty="0" smtClean="0"/>
          </a:p>
          <a:p>
            <a:r>
              <a:rPr lang="en-US" baseline="0" dirty="0" smtClean="0"/>
              <a:t>** Would need to observe marketing. Literature shows the potential impact of word of mouth/trusted source.</a:t>
            </a:r>
          </a:p>
          <a:p>
            <a:endParaRPr lang="en-US" baseline="0" dirty="0" smtClean="0"/>
          </a:p>
          <a:p>
            <a:r>
              <a:rPr lang="en-US" baseline="0" dirty="0" smtClean="0"/>
              <a:t>** To assess predictive validity – train model on early year of application data, and make a prediction in a later year (with different youth). How much do we miss, and can we identify clusters?</a:t>
            </a:r>
          </a:p>
          <a:p>
            <a:endParaRPr lang="en-US" baseline="0" dirty="0" smtClean="0"/>
          </a:p>
          <a:p>
            <a:r>
              <a:rPr lang="en-US" baseline="0" dirty="0" smtClean="0"/>
              <a:t>Note: distinction between actual enrollment (which is a negotiation of preferences and lottery) and preference (indicated by application data). Note—complication if there’s strategic listing of preferences.</a:t>
            </a:r>
          </a:p>
          <a:p>
            <a:endParaRPr lang="en-US" baseline="0" dirty="0" smtClean="0"/>
          </a:p>
          <a:p>
            <a:r>
              <a:rPr lang="en-US" baseline="0" dirty="0" smtClean="0"/>
              <a:t>Could there be dynamics of demand, e.g. </a:t>
            </a:r>
            <a:r>
              <a:rPr lang="en-US" baseline="0" dirty="0" smtClean="0"/>
              <a:t>evolution of popularity and word of mouth across years, which may correlate with either observed or unobserved dimensions?</a:t>
            </a:r>
            <a:endParaRPr lang="en-US" dirty="0"/>
          </a:p>
        </p:txBody>
      </p:sp>
      <p:sp>
        <p:nvSpPr>
          <p:cNvPr id="4" name="Slide Number Placeholder 3"/>
          <p:cNvSpPr>
            <a:spLocks noGrp="1"/>
          </p:cNvSpPr>
          <p:nvPr>
            <p:ph type="sldNum" sz="quarter" idx="10"/>
          </p:nvPr>
        </p:nvSpPr>
        <p:spPr/>
        <p:txBody>
          <a:bodyPr/>
          <a:lstStyle/>
          <a:p>
            <a:fld id="{9565B401-449A-4805-BA66-391EA0E39E75}" type="slidenum">
              <a:rPr lang="en-US" smtClean="0"/>
              <a:t>9</a:t>
            </a:fld>
            <a:endParaRPr lang="en-US"/>
          </a:p>
        </p:txBody>
      </p:sp>
    </p:spTree>
    <p:extLst>
      <p:ext uri="{BB962C8B-B14F-4D97-AF65-F5344CB8AC3E}">
        <p14:creationId xmlns:p14="http://schemas.microsoft.com/office/powerpoint/2010/main" val="197738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5B401-449A-4805-BA66-391EA0E39E75}" type="slidenum">
              <a:rPr lang="en-US" smtClean="0"/>
              <a:t>10</a:t>
            </a:fld>
            <a:endParaRPr lang="en-US"/>
          </a:p>
        </p:txBody>
      </p:sp>
    </p:spTree>
    <p:extLst>
      <p:ext uri="{BB962C8B-B14F-4D97-AF65-F5344CB8AC3E}">
        <p14:creationId xmlns:p14="http://schemas.microsoft.com/office/powerpoint/2010/main" val="3015265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Recognize the significance of getting</a:t>
            </a:r>
            <a:r>
              <a:rPr lang="en-US" baseline="0" dirty="0" smtClean="0"/>
              <a:t> transportation mode right. Consider identifying surveys that have this content. And also: seek qualitative evidence from engaging with populations and policy makers familiar with served populations.</a:t>
            </a:r>
            <a:endParaRPr lang="en-US" dirty="0"/>
          </a:p>
        </p:txBody>
      </p:sp>
      <p:sp>
        <p:nvSpPr>
          <p:cNvPr id="4" name="Slide Number Placeholder 3"/>
          <p:cNvSpPr>
            <a:spLocks noGrp="1"/>
          </p:cNvSpPr>
          <p:nvPr>
            <p:ph type="sldNum" sz="quarter" idx="10"/>
          </p:nvPr>
        </p:nvSpPr>
        <p:spPr/>
        <p:txBody>
          <a:bodyPr/>
          <a:lstStyle/>
          <a:p>
            <a:fld id="{9565B401-449A-4805-BA66-391EA0E39E75}" type="slidenum">
              <a:rPr lang="en-US" smtClean="0"/>
              <a:t>11</a:t>
            </a:fld>
            <a:endParaRPr lang="en-US"/>
          </a:p>
        </p:txBody>
      </p:sp>
    </p:spTree>
    <p:extLst>
      <p:ext uri="{BB962C8B-B14F-4D97-AF65-F5344CB8AC3E}">
        <p14:creationId xmlns:p14="http://schemas.microsoft.com/office/powerpoint/2010/main" val="660537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Geodesign</a:t>
            </a:r>
            <a:r>
              <a:rPr lang="en-US" dirty="0" smtClean="0"/>
              <a:t> – trucker apps – some folk at ASU, who use “collaboration”. Not pretty as a front-end. Idea is user-engagement process</a:t>
            </a:r>
            <a:r>
              <a:rPr lang="en-US" baseline="0" dirty="0" smtClean="0"/>
              <a:t> with in-meeting time feedback. See Michael </a:t>
            </a:r>
            <a:r>
              <a:rPr lang="en-US" baseline="0" dirty="0" err="1" smtClean="0"/>
              <a:t>Kuby’s</a:t>
            </a:r>
            <a:r>
              <a:rPr lang="en-US" baseline="0" dirty="0" smtClean="0"/>
              <a:t> work: https://geoplan.asu.edu/michael-kuby </a:t>
            </a:r>
            <a:br>
              <a:rPr lang="en-US" baseline="0" dirty="0" smtClean="0"/>
            </a:br>
            <a:endParaRPr lang="en-US" baseline="0" dirty="0" smtClean="0"/>
          </a:p>
          <a:p>
            <a:r>
              <a:rPr lang="en-US" baseline="0" dirty="0" smtClean="0"/>
              <a:t>With respect to uncertainty represented in the model—recognize that locations, or the travel times are not measured with precision (and it’s unclear how to get variance of travel times from Google Distance Matrix). Also, the measured travel time may not be relevant to youth, since they do not take recommended travel paths: measurement error in this variable would create attenuation bias in inference for the coefficient.</a:t>
            </a:r>
          </a:p>
          <a:p>
            <a:endParaRPr lang="en-US" baseline="0" dirty="0" smtClean="0"/>
          </a:p>
          <a:p>
            <a:r>
              <a:rPr lang="en-US" baseline="0" dirty="0" smtClean="0"/>
              <a:t>On the second approach to bootstrapping (the entire optimization process)--how would one </a:t>
            </a:r>
            <a:r>
              <a:rPr lang="en-US" baseline="0" dirty="0" smtClean="0"/>
              <a:t>interpret </a:t>
            </a:r>
            <a:r>
              <a:rPr lang="en-US" baseline="0" dirty="0" smtClean="0"/>
              <a:t>a situation where the estimates are far apart</a:t>
            </a:r>
            <a:r>
              <a:rPr lang="en-US" baseline="0" dirty="0" smtClean="0"/>
              <a:t>?</a:t>
            </a:r>
          </a:p>
          <a:p>
            <a:endParaRPr lang="en-US" baseline="0" dirty="0" smtClean="0"/>
          </a:p>
          <a:p>
            <a:r>
              <a:rPr lang="en-US" baseline="0" dirty="0" smtClean="0"/>
              <a:t># The art of optimization …</a:t>
            </a:r>
          </a:p>
          <a:p>
            <a:r>
              <a:rPr lang="en-US" baseline="0" dirty="0" smtClean="0"/>
              <a:t>One way to simplify the planner’s problem would be discretize the objective function. With continuity, simulated annealing, it checks for improvements but gets subtle feedback. A discrete objective produces larger jumps, giving stronger feedback.</a:t>
            </a:r>
          </a:p>
          <a:p>
            <a:endParaRPr lang="en-US" baseline="0" dirty="0" smtClean="0"/>
          </a:p>
          <a:p>
            <a:r>
              <a:rPr lang="en-US" baseline="0" dirty="0" smtClean="0"/>
              <a:t>Another approach may be turning the objective into a constraint: e.g. I want to make sure that I want every slot to be utilized. (But not sure how to implement this, since it’s ex ante expectations.)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565B401-449A-4805-BA66-391EA0E39E75}" type="slidenum">
              <a:rPr lang="en-US" smtClean="0"/>
              <a:t>20</a:t>
            </a:fld>
            <a:endParaRPr lang="en-US"/>
          </a:p>
        </p:txBody>
      </p:sp>
    </p:spTree>
    <p:extLst>
      <p:ext uri="{BB962C8B-B14F-4D97-AF65-F5344CB8AC3E}">
        <p14:creationId xmlns:p14="http://schemas.microsoft.com/office/powerpoint/2010/main" val="4095904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First bullet is Simulation of </a:t>
                </a:r>
                <a14:m>
                  <m:oMath xmlns:m="http://schemas.openxmlformats.org/officeDocument/2006/math">
                    <m:f>
                      <m:fPr>
                        <m:type m:val="skw"/>
                        <m:ctrlPr>
                          <a:rPr lang="en-US" sz="2000" b="0" i="1" smtClean="0">
                            <a:latin typeface="Cambria Math" panose="02040503050406030204" pitchFamily="18" charset="0"/>
                          </a:rPr>
                        </m:ctrlPr>
                      </m:fPr>
                      <m:num>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sSubSup>
                              <m:sSubSupPr>
                                <m:ctrlPr>
                                  <a:rPr lang="en-US" sz="2000" i="1">
                                    <a:latin typeface="Cambria Math" panose="02040503050406030204" pitchFamily="18" charset="0"/>
                                  </a:rPr>
                                </m:ctrlPr>
                              </m:sSubSup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m:rPr>
                                    <m:sty m:val="p"/>
                                  </m:rPr>
                                  <a:rPr lang="en-US" sz="2000">
                                    <a:latin typeface="Cambria Math" panose="02040503050406030204" pitchFamily="18" charset="0"/>
                                  </a:rPr>
                                  <m:t>P</m:t>
                                </m:r>
                              </m:e>
                              <m:sub>
                                <m:r>
                                  <m:rPr>
                                    <m:sty m:val="p"/>
                                  </m:rPr>
                                  <a:rPr lang="en-US" sz="2000">
                                    <a:latin typeface="Cambria Math" panose="02040503050406030204" pitchFamily="18" charset="0"/>
                                  </a:rPr>
                                  <m:t>iJ</m:t>
                                </m:r>
                                <m:r>
                                  <a:rPr lang="en-US" sz="2000" i="1">
                                    <a:latin typeface="Cambria Math" panose="02040503050406030204" pitchFamily="18" charset="0"/>
                                  </a:rPr>
                                  <m:t>+1</m:t>
                                </m:r>
                              </m:sub>
                              <m:sup>
                                <m:r>
                                  <m:rPr>
                                    <m:sty m:val="p"/>
                                  </m:rPr>
                                  <a:rPr lang="en-US" sz="2000">
                                    <a:latin typeface="Cambria Math" panose="02040503050406030204" pitchFamily="18" charset="0"/>
                                  </a:rPr>
                                  <m:t>e</m:t>
                                </m:r>
                                <m:r>
                                  <a:rPr lang="en-US" sz="2000">
                                    <a:latin typeface="Cambria Math" panose="02040503050406030204" pitchFamily="18" charset="0"/>
                                  </a:rPr>
                                  <m:t>∗</m:t>
                                </m:r>
                              </m:sup>
                            </m:sSub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𝐽</m:t>
                                    </m:r>
                                    <m:r>
                                      <a:rPr lang="en-US" sz="2000" i="1">
                                        <a:latin typeface="Cambria Math" panose="02040503050406030204" pitchFamily="18" charset="0"/>
                                      </a:rPr>
                                      <m:t>+1</m:t>
                                    </m:r>
                                  </m:sub>
                                </m:sSub>
                              </m:e>
                            </m:d>
                          </m:e>
                        </m:nary>
                      </m:num>
                      <m:den>
                        <m:r>
                          <a:rPr lang="en-US" sz="2000" b="0" i="1" smtClean="0">
                            <a:latin typeface="Cambria Math" panose="02040503050406030204" pitchFamily="18" charset="0"/>
                          </a:rPr>
                          <m:t>𝔼</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𝐽</m:t>
                                </m:r>
                                <m:r>
                                  <a:rPr lang="en-US" sz="2000" b="0" i="1" smtClean="0">
                                    <a:latin typeface="Cambria Math" panose="02040503050406030204" pitchFamily="18" charset="0"/>
                                  </a:rPr>
                                  <m:t>+1</m:t>
                                </m:r>
                              </m:sub>
                            </m:sSub>
                          </m:e>
                        </m:d>
                      </m:den>
                    </m:f>
                  </m:oMath>
                </a14:m>
                <a:endParaRPr lang="en-US" sz="2000" dirty="0" smtClean="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First bullet is </a:t>
                </a:r>
                <a:r>
                  <a:rPr lang="en-US" dirty="0" smtClean="0"/>
                  <a:t>Simulation of </a:t>
                </a:r>
                <a:r>
                  <a:rPr lang="en-US" sz="2000" b="0" i="0" smtClean="0">
                    <a:latin typeface="Cambria Math" panose="02040503050406030204" pitchFamily="18" charset="0"/>
                  </a:rPr>
                  <a:t>(</a:t>
                </a:r>
                <a:r>
                  <a:rPr lang="en-US" sz="2000" b="0" i="0">
                    <a:latin typeface="Cambria Math" panose="02040503050406030204" pitchFamily="18" charset="0"/>
                  </a:rPr>
                  <a:t>∑2_(</a:t>
                </a:r>
                <a:r>
                  <a:rPr lang="en-US" sz="2000" i="0">
                    <a:latin typeface="Cambria Math" panose="02040503050406030204" pitchFamily="18" charset="0"/>
                  </a:rPr>
                  <a:t>𝑖=1)^𝑁▒〖〖𝑥_𝑖 P〗_(iJ+1)^(e∗) (𝑤_(𝐽+1) ) 〗</a:t>
                </a:r>
                <a:r>
                  <a:rPr lang="en-US" sz="2000" b="0" i="0" smtClean="0">
                    <a:latin typeface="Cambria Math" panose="02040503050406030204" pitchFamily="18" charset="0"/>
                  </a:rPr>
                  <a:t>)⁄𝔼[𝑛_(𝐽+1) ] </a:t>
                </a:r>
                <a:endParaRPr lang="en-US" sz="2000" dirty="0" smtClean="0"/>
              </a:p>
              <a:p>
                <a:endParaRPr lang="en-US" dirty="0"/>
              </a:p>
            </p:txBody>
          </p:sp>
        </mc:Fallback>
      </mc:AlternateContent>
      <p:sp>
        <p:nvSpPr>
          <p:cNvPr id="4" name="Slide Number Placeholder 3"/>
          <p:cNvSpPr>
            <a:spLocks noGrp="1"/>
          </p:cNvSpPr>
          <p:nvPr>
            <p:ph type="sldNum" sz="quarter" idx="10"/>
          </p:nvPr>
        </p:nvSpPr>
        <p:spPr/>
        <p:txBody>
          <a:bodyPr/>
          <a:lstStyle/>
          <a:p>
            <a:fld id="{9565B401-449A-4805-BA66-391EA0E39E75}" type="slidenum">
              <a:rPr lang="en-US" smtClean="0"/>
              <a:t>21</a:t>
            </a:fld>
            <a:endParaRPr lang="en-US"/>
          </a:p>
        </p:txBody>
      </p:sp>
    </p:spTree>
    <p:extLst>
      <p:ext uri="{BB962C8B-B14F-4D97-AF65-F5344CB8AC3E}">
        <p14:creationId xmlns:p14="http://schemas.microsoft.com/office/powerpoint/2010/main" val="371481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5B401-449A-4805-BA66-391EA0E39E75}" type="slidenum">
              <a:rPr lang="en-US" smtClean="0"/>
              <a:t>22</a:t>
            </a:fld>
            <a:endParaRPr lang="en-US"/>
          </a:p>
        </p:txBody>
      </p:sp>
    </p:spTree>
    <p:extLst>
      <p:ext uri="{BB962C8B-B14F-4D97-AF65-F5344CB8AC3E}">
        <p14:creationId xmlns:p14="http://schemas.microsoft.com/office/powerpoint/2010/main" val="3957169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606" y="2766767"/>
            <a:ext cx="6309674" cy="1577419"/>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52474"/>
            <a:ext cx="4343400" cy="1304925"/>
          </a:xfrm>
          <a:prstGeom prst="rect">
            <a:avLst/>
          </a:prstGeom>
        </p:spPr>
        <p:txBody>
          <a:bodyPr anchor="b">
            <a:noAutofit/>
          </a:bodyPr>
          <a:lstStyle>
            <a:lvl1pPr>
              <a:defRPr sz="4400"/>
            </a:lvl1pPr>
          </a:lstStyle>
          <a:p>
            <a:r>
              <a:rPr lang="en-US"/>
              <a:t>Click to edit Master title style</a:t>
            </a:r>
            <a:endParaRPr lang="en-US" dirty="0"/>
          </a:p>
        </p:txBody>
      </p:sp>
      <p:sp>
        <p:nvSpPr>
          <p:cNvPr id="3" name="Picture Placeholder 2"/>
          <p:cNvSpPr>
            <a:spLocks noGrp="1"/>
          </p:cNvSpPr>
          <p:nvPr>
            <p:ph type="pic" idx="1"/>
          </p:nvPr>
        </p:nvSpPr>
        <p:spPr>
          <a:xfrm>
            <a:off x="5358384" y="987425"/>
            <a:ext cx="6016752" cy="497310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399"/>
            <a:ext cx="4343400" cy="3903133"/>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a:p>
        </p:txBody>
      </p:sp>
      <p:sp>
        <p:nvSpPr>
          <p:cNvPr id="7" name="Slide Number Placeholder 6"/>
          <p:cNvSpPr>
            <a:spLocks noGrp="1"/>
          </p:cNvSpPr>
          <p:nvPr>
            <p:ph type="sldNum" sz="quarter" idx="12"/>
          </p:nvPr>
        </p:nvSpPr>
        <p:spPr/>
        <p:txBody>
          <a:bodyPr/>
          <a:lstStyle/>
          <a:p>
            <a:fld id="{98EC09EB-D433-5B43-AE24-A093671FFB0E}"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50975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9172280" y="277284"/>
            <a:ext cx="2743200" cy="365125"/>
          </a:xfrm>
        </p:spPr>
        <p:txBody>
          <a:bodyPr/>
          <a:lstStyle/>
          <a:p>
            <a:fld id="{98EC09EB-D433-5B43-AE24-A093671FFB0E}"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
        <p:nvSpPr>
          <p:cNvPr id="9" name="Title 8"/>
          <p:cNvSpPr>
            <a:spLocks noGrp="1"/>
          </p:cNvSpPr>
          <p:nvPr>
            <p:ph type="title"/>
          </p:nvPr>
        </p:nvSpPr>
        <p:spPr>
          <a:xfrm>
            <a:off x="966788" y="642409"/>
            <a:ext cx="10107612" cy="2909755"/>
          </a:xfrm>
        </p:spPr>
        <p:txBody>
          <a:bodyPr anchor="b">
            <a:normAutofit/>
          </a:bodyPr>
          <a:lstStyle>
            <a:lvl1pPr>
              <a:defRPr sz="5400"/>
            </a:lvl1pPr>
          </a:lstStyle>
          <a:p>
            <a:r>
              <a:rPr lang="en-US"/>
              <a:t>Click to edit Master title style</a:t>
            </a:r>
            <a:endParaRPr lang="en-US" dirty="0"/>
          </a:p>
        </p:txBody>
      </p:sp>
      <p:sp>
        <p:nvSpPr>
          <p:cNvPr id="11" name="Text Placeholder 10"/>
          <p:cNvSpPr>
            <a:spLocks noGrp="1"/>
          </p:cNvSpPr>
          <p:nvPr>
            <p:ph type="body" sz="quarter" idx="11"/>
          </p:nvPr>
        </p:nvSpPr>
        <p:spPr>
          <a:xfrm>
            <a:off x="966788" y="3552825"/>
            <a:ext cx="10107612" cy="1352549"/>
          </a:xfrm>
        </p:spPr>
        <p:txBody>
          <a:bodyPr>
            <a:normAutofit/>
          </a:bodyPr>
          <a:lstStyle>
            <a:lvl1pPr marL="0" indent="0">
              <a:buNone/>
              <a:defRPr sz="3200">
                <a:solidFill>
                  <a:schemeClr val="accent5"/>
                </a:solidFill>
                <a:latin typeface="+mj-lt"/>
              </a:defRPr>
            </a:lvl1pPr>
          </a:lstStyle>
          <a:p>
            <a:pPr lvl="0"/>
            <a:r>
              <a:rPr lang="en-US"/>
              <a:t>Click to edit Master text styles</a:t>
            </a:r>
          </a:p>
        </p:txBody>
      </p:sp>
    </p:spTree>
    <p:extLst>
      <p:ext uri="{BB962C8B-B14F-4D97-AF65-F5344CB8AC3E}">
        <p14:creationId xmlns:p14="http://schemas.microsoft.com/office/powerpoint/2010/main" val="318711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78037"/>
            <a:ext cx="10515600" cy="3916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8EC09EB-D433-5B43-AE24-A093671FFB0E}"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Footer Placeholder 4"/>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753533"/>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2079096"/>
            <a:ext cx="5181600" cy="39153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079096"/>
            <a:ext cx="5181600" cy="39153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a:p>
        </p:txBody>
      </p:sp>
      <p:sp>
        <p:nvSpPr>
          <p:cNvPr id="7" name="Slide Number Placeholder 6"/>
          <p:cNvSpPr>
            <a:spLocks noGrp="1"/>
          </p:cNvSpPr>
          <p:nvPr>
            <p:ph type="sldNum" sz="quarter" idx="12"/>
          </p:nvPr>
        </p:nvSpPr>
        <p:spPr/>
        <p:txBody>
          <a:bodyPr/>
          <a:lstStyle/>
          <a:p>
            <a:fld id="{98EC09EB-D433-5B43-AE24-A093671FFB0E}"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752475"/>
            <a:ext cx="10515600" cy="1325563"/>
          </a:xfrm>
          <a:prstGeom prst="rect">
            <a:avLst/>
          </a:prstGeom>
        </p:spPr>
        <p:txBody>
          <a:bodyPr/>
          <a:lstStyle/>
          <a:p>
            <a:r>
              <a:rPr lang="en-US"/>
              <a:t>Click to edit Master title style</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dirty="0"/>
          </a:p>
        </p:txBody>
      </p:sp>
      <p:sp>
        <p:nvSpPr>
          <p:cNvPr id="5" name="Slide Number Placeholder 4"/>
          <p:cNvSpPr>
            <a:spLocks noGrp="1"/>
          </p:cNvSpPr>
          <p:nvPr>
            <p:ph type="sldNum" sz="quarter" idx="12"/>
          </p:nvPr>
        </p:nvSpPr>
        <p:spPr/>
        <p:txBody>
          <a:bodyPr/>
          <a:lstStyle/>
          <a:p>
            <a:fld id="{98EC09EB-D433-5B43-AE24-A093671FFB0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87350"/>
            <a:ext cx="10515600" cy="1325563"/>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8EC09EB-D433-5B43-AE24-A093671FFB0E}" type="slidenum">
              <a:rPr lang="en-US" smtClean="0"/>
              <a:t>‹#›</a:t>
            </a:fld>
            <a:endParaRPr lang="en-US"/>
          </a:p>
        </p:txBody>
      </p:sp>
      <p:sp>
        <p:nvSpPr>
          <p:cNvPr id="5" name="Content Placeholder 4"/>
          <p:cNvSpPr>
            <a:spLocks noGrp="1"/>
          </p:cNvSpPr>
          <p:nvPr>
            <p:ph sz="quarter" idx="11"/>
          </p:nvPr>
        </p:nvSpPr>
        <p:spPr>
          <a:xfrm>
            <a:off x="838200" y="1712913"/>
            <a:ext cx="10515600" cy="4518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355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87350"/>
            <a:ext cx="10515600" cy="1325563"/>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8EC09EB-D433-5B43-AE24-A093671FFB0E}" type="slidenum">
              <a:rPr lang="en-US" smtClean="0"/>
              <a:t>‹#›</a:t>
            </a:fld>
            <a:endParaRPr lang="en-US"/>
          </a:p>
        </p:txBody>
      </p:sp>
      <p:sp>
        <p:nvSpPr>
          <p:cNvPr id="5" name="Picture Placeholder 4"/>
          <p:cNvSpPr>
            <a:spLocks noGrp="1"/>
          </p:cNvSpPr>
          <p:nvPr>
            <p:ph type="pic" sz="quarter" idx="11"/>
          </p:nvPr>
        </p:nvSpPr>
        <p:spPr>
          <a:xfrm>
            <a:off x="838200" y="1712914"/>
            <a:ext cx="10515600" cy="4602162"/>
          </a:xfrm>
        </p:spPr>
        <p:txBody>
          <a:bodyPr/>
          <a:lstStyle/>
          <a:p>
            <a:r>
              <a:rPr lang="en-US"/>
              <a:t>Click icon to add picture</a:t>
            </a:r>
          </a:p>
        </p:txBody>
      </p:sp>
    </p:spTree>
    <p:extLst>
      <p:ext uri="{BB962C8B-B14F-4D97-AF65-F5344CB8AC3E}">
        <p14:creationId xmlns:p14="http://schemas.microsoft.com/office/powerpoint/2010/main" val="424629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bg>
      <p:bgPr>
        <a:solidFill>
          <a:srgbClr val="2A5CAA"/>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a:solidFill>
                  <a:schemeClr val="bg1"/>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98EC09EB-D433-5B43-AE24-A093671FFB0E}" type="slidenum">
              <a:rPr lang="en-US" smtClean="0"/>
              <a:pPr/>
              <a:t>‹#›</a:t>
            </a:fld>
            <a:endParaRPr lang="en-US" dirty="0"/>
          </a:p>
        </p:txBody>
      </p:sp>
      <p:sp>
        <p:nvSpPr>
          <p:cNvPr id="7" name="Content Placeholder 6"/>
          <p:cNvSpPr>
            <a:spLocks noGrp="1"/>
          </p:cNvSpPr>
          <p:nvPr>
            <p:ph sz="quarter" idx="13"/>
          </p:nvPr>
        </p:nvSpPr>
        <p:spPr>
          <a:xfrm>
            <a:off x="1524000" y="2047875"/>
            <a:ext cx="9153525" cy="2743200"/>
          </a:xfrm>
        </p:spPr>
        <p:txBody>
          <a:bodyPr anchor="ctr">
            <a:normAutofit/>
          </a:bodyPr>
          <a:lstStyle>
            <a:lvl1pPr marL="0" indent="0" algn="ctr">
              <a:buNone/>
              <a:defRPr sz="360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en-US"/>
              <a:t>Click to edit Master text styles</a:t>
            </a:r>
          </a:p>
        </p:txBody>
      </p:sp>
    </p:spTree>
    <p:extLst>
      <p:ext uri="{BB962C8B-B14F-4D97-AF65-F5344CB8AC3E}">
        <p14:creationId xmlns:p14="http://schemas.microsoft.com/office/powerpoint/2010/main" val="36875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52474"/>
            <a:ext cx="4343400" cy="1304925"/>
          </a:xfrm>
          <a:prstGeom prst="rect">
            <a:avLst/>
          </a:prstGeom>
        </p:spPr>
        <p:txBody>
          <a:bodyPr anchor="b">
            <a:noAutofit/>
          </a:bodyPr>
          <a:lstStyle>
            <a:lvl1pPr>
              <a:defRPr sz="4400"/>
            </a:lvl1pPr>
          </a:lstStyle>
          <a:p>
            <a:r>
              <a:rPr lang="en-US"/>
              <a:t>Click to edit Master title style</a:t>
            </a:r>
            <a:endParaRPr lang="en-US" dirty="0"/>
          </a:p>
        </p:txBody>
      </p:sp>
      <p:sp>
        <p:nvSpPr>
          <p:cNvPr id="3" name="Content Placeholder 2"/>
          <p:cNvSpPr>
            <a:spLocks noGrp="1"/>
          </p:cNvSpPr>
          <p:nvPr>
            <p:ph idx="1"/>
          </p:nvPr>
        </p:nvSpPr>
        <p:spPr>
          <a:xfrm>
            <a:off x="5353050" y="987425"/>
            <a:ext cx="6002338" cy="49561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4343400" cy="3886200"/>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a:p>
        </p:txBody>
      </p:sp>
      <p:sp>
        <p:nvSpPr>
          <p:cNvPr id="7" name="Slide Number Placeholder 6"/>
          <p:cNvSpPr>
            <a:spLocks noGrp="1"/>
          </p:cNvSpPr>
          <p:nvPr>
            <p:ph type="sldNum" sz="quarter" idx="12"/>
          </p:nvPr>
        </p:nvSpPr>
        <p:spPr/>
        <p:txBody>
          <a:bodyPr/>
          <a:lstStyle/>
          <a:p>
            <a:fld id="{98EC09EB-D433-5B43-AE24-A093671FFB0E}"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949267" y="387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C09EB-D433-5B43-AE24-A093671FFB0E}" type="slidenum">
              <a:rPr lang="en-US" smtClean="0"/>
              <a:t>‹#›</a:t>
            </a:fld>
            <a:endParaRPr lang="en-US"/>
          </a:p>
        </p:txBody>
      </p:sp>
      <p:sp>
        <p:nvSpPr>
          <p:cNvPr id="10" name="Title Placeholder 9"/>
          <p:cNvSpPr>
            <a:spLocks noGrp="1"/>
          </p:cNvSpPr>
          <p:nvPr>
            <p:ph type="title"/>
          </p:nvPr>
        </p:nvSpPr>
        <p:spPr>
          <a:xfrm>
            <a:off x="838200" y="75247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1" name="Text Placeholder 10"/>
          <p:cNvSpPr>
            <a:spLocks noGrp="1"/>
          </p:cNvSpPr>
          <p:nvPr>
            <p:ph type="body" idx="1"/>
          </p:nvPr>
        </p:nvSpPr>
        <p:spPr>
          <a:xfrm>
            <a:off x="838200" y="2078038"/>
            <a:ext cx="10515600" cy="39163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4" r:id="rId5"/>
    <p:sldLayoutId id="2147483662" r:id="rId6"/>
    <p:sldLayoutId id="2147483661" r:id="rId7"/>
    <p:sldLayoutId id="2147483655" r:id="rId8"/>
    <p:sldLayoutId id="2147483656" r:id="rId9"/>
    <p:sldLayoutId id="2147483657" r:id="rId10"/>
  </p:sldLayoutIdLst>
  <p:hf hdr="0" ftr="0" dt="0"/>
  <p:txStyles>
    <p:titleStyle>
      <a:lvl1pPr algn="l" defTabSz="914400" rtl="0" eaLnBrk="1" latinLnBrk="0" hangingPunct="1">
        <a:lnSpc>
          <a:spcPct val="90000"/>
        </a:lnSpc>
        <a:spcBef>
          <a:spcPct val="0"/>
        </a:spcBef>
        <a:buNone/>
        <a:defRPr sz="4800" kern="1200">
          <a:solidFill>
            <a:srgbClr val="2A5CAA"/>
          </a:solidFill>
          <a:latin typeface="Gotham Ligh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www.github.com/nsmader/canop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mailto:nmader@chapinhall.org"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522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vert="horz" lIns="91440" tIns="45720" rIns="91440" bIns="45720" rtlCol="0" anchor="t">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r>
                        <a:rPr lang="en-US" b="0" i="1" smtClean="0">
                          <a:latin typeface="Cambria Math" panose="02040503050406030204" pitchFamily="18" charset="0"/>
                        </a:rPr>
                        <m:t>=1</m:t>
                      </m:r>
                      <m:groupChr>
                        <m:groupChrPr>
                          <m:chr m:val="⇔"/>
                          <m:pos m:val="top"/>
                          <m:ctrlPr>
                            <a:rPr lang="en-US" b="0" i="1" smtClean="0">
                              <a:latin typeface="Cambria Math" panose="02040503050406030204" pitchFamily="18" charset="0"/>
                            </a:rPr>
                          </m:ctrlPr>
                        </m:groupChrPr>
                        <m:e/>
                      </m:groupCh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m:t>
                      </m:r>
                      <m:r>
                        <a:rPr lang="en-US" b="0" i="1" smtClean="0">
                          <a:latin typeface="Cambria Math" panose="02040503050406030204" pitchFamily="18" charset="0"/>
                        </a:rPr>
                        <m:t>𝐽</m:t>
                      </m:r>
                    </m:oMath>
                  </m:oMathPara>
                </a14:m>
                <a:endParaRPr lang="en-US" dirty="0" smtClean="0"/>
              </a:p>
              <a:p>
                <a:pPr marL="0" indent="0">
                  <a:buNone/>
                </a:pPr>
                <a:r>
                  <a:rPr lang="en-US" dirty="0" smtClean="0"/>
                  <a:t>Thus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𝑒𝑥𝑝</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𝑖𝑗</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e>
                          </m:d>
                        </m:num>
                        <m:den>
                          <m:r>
                            <a:rPr lang="en-US" i="1">
                              <a:latin typeface="Cambria Math" panose="02040503050406030204" pitchFamily="18" charset="0"/>
                            </a:rPr>
                            <m:t>1+</m:t>
                          </m:r>
                          <m:nary>
                            <m:naryPr>
                              <m:chr m:val="∑"/>
                              <m:limLoc m:val="subSup"/>
                              <m:ctrlPr>
                                <a:rPr lang="en-US" i="1">
                                  <a:latin typeface="Cambria Math" panose="02040503050406030204" pitchFamily="18" charset="0"/>
                                </a:rPr>
                              </m:ctrlPr>
                            </m:naryPr>
                            <m:sub>
                              <m:r>
                                <m:rPr>
                                  <m:brk m:alnAt="1"/>
                                </m:rPr>
                                <a:rPr lang="en-US" b="0" i="1" smtClean="0">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𝐽</m:t>
                              </m:r>
                            </m:sup>
                            <m:e>
                              <m:r>
                                <a:rPr lang="en-US" i="1">
                                  <a:latin typeface="Cambria Math" panose="02040503050406030204" pitchFamily="18" charset="0"/>
                                </a:rPr>
                                <m:t>𝑒𝑥𝑝</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𝑖𝑘</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e>
                              </m:d>
                            </m:e>
                          </m:nary>
                        </m:den>
                      </m:f>
                    </m:oMath>
                  </m:oMathPara>
                </a14:m>
                <a:endParaRPr lang="en-US" dirty="0" smtClean="0"/>
              </a:p>
              <a:p>
                <a:pPr marL="0" indent="0">
                  <a:buNone/>
                </a:pPr>
                <a:r>
                  <a:rPr lang="en-US" dirty="0" smtClean="0"/>
                  <a:t>and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𝑃𝑟</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𝑖𝑗</m:t>
                                  </m:r>
                                </m:sub>
                              </m:sSub>
                              <m:r>
                                <a:rPr lang="en-US" i="1">
                                  <a:latin typeface="Cambria Math" panose="02040503050406030204" pitchFamily="18" charset="0"/>
                                </a:rPr>
                                <m:t>=1</m:t>
                              </m:r>
                            </m:e>
                          </m:d>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e>
                      </m:d>
                      <m:r>
                        <a:rPr lang="en-US" i="1">
                          <a:latin typeface="Cambria Math" panose="02040503050406030204" pitchFamily="18" charset="0"/>
                        </a:rPr>
                        <m:t>=</m:t>
                      </m:r>
                      <m:nary>
                        <m:naryPr>
                          <m:limLoc m:val="undOvr"/>
                          <m:subHide m:val="on"/>
                          <m:supHide m:val="on"/>
                          <m:ctrlPr>
                            <a:rPr lang="en-US"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𝛾</m:t>
                              </m:r>
                            </m:e>
                          </m:d>
                        </m:e>
                      </m:nary>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𝑑</m:t>
                      </m:r>
                      <m:r>
                        <a:rPr lang="en-US" b="0" i="1" smtClean="0">
                          <a:latin typeface="Cambria Math" panose="02040503050406030204" pitchFamily="18" charset="0"/>
                        </a:rPr>
                        <m:t>𝛾</m:t>
                      </m:r>
                    </m:oMath>
                  </m:oMathPara>
                </a14:m>
                <a:endParaRPr lang="en-US"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1217" t="-7788"/>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10</a:t>
            </a:fld>
            <a:endParaRPr lang="en-US"/>
          </a:p>
        </p:txBody>
      </p:sp>
    </p:spTree>
    <p:extLst>
      <p:ext uri="{BB962C8B-B14F-4D97-AF65-F5344CB8AC3E}">
        <p14:creationId xmlns:p14="http://schemas.microsoft.com/office/powerpoint/2010/main" val="2847701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38200" y="2078037"/>
                <a:ext cx="10515600" cy="4322763"/>
              </a:xfrm>
            </p:spPr>
            <p:txBody>
              <a:bodyPr vert="horz" lIns="91440" tIns="45720" rIns="91440" bIns="45720" rtlCol="0" anchor="t">
                <a:normAutofit fontScale="85000" lnSpcReduction="20000"/>
              </a:bodyPr>
              <a:lstStyle/>
              <a:p>
                <a:pPr marL="0" indent="0">
                  <a:buNone/>
                </a:pPr>
                <a:r>
                  <a:rPr lang="en-US" dirty="0" smtClean="0"/>
                  <a:t>Administrative data can include: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t>
                </a:r>
                <a:r>
                  <a:rPr lang="en-US" dirty="0" smtClean="0"/>
                  <a:t>- </a:t>
                </a:r>
                <a:r>
                  <a:rPr lang="en-US" dirty="0"/>
                  <a:t>race/ethnicity, composition, residential </a:t>
                </a:r>
                <a:r>
                  <a:rPr lang="en-US" dirty="0" smtClean="0"/>
                  <a:t>location</a:t>
                </a:r>
              </a:p>
              <a:p>
                <a:pPr lvl="1"/>
                <a:r>
                  <a:rPr lang="en-US" dirty="0" smtClean="0"/>
                  <a:t>For adolescents: academic record, English language learner status, criminal record, proxies for family income</a:t>
                </a:r>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oMath>
                </a14:m>
                <a:r>
                  <a:rPr lang="en-US" dirty="0"/>
                  <a:t> </a:t>
                </a:r>
                <a:r>
                  <a:rPr lang="en-US" dirty="0" smtClean="0"/>
                  <a:t>- provider location, hours, population served, safety of neighborhood</a:t>
                </a:r>
              </a:p>
              <a:p>
                <a:pPr lvl="1"/>
                <a:r>
                  <a:rPr lang="en-US" dirty="0" smtClean="0"/>
                  <a:t>For childcare: full- vs half-day, school vs community based, quality ratings</a:t>
                </a:r>
              </a:p>
              <a:p>
                <a:pPr lvl="1"/>
                <a:r>
                  <a:rPr lang="en-US" dirty="0" smtClean="0"/>
                  <a:t>For youth programs: program focus (e.g. STEM, creative arts, athletics), calendar of activities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oMath>
                </a14:m>
                <a:r>
                  <a:rPr lang="en-US" dirty="0" smtClean="0"/>
                  <a:t> - travel time and distance (to home and, if applicable, school), match between household/youth racial identity and population served by provider</a:t>
                </a:r>
              </a:p>
              <a:p>
                <a:pPr marL="0" indent="0">
                  <a:buNone/>
                </a:pPr>
                <a:endParaRPr lang="en-US" dirty="0" smtClean="0"/>
              </a:p>
              <a:p>
                <a:pPr marL="0" indent="0">
                  <a:buNone/>
                </a:pPr>
                <a:r>
                  <a:rPr lang="en-US" dirty="0" smtClean="0"/>
                  <a:t>Unlike other conditional logit models,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terms can be included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𝑖𝑗</m:t>
                        </m:r>
                      </m:sub>
                    </m:sSub>
                  </m:oMath>
                </a14:m>
                <a:r>
                  <a:rPr lang="en-US" dirty="0" smtClean="0"/>
                  <a:t> since the presence of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=0</m:t>
                    </m:r>
                  </m:oMath>
                </a14:m>
                <a:r>
                  <a:rPr lang="en-US" dirty="0" smtClean="0"/>
                  <a:t> keeps these from washing out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𝑖𝑗</m:t>
                        </m:r>
                      </m:sub>
                    </m:sSub>
                  </m:oMath>
                </a14:m>
                <a:r>
                  <a:rPr lang="en-US" dirty="0" smtClean="0"/>
                  <a:t>. These are interpreted as association between characteristic and likelihood of any active choice.</a:t>
                </a:r>
                <a:endParaRPr lang="en-US" dirty="0"/>
              </a:p>
              <a:p>
                <a:endParaRPr lang="en-US" dirty="0" smtClean="0"/>
              </a:p>
              <a:p>
                <a:endParaRPr lang="en-US"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322763"/>
              </a:xfrm>
              <a:blipFill rotWithShape="0">
                <a:blip r:embed="rId3"/>
                <a:stretch>
                  <a:fillRect l="-928" t="-3103"/>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11</a:t>
            </a:fld>
            <a:endParaRPr lang="en-US"/>
          </a:p>
        </p:txBody>
      </p:sp>
    </p:spTree>
    <p:extLst>
      <p:ext uri="{BB962C8B-B14F-4D97-AF65-F5344CB8AC3E}">
        <p14:creationId xmlns:p14="http://schemas.microsoft.com/office/powerpoint/2010/main" val="1035159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marL="0" indent="0">
              <a:buNone/>
            </a:pPr>
            <a:r>
              <a:rPr lang="en-US" dirty="0" smtClean="0"/>
              <a:t>Choice data</a:t>
            </a:r>
          </a:p>
          <a:p>
            <a:r>
              <a:rPr lang="en-US" dirty="0" smtClean="0"/>
              <a:t>Inference from applications rather than enrollment outcomes</a:t>
            </a:r>
          </a:p>
          <a:p>
            <a:pPr lvl="1"/>
            <a:r>
              <a:rPr lang="en-US" dirty="0" smtClean="0"/>
              <a:t>Critical, given provider capacity constraints</a:t>
            </a:r>
          </a:p>
          <a:p>
            <a:pPr lvl="1"/>
            <a:r>
              <a:rPr lang="en-US" dirty="0" smtClean="0"/>
              <a:t>Early childcare – indication of multiple preferences on application</a:t>
            </a:r>
          </a:p>
          <a:p>
            <a:pPr lvl="1"/>
            <a:r>
              <a:rPr lang="en-US" dirty="0" smtClean="0"/>
              <a:t>Youth programming – </a:t>
            </a:r>
          </a:p>
          <a:p>
            <a:pPr lvl="2"/>
            <a:r>
              <a:rPr lang="en-US" dirty="0" smtClean="0"/>
              <a:t>Potential for multiple applications at single time</a:t>
            </a:r>
          </a:p>
          <a:p>
            <a:pPr lvl="2"/>
            <a:r>
              <a:rPr lang="en-US" dirty="0" smtClean="0"/>
              <a:t>Multiple different periods of enrollment—e.g. apprenticeship terms—over time where different choices can be made</a:t>
            </a:r>
          </a:p>
          <a:p>
            <a:pPr lvl="2"/>
            <a:endParaRPr lang="en-US" dirty="0" smtClean="0"/>
          </a:p>
        </p:txBody>
      </p:sp>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12</a:t>
            </a:fld>
            <a:endParaRPr lang="en-US"/>
          </a:p>
        </p:txBody>
      </p:sp>
    </p:spTree>
    <p:extLst>
      <p:ext uri="{BB962C8B-B14F-4D97-AF65-F5344CB8AC3E}">
        <p14:creationId xmlns:p14="http://schemas.microsoft.com/office/powerpoint/2010/main" val="1104557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dirty="0" smtClean="0"/>
              <a:t>Optimization problem</a:t>
            </a:r>
          </a:p>
          <a:p>
            <a:pPr lvl="1"/>
            <a:r>
              <a:rPr lang="en-US" dirty="0" smtClean="0"/>
              <a:t>Multi-dimensional</a:t>
            </a:r>
          </a:p>
          <a:p>
            <a:pPr lvl="1"/>
            <a:r>
              <a:rPr lang="en-US" dirty="0" smtClean="0"/>
              <a:t>Not formally articulated</a:t>
            </a:r>
          </a:p>
          <a:p>
            <a:pPr lvl="1"/>
            <a:r>
              <a:rPr lang="en-US" dirty="0" smtClean="0"/>
              <a:t>Social process is to define concrete dimensions and bounds</a:t>
            </a:r>
          </a:p>
          <a:p>
            <a:r>
              <a:rPr lang="en-US" dirty="0"/>
              <a:t>Elements of policy space</a:t>
            </a:r>
          </a:p>
          <a:p>
            <a:pPr lvl="1"/>
            <a:r>
              <a:rPr lang="en-US" dirty="0" smtClean="0"/>
              <a:t>Allocate </a:t>
            </a:r>
            <a:r>
              <a:rPr lang="en-US" dirty="0"/>
              <a:t>resources across existing providers</a:t>
            </a:r>
          </a:p>
          <a:p>
            <a:pPr lvl="1"/>
            <a:r>
              <a:rPr lang="en-US" dirty="0" smtClean="0"/>
              <a:t>Allocate </a:t>
            </a:r>
            <a:r>
              <a:rPr lang="en-US" dirty="0"/>
              <a:t>capacity as </a:t>
            </a:r>
            <a:r>
              <a:rPr lang="en-US" dirty="0" smtClean="0"/>
              <a:t>slots</a:t>
            </a:r>
          </a:p>
          <a:p>
            <a:pPr lvl="1"/>
            <a:r>
              <a:rPr lang="en-US" dirty="0"/>
              <a:t>Create new provider </a:t>
            </a:r>
            <a:r>
              <a:rPr lang="en-US" dirty="0" smtClean="0"/>
              <a:t>locations</a:t>
            </a:r>
            <a:endParaRPr lang="en-US" dirty="0"/>
          </a:p>
        </p:txBody>
      </p:sp>
      <p:sp>
        <p:nvSpPr>
          <p:cNvPr id="3" name="Title 2"/>
          <p:cNvSpPr>
            <a:spLocks noGrp="1"/>
          </p:cNvSpPr>
          <p:nvPr>
            <p:ph type="title"/>
          </p:nvPr>
        </p:nvSpPr>
        <p:spPr/>
        <p:txBody>
          <a:bodyPr>
            <a:normAutofit fontScale="90000"/>
          </a:bodyPr>
          <a:lstStyle/>
          <a:p>
            <a:r>
              <a:rPr lang="en-US" dirty="0" smtClean="0"/>
              <a:t>2. Articulation of Objectives + Constraints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13</a:t>
            </a:fld>
            <a:endParaRPr lang="en-US"/>
          </a:p>
        </p:txBody>
      </p:sp>
    </p:spTree>
    <p:extLst>
      <p:ext uri="{BB962C8B-B14F-4D97-AF65-F5344CB8AC3E}">
        <p14:creationId xmlns:p14="http://schemas.microsoft.com/office/powerpoint/2010/main" val="2536263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dirty="0" smtClean="0"/>
              <a:t>Elements of objective</a:t>
            </a:r>
          </a:p>
          <a:p>
            <a:pPr lvl="1"/>
            <a:r>
              <a:rPr lang="en-US" dirty="0" smtClean="0"/>
              <a:t>Served population is representative of benchmark population (all youth, or priority subpopulation)</a:t>
            </a:r>
          </a:p>
          <a:p>
            <a:pPr lvl="1"/>
            <a:r>
              <a:rPr lang="en-US" dirty="0" smtClean="0"/>
              <a:t>Serve highest need individuals</a:t>
            </a:r>
          </a:p>
          <a:p>
            <a:pPr lvl="1"/>
            <a:r>
              <a:rPr lang="en-US" dirty="0" smtClean="0"/>
              <a:t>Serve highest need neighborhoods</a:t>
            </a:r>
          </a:p>
          <a:p>
            <a:pPr lvl="1"/>
            <a:r>
              <a:rPr lang="en-US" dirty="0" smtClean="0"/>
              <a:t>Service by high quality providers</a:t>
            </a:r>
          </a:p>
          <a:p>
            <a:r>
              <a:rPr lang="en-US" dirty="0" smtClean="0"/>
              <a:t>Elements of constraint</a:t>
            </a:r>
          </a:p>
          <a:p>
            <a:pPr lvl="1"/>
            <a:r>
              <a:rPr lang="en-US" dirty="0" smtClean="0"/>
              <a:t>Total resource constraints (slots, programming resources)</a:t>
            </a:r>
          </a:p>
          <a:p>
            <a:pPr lvl="1"/>
            <a:r>
              <a:rPr lang="en-US" dirty="0" smtClean="0"/>
              <a:t>Smooth transition from status quo – set transition costs</a:t>
            </a:r>
          </a:p>
          <a:p>
            <a:pPr lvl="1"/>
            <a:endParaRPr lang="en-US" dirty="0" smtClean="0"/>
          </a:p>
        </p:txBody>
      </p:sp>
      <p:sp>
        <p:nvSpPr>
          <p:cNvPr id="3" name="Title 2"/>
          <p:cNvSpPr>
            <a:spLocks noGrp="1"/>
          </p:cNvSpPr>
          <p:nvPr>
            <p:ph type="title"/>
          </p:nvPr>
        </p:nvSpPr>
        <p:spPr/>
        <p:txBody>
          <a:bodyPr>
            <a:normAutofit fontScale="90000"/>
          </a:bodyPr>
          <a:lstStyle/>
          <a:p>
            <a:r>
              <a:rPr lang="en-US" dirty="0" smtClean="0"/>
              <a:t>2</a:t>
            </a:r>
            <a:r>
              <a:rPr lang="en-US" dirty="0"/>
              <a:t>. Articulation of Objectives + Constraints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14</a:t>
            </a:fld>
            <a:endParaRPr lang="en-US"/>
          </a:p>
        </p:txBody>
      </p:sp>
    </p:spTree>
    <p:extLst>
      <p:ext uri="{BB962C8B-B14F-4D97-AF65-F5344CB8AC3E}">
        <p14:creationId xmlns:p14="http://schemas.microsoft.com/office/powerpoint/2010/main" val="1514819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vert="horz" lIns="91440" tIns="45720" rIns="91440" bIns="45720" rtlCol="0" anchor="t">
                <a:normAutofit fontScale="92500" lnSpcReduction="20000"/>
              </a:bodyPr>
              <a:lstStyle/>
              <a:p>
                <a:pPr marL="0" indent="0">
                  <a:buNone/>
                </a:pPr>
                <a:r>
                  <a:rPr lang="en-US" sz="3500" b="1" dirty="0" smtClean="0"/>
                  <a:t>(A) Allocating operating resources</a:t>
                </a:r>
              </a:p>
              <a:p>
                <a:pPr marL="0" indent="0">
                  <a:buNone/>
                </a:pPr>
                <a:r>
                  <a:rPr lang="en-US" dirty="0" smtClean="0"/>
                  <a:t>Now let: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r>
                        <a:rPr lang="en-US" b="0" i="1" smtClean="0">
                          <a:latin typeface="Cambria Math" panose="02040503050406030204" pitchFamily="18" charset="0"/>
                        </a:rPr>
                        <m:t>𝛾</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sub>
                      </m:sSub>
                    </m:oMath>
                  </m:oMathPara>
                </a14:m>
                <a:r>
                  <a:rPr lang="en-US" b="0" i="1" dirty="0" smtClean="0">
                    <a:latin typeface="Cambria Math" panose="02040503050406030204" pitchFamily="18" charset="0"/>
                  </a:rPr>
                  <a:t/>
                </a:r>
                <a:br>
                  <a:rPr lang="en-US" b="0" i="1" dirty="0" smtClean="0">
                    <a:latin typeface="Cambria Math" panose="02040503050406030204" pitchFamily="18" charset="0"/>
                  </a:rPr>
                </a:br>
                <a:endParaRPr lang="en-US" b="0" i="1" dirty="0" smtClean="0">
                  <a:latin typeface="Cambria Math" panose="02040503050406030204" pitchFamily="18" charset="0"/>
                </a:endParaRPr>
              </a:p>
              <a:p>
                <a:pPr marL="0" indent="0">
                  <a:buNone/>
                </a:pPr>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𝐽</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𝑗</m:t>
                              </m:r>
                            </m:sub>
                          </m:sSub>
                        </m:e>
                      </m:nary>
                      <m:r>
                        <a:rPr lang="en-US" sz="2400" b="0" i="1" smtClean="0">
                          <a:latin typeface="Cambria Math" panose="02040503050406030204" pitchFamily="18" charset="0"/>
                        </a:rPr>
                        <m:t>≤</m:t>
                      </m:r>
                      <m:r>
                        <a:rPr lang="en-US" sz="2400" b="0" i="1" smtClean="0">
                          <a:latin typeface="Cambria Math" panose="02040503050406030204" pitchFamily="18" charset="0"/>
                        </a:rPr>
                        <m:t>𝑅</m:t>
                      </m:r>
                    </m:oMath>
                  </m:oMathPara>
                </a14:m>
                <a:endParaRPr lang="en-US" sz="2400" dirty="0" smtClean="0"/>
              </a:p>
              <a:p>
                <a:endParaRPr lang="en-US" dirty="0" smtClean="0"/>
              </a:p>
              <a:p>
                <a:r>
                  <a:rPr lang="en-US" dirty="0" smtClean="0"/>
                  <a:t>Inference on </a:t>
                </a:r>
                <a14:m>
                  <m:oMath xmlns:m="http://schemas.openxmlformats.org/officeDocument/2006/math">
                    <m:r>
                      <a:rPr lang="en-US" b="0" i="1" smtClean="0">
                        <a:latin typeface="Cambria Math" panose="02040503050406030204" pitchFamily="18" charset="0"/>
                      </a:rPr>
                      <m:t>𝜏</m:t>
                    </m:r>
                  </m:oMath>
                </a14:m>
                <a:r>
                  <a:rPr lang="en-US" dirty="0" smtClean="0"/>
                  <a:t> may be complicated by endogeneity of </a:t>
                </a:r>
                <a14:m>
                  <m:oMath xmlns:m="http://schemas.openxmlformats.org/officeDocument/2006/math">
                    <m:sSubSup>
                      <m:sSubSupPr>
                        <m:ctrlPr>
                          <a:rPr lang="en-US" b="0" i="1" smtClean="0">
                            <a:latin typeface="Cambria Math" panose="02040503050406030204" pitchFamily="18" charset="0"/>
                          </a:rPr>
                        </m:ctrlPr>
                      </m:sSubSupPr>
                      <m:e>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oMath>
                </a14:m>
                <a:r>
                  <a:rPr lang="en-US" dirty="0" smtClean="0"/>
                  <a:t> </a:t>
                </a:r>
              </a:p>
              <a:p>
                <a:r>
                  <a:rPr lang="en-US" dirty="0" smtClean="0"/>
                  <a:t>May have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ℝ</m:t>
                        </m:r>
                      </m:e>
                      <m:sub>
                        <m:r>
                          <a:rPr lang="en-US" b="0" i="1" smtClean="0">
                            <a:latin typeface="Cambria Math" panose="02040503050406030204" pitchFamily="18" charset="0"/>
                          </a:rPr>
                          <m:t>+</m:t>
                        </m:r>
                      </m:sub>
                      <m:sup>
                        <m:r>
                          <a:rPr lang="en-US" b="0" i="1" smtClean="0">
                            <a:latin typeface="Cambria Math" panose="02040503050406030204" pitchFamily="18" charset="0"/>
                          </a:rPr>
                          <m:t>𝐽</m:t>
                        </m:r>
                      </m:sup>
                    </m:sSubSup>
                  </m:oMath>
                </a14:m>
                <a:r>
                  <a:rPr lang="en-US" dirty="0" smtClean="0"/>
                  <a:t> or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ℤ</m:t>
                        </m:r>
                      </m:e>
                      <m:sup>
                        <m:r>
                          <a:rPr lang="en-US" b="0" i="1" smtClean="0">
                            <a:latin typeface="Cambria Math" panose="02040503050406030204" pitchFamily="18" charset="0"/>
                          </a:rPr>
                          <m:t>𝐽</m:t>
                        </m:r>
                      </m:sup>
                    </m:sSup>
                  </m:oMath>
                </a14:m>
                <a:endParaRPr lang="en-US"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507" t="-4984"/>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 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15</a:t>
            </a:fld>
            <a:endParaRPr lang="en-US"/>
          </a:p>
        </p:txBody>
      </p:sp>
    </p:spTree>
    <p:extLst>
      <p:ext uri="{BB962C8B-B14F-4D97-AF65-F5344CB8AC3E}">
        <p14:creationId xmlns:p14="http://schemas.microsoft.com/office/powerpoint/2010/main" val="3386726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vert="horz" lIns="91440" tIns="45720" rIns="91440" bIns="45720" rtlCol="0" anchor="t">
                <a:normAutofit fontScale="92500" lnSpcReduction="10000"/>
              </a:bodyPr>
              <a:lstStyle/>
              <a:p>
                <a:pPr marL="0" indent="0">
                  <a:buNone/>
                </a:pPr>
                <a:r>
                  <a:rPr lang="en-US" sz="3200" b="1" dirty="0" smtClean="0"/>
                  <a:t>(B) Allocating provider capacity slots</a:t>
                </a:r>
              </a:p>
              <a:p>
                <a:pPr marL="0" indent="0">
                  <a:buNone/>
                </a:pPr>
                <a:r>
                  <a:rPr lang="en-US" dirty="0" smtClean="0"/>
                  <a:t>Let:</a:t>
                </a:r>
              </a:p>
              <a:p>
                <a:pPr marL="0" indent="0">
                  <a:buNone/>
                </a:pPr>
                <a:r>
                  <a:rPr lang="en-US" b="0" dirty="0" smtClean="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ℤ</m:t>
                        </m:r>
                      </m:e>
                      <m:sup>
                        <m:r>
                          <a:rPr lang="en-US" b="1" i="1" smtClean="0">
                            <a:latin typeface="Cambria Math" panose="02040503050406030204" pitchFamily="18" charset="0"/>
                          </a:rPr>
                          <m:t>𝑱</m:t>
                        </m:r>
                      </m:sup>
                    </m:sSup>
                  </m:oMath>
                </a14:m>
                <a:r>
                  <a:rPr lang="en-US" dirty="0" smtClean="0"/>
                  <a:t> with elements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𝐽</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𝑗</m:t>
                              </m:r>
                            </m:sub>
                          </m:sSub>
                        </m:e>
                      </m:nary>
                      <m:r>
                        <a:rPr lang="en-US" sz="2400" b="0" i="1" smtClean="0">
                          <a:latin typeface="Cambria Math" panose="02040503050406030204" pitchFamily="18" charset="0"/>
                        </a:rPr>
                        <m:t>≤</m:t>
                      </m:r>
                      <m:r>
                        <a:rPr lang="en-US" sz="2400" b="0" i="1" smtClean="0">
                          <a:latin typeface="Cambria Math" panose="02040503050406030204" pitchFamily="18" charset="0"/>
                        </a:rPr>
                        <m:t>𝑆</m:t>
                      </m:r>
                    </m:oMath>
                  </m:oMathPara>
                </a14:m>
                <a:endParaRPr lang="en-US" sz="2400" dirty="0" smtClean="0"/>
              </a:p>
              <a:p>
                <a:pPr marL="0" indent="0">
                  <a:buNone/>
                </a:pPr>
                <a:endParaRPr lang="en-US" dirty="0" smtClean="0"/>
              </a:p>
              <a:p>
                <a:pPr marL="0" indent="0">
                  <a:buNone/>
                </a:pPr>
                <a:r>
                  <a:rPr lang="en-US" dirty="0" smtClean="0"/>
                  <a:t>Enforces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r>
                      <a:rPr lang="en-US" b="0" i="1" smtClean="0">
                        <a:latin typeface="Cambria Math" panose="02040503050406030204" pitchFamily="18" charset="0"/>
                      </a:rPr>
                      <m:t>=</m:t>
                    </m:r>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e>
                    </m:nary>
                  </m:oMath>
                </a14:m>
                <a:endParaRPr lang="en-US" dirty="0" smtClean="0"/>
              </a:p>
              <a:p>
                <a:r>
                  <a:rPr lang="en-US" dirty="0" smtClean="0"/>
                  <a:t>In practice, providers each have exogenously set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𝑠</m:t>
                            </m:r>
                          </m:e>
                        </m:acc>
                      </m:e>
                      <m:sub>
                        <m:r>
                          <a:rPr lang="en-US" b="0" i="1" smtClean="0">
                            <a:latin typeface="Cambria Math" panose="02040503050406030204" pitchFamily="18" charset="0"/>
                          </a:rPr>
                          <m:t>𝑗</m:t>
                        </m:r>
                      </m:sub>
                    </m:sSub>
                  </m:oMath>
                </a14:m>
                <a:endParaRPr lang="en-US" b="0" dirty="0" smtClean="0"/>
              </a:p>
              <a:p>
                <a:pPr lvl="1"/>
                <a:r>
                  <a:rPr lang="en-US" dirty="0" smtClean="0"/>
                  <a:t>This may be endogenously set (a potential for future work)</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91" t="-3894"/>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 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16</a:t>
            </a:fld>
            <a:endParaRPr lang="en-US"/>
          </a:p>
        </p:txBody>
      </p:sp>
    </p:spTree>
    <p:extLst>
      <p:ext uri="{BB962C8B-B14F-4D97-AF65-F5344CB8AC3E}">
        <p14:creationId xmlns:p14="http://schemas.microsoft.com/office/powerpoint/2010/main" val="2319727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38200" y="2078037"/>
                <a:ext cx="10515600" cy="4779964"/>
              </a:xfrm>
            </p:spPr>
            <p:txBody>
              <a:bodyPr vert="horz" lIns="91440" tIns="45720" rIns="91440" bIns="45720" rtlCol="0" anchor="t">
                <a:normAutofit fontScale="70000" lnSpcReduction="20000"/>
              </a:bodyPr>
              <a:lstStyle/>
              <a:p>
                <a:pPr marL="0" indent="0">
                  <a:buNone/>
                </a:pPr>
                <a:r>
                  <a:rPr lang="en-US" sz="3200" b="1" dirty="0" smtClean="0"/>
                  <a:t>(B) Allocating provider capacity slots (cont’d)</a:t>
                </a:r>
              </a:p>
              <a:p>
                <a:pPr marL="0" indent="0">
                  <a:buNone/>
                </a:pPr>
                <a:r>
                  <a:rPr lang="en-US" dirty="0" smtClean="0"/>
                  <a:t>Expected enrollment, unconstrained case:</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e>
                      </m:d>
                      <m:r>
                        <a:rPr lang="en-US" b="0" i="1" smtClean="0">
                          <a:latin typeface="Cambria Math" panose="02040503050406030204" pitchFamily="18" charset="0"/>
                        </a:rPr>
                        <m:t>=</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e>
                      </m:nary>
                      <m:d>
                        <m:dPr>
                          <m:ctrlPr>
                            <a:rPr lang="en-US" i="1">
                              <a:latin typeface="Cambria Math" panose="02040503050406030204" pitchFamily="18" charset="0"/>
                            </a:rPr>
                          </m:ctrlPr>
                        </m:dPr>
                        <m:e>
                          <m:r>
                            <a:rPr lang="en-US" i="1">
                              <a:latin typeface="Cambria Math" panose="02040503050406030204" pitchFamily="18" charset="0"/>
                            </a:rPr>
                            <m:t>𝑟</m:t>
                          </m:r>
                        </m:e>
                      </m:d>
                    </m:oMath>
                  </m:oMathPara>
                </a14:m>
                <a:endParaRPr lang="en-US" b="0" dirty="0" smtClean="0"/>
              </a:p>
              <a:p>
                <a:pPr marL="0" indent="0">
                  <a:buNone/>
                </a:pPr>
                <a:r>
                  <a:rPr lang="en-US" dirty="0" smtClean="0"/>
                  <a:t>For cases with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r>
                  <a:rPr lang="en-US" dirty="0" smtClean="0"/>
                  <a:t>, need scheme to identify expected enrollment. Let this be</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𝑚𝑖𝑛</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e>
                          </m:d>
                          <m:f>
                            <m:fPr>
                              <m:ctrlPr>
                                <a:rPr lang="en-US" i="1">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den>
                          </m:f>
                        </m:e>
                      </m:d>
                    </m:oMath>
                  </m:oMathPara>
                </a14:m>
                <a:endParaRPr lang="en-US" dirty="0" smtClean="0"/>
              </a:p>
              <a:p>
                <a:pPr marL="0" indent="0">
                  <a:buNone/>
                </a:pPr>
                <a:endParaRPr lang="en-US" b="0" i="1" dirty="0" smtClean="0">
                  <a:latin typeface="Cambria Math" panose="02040503050406030204" pitchFamily="18" charset="0"/>
                </a:endParaRP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e>
                    </m:d>
                  </m:oMath>
                </a14:m>
                <a:r>
                  <a:rPr lang="en-US" dirty="0" smtClean="0"/>
                  <a:t> is related to lottery chances: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=1</m:t>
                    </m:r>
                  </m:oMath>
                </a14:m>
                <a:r>
                  <a:rPr lang="en-US" dirty="0" smtClean="0"/>
                  <a:t> implies random lottery</a:t>
                </a:r>
                <a:endParaRPr lang="en-US" b="0" i="1" dirty="0" smtClean="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𝑖𝑗</m:t>
                        </m:r>
                      </m:sub>
                    </m:sSub>
                  </m:oMath>
                </a14:m>
                <a:r>
                  <a:rPr lang="en-US" dirty="0" smtClean="0"/>
                  <a:t> implies self-advocacy</a:t>
                </a:r>
              </a:p>
              <a:p>
                <a:r>
                  <a:rPr lang="en-US" dirty="0" smtClean="0"/>
                  <a:t>Can be studied empirically</a:t>
                </a:r>
              </a:p>
              <a:p>
                <a:pPr marL="0" indent="0">
                  <a:buNone/>
                </a:pPr>
                <a:endParaRPr lang="en-US"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779964"/>
              </a:xfrm>
              <a:blipFill rotWithShape="0">
                <a:blip r:embed="rId2"/>
                <a:stretch>
                  <a:fillRect l="-754" t="-2551" b="-1148"/>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 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17</a:t>
            </a:fld>
            <a:endParaRPr lang="en-US"/>
          </a:p>
        </p:txBody>
      </p:sp>
    </p:spTree>
    <p:extLst>
      <p:ext uri="{BB962C8B-B14F-4D97-AF65-F5344CB8AC3E}">
        <p14:creationId xmlns:p14="http://schemas.microsoft.com/office/powerpoint/2010/main" val="3905972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38200" y="2078037"/>
                <a:ext cx="10515600" cy="4355420"/>
              </a:xfrm>
            </p:spPr>
            <p:txBody>
              <a:bodyPr vert="horz" lIns="91440" tIns="45720" rIns="91440" bIns="45720" rtlCol="0" anchor="t">
                <a:normAutofit fontScale="70000" lnSpcReduction="20000"/>
              </a:bodyPr>
              <a:lstStyle/>
              <a:p>
                <a:pPr marL="0" indent="0">
                  <a:buNone/>
                </a:pPr>
                <a:r>
                  <a:rPr lang="en-US" sz="3200" b="1" dirty="0" smtClean="0"/>
                  <a:t>(B) Allocating provider capacity slots (cont’d)</a:t>
                </a:r>
              </a:p>
              <a:p>
                <a:pPr marL="0" indent="0">
                  <a:buNone/>
                </a:pPr>
                <a:r>
                  <a:rPr lang="en-US" dirty="0" smtClean="0"/>
                  <a:t>Considering capacity constraints, define the probability of enrollment as</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up>
                          <m:r>
                            <a:rPr lang="en-US" b="0" i="1" smtClean="0">
                              <a:latin typeface="Cambria Math" panose="02040503050406030204" pitchFamily="18" charset="0"/>
                            </a:rPr>
                            <m:t>𝑒</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oMath>
                  </m:oMathPara>
                </a14:m>
                <a:endParaRPr lang="en-US" dirty="0" smtClean="0"/>
              </a:p>
              <a:p>
                <a:pPr marL="0" indent="0">
                  <a:buNone/>
                </a:pPr>
                <a:endParaRPr lang="en-US" dirty="0" smtClean="0"/>
              </a:p>
              <a:p>
                <a:pPr marL="0" indent="0">
                  <a:buNone/>
                </a:pPr>
                <a:r>
                  <a:rPr lang="en-US" dirty="0" smtClean="0"/>
                  <a:t>However, while</a:t>
                </a:r>
              </a:p>
              <a:p>
                <a:pPr marL="0" indent="0">
                  <a:buNone/>
                </a:pP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e>
                    </m:d>
                  </m:oMath>
                </a14:m>
                <a:r>
                  <a:rPr lang="en-US" dirty="0" smtClean="0"/>
                  <a:t>                    	(depends on “pre”-determined factors)</a:t>
                </a:r>
                <a:endParaRPr lang="en-US" b="0" i="1" dirty="0" smtClean="0">
                  <a:latin typeface="Cambria Math" panose="02040503050406030204" pitchFamily="18" charset="0"/>
                </a:endParaRPr>
              </a:p>
              <a:p>
                <a:pPr marL="0" indent="0">
                  <a:buNone/>
                </a:pP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r>
                          <a:rPr lang="en-US" i="1">
                            <a:latin typeface="Cambria Math" panose="02040503050406030204" pitchFamily="18" charset="0"/>
                          </a:rPr>
                          <m:t>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d>
                      <m:dPr>
                        <m:ctrlPr>
                          <a:rPr lang="en-US" i="1" smtClean="0">
                            <a:latin typeface="Cambria Math" panose="02040503050406030204" pitchFamily="18" charset="0"/>
                          </a:rPr>
                        </m:ctrlPr>
                      </m:dPr>
                      <m:e>
                        <m:sSubSup>
                          <m:sSubSupPr>
                            <m:ctrlPr>
                              <a:rPr lang="en-US" b="0" i="1" smtClean="0">
                                <a:latin typeface="Cambria Math" panose="02040503050406030204" pitchFamily="18" charset="0"/>
                              </a:rPr>
                            </m:ctrlPr>
                          </m:sSubSupPr>
                          <m:e>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e>
                    </m:d>
                  </m:oMath>
                </a14:m>
                <a:r>
                  <a:rPr lang="en-US" dirty="0" smtClean="0"/>
                  <a:t> 	(depends on endogenous factors)</a:t>
                </a:r>
              </a:p>
              <a:p>
                <a:pPr marL="0" indent="0">
                  <a:buNone/>
                </a:pPr>
                <a:endParaRPr lang="en-US" dirty="0" smtClean="0"/>
              </a:p>
              <a:p>
                <a:pPr marL="0" indent="0">
                  <a:buNone/>
                </a:pPr>
                <a:r>
                  <a:rPr lang="en-US" dirty="0" smtClean="0"/>
                  <a:t>Define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up>
                        <m:r>
                          <a:rPr lang="en-US" b="0" i="1" smtClean="0">
                            <a:latin typeface="Cambria Math" panose="02040503050406030204" pitchFamily="18" charset="0"/>
                          </a:rPr>
                          <m:t>𝑒</m:t>
                        </m:r>
                        <m:r>
                          <a:rPr lang="en-US" b="0" i="1" smtClean="0">
                            <a:latin typeface="Cambria Math" panose="02040503050406030204" pitchFamily="18" charset="0"/>
                          </a:rPr>
                          <m:t>∗</m:t>
                        </m:r>
                      </m:sup>
                    </m:sSubSup>
                  </m:oMath>
                </a14:m>
                <a:r>
                  <a:rPr lang="en-US" dirty="0" smtClean="0"/>
                  <a:t>:</a:t>
                </a:r>
                <a:endParaRPr lang="en-US" sz="29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up>
                          <m:r>
                            <a:rPr lang="en-US" b="0" i="1" smtClean="0">
                              <a:latin typeface="Cambria Math" panose="02040503050406030204" pitchFamily="18" charset="0"/>
                            </a:rPr>
                            <m:t>𝑒</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𝑖𝑗</m:t>
                                          </m:r>
                                        </m:sub>
                                        <m:sup>
                                          <m:r>
                                            <a:rPr lang="en-US" b="0" i="1" smtClean="0">
                                              <a:latin typeface="Cambria Math" panose="02040503050406030204" pitchFamily="18" charset="0"/>
                                            </a:rPr>
                                            <m:t>𝑒</m:t>
                                          </m:r>
                                        </m:sup>
                                      </m:sSubSup>
                                    </m:e>
                                    <m:sup>
                                      <m:r>
                                        <a:rPr lang="en-US" b="0" i="1" smtClean="0">
                                          <a:latin typeface="Cambria Math" panose="02040503050406030204" pitchFamily="18" charset="0"/>
                                        </a:rPr>
                                        <m:t>∗</m:t>
                                      </m:r>
                                    </m:sup>
                                  </m:sSup>
                                </m:e>
                              </m:d>
                            </m:e>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𝐽</m:t>
                              </m:r>
                            </m:sup>
                          </m:sSubSup>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oMath>
                  </m:oMathPara>
                </a14:m>
                <a:endParaRPr lang="en-US"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355420"/>
              </a:xfrm>
              <a:blipFill rotWithShape="0">
                <a:blip r:embed="rId2"/>
                <a:stretch>
                  <a:fillRect l="-754" t="-2801"/>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 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18</a:t>
            </a:fld>
            <a:endParaRPr lang="en-US"/>
          </a:p>
        </p:txBody>
      </p:sp>
    </p:spTree>
    <p:extLst>
      <p:ext uri="{BB962C8B-B14F-4D97-AF65-F5344CB8AC3E}">
        <p14:creationId xmlns:p14="http://schemas.microsoft.com/office/powerpoint/2010/main" val="3242075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vert="horz" lIns="91440" tIns="45720" rIns="91440" bIns="45720" rtlCol="0" anchor="t">
                <a:normAutofit/>
              </a:bodyPr>
              <a:lstStyle/>
              <a:p>
                <a:pPr marL="0" indent="0">
                  <a:buNone/>
                </a:pPr>
                <a:r>
                  <a:rPr lang="en-US" sz="3200" b="1" dirty="0" smtClean="0"/>
                  <a:t>(C) Establish new providers</a:t>
                </a:r>
              </a:p>
              <a:p>
                <a:pPr marL="0" indent="0">
                  <a:buNone/>
                </a:pPr>
                <a:endParaRPr lang="en-US" dirty="0" smtClean="0"/>
              </a:p>
              <a:p>
                <a:pPr marL="0" indent="0">
                  <a:buNone/>
                </a:pPr>
                <a:r>
                  <a:rPr lang="en-US" dirty="0" smtClean="0"/>
                  <a:t>Let provider characteristics be defined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m:rPr>
                        <m:sty m:val="p"/>
                      </m:rPr>
                      <a:rPr lang="en-US" b="0" i="0" smtClean="0">
                        <a:latin typeface="Cambria Math" panose="02040503050406030204" pitchFamily="18" charset="0"/>
                      </a:rPr>
                      <m:t>Ω</m:t>
                    </m:r>
                  </m:oMath>
                </a14:m>
                <a:endParaRPr lang="en-US" b="0" dirty="0" smtClean="0"/>
              </a:p>
              <a:p>
                <a:pPr marL="0" indent="0">
                  <a:buNone/>
                </a:pPr>
                <a:endParaRPr lang="en-US" dirty="0" smtClean="0"/>
              </a:p>
              <a:p>
                <a:pPr marL="0" indent="0">
                  <a:buNone/>
                </a:pPr>
                <a:r>
                  <a:rPr lang="en-US" dirty="0" smtClean="0"/>
                  <a:t>Planner may create a new option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+1</m:t>
                    </m:r>
                  </m:oMath>
                </a14:m>
                <a:r>
                  <a:rPr lang="en-US" dirty="0" smtClean="0"/>
                  <a:t>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𝐽</m:t>
                        </m:r>
                        <m:r>
                          <a:rPr lang="en-US" b="0" i="1" smtClean="0">
                            <a:latin typeface="Cambria Math" panose="02040503050406030204" pitchFamily="18" charset="0"/>
                          </a:rPr>
                          <m:t>+1</m:t>
                        </m:r>
                      </m:sub>
                    </m:sSub>
                  </m:oMath>
                </a14:m>
                <a:r>
                  <a:rPr lang="en-US" dirty="0" smtClean="0"/>
                  <a:t> characteristics drawn from </a:t>
                </a:r>
                <a14:m>
                  <m:oMath xmlns:m="http://schemas.openxmlformats.org/officeDocument/2006/math">
                    <m:r>
                      <m:rPr>
                        <m:sty m:val="p"/>
                      </m:rPr>
                      <a:rPr lang="en-US" b="0" i="0" smtClean="0">
                        <a:latin typeface="Cambria Math" panose="02040503050406030204" pitchFamily="18" charset="0"/>
                      </a:rPr>
                      <m:t>Ω</m:t>
                    </m:r>
                  </m:oMath>
                </a14:m>
                <a:r>
                  <a:rPr lang="en-US" dirty="0" smtClean="0"/>
                  <a:t>, with cost </a:t>
                </a:r>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𝐽</m:t>
                            </m:r>
                            <m:r>
                              <a:rPr lang="en-US" b="0" i="1" smtClean="0">
                                <a:latin typeface="Cambria Math" panose="02040503050406030204" pitchFamily="18" charset="0"/>
                              </a:rPr>
                              <m:t>+1</m:t>
                            </m:r>
                          </m:sub>
                        </m:sSub>
                      </m:e>
                    </m:d>
                  </m:oMath>
                </a14:m>
                <a:r>
                  <a:rPr lang="en-US" dirty="0" smtClean="0"/>
                  <a:t>, with total budget constraint of </a:t>
                </a:r>
                <a14:m>
                  <m:oMath xmlns:m="http://schemas.openxmlformats.org/officeDocument/2006/math">
                    <m:r>
                      <a:rPr lang="en-US" b="0" i="1" smtClean="0">
                        <a:latin typeface="Cambria Math" panose="02040503050406030204" pitchFamily="18" charset="0"/>
                      </a:rPr>
                      <m:t>𝐶</m:t>
                    </m:r>
                  </m:oMath>
                </a14:m>
                <a:endParaRPr lang="en-US"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507" t="-3115"/>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 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19</a:t>
            </a:fld>
            <a:endParaRPr lang="en-US"/>
          </a:p>
        </p:txBody>
      </p:sp>
    </p:spTree>
    <p:extLst>
      <p:ext uri="{BB962C8B-B14F-4D97-AF65-F5344CB8AC3E}">
        <p14:creationId xmlns:p14="http://schemas.microsoft.com/office/powerpoint/2010/main" val="1346771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CANOPY Project</a:t>
            </a:r>
            <a:br>
              <a:rPr lang="en-US" dirty="0" smtClean="0"/>
            </a:br>
            <a:r>
              <a:rPr lang="en-US" sz="4400" dirty="0" smtClean="0"/>
              <a:t>Algorithm-Assisted Resource Allocation Tools for City Planners</a:t>
            </a:r>
            <a:endParaRPr lang="en-US" sz="4400" dirty="0"/>
          </a:p>
        </p:txBody>
      </p:sp>
      <p:sp>
        <p:nvSpPr>
          <p:cNvPr id="3" name="Text Placeholder 2"/>
          <p:cNvSpPr>
            <a:spLocks noGrp="1"/>
          </p:cNvSpPr>
          <p:nvPr>
            <p:ph type="body" sz="quarter" idx="11"/>
          </p:nvPr>
        </p:nvSpPr>
        <p:spPr>
          <a:xfrm>
            <a:off x="966788" y="3868511"/>
            <a:ext cx="10107612" cy="2113835"/>
          </a:xfrm>
        </p:spPr>
        <p:txBody>
          <a:bodyPr>
            <a:normAutofit/>
          </a:bodyPr>
          <a:lstStyle/>
          <a:p>
            <a:r>
              <a:rPr lang="en-US" dirty="0" smtClean="0"/>
              <a:t>Nick Mader</a:t>
            </a:r>
          </a:p>
          <a:p>
            <a:endParaRPr lang="en-US" dirty="0"/>
          </a:p>
          <a:p>
            <a:r>
              <a:rPr lang="en-US" dirty="0" smtClean="0">
                <a:hlinkClick r:id="rId2"/>
              </a:rPr>
              <a:t>www.github.com/nsmader/canopy</a:t>
            </a:r>
            <a:r>
              <a:rPr lang="en-US" dirty="0" smtClean="0"/>
              <a:t> </a:t>
            </a:r>
            <a:endParaRPr lang="en-US" dirty="0"/>
          </a:p>
        </p:txBody>
      </p:sp>
      <p:sp>
        <p:nvSpPr>
          <p:cNvPr id="4" name="Slide Number Placeholder 3"/>
          <p:cNvSpPr>
            <a:spLocks noGrp="1"/>
          </p:cNvSpPr>
          <p:nvPr>
            <p:ph type="sldNum" sz="quarter" idx="10"/>
          </p:nvPr>
        </p:nvSpPr>
        <p:spPr/>
        <p:txBody>
          <a:bodyPr/>
          <a:lstStyle/>
          <a:p>
            <a:fld id="{98EC09EB-D433-5B43-AE24-A093671FFB0E}" type="slidenum">
              <a:rPr lang="en-US" smtClean="0"/>
              <a:t>2</a:t>
            </a:fld>
            <a:endParaRPr lang="en-US"/>
          </a:p>
        </p:txBody>
      </p:sp>
    </p:spTree>
    <p:extLst>
      <p:ext uri="{BB962C8B-B14F-4D97-AF65-F5344CB8AC3E}">
        <p14:creationId xmlns:p14="http://schemas.microsoft.com/office/powerpoint/2010/main" val="9327796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200" y="1920379"/>
                <a:ext cx="10515600" cy="4388077"/>
              </a:xfrm>
            </p:spPr>
            <p:txBody>
              <a:bodyPr vert="horz" lIns="91440" tIns="45720" rIns="91440" bIns="45720" rtlCol="0" anchor="t">
                <a:normAutofit fontScale="77500" lnSpcReduction="20000"/>
              </a:bodyPr>
              <a:lstStyle/>
              <a:p>
                <a:pPr marL="0" indent="0">
                  <a:buNone/>
                </a:pPr>
                <a:r>
                  <a:rPr lang="en-US" dirty="0" smtClean="0"/>
                  <a:t>Full planner’s problem</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ℤ</m:t>
                                  </m:r>
                                </m:e>
                                <m:sup>
                                  <m:r>
                                    <a:rPr lang="en-US" b="0" i="1" smtClean="0">
                                      <a:latin typeface="Cambria Math" panose="02040503050406030204" pitchFamily="18" charset="0"/>
                                    </a:rPr>
                                    <m:t>2</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rPr>
                                    <m:t>, </m:t>
                                  </m:r>
                                  <m:r>
                                    <a:rPr lang="en-US" b="0" i="1" smtClean="0">
                                      <a:latin typeface="Cambria Math" panose="02040503050406030204" pitchFamily="18" charset="0"/>
                                    </a:rPr>
                                    <m:t>𝑤</m:t>
                                  </m:r>
                                </m:e>
                                <m:sub>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𝑞</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Ω</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𝑞</m:t>
                              </m:r>
                            </m:sup>
                            <m:e>
                              <m:r>
                                <a:rPr lang="en-US" i="1">
                                  <a:latin typeface="Cambria Math" panose="02040503050406030204" pitchFamily="18" charset="0"/>
                                </a:rPr>
                                <m:t>𝜔</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𝑖𝑗</m:t>
                                      </m:r>
                                    </m:sub>
                                  </m:sSub>
                                </m:e>
                              </m:d>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𝑖𝑗</m:t>
                                  </m:r>
                                </m:sub>
                                <m:sup>
                                  <m:r>
                                    <a:rPr lang="en-US" i="1">
                                      <a:latin typeface="Cambria Math" panose="02040503050406030204" pitchFamily="18" charset="0"/>
                                    </a:rPr>
                                    <m:t>𝑒</m:t>
                                  </m:r>
                                  <m:r>
                                    <a:rPr lang="en-US" i="1">
                                      <a:latin typeface="Cambria Math" panose="02040503050406030204" pitchFamily="18" charset="0"/>
                                    </a:rPr>
                                    <m:t>∗</m:t>
                                  </m:r>
                                </m:sup>
                              </m:sSubSup>
                            </m:e>
                          </m:nary>
                        </m:e>
                      </m:func>
                    </m:oMath>
                  </m:oMathPara>
                </a14:m>
                <a:endParaRPr lang="en-US" dirty="0" smtClean="0"/>
              </a:p>
              <a:p>
                <a:pPr marL="0" indent="0">
                  <a:buNone/>
                </a:pPr>
                <a:endParaRPr lang="en-US" dirty="0" smtClean="0"/>
              </a:p>
              <a:p>
                <a:pPr marL="0" indent="0">
                  <a:buNone/>
                </a:pPr>
                <a:r>
                  <a:rPr lang="en-US" dirty="0" smtClean="0"/>
                  <a:t>Subject to</a:t>
                </a:r>
              </a:p>
              <a:p>
                <a:pPr marL="0" indent="0" algn="ctr">
                  <a:buNone/>
                </a:pPr>
                <a14:m>
                  <m:oMath xmlns:m="http://schemas.openxmlformats.org/officeDocument/2006/math">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𝑞</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r>
                      <a:rPr lang="en-US" b="0" i="1" smtClean="0">
                        <a:latin typeface="Cambria Math" panose="02040503050406030204" pitchFamily="18" charset="0"/>
                      </a:rPr>
                      <m:t>𝑅</m:t>
                    </m:r>
                  </m:oMath>
                </a14:m>
                <a:r>
                  <a:rPr lang="en-US" b="0" dirty="0" smtClean="0"/>
                  <a:t>,      </a:t>
                </a:r>
                <a14:m>
                  <m:oMath xmlns:m="http://schemas.openxmlformats.org/officeDocument/2006/math">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𝐽</m:t>
                        </m:r>
                        <m:r>
                          <a:rPr lang="en-US" i="1">
                            <a:latin typeface="Cambria Math" panose="02040503050406030204" pitchFamily="18" charset="0"/>
                          </a:rPr>
                          <m:t>+</m:t>
                        </m:r>
                        <m:r>
                          <a:rPr lang="en-US" b="0" i="1" smtClean="0">
                            <a:latin typeface="Cambria Math" panose="02040503050406030204" pitchFamily="18" charset="0"/>
                          </a:rPr>
                          <m:t>𝑞</m:t>
                        </m:r>
                      </m:sup>
                      <m:e>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𝑗</m:t>
                            </m:r>
                          </m:sub>
                        </m:sSub>
                      </m:e>
                    </m:nary>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dirty="0" smtClean="0"/>
                  <a:t>,</a:t>
                </a:r>
                <a:r>
                  <a:rPr lang="en-US" dirty="0"/>
                  <a:t> </a:t>
                </a:r>
                <a:r>
                  <a:rPr lang="en-US" dirty="0" smtClean="0"/>
                  <a:t>   </a:t>
                </a:r>
                <a14:m>
                  <m:oMath xmlns:m="http://schemas.openxmlformats.org/officeDocument/2006/math">
                    <m:nary>
                      <m:naryPr>
                        <m:chr m:val="∑"/>
                        <m:limLoc m:val="subSup"/>
                        <m:ctrlPr>
                          <a:rPr lang="en-US" i="1">
                            <a:latin typeface="Cambria Math" panose="02040503050406030204" pitchFamily="18" charset="0"/>
                          </a:rPr>
                        </m:ctrlPr>
                      </m:naryPr>
                      <m:sub>
                        <m:r>
                          <m:rPr>
                            <m:brk m:alnAt="1"/>
                          </m:rP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+1</m:t>
                        </m:r>
                      </m:sub>
                      <m:sup>
                        <m:r>
                          <a:rPr lang="en-US" i="1">
                            <a:latin typeface="Cambria Math" panose="02040503050406030204" pitchFamily="18" charset="0"/>
                          </a:rPr>
                          <m:t>𝐽</m:t>
                        </m:r>
                        <m:r>
                          <a:rPr lang="en-US" i="1">
                            <a:latin typeface="Cambria Math" panose="02040503050406030204" pitchFamily="18" charset="0"/>
                          </a:rPr>
                          <m:t>+</m:t>
                        </m:r>
                        <m:r>
                          <a:rPr lang="en-US" b="0" i="1" smtClean="0">
                            <a:latin typeface="Cambria Math" panose="02040503050406030204" pitchFamily="18" charset="0"/>
                          </a:rPr>
                          <m:t>𝑞</m:t>
                        </m:r>
                      </m:sup>
                      <m:e>
                        <m:r>
                          <a:rPr lang="en-US" b="0" i="1" smtClean="0">
                            <a:latin typeface="Cambria Math" panose="02040503050406030204" pitchFamily="18" charset="0"/>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e>
                        </m:d>
                      </m:e>
                    </m:nary>
                    <m:r>
                      <a:rPr lang="en-US" b="0" i="1" smtClean="0">
                        <a:latin typeface="Cambria Math" panose="02040503050406030204" pitchFamily="18" charset="0"/>
                      </a:rPr>
                      <m:t>≤</m:t>
                    </m:r>
                    <m:r>
                      <a:rPr lang="en-US" b="0" i="1" smtClean="0">
                        <a:latin typeface="Cambria Math" panose="02040503050406030204" pitchFamily="18" charset="0"/>
                      </a:rPr>
                      <m:t>𝐶</m:t>
                    </m:r>
                  </m:oMath>
                </a14:m>
                <a:endParaRPr lang="en-US" b="0" dirty="0" smtClean="0"/>
              </a:p>
              <a:p>
                <a:pPr marL="0" indent="0">
                  <a:buNone/>
                </a:pPr>
                <a:endParaRPr lang="en-US" dirty="0" smtClean="0"/>
              </a:p>
              <a:p>
                <a:pPr marL="0" indent="0">
                  <a:buNone/>
                </a:pPr>
                <a:r>
                  <a:rPr lang="en-US" dirty="0" smtClean="0"/>
                  <a:t>Given the uncertainty in </a:t>
                </a:r>
                <a14:m>
                  <m:oMath xmlns:m="http://schemas.openxmlformats.org/officeDocument/2006/math">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up>
                            <m:r>
                              <a:rPr lang="en-US" b="0" i="1" smtClean="0">
                                <a:latin typeface="Cambria Math" panose="02040503050406030204" pitchFamily="18" charset="0"/>
                              </a:rPr>
                              <m:t>𝑒</m:t>
                            </m:r>
                          </m:sup>
                        </m:sSubSup>
                      </m:e>
                      <m:sup>
                        <m:r>
                          <a:rPr lang="en-US" b="0" i="1" smtClean="0">
                            <a:latin typeface="Cambria Math" panose="02040503050406030204" pitchFamily="18" charset="0"/>
                          </a:rPr>
                          <m:t>∗</m:t>
                        </m:r>
                      </m:sup>
                    </m:sSup>
                  </m:oMath>
                </a14:m>
                <a:r>
                  <a:rPr lang="en-US" b="0" dirty="0" smtClean="0"/>
                  <a:t> via estimation of </a:t>
                </a:r>
                <a14:m>
                  <m:oMath xmlns:m="http://schemas.openxmlformats.org/officeDocument/2006/math">
                    <m:r>
                      <a:rPr lang="en-US" b="0" i="1" smtClean="0">
                        <a:latin typeface="Cambria Math" panose="02040503050406030204" pitchFamily="18" charset="0"/>
                      </a:rPr>
                      <m:t>𝜃</m:t>
                    </m:r>
                  </m:oMath>
                </a14:m>
                <a:r>
                  <a:rPr lang="en-US" b="0" dirty="0" smtClean="0"/>
                  <a:t>, could also add a </a:t>
                </a:r>
                <a:r>
                  <a:rPr lang="en-US" b="0" dirty="0" smtClean="0"/>
                  <a:t>bootstrap step. This could either be:</a:t>
                </a:r>
              </a:p>
              <a:p>
                <a:pPr marL="514350" indent="-514350">
                  <a:buFont typeface="+mj-lt"/>
                  <a:buAutoNum type="arabicPeriod"/>
                </a:pPr>
                <a:r>
                  <a:rPr lang="en-US" b="0" dirty="0" smtClean="0"/>
                  <a:t>internal </a:t>
                </a:r>
                <a:r>
                  <a:rPr lang="en-US" b="0" dirty="0" smtClean="0"/>
                  <a:t>to the summand of the objective </a:t>
                </a:r>
                <a:r>
                  <a:rPr lang="en-US" b="0" dirty="0" smtClean="0"/>
                  <a:t>function; or</a:t>
                </a:r>
              </a:p>
              <a:p>
                <a:pPr marL="514350" indent="-514350">
                  <a:buFont typeface="+mj-lt"/>
                  <a:buAutoNum type="arabicPeriod"/>
                </a:pPr>
                <a:r>
                  <a:rPr lang="en-US" b="0" dirty="0" smtClean="0"/>
                  <a:t>for each run of the optimization problem, since the recommendations are non-linear functions of inferred preferences.</a:t>
                </a:r>
              </a:p>
              <a:p>
                <a:pPr marL="0" indent="0">
                  <a:buNone/>
                </a:pPr>
                <a:endParaRPr lang="en-US" dirty="0"/>
              </a:p>
              <a:p>
                <a:pPr marL="0" indent="0">
                  <a:buNone/>
                </a:pPr>
                <a:endParaRPr lang="en-US" b="0" dirty="0" smtClean="0"/>
              </a:p>
              <a:p>
                <a:pPr marL="0" indent="0">
                  <a:buNone/>
                </a:pPr>
                <a:endParaRPr lang="en-US" b="0"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200" y="1920379"/>
                <a:ext cx="10515600" cy="4388077"/>
              </a:xfrm>
              <a:blipFill rotWithShape="0">
                <a:blip r:embed="rId3"/>
                <a:stretch>
                  <a:fillRect l="-754" t="-2778" b="-2361"/>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 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20</a:t>
            </a:fld>
            <a:endParaRPr lang="en-US"/>
          </a:p>
        </p:txBody>
      </p:sp>
    </p:spTree>
    <p:extLst>
      <p:ext uri="{BB962C8B-B14F-4D97-AF65-F5344CB8AC3E}">
        <p14:creationId xmlns:p14="http://schemas.microsoft.com/office/powerpoint/2010/main" val="371626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38200" y="2078037"/>
                <a:ext cx="10515600" cy="4235677"/>
              </a:xfrm>
            </p:spPr>
            <p:txBody>
              <a:bodyPr>
                <a:normAutofit fontScale="85000" lnSpcReduction="20000"/>
              </a:bodyPr>
              <a:lstStyle/>
              <a:p>
                <a:pPr marL="0" indent="0">
                  <a:buNone/>
                </a:pPr>
                <a:r>
                  <a:rPr lang="en-US" dirty="0" smtClean="0"/>
                  <a:t>Different applied problems have different solution needs, e.g.</a:t>
                </a:r>
              </a:p>
              <a:p>
                <a:r>
                  <a:rPr lang="en-US" dirty="0" smtClean="0"/>
                  <a:t>Dashboard showing how enrollment changes with any given choice of program type and location</a:t>
                </a:r>
              </a:p>
              <a:p>
                <a:r>
                  <a:rPr lang="en-US" dirty="0" smtClean="0"/>
                  <a:t>Pure capacity allocation problem with existing providers, with no resource allocation problem</a:t>
                </a:r>
              </a:p>
              <a:p>
                <a:pPr lvl="1"/>
                <a:r>
                  <a:rPr lang="en-US" dirty="0" smtClean="0"/>
                  <a:t>Solution by simulated annealing (?)</a:t>
                </a:r>
              </a:p>
              <a:p>
                <a:r>
                  <a:rPr lang="en-US" dirty="0" smtClean="0"/>
                  <a:t>Marginal “benefit” from relaxing resource and capacity constraints</a:t>
                </a:r>
              </a:p>
              <a:p>
                <a:pPr lvl="1"/>
                <a:r>
                  <a:rPr lang="en-US" dirty="0" smtClean="0"/>
                  <a:t>i.e. “shadow prices” of </a:t>
                </a:r>
                <a14:m>
                  <m:oMath xmlns:m="http://schemas.openxmlformats.org/officeDocument/2006/math">
                    <m:r>
                      <a:rPr lang="en-US" b="0" i="1" smtClean="0">
                        <a:latin typeface="Cambria Math" panose="02040503050406030204" pitchFamily="18" charset="0"/>
                      </a:rPr>
                      <m:t>𝑅</m:t>
                    </m:r>
                  </m:oMath>
                </a14:m>
                <a:r>
                  <a:rPr lang="en-US" dirty="0" smtClean="0"/>
                  <a:t> and </a:t>
                </a:r>
                <a14:m>
                  <m:oMath xmlns:m="http://schemas.openxmlformats.org/officeDocument/2006/math">
                    <m:r>
                      <a:rPr lang="en-US" b="0" i="1" smtClean="0">
                        <a:latin typeface="Cambria Math" panose="02040503050406030204" pitchFamily="18" charset="0"/>
                      </a:rPr>
                      <m:t>𝑆</m:t>
                    </m:r>
                  </m:oMath>
                </a14:m>
                <a:endParaRPr lang="en-US" dirty="0" smtClean="0"/>
              </a:p>
              <a:p>
                <a:r>
                  <a:rPr lang="en-US" dirty="0" smtClean="0"/>
                  <a:t>Full allocation problem</a:t>
                </a:r>
              </a:p>
              <a:p>
                <a:pPr lvl="1"/>
                <a:r>
                  <a:rPr lang="en-US" dirty="0" smtClean="0"/>
                  <a:t>Mixed integer non-linear programming – capacitated facility location problem</a:t>
                </a:r>
              </a:p>
              <a:p>
                <a:endParaRPr lang="en-US" dirty="0"/>
              </a:p>
              <a:p>
                <a:pPr marL="0" indent="0">
                  <a:buNone/>
                </a:pPr>
                <a:r>
                  <a:rPr lang="en-US" dirty="0" smtClean="0"/>
                  <a:t>*** Even the most technical solutions will serve as an input into human deliberations.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235677"/>
              </a:xfrm>
              <a:blipFill rotWithShape="0">
                <a:blip r:embed="rId3"/>
                <a:stretch>
                  <a:fillRect l="-928" t="-3165" r="-46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Solution Delivery</a:t>
            </a:r>
            <a:endParaRPr lang="en-US" dirty="0"/>
          </a:p>
        </p:txBody>
      </p:sp>
      <p:sp>
        <p:nvSpPr>
          <p:cNvPr id="4" name="Slide Number Placeholder 3"/>
          <p:cNvSpPr>
            <a:spLocks noGrp="1"/>
          </p:cNvSpPr>
          <p:nvPr>
            <p:ph type="sldNum" sz="quarter" idx="12"/>
          </p:nvPr>
        </p:nvSpPr>
        <p:spPr/>
        <p:txBody>
          <a:bodyPr/>
          <a:lstStyle/>
          <a:p>
            <a:fld id="{98EC09EB-D433-5B43-AE24-A093671FFB0E}" type="slidenum">
              <a:rPr lang="en-US" smtClean="0"/>
              <a:t>21</a:t>
            </a:fld>
            <a:endParaRPr lang="en-US"/>
          </a:p>
        </p:txBody>
      </p:sp>
    </p:spTree>
    <p:extLst>
      <p:ext uri="{BB962C8B-B14F-4D97-AF65-F5344CB8AC3E}">
        <p14:creationId xmlns:p14="http://schemas.microsoft.com/office/powerpoint/2010/main" val="1820847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1828799"/>
            <a:ext cx="6968836" cy="4844144"/>
          </a:xfrm>
        </p:spPr>
        <p:txBody>
          <a:bodyPr>
            <a:normAutofit fontScale="85000" lnSpcReduction="20000"/>
          </a:bodyPr>
          <a:lstStyle/>
          <a:p>
            <a:pPr marL="0" indent="0">
              <a:buNone/>
            </a:pPr>
            <a:r>
              <a:rPr lang="en-US" dirty="0" smtClean="0"/>
              <a:t>Given user backgrounds, form of solution must be:</a:t>
            </a:r>
          </a:p>
          <a:p>
            <a:r>
              <a:rPr lang="en-US" dirty="0" smtClean="0"/>
              <a:t>Non-technical</a:t>
            </a:r>
          </a:p>
          <a:p>
            <a:r>
              <a:rPr lang="en-US" dirty="0" smtClean="0"/>
              <a:t>Scenario-based</a:t>
            </a:r>
          </a:p>
          <a:p>
            <a:pPr marL="0" indent="0">
              <a:buNone/>
            </a:pPr>
            <a:endParaRPr lang="en-US" dirty="0" smtClean="0"/>
          </a:p>
          <a:p>
            <a:pPr marL="0" indent="0">
              <a:buNone/>
            </a:pPr>
            <a:r>
              <a:rPr lang="en-US" dirty="0" smtClean="0"/>
              <a:t>Product is:</a:t>
            </a:r>
          </a:p>
          <a:p>
            <a:r>
              <a:rPr lang="en-US" dirty="0" smtClean="0"/>
              <a:t>Dashboard offering visual display of:</a:t>
            </a:r>
          </a:p>
          <a:p>
            <a:pPr lvl="1"/>
            <a:r>
              <a:rPr lang="en-US" dirty="0" smtClean="0"/>
              <a:t>Recommended allocation, relative to status quo</a:t>
            </a:r>
          </a:p>
          <a:p>
            <a:pPr lvl="1"/>
            <a:r>
              <a:rPr lang="en-US" dirty="0" smtClean="0"/>
              <a:t>Expected populations reached, relative to status quo</a:t>
            </a:r>
            <a:endParaRPr lang="en-US" dirty="0" smtClean="0"/>
          </a:p>
          <a:p>
            <a:r>
              <a:rPr lang="en-US" dirty="0" smtClean="0"/>
              <a:t>Focus on a small handful of scenarios, which is:</a:t>
            </a:r>
          </a:p>
          <a:p>
            <a:pPr lvl="1"/>
            <a:r>
              <a:rPr lang="en-US" dirty="0" smtClean="0"/>
              <a:t>Easy to digest/discuss</a:t>
            </a:r>
          </a:p>
          <a:p>
            <a:pPr lvl="1"/>
            <a:r>
              <a:rPr lang="en-US" dirty="0" smtClean="0"/>
              <a:t>Feasible to calculate ahead of time (vs all possible policy scenarios)</a:t>
            </a:r>
            <a:endParaRPr lang="en-US" dirty="0" smtClean="0"/>
          </a:p>
          <a:p>
            <a:r>
              <a:rPr lang="en-US" dirty="0" smtClean="0"/>
              <a:t>Ability to download content to get access to individual maps and specifics</a:t>
            </a:r>
            <a:endParaRPr lang="en-US" dirty="0" smtClean="0"/>
          </a:p>
          <a:p>
            <a:endParaRPr lang="en-US" dirty="0"/>
          </a:p>
        </p:txBody>
      </p:sp>
      <p:sp>
        <p:nvSpPr>
          <p:cNvPr id="3" name="Title 2"/>
          <p:cNvSpPr>
            <a:spLocks noGrp="1"/>
          </p:cNvSpPr>
          <p:nvPr>
            <p:ph type="title"/>
          </p:nvPr>
        </p:nvSpPr>
        <p:spPr/>
        <p:txBody>
          <a:bodyPr/>
          <a:lstStyle/>
          <a:p>
            <a:r>
              <a:rPr lang="en-US" dirty="0" smtClean="0"/>
              <a:t>Solution Delivery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5829" y="297541"/>
            <a:ext cx="4354285" cy="5805713"/>
          </a:xfrm>
          <a:prstGeom prst="rect">
            <a:avLst/>
          </a:prstGeom>
        </p:spPr>
      </p:pic>
      <p:sp>
        <p:nvSpPr>
          <p:cNvPr id="5" name="Slide Number Placeholder 4"/>
          <p:cNvSpPr>
            <a:spLocks noGrp="1"/>
          </p:cNvSpPr>
          <p:nvPr>
            <p:ph type="sldNum" sz="quarter" idx="12"/>
          </p:nvPr>
        </p:nvSpPr>
        <p:spPr/>
        <p:txBody>
          <a:bodyPr/>
          <a:lstStyle/>
          <a:p>
            <a:fld id="{98EC09EB-D433-5B43-AE24-A093671FFB0E}" type="slidenum">
              <a:rPr lang="en-US" smtClean="0"/>
              <a:t>22</a:t>
            </a:fld>
            <a:endParaRPr lang="en-US"/>
          </a:p>
        </p:txBody>
      </p:sp>
    </p:spTree>
    <p:extLst>
      <p:ext uri="{BB962C8B-B14F-4D97-AF65-F5344CB8AC3E}">
        <p14:creationId xmlns:p14="http://schemas.microsoft.com/office/powerpoint/2010/main" val="41764198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28799"/>
            <a:ext cx="10929257" cy="4844144"/>
          </a:xfrm>
        </p:spPr>
        <p:txBody>
          <a:bodyPr>
            <a:normAutofit fontScale="92500" lnSpcReduction="10000"/>
          </a:bodyPr>
          <a:lstStyle/>
          <a:p>
            <a:r>
              <a:rPr lang="en-US" dirty="0"/>
              <a:t>Additional project </a:t>
            </a:r>
            <a:r>
              <a:rPr lang="en-US" dirty="0" smtClean="0"/>
              <a:t>definition, and confirmation of partnership</a:t>
            </a:r>
            <a:endParaRPr lang="en-US" dirty="0"/>
          </a:p>
          <a:p>
            <a:r>
              <a:rPr lang="en-US" dirty="0" smtClean="0"/>
              <a:t>Permissions</a:t>
            </a:r>
          </a:p>
          <a:p>
            <a:r>
              <a:rPr lang="en-US" dirty="0" smtClean="0"/>
              <a:t>Funding</a:t>
            </a:r>
          </a:p>
          <a:p>
            <a:r>
              <a:rPr lang="en-US" dirty="0" smtClean="0"/>
              <a:t>Test computational feasibility for problems of different complexity</a:t>
            </a:r>
          </a:p>
          <a:p>
            <a:r>
              <a:rPr lang="en-US" dirty="0" smtClean="0"/>
              <a:t>Complete projects focused on low-hanging fruit</a:t>
            </a:r>
          </a:p>
          <a:p>
            <a:pPr lvl="1"/>
            <a:r>
              <a:rPr lang="en-US" dirty="0" smtClean="0"/>
              <a:t>Stand-alone analysis of demand side</a:t>
            </a:r>
          </a:p>
          <a:p>
            <a:pPr lvl="1"/>
            <a:r>
              <a:rPr lang="en-US" dirty="0" smtClean="0"/>
              <a:t>Simulation of enrollment response to new provider types/locations</a:t>
            </a:r>
          </a:p>
          <a:p>
            <a:r>
              <a:rPr lang="en-US" dirty="0" smtClean="0"/>
              <a:t>Open-sourcing and scaling</a:t>
            </a:r>
          </a:p>
          <a:p>
            <a:r>
              <a:rPr lang="en-US" dirty="0" smtClean="0"/>
              <a:t>Consideration of qualitative complement to ground-truth analysis of demand</a:t>
            </a:r>
          </a:p>
          <a:p>
            <a:endParaRPr lang="en-US" dirty="0"/>
          </a:p>
          <a:p>
            <a:r>
              <a:rPr lang="en-US" dirty="0" smtClean="0">
                <a:hlinkClick r:id="rId2"/>
              </a:rPr>
              <a:t>nmader@chapinhall.org</a:t>
            </a:r>
            <a:r>
              <a:rPr lang="en-US" dirty="0" smtClean="0"/>
              <a:t> </a:t>
            </a:r>
            <a:endParaRPr lang="en-US" dirty="0"/>
          </a:p>
        </p:txBody>
      </p:sp>
      <p:sp>
        <p:nvSpPr>
          <p:cNvPr id="3" name="Title 2"/>
          <p:cNvSpPr>
            <a:spLocks noGrp="1"/>
          </p:cNvSpPr>
          <p:nvPr>
            <p:ph type="title"/>
          </p:nvPr>
        </p:nvSpPr>
        <p:spPr/>
        <p:txBody>
          <a:bodyPr/>
          <a:lstStyle/>
          <a:p>
            <a:r>
              <a:rPr lang="en-US" dirty="0" smtClean="0"/>
              <a:t>Next Steps</a:t>
            </a:r>
            <a:endParaRPr lang="en-US" dirty="0"/>
          </a:p>
        </p:txBody>
      </p:sp>
      <p:sp>
        <p:nvSpPr>
          <p:cNvPr id="5" name="Slide Number Placeholder 4"/>
          <p:cNvSpPr>
            <a:spLocks noGrp="1"/>
          </p:cNvSpPr>
          <p:nvPr>
            <p:ph type="sldNum" sz="quarter" idx="12"/>
          </p:nvPr>
        </p:nvSpPr>
        <p:spPr/>
        <p:txBody>
          <a:bodyPr/>
          <a:lstStyle/>
          <a:p>
            <a:fld id="{98EC09EB-D433-5B43-AE24-A093671FFB0E}" type="slidenum">
              <a:rPr lang="en-US" smtClean="0"/>
              <a:t>23</a:t>
            </a:fld>
            <a:endParaRPr lang="en-US"/>
          </a:p>
        </p:txBody>
      </p:sp>
    </p:spTree>
    <p:extLst>
      <p:ext uri="{BB962C8B-B14F-4D97-AF65-F5344CB8AC3E}">
        <p14:creationId xmlns:p14="http://schemas.microsoft.com/office/powerpoint/2010/main" val="1522067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70000" lnSpcReduction="20000"/>
          </a:bodyPr>
          <a:lstStyle/>
          <a:p>
            <a:pPr marL="0" indent="0">
              <a:buNone/>
            </a:pPr>
            <a:r>
              <a:rPr lang="en-US" dirty="0" smtClean="0"/>
              <a:t>City planners face:</a:t>
            </a:r>
          </a:p>
          <a:p>
            <a:r>
              <a:rPr lang="en-US" dirty="0" smtClean="0"/>
              <a:t>Mission to serve large, diverse population</a:t>
            </a:r>
          </a:p>
          <a:p>
            <a:r>
              <a:rPr lang="en-US" dirty="0" smtClean="0"/>
              <a:t>Funding scarcity</a:t>
            </a:r>
          </a:p>
          <a:p>
            <a:r>
              <a:rPr lang="en-US" dirty="0"/>
              <a:t>Limited time for decision-making</a:t>
            </a:r>
          </a:p>
          <a:p>
            <a:r>
              <a:rPr lang="en-US" dirty="0" smtClean="0"/>
              <a:t>Inability to access or mobilize detailed data on population location, needs, patterns of engagement</a:t>
            </a:r>
          </a:p>
          <a:p>
            <a:r>
              <a:rPr lang="en-US" dirty="0" smtClean="0"/>
              <a:t>Multi-dimensional goals</a:t>
            </a:r>
          </a:p>
          <a:p>
            <a:pPr marL="0" indent="0">
              <a:buNone/>
            </a:pPr>
            <a:endParaRPr lang="en-US" dirty="0"/>
          </a:p>
          <a:p>
            <a:pPr marL="0" indent="0">
              <a:buNone/>
            </a:pPr>
            <a:r>
              <a:rPr lang="en-US" dirty="0" smtClean="0"/>
              <a:t>These planners may be:</a:t>
            </a:r>
          </a:p>
          <a:p>
            <a:r>
              <a:rPr lang="en-US" dirty="0" smtClean="0"/>
              <a:t>Public agencies with (large) city-scale programming jurisdiction</a:t>
            </a:r>
          </a:p>
          <a:p>
            <a:r>
              <a:rPr lang="en-US" dirty="0" smtClean="0"/>
              <a:t>Large non-profits with city-wide operations for serving specific populations</a:t>
            </a:r>
          </a:p>
          <a:p>
            <a:r>
              <a:rPr lang="en-US" dirty="0" smtClean="0"/>
              <a:t>Local foundations planning strategic investments in targeted populations</a:t>
            </a:r>
          </a:p>
        </p:txBody>
      </p:sp>
      <p:sp>
        <p:nvSpPr>
          <p:cNvPr id="3" name="Title 2"/>
          <p:cNvSpPr>
            <a:spLocks noGrp="1"/>
          </p:cNvSpPr>
          <p:nvPr>
            <p:ph type="title"/>
          </p:nvPr>
        </p:nvSpPr>
        <p:spPr/>
        <p:txBody>
          <a:bodyPr>
            <a:normAutofit/>
          </a:bodyPr>
          <a:lstStyle/>
          <a:p>
            <a:r>
              <a:rPr lang="en-US" dirty="0" smtClean="0"/>
              <a:t>Landscape and Motivation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3</a:t>
            </a:fld>
            <a:endParaRPr lang="en-US"/>
          </a:p>
        </p:txBody>
      </p:sp>
    </p:spTree>
    <p:extLst>
      <p:ext uri="{BB962C8B-B14F-4D97-AF65-F5344CB8AC3E}">
        <p14:creationId xmlns:p14="http://schemas.microsoft.com/office/powerpoint/2010/main" val="187379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078037"/>
            <a:ext cx="10515600" cy="4137706"/>
          </a:xfrm>
        </p:spPr>
        <p:txBody>
          <a:bodyPr vert="horz" lIns="91440" tIns="45720" rIns="91440" bIns="45720" rtlCol="0" anchor="t">
            <a:normAutofit fontScale="92500"/>
          </a:bodyPr>
          <a:lstStyle/>
          <a:p>
            <a:pPr marL="0" indent="0">
              <a:buNone/>
            </a:pPr>
            <a:r>
              <a:rPr lang="en-US" sz="3200" b="1" dirty="0"/>
              <a:t>Example </a:t>
            </a:r>
            <a:r>
              <a:rPr lang="en-US" sz="3200" b="1" dirty="0" smtClean="0"/>
              <a:t>Applications</a:t>
            </a:r>
            <a:endParaRPr lang="en-US" sz="3200" b="1" dirty="0"/>
          </a:p>
          <a:p>
            <a:pPr marL="0" indent="0">
              <a:buNone/>
            </a:pPr>
            <a:endParaRPr lang="en-US" sz="1900" dirty="0" smtClean="0"/>
          </a:p>
          <a:p>
            <a:pPr marL="0" indent="0">
              <a:buNone/>
            </a:pPr>
            <a:r>
              <a:rPr lang="en-US" dirty="0" smtClean="0"/>
              <a:t>A city human services agency is tasked with dividing tens of thousands of slots of Head Start funding across the city. They receive applications from hundreds of providers in different neighborhoods, with different styles, histories, and capacities.</a:t>
            </a:r>
          </a:p>
          <a:p>
            <a:pPr marL="0" indent="0">
              <a:buNone/>
            </a:pPr>
            <a:endParaRPr lang="en-US" sz="2200" dirty="0"/>
          </a:p>
          <a:p>
            <a:pPr marL="0" indent="0">
              <a:buNone/>
            </a:pPr>
            <a:r>
              <a:rPr lang="en-US" dirty="0" smtClean="0"/>
              <a:t>A large non-profit currently organizes 10,000+ apprenticeship opportunities to high school-aged youth across the city. They want to know what new program styles and locations can improve engagement of males and </a:t>
            </a:r>
            <a:r>
              <a:rPr lang="en-US" dirty="0" err="1" smtClean="0"/>
              <a:t>Latinx</a:t>
            </a:r>
            <a:r>
              <a:rPr lang="en-US" dirty="0" smtClean="0"/>
              <a:t> youth.</a:t>
            </a:r>
          </a:p>
        </p:txBody>
      </p:sp>
      <p:sp>
        <p:nvSpPr>
          <p:cNvPr id="3" name="Title 2"/>
          <p:cNvSpPr>
            <a:spLocks noGrp="1"/>
          </p:cNvSpPr>
          <p:nvPr>
            <p:ph type="title"/>
          </p:nvPr>
        </p:nvSpPr>
        <p:spPr/>
        <p:txBody>
          <a:bodyPr>
            <a:normAutofit/>
          </a:bodyPr>
          <a:lstStyle/>
          <a:p>
            <a:r>
              <a:rPr lang="en-US" dirty="0"/>
              <a:t>Landscape and Motivation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4</a:t>
            </a:fld>
            <a:endParaRPr lang="en-US"/>
          </a:p>
        </p:txBody>
      </p:sp>
    </p:spTree>
    <p:extLst>
      <p:ext uri="{BB962C8B-B14F-4D97-AF65-F5344CB8AC3E}">
        <p14:creationId xmlns:p14="http://schemas.microsoft.com/office/powerpoint/2010/main" val="981944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078037"/>
            <a:ext cx="10646664" cy="3916363"/>
          </a:xfrm>
        </p:spPr>
        <p:txBody>
          <a:bodyPr vert="horz" lIns="91440" tIns="45720" rIns="91440" bIns="45720" rtlCol="0" anchor="t">
            <a:normAutofit fontScale="85000" lnSpcReduction="20000"/>
          </a:bodyPr>
          <a:lstStyle/>
          <a:p>
            <a:pPr marL="0" indent="0">
              <a:buNone/>
            </a:pPr>
            <a:r>
              <a:rPr lang="en-US" dirty="0" smtClean="0"/>
              <a:t>Current solutions are:</a:t>
            </a:r>
          </a:p>
          <a:p>
            <a:r>
              <a:rPr lang="en-US" dirty="0" smtClean="0"/>
              <a:t>Dimension/complexity reduction of input considerations (focus on indices, averages, spatial aggregations)</a:t>
            </a:r>
          </a:p>
          <a:p>
            <a:r>
              <a:rPr lang="en-US" dirty="0" smtClean="0"/>
              <a:t>Rules of thumb/judgment calls</a:t>
            </a:r>
          </a:p>
          <a:p>
            <a:pPr marL="0" indent="0">
              <a:buNone/>
            </a:pPr>
            <a:endParaRPr lang="en-US" dirty="0"/>
          </a:p>
          <a:p>
            <a:pPr marL="0" indent="0">
              <a:buNone/>
            </a:pPr>
            <a:r>
              <a:rPr lang="en-US" dirty="0" smtClean="0"/>
              <a:t>Opportunities for stronger solution include:</a:t>
            </a:r>
          </a:p>
          <a:p>
            <a:r>
              <a:rPr lang="en-US" dirty="0" smtClean="0"/>
              <a:t>Less slack in uptake (i.e. unused resources)</a:t>
            </a:r>
          </a:p>
          <a:p>
            <a:r>
              <a:rPr lang="en-US" dirty="0" smtClean="0"/>
              <a:t>Resources better targeted to priority populations</a:t>
            </a:r>
          </a:p>
          <a:p>
            <a:pPr lvl="1"/>
            <a:r>
              <a:rPr lang="en-US" dirty="0" smtClean="0"/>
              <a:t>Address donut holes when needy populations are overlooked by being in less needy neighborhoods</a:t>
            </a:r>
          </a:p>
          <a:p>
            <a:r>
              <a:rPr lang="en-US" dirty="0" smtClean="0"/>
              <a:t>Clear perspective on marginal value of additional resources, in terms of where it can go, and who it can benefit</a:t>
            </a:r>
          </a:p>
          <a:p>
            <a:pPr marL="0" indent="0">
              <a:buNone/>
            </a:pPr>
            <a:endParaRPr lang="en-US" dirty="0" smtClean="0"/>
          </a:p>
        </p:txBody>
      </p:sp>
      <p:sp>
        <p:nvSpPr>
          <p:cNvPr id="3" name="Title 2"/>
          <p:cNvSpPr>
            <a:spLocks noGrp="1"/>
          </p:cNvSpPr>
          <p:nvPr>
            <p:ph type="title"/>
          </p:nvPr>
        </p:nvSpPr>
        <p:spPr/>
        <p:txBody>
          <a:bodyPr>
            <a:normAutofit/>
          </a:bodyPr>
          <a:lstStyle/>
          <a:p>
            <a:r>
              <a:rPr lang="en-US" dirty="0" smtClean="0"/>
              <a:t>Landscape and Motivation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5</a:t>
            </a:fld>
            <a:endParaRPr lang="en-US"/>
          </a:p>
        </p:txBody>
      </p:sp>
    </p:spTree>
    <p:extLst>
      <p:ext uri="{BB962C8B-B14F-4D97-AF65-F5344CB8AC3E}">
        <p14:creationId xmlns:p14="http://schemas.microsoft.com/office/powerpoint/2010/main" val="1107188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92500"/>
          </a:bodyPr>
          <a:lstStyle/>
          <a:p>
            <a:pPr marL="514350" indent="-514350">
              <a:buFont typeface="+mj-lt"/>
              <a:buAutoNum type="arabicPeriod"/>
            </a:pPr>
            <a:r>
              <a:rPr lang="en-US" b="1" dirty="0" smtClean="0"/>
              <a:t>Analysis of Uptake</a:t>
            </a:r>
            <a:r>
              <a:rPr lang="en-US" dirty="0" smtClean="0"/>
              <a:t> – inference of parameters governing probability of uptake conditional on supply</a:t>
            </a:r>
          </a:p>
          <a:p>
            <a:pPr marL="514350" indent="-514350">
              <a:buFont typeface="+mj-lt"/>
              <a:buAutoNum type="arabicPeriod"/>
            </a:pPr>
            <a:r>
              <a:rPr lang="en-US" b="1" dirty="0" smtClean="0"/>
              <a:t>Articulation of Objectives and Constraints</a:t>
            </a:r>
            <a:r>
              <a:rPr lang="en-US" dirty="0" smtClean="0"/>
              <a:t> – focus on formal description of </a:t>
            </a:r>
            <a:r>
              <a:rPr lang="en-US" i="1" dirty="0" smtClean="0"/>
              <a:t>dimensions</a:t>
            </a:r>
            <a:r>
              <a:rPr lang="en-US" dirty="0" smtClean="0"/>
              <a:t> (not necessarily values) of value and constraint</a:t>
            </a:r>
          </a:p>
          <a:p>
            <a:pPr marL="514350" indent="-514350">
              <a:buFont typeface="+mj-lt"/>
              <a:buAutoNum type="arabicPeriod"/>
            </a:pPr>
            <a:r>
              <a:rPr lang="en-US" b="1" dirty="0" smtClean="0"/>
              <a:t>Solution Engineering</a:t>
            </a:r>
            <a:r>
              <a:rPr lang="en-US" dirty="0" smtClean="0"/>
              <a:t> – optimization methods or simulation specific to the planner’s problem</a:t>
            </a:r>
          </a:p>
          <a:p>
            <a:pPr marL="514350" indent="-514350">
              <a:buFont typeface="+mj-lt"/>
              <a:buAutoNum type="arabicPeriod"/>
            </a:pPr>
            <a:endParaRPr lang="en-US" dirty="0"/>
          </a:p>
          <a:p>
            <a:pPr marL="0" indent="0">
              <a:buNone/>
            </a:pPr>
            <a:r>
              <a:rPr lang="en-US" dirty="0" smtClean="0"/>
              <a:t>Unified in dashboard for non-technical users to receive scenario-based recommendations for </a:t>
            </a:r>
            <a:r>
              <a:rPr lang="en-US" u="sng" dirty="0" smtClean="0"/>
              <a:t>starting point</a:t>
            </a:r>
            <a:r>
              <a:rPr lang="en-US" dirty="0" smtClean="0"/>
              <a:t> for human deliberations.</a:t>
            </a:r>
          </a:p>
          <a:p>
            <a:pPr marL="971550" lvl="1" indent="-514350">
              <a:buFont typeface="+mj-lt"/>
              <a:buAutoNum type="arabicPeriod"/>
            </a:pPr>
            <a:endParaRPr lang="en-US" dirty="0" smtClean="0"/>
          </a:p>
          <a:p>
            <a:pPr marL="514350" indent="-514350">
              <a:buFont typeface="+mj-lt"/>
              <a:buAutoNum type="arabicPeriod"/>
            </a:pPr>
            <a:endParaRPr lang="en-US" dirty="0" smtClean="0"/>
          </a:p>
        </p:txBody>
      </p:sp>
      <p:sp>
        <p:nvSpPr>
          <p:cNvPr id="3" name="Title 2"/>
          <p:cNvSpPr>
            <a:spLocks noGrp="1"/>
          </p:cNvSpPr>
          <p:nvPr>
            <p:ph type="title"/>
          </p:nvPr>
        </p:nvSpPr>
        <p:spPr/>
        <p:txBody>
          <a:bodyPr>
            <a:normAutofit/>
          </a:bodyPr>
          <a:lstStyle/>
          <a:p>
            <a:r>
              <a:rPr lang="en-US" dirty="0" smtClean="0"/>
              <a:t>Outline of a Solution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6</a:t>
            </a:fld>
            <a:endParaRPr lang="en-US"/>
          </a:p>
        </p:txBody>
      </p:sp>
    </p:spTree>
    <p:extLst>
      <p:ext uri="{BB962C8B-B14F-4D97-AF65-F5344CB8AC3E}">
        <p14:creationId xmlns:p14="http://schemas.microsoft.com/office/powerpoint/2010/main" val="2319001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078037"/>
            <a:ext cx="10515600" cy="4225227"/>
          </a:xfrm>
        </p:spPr>
        <p:txBody>
          <a:bodyPr vert="horz" lIns="91440" tIns="45720" rIns="91440" bIns="45720" rtlCol="0" anchor="t">
            <a:normAutofit fontScale="85000" lnSpcReduction="20000"/>
          </a:bodyPr>
          <a:lstStyle/>
          <a:p>
            <a:r>
              <a:rPr lang="en-US" dirty="0" smtClean="0"/>
              <a:t>Measuring Accessibility</a:t>
            </a:r>
          </a:p>
          <a:p>
            <a:pPr lvl="1"/>
            <a:r>
              <a:rPr lang="en-US" dirty="0"/>
              <a:t>Davis, Lee &amp; Sojourner (2018) – </a:t>
            </a:r>
            <a:r>
              <a:rPr lang="en-US" dirty="0" smtClean="0"/>
              <a:t>“family-centered” measure of accessibility of childcare slots, using </a:t>
            </a:r>
            <a:r>
              <a:rPr lang="en-US" dirty="0"/>
              <a:t>Census data and two-step floating catchment </a:t>
            </a:r>
            <a:r>
              <a:rPr lang="en-US" dirty="0" smtClean="0"/>
              <a:t>area</a:t>
            </a:r>
            <a:endParaRPr lang="en-US" dirty="0"/>
          </a:p>
          <a:p>
            <a:r>
              <a:rPr lang="en-US" dirty="0" smtClean="0"/>
              <a:t>Analyzing Uptake of Human Services</a:t>
            </a:r>
          </a:p>
          <a:p>
            <a:pPr lvl="1"/>
            <a:r>
              <a:rPr lang="en-US" dirty="0" smtClean="0"/>
              <a:t>Kline &amp; Walters (2016) – prediction of taking up any Head Start services</a:t>
            </a:r>
          </a:p>
          <a:p>
            <a:pPr lvl="1"/>
            <a:r>
              <a:rPr lang="en-US" dirty="0" smtClean="0"/>
              <a:t>Hastings, Kane &amp; </a:t>
            </a:r>
            <a:r>
              <a:rPr lang="en-US" dirty="0" err="1" smtClean="0"/>
              <a:t>Staiger</a:t>
            </a:r>
            <a:r>
              <a:rPr lang="en-US" dirty="0" smtClean="0"/>
              <a:t> (2006) – discrete choice estimation of parameters governing choice of school</a:t>
            </a:r>
          </a:p>
          <a:p>
            <a:pPr lvl="1"/>
            <a:r>
              <a:rPr lang="en-US" dirty="0" smtClean="0"/>
              <a:t>Borden, et al. (2005) – qualitative analysis of uptake of after school programming</a:t>
            </a:r>
          </a:p>
          <a:p>
            <a:r>
              <a:rPr lang="en-US" dirty="0" smtClean="0"/>
              <a:t>Engineering Solutions</a:t>
            </a:r>
          </a:p>
          <a:p>
            <a:pPr lvl="1"/>
            <a:r>
              <a:rPr lang="en-US" dirty="0" err="1"/>
              <a:t>Sefair</a:t>
            </a:r>
            <a:r>
              <a:rPr lang="en-US" dirty="0"/>
              <a:t>, et al</a:t>
            </a:r>
            <a:r>
              <a:rPr lang="en-US" dirty="0" smtClean="0"/>
              <a:t>. (2012) – consider </a:t>
            </a:r>
            <a:r>
              <a:rPr lang="en-US" dirty="0"/>
              <a:t>accessibility </a:t>
            </a:r>
            <a:r>
              <a:rPr lang="en-US" dirty="0" smtClean="0"/>
              <a:t>measures (to parks) </a:t>
            </a:r>
            <a:r>
              <a:rPr lang="en-US" dirty="0"/>
              <a:t>but not actual </a:t>
            </a:r>
            <a:r>
              <a:rPr lang="en-US" dirty="0" smtClean="0"/>
              <a:t>utilization</a:t>
            </a:r>
          </a:p>
          <a:p>
            <a:pPr lvl="1"/>
            <a:r>
              <a:rPr lang="en-US" dirty="0" err="1"/>
              <a:t>Khayal</a:t>
            </a:r>
            <a:r>
              <a:rPr lang="en-US" dirty="0"/>
              <a:t> et al</a:t>
            </a:r>
            <a:r>
              <a:rPr lang="en-US" dirty="0" smtClean="0"/>
              <a:t>. (2015) – assumes </a:t>
            </a:r>
            <a:r>
              <a:rPr lang="en-US" dirty="0"/>
              <a:t>that human needs </a:t>
            </a:r>
            <a:r>
              <a:rPr lang="en-US" dirty="0" smtClean="0"/>
              <a:t>(emergencies) that </a:t>
            </a:r>
            <a:r>
              <a:rPr lang="en-US" dirty="0"/>
              <a:t>arise </a:t>
            </a:r>
            <a:r>
              <a:rPr lang="en-US" dirty="0" smtClean="0"/>
              <a:t>exogenously</a:t>
            </a:r>
          </a:p>
          <a:p>
            <a:pPr lvl="1"/>
            <a:r>
              <a:rPr lang="en-US" dirty="0"/>
              <a:t>Holguin-</a:t>
            </a:r>
            <a:r>
              <a:rPr lang="en-US" dirty="0" err="1"/>
              <a:t>Veras</a:t>
            </a:r>
            <a:r>
              <a:rPr lang="en-US" dirty="0"/>
              <a:t> et al</a:t>
            </a:r>
            <a:r>
              <a:rPr lang="en-US" dirty="0" smtClean="0"/>
              <a:t>. (2012) – assume </a:t>
            </a:r>
            <a:r>
              <a:rPr lang="en-US" dirty="0"/>
              <a:t>utilization demand </a:t>
            </a:r>
            <a:r>
              <a:rPr lang="en-US" dirty="0" smtClean="0"/>
              <a:t>(disaster) follows </a:t>
            </a:r>
            <a:r>
              <a:rPr lang="en-US" dirty="0"/>
              <a:t>untested deterministic </a:t>
            </a:r>
            <a:r>
              <a:rPr lang="en-US" dirty="0" smtClean="0"/>
              <a:t>rules</a:t>
            </a:r>
          </a:p>
          <a:p>
            <a:pPr lvl="1"/>
            <a:r>
              <a:rPr lang="en-US" dirty="0" err="1" smtClean="0"/>
              <a:t>Salema</a:t>
            </a:r>
            <a:r>
              <a:rPr lang="en-US" dirty="0" smtClean="0"/>
              <a:t> et al. (2007) – product demand is stochastic, but independent of supply</a:t>
            </a:r>
            <a:endParaRPr lang="en-US" dirty="0"/>
          </a:p>
          <a:p>
            <a:pPr lvl="1"/>
            <a:endParaRPr lang="en-US" dirty="0" smtClean="0"/>
          </a:p>
          <a:p>
            <a:pPr lvl="1"/>
            <a:endParaRPr lang="en-US" dirty="0" smtClean="0"/>
          </a:p>
        </p:txBody>
      </p:sp>
      <p:sp>
        <p:nvSpPr>
          <p:cNvPr id="3" name="Title 2"/>
          <p:cNvSpPr>
            <a:spLocks noGrp="1"/>
          </p:cNvSpPr>
          <p:nvPr>
            <p:ph type="title"/>
          </p:nvPr>
        </p:nvSpPr>
        <p:spPr/>
        <p:txBody>
          <a:bodyPr>
            <a:normAutofit/>
          </a:bodyPr>
          <a:lstStyle/>
          <a:p>
            <a:r>
              <a:rPr lang="en-US" dirty="0" smtClean="0"/>
              <a:t>Existing Approaches/Literature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7</a:t>
            </a:fld>
            <a:endParaRPr lang="en-US"/>
          </a:p>
        </p:txBody>
      </p:sp>
    </p:spTree>
    <p:extLst>
      <p:ext uri="{BB962C8B-B14F-4D97-AF65-F5344CB8AC3E}">
        <p14:creationId xmlns:p14="http://schemas.microsoft.com/office/powerpoint/2010/main" val="3195039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vert="horz" lIns="91440" tIns="45720" rIns="91440" bIns="45720" rtlCol="0" anchor="t">
                <a:normAutofit fontScale="92500" lnSpcReduction="10000"/>
              </a:bodyPr>
              <a:lstStyle/>
              <a:p>
                <a:pPr marL="0" indent="0">
                  <a:buNone/>
                </a:pPr>
                <a:r>
                  <a:rPr lang="en-US" dirty="0" smtClean="0"/>
                  <a:t>Notation</a:t>
                </a:r>
              </a:p>
              <a:p>
                <a:pPr marL="457200"/>
                <a14:m>
                  <m:oMath xmlns:m="http://schemas.openxmlformats.org/officeDocument/2006/math">
                    <m:r>
                      <a:rPr lang="en-US" b="0" i="1" smtClean="0">
                        <a:latin typeface="Cambria Math" panose="02040503050406030204" pitchFamily="18" charset="0"/>
                      </a:rPr>
                      <m:t>𝑁</m:t>
                    </m:r>
                  </m:oMath>
                </a14:m>
                <a:r>
                  <a:rPr lang="en-US" dirty="0" smtClean="0"/>
                  <a:t> agents generically indexed by </a:t>
                </a:r>
                <a14:m>
                  <m:oMath xmlns:m="http://schemas.openxmlformats.org/officeDocument/2006/math">
                    <m:r>
                      <a:rPr lang="en-US" b="0" i="1" smtClean="0">
                        <a:latin typeface="Cambria Math" panose="02040503050406030204" pitchFamily="18" charset="0"/>
                      </a:rPr>
                      <m:t>𝑖</m:t>
                    </m:r>
                  </m:oMath>
                </a14:m>
                <a:endParaRPr lang="en-US" dirty="0" smtClean="0"/>
              </a:p>
              <a:p>
                <a:pPr marL="457200"/>
                <a14:m>
                  <m:oMath xmlns:m="http://schemas.openxmlformats.org/officeDocument/2006/math">
                    <m:r>
                      <a:rPr lang="en-US" b="0" i="1" smtClean="0">
                        <a:latin typeface="Cambria Math" panose="02040503050406030204" pitchFamily="18" charset="0"/>
                      </a:rPr>
                      <m:t>𝐽</m:t>
                    </m:r>
                  </m:oMath>
                </a14:m>
                <a:r>
                  <a:rPr lang="en-US" dirty="0" smtClean="0"/>
                  <a:t> mutually exclusive alternatives generically indexed by </a:t>
                </a:r>
                <a14:m>
                  <m:oMath xmlns:m="http://schemas.openxmlformats.org/officeDocument/2006/math">
                    <m:r>
                      <a:rPr lang="en-US" b="0" i="1" smtClean="0">
                        <a:latin typeface="Cambria Math" panose="02040503050406030204" pitchFamily="18" charset="0"/>
                      </a:rPr>
                      <m:t>𝑗</m:t>
                    </m:r>
                  </m:oMath>
                </a14:m>
                <a:r>
                  <a:rPr lang="en-US" dirty="0" smtClean="0"/>
                  <a:t> and </a:t>
                </a:r>
                <a14:m>
                  <m:oMath xmlns:m="http://schemas.openxmlformats.org/officeDocument/2006/math">
                    <m:r>
                      <a:rPr lang="en-US" b="0" i="1" smtClean="0">
                        <a:latin typeface="Cambria Math" panose="02040503050406030204" pitchFamily="18" charset="0"/>
                      </a:rPr>
                      <m:t>𝑘</m:t>
                    </m:r>
                  </m:oMath>
                </a14:m>
                <a:r>
                  <a:rPr lang="en-US" dirty="0" smtClean="0"/>
                  <a:t>, with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=0</m:t>
                    </m:r>
                  </m:oMath>
                </a14:m>
                <a:r>
                  <a:rPr lang="en-US" dirty="0" smtClean="0"/>
                  <a:t> indicating no active choice</a:t>
                </a:r>
              </a:p>
              <a:p>
                <a:pPr marL="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r>
                  <a:rPr lang="en-US" dirty="0"/>
                  <a:t>– observed information </a:t>
                </a:r>
                <a:r>
                  <a:rPr lang="en-US" dirty="0" smtClean="0"/>
                  <a:t>about agent </a:t>
                </a:r>
                <a14:m>
                  <m:oMath xmlns:m="http://schemas.openxmlformats.org/officeDocument/2006/math">
                    <m:r>
                      <a:rPr lang="en-US" b="0" i="1" smtClean="0">
                        <a:latin typeface="Cambria Math" panose="02040503050406030204" pitchFamily="18" charset="0"/>
                      </a:rPr>
                      <m:t>𝑖</m:t>
                    </m:r>
                  </m:oMath>
                </a14:m>
                <a:endParaRPr lang="en-US" dirty="0" smtClean="0"/>
              </a:p>
              <a:p>
                <a:pPr marL="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oMath>
                </a14:m>
                <a:r>
                  <a:rPr lang="en-US" dirty="0" smtClean="0"/>
                  <a:t> </a:t>
                </a:r>
                <a:r>
                  <a:rPr lang="en-US" dirty="0"/>
                  <a:t>– observed </a:t>
                </a:r>
                <a:r>
                  <a:rPr lang="en-US" dirty="0" smtClean="0"/>
                  <a:t>information about alternative </a:t>
                </a:r>
                <a14:m>
                  <m:oMath xmlns:m="http://schemas.openxmlformats.org/officeDocument/2006/math">
                    <m:r>
                      <a:rPr lang="en-US" b="0" i="1" smtClean="0">
                        <a:latin typeface="Cambria Math" panose="02040503050406030204" pitchFamily="18" charset="0"/>
                      </a:rPr>
                      <m:t>𝑗</m:t>
                    </m:r>
                  </m:oMath>
                </a14:m>
                <a:endParaRPr lang="en-US" dirty="0" smtClean="0"/>
              </a:p>
              <a:p>
                <a:pPr marL="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e>
                    </m:d>
                  </m:oMath>
                </a14:m>
                <a:r>
                  <a:rPr lang="en-US" dirty="0" smtClean="0"/>
                  <a:t> </a:t>
                </a:r>
                <a:r>
                  <a:rPr lang="en-US" dirty="0"/>
                  <a:t>– combined </a:t>
                </a:r>
                <a:r>
                  <a:rPr lang="en-US" dirty="0" smtClean="0"/>
                  <a:t>characteristics, e.g. travel time between residence and provider</a:t>
                </a:r>
              </a:p>
              <a:p>
                <a:pPr marL="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oMath>
                </a14:m>
                <a:r>
                  <a:rPr lang="en-US" dirty="0"/>
                  <a:t> </a:t>
                </a:r>
                <a:r>
                  <a:rPr lang="en-US" dirty="0" smtClean="0"/>
                  <a:t>– a binary indication of whether </a:t>
                </a:r>
                <a14:m>
                  <m:oMath xmlns:m="http://schemas.openxmlformats.org/officeDocument/2006/math">
                    <m:r>
                      <a:rPr lang="en-US" b="0" i="1" smtClean="0">
                        <a:latin typeface="Cambria Math" panose="02040503050406030204" pitchFamily="18" charset="0"/>
                      </a:rPr>
                      <m:t>𝑖</m:t>
                    </m:r>
                  </m:oMath>
                </a14:m>
                <a:r>
                  <a:rPr lang="en-US" dirty="0" smtClean="0"/>
                  <a:t> has selected </a:t>
                </a:r>
                <a14:m>
                  <m:oMath xmlns:m="http://schemas.openxmlformats.org/officeDocument/2006/math">
                    <m:r>
                      <a:rPr lang="en-US" b="0" i="1" smtClean="0">
                        <a:latin typeface="Cambria Math" panose="02040503050406030204" pitchFamily="18" charset="0"/>
                      </a:rPr>
                      <m:t>𝑗</m:t>
                    </m:r>
                  </m:oMath>
                </a14:m>
                <a:endParaRPr lang="en-US" dirty="0" smtClean="0"/>
              </a:p>
              <a:p>
                <a:pPr marL="457200" lvl="1"/>
                <a:endParaRPr lang="en-US"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043" t="-3115" b="-1090"/>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8</a:t>
            </a:fld>
            <a:endParaRPr lang="en-US"/>
          </a:p>
        </p:txBody>
      </p:sp>
    </p:spTree>
    <p:extLst>
      <p:ext uri="{BB962C8B-B14F-4D97-AF65-F5344CB8AC3E}">
        <p14:creationId xmlns:p14="http://schemas.microsoft.com/office/powerpoint/2010/main" val="2245168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38200" y="2078037"/>
                <a:ext cx="10515600" cy="4496934"/>
              </a:xfrm>
            </p:spPr>
            <p:txBody>
              <a:bodyPr vert="horz" lIns="91440" tIns="45720" rIns="91440" bIns="45720" rtlCol="0" anchor="t">
                <a:normAutofit fontScale="70000" lnSpcReduction="20000"/>
              </a:bodyPr>
              <a:lstStyle/>
              <a:p>
                <a:pPr marL="0" indent="0">
                  <a:buNone/>
                </a:pPr>
                <a:r>
                  <a:rPr lang="en-US" dirty="0" smtClean="0"/>
                  <a:t>Indirect utility: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up>
                          <m:r>
                            <a:rPr lang="en-US" b="0" i="1" smtClean="0">
                              <a:latin typeface="Cambria Math" panose="02040503050406030204" pitchFamily="18" charset="0"/>
                            </a:rPr>
                            <m:t>′</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sub>
                      </m:sSub>
                    </m:oMath>
                  </m:oMathPara>
                </a14:m>
                <a:endParaRPr lang="en-US" dirty="0" smtClean="0"/>
              </a:p>
              <a:p>
                <a:pPr marL="0" indent="0">
                  <a:buNone/>
                </a:pPr>
                <a:r>
                  <a:rPr lang="en-US" dirty="0" smtClean="0"/>
                  <a:t>Where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m:oMathPara>
                </a14:m>
                <a:endParaRPr lang="en-US" dirty="0" smtClean="0"/>
              </a:p>
              <a:p>
                <a:pPr marL="0" indent="0">
                  <a:buNone/>
                </a:pPr>
                <a:endParaRPr lang="en-US" sz="1000"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𝜃</m:t>
                          </m:r>
                        </m:e>
                      </m:d>
                    </m:oMath>
                  </m:oMathPara>
                </a14:m>
                <a:endParaRPr lang="en-US" dirty="0" smtClean="0"/>
              </a:p>
              <a:p>
                <a:pPr marL="0" indent="0">
                  <a:buNone/>
                </a:pPr>
                <a:endParaRPr lang="en-US" sz="100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𝑖𝑖𝑑</m:t>
                      </m:r>
                      <m:r>
                        <a:rPr lang="en-US" b="0" i="1" smtClean="0">
                          <a:latin typeface="Cambria Math" panose="02040503050406030204" pitchFamily="18" charset="0"/>
                        </a:rPr>
                        <m:t> </m:t>
                      </m:r>
                      <m:r>
                        <a:rPr lang="en-US" b="0" i="1" smtClean="0">
                          <a:latin typeface="Cambria Math" panose="02040503050406030204" pitchFamily="18" charset="0"/>
                        </a:rPr>
                        <m:t>𝑒𝑥𝑡𝑟𝑒𝑚𝑒</m:t>
                      </m:r>
                      <m:r>
                        <a:rPr lang="en-US" b="0" i="1" smtClean="0">
                          <a:latin typeface="Cambria Math" panose="02040503050406030204" pitchFamily="18" charset="0"/>
                        </a:rPr>
                        <m:t> </m:t>
                      </m:r>
                      <m:r>
                        <a:rPr lang="en-US" b="0" i="1" smtClean="0">
                          <a:latin typeface="Cambria Math" panose="02040503050406030204" pitchFamily="18" charset="0"/>
                        </a:rPr>
                        <m:t>𝑣𝑎𝑙𝑢𝑒</m:t>
                      </m:r>
                    </m:oMath>
                  </m:oMathPara>
                </a14:m>
                <a:endParaRPr lang="en-US" dirty="0"/>
              </a:p>
              <a:p>
                <a:pPr marL="0" indent="0">
                  <a:buNone/>
                </a:pPr>
                <a:endParaRPr lang="en-US" dirty="0" smtClean="0"/>
              </a:p>
              <a:p>
                <a:pPr marL="0" indent="0">
                  <a:buNone/>
                </a:pPr>
                <a:r>
                  <a:rPr lang="en-US" dirty="0" smtClean="0"/>
                  <a:t>Standard mixed logit implementation:</a:t>
                </a:r>
              </a:p>
              <a:p>
                <a:r>
                  <a:rPr lang="en-US" dirty="0" smtClean="0"/>
                  <a:t>Does not exhibit Independent of Irrelevant Alternatives (IIA) property of multinomial or conditional logit</a:t>
                </a:r>
              </a:p>
              <a:p>
                <a:r>
                  <a:rPr lang="en-US" dirty="0" smtClean="0"/>
                  <a:t>Although conceptually initial binary choice of “nothing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=0</m:t>
                    </m:r>
                  </m:oMath>
                </a14:m>
                <a:r>
                  <a:rPr lang="en-US" dirty="0" smtClean="0"/>
                  <a:t>) vs something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&gt;0</m:t>
                    </m:r>
                  </m:oMath>
                </a14:m>
                <a:r>
                  <a:rPr lang="en-US" dirty="0" smtClean="0"/>
                  <a:t>)” choice could motivated a nested logit, the information content here is equivalent, and it’s not clear . Both could be done for sensitivity analysis.</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496934"/>
              </a:xfrm>
              <a:blipFill rotWithShape="0">
                <a:blip r:embed="rId3"/>
                <a:stretch>
                  <a:fillRect l="-638" t="-2439" r="-638"/>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9</a:t>
            </a:fld>
            <a:endParaRPr lang="en-US"/>
          </a:p>
        </p:txBody>
      </p:sp>
    </p:spTree>
    <p:extLst>
      <p:ext uri="{BB962C8B-B14F-4D97-AF65-F5344CB8AC3E}">
        <p14:creationId xmlns:p14="http://schemas.microsoft.com/office/powerpoint/2010/main" val="4222908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hapin Hall PPT Template 1">
  <a:themeElements>
    <a:clrScheme name="Chapin Hall Color Palette">
      <a:dk1>
        <a:sysClr val="windowText" lastClr="000000"/>
      </a:dk1>
      <a:lt1>
        <a:sysClr val="window" lastClr="FFFFFF"/>
      </a:lt1>
      <a:dk2>
        <a:srgbClr val="213368"/>
      </a:dk2>
      <a:lt2>
        <a:srgbClr val="D6D6CE"/>
      </a:lt2>
      <a:accent1>
        <a:srgbClr val="800000"/>
      </a:accent1>
      <a:accent2>
        <a:srgbClr val="009CDE"/>
      </a:accent2>
      <a:accent3>
        <a:srgbClr val="2A5CAA"/>
      </a:accent3>
      <a:accent4>
        <a:srgbClr val="F8A429"/>
      </a:accent4>
      <a:accent5>
        <a:srgbClr val="767676"/>
      </a:accent5>
      <a:accent6>
        <a:srgbClr val="C16622"/>
      </a:accent6>
      <a:hlink>
        <a:srgbClr val="350E20"/>
      </a:hlink>
      <a:folHlink>
        <a:srgbClr val="58593F"/>
      </a:folHlink>
    </a:clrScheme>
    <a:fontScheme name="Chapin Hall Fonts">
      <a:majorFont>
        <a:latin typeface="Gotham Light"/>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pin Hall PPT Template 1" id="{8AD746E0-23A1-4D62-93DE-0EA4DA2FB666}" vid="{99167244-0E34-4016-9B21-9DAB7FA32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53D5EB6F00FBA43B501939203440C90" ma:contentTypeVersion="7" ma:contentTypeDescription="Create a new document." ma:contentTypeScope="" ma:versionID="9b97519984d2d648c5247571d854e721">
  <xsd:schema xmlns:xsd="http://www.w3.org/2001/XMLSchema" xmlns:xs="http://www.w3.org/2001/XMLSchema" xmlns:p="http://schemas.microsoft.com/office/2006/metadata/properties" xmlns:ns2="8543ef5f-ccc3-4d6a-b077-ef2e6806c759" xmlns:ns3="88bff4ba-cc9f-4650-bddf-7cebf701c83f" xmlns:ns4="9b1bb635-3374-4ca0-913d-c1ab6db7bca2" targetNamespace="http://schemas.microsoft.com/office/2006/metadata/properties" ma:root="true" ma:fieldsID="53a25de3eb4e0d007f8932a15b11e99b" ns2:_="" ns3:_="" ns4:_="">
    <xsd:import namespace="8543ef5f-ccc3-4d6a-b077-ef2e6806c759"/>
    <xsd:import namespace="88bff4ba-cc9f-4650-bddf-7cebf701c83f"/>
    <xsd:import namespace="9b1bb635-3374-4ca0-913d-c1ab6db7bca2"/>
    <xsd:element name="properties">
      <xsd:complexType>
        <xsd:sequence>
          <xsd:element name="documentManagement">
            <xsd:complexType>
              <xsd:all>
                <xsd:element ref="ns2:SharedWithUsers" minOccurs="0"/>
                <xsd:element ref="ns2:SharedWithDetails" minOccurs="0"/>
                <xsd:element ref="ns3:LastSharedByUser" minOccurs="0"/>
                <xsd:element ref="ns3:LastSharedByTime" minOccurs="0"/>
                <xsd:element ref="ns4:MediaServiceMetadata" minOccurs="0"/>
                <xsd:element ref="ns4:MediaServiceFastMetadata"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43ef5f-ccc3-4d6a-b077-ef2e6806c75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8bff4ba-cc9f-4650-bddf-7cebf701c83f" elementFormDefault="qualified">
    <xsd:import namespace="http://schemas.microsoft.com/office/2006/documentManagement/types"/>
    <xsd:import namespace="http://schemas.microsoft.com/office/infopath/2007/PartnerControls"/>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b1bb635-3374-4ca0-913d-c1ab6db7bca2"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16F20B-8FFB-47E5-B384-FB32C7841948}">
  <ds:schemaRefs>
    <ds:schemaRef ds:uri="http://schemas.microsoft.com/sharepoint/v3/contenttype/forms"/>
  </ds:schemaRefs>
</ds:datastoreItem>
</file>

<file path=customXml/itemProps2.xml><?xml version="1.0" encoding="utf-8"?>
<ds:datastoreItem xmlns:ds="http://schemas.openxmlformats.org/officeDocument/2006/customXml" ds:itemID="{EF0E8110-C174-4EC7-91D5-43DF1FB1294C}">
  <ds:schemaRefs>
    <ds:schemaRef ds:uri="http://schemas.microsoft.com/office/2006/metadata/properties"/>
    <ds:schemaRef ds:uri="http://purl.org/dc/elements/1.1/"/>
    <ds:schemaRef ds:uri="http://www.w3.org/XML/1998/namespace"/>
    <ds:schemaRef ds:uri="88bff4ba-cc9f-4650-bddf-7cebf701c83f"/>
    <ds:schemaRef ds:uri="http://purl.org/dc/dcmitype/"/>
    <ds:schemaRef ds:uri="http://schemas.microsoft.com/office/2006/documentManagement/types"/>
    <ds:schemaRef ds:uri="9b1bb635-3374-4ca0-913d-c1ab6db7bca2"/>
    <ds:schemaRef ds:uri="http://purl.org/dc/terms/"/>
    <ds:schemaRef ds:uri="http://schemas.microsoft.com/office/infopath/2007/PartnerControls"/>
    <ds:schemaRef ds:uri="http://schemas.openxmlformats.org/package/2006/metadata/core-properties"/>
    <ds:schemaRef ds:uri="8543ef5f-ccc3-4d6a-b077-ef2e6806c759"/>
  </ds:schemaRefs>
</ds:datastoreItem>
</file>

<file path=customXml/itemProps3.xml><?xml version="1.0" encoding="utf-8"?>
<ds:datastoreItem xmlns:ds="http://schemas.openxmlformats.org/officeDocument/2006/customXml" ds:itemID="{43288435-5EE6-459B-A19D-F0902A3826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43ef5f-ccc3-4d6a-b077-ef2e6806c759"/>
    <ds:schemaRef ds:uri="88bff4ba-cc9f-4650-bddf-7cebf701c83f"/>
    <ds:schemaRef ds:uri="9b1bb635-3374-4ca0-913d-c1ab6db7bc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Chapin Hall PPT Template 1</Template>
  <TotalTime>11534</TotalTime>
  <Words>1326</Words>
  <Application>Microsoft Office PowerPoint</Application>
  <PresentationFormat>Widescreen</PresentationFormat>
  <Paragraphs>263</Paragraphs>
  <Slides>23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Garamond</vt:lpstr>
      <vt:lpstr>Gotham Light</vt:lpstr>
      <vt:lpstr>Chapin Hall PPT Template 1</vt:lpstr>
      <vt:lpstr>PowerPoint Presentation</vt:lpstr>
      <vt:lpstr>The CANOPY Project Algorithm-Assisted Resource Allocation Tools for City Planners</vt:lpstr>
      <vt:lpstr>Landscape and Motivation</vt:lpstr>
      <vt:lpstr>Landscape and Motivation</vt:lpstr>
      <vt:lpstr>Landscape and Motivation</vt:lpstr>
      <vt:lpstr>Outline of a Solution</vt:lpstr>
      <vt:lpstr>Existing Approaches/Literature</vt:lpstr>
      <vt:lpstr>1. Analysis of Uptake</vt:lpstr>
      <vt:lpstr>1. Analysis of Uptake</vt:lpstr>
      <vt:lpstr>1. Analysis of Uptake</vt:lpstr>
      <vt:lpstr>1. Analysis of Uptake</vt:lpstr>
      <vt:lpstr>1. Analysis of Uptake</vt:lpstr>
      <vt:lpstr>2. Articulation of Objectives + Constraints</vt:lpstr>
      <vt:lpstr>2. Articulation of Objectives + Constraints</vt:lpstr>
      <vt:lpstr>3. Solution Engineering</vt:lpstr>
      <vt:lpstr>3. Solution Engineering</vt:lpstr>
      <vt:lpstr>3. Solution Engineering</vt:lpstr>
      <vt:lpstr>3. Solution Engineering</vt:lpstr>
      <vt:lpstr>3. Solution Engineering</vt:lpstr>
      <vt:lpstr>3. Solution Engineering</vt:lpstr>
      <vt:lpstr>Solution Delivery</vt:lpstr>
      <vt:lpstr>Solution Delivery</vt:lpstr>
      <vt:lpstr>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Neil</dc:creator>
  <cp:lastModifiedBy>Mader, Nick</cp:lastModifiedBy>
  <cp:revision>113</cp:revision>
  <dcterms:created xsi:type="dcterms:W3CDTF">2018-04-09T15:13:14Z</dcterms:created>
  <dcterms:modified xsi:type="dcterms:W3CDTF">2018-07-16T02:47:15Z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0x010100453D5EB6F00FBA43B501939203440C90</vt:lpwstr>
  </property>
</Properties>
</file>