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9" r:id="rId5"/>
    <p:sldId id="266" r:id="rId6"/>
    <p:sldId id="258" r:id="rId7"/>
    <p:sldId id="260" r:id="rId8"/>
    <p:sldId id="261" r:id="rId9"/>
    <p:sldId id="263" r:id="rId10"/>
    <p:sldId id="268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0" autoAdjust="0"/>
    <p:restoredTop sz="82459" autoAdjust="0"/>
  </p:normalViewPr>
  <p:slideViewPr>
    <p:cSldViewPr snapToGrid="0">
      <p:cViewPr varScale="1">
        <p:scale>
          <a:sx n="70" d="100"/>
          <a:sy n="7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61926-9354-4F23-BE0F-429209E791B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CC391-144E-4E83-83D8-98992165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from Dick: student was writing dissertation, very advanced stage, offered a new ideas, results didn't make sense, prof asked to look at code, realized everything was wrong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Colleague was building tables in Word, more data was received which would update all of the numbers, and they had to take the day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Colleague was building tables in Word, more data was received which would update all of the numbers, and they had to take the day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about the sovereign debt and Excel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 about former Harris students going to work for non-profit that couldn't afford </a:t>
            </a:r>
            <a:r>
              <a:rPr lang="en-US" dirty="0" err="1"/>
              <a:t>stata</a:t>
            </a:r>
            <a:r>
              <a:rPr lang="en-US" dirty="0"/>
              <a:t> or SAS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slowly go through paper, fix error, slowly go through R and RStudio.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CC391-144E-4E83-83D8-9899216557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7476-99ED-060D-8F38-79B7D9D0D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862F-B873-F746-A7A9-E2C48E33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15D6-B3B9-37A3-DA1E-217DA765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4E0B-EAAA-FE2D-0A48-55B583C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9D78-65CA-2FFE-2EBD-2F14875F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09EE-FB3E-9355-F4F5-3D01BCE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A1E1-6DC5-61AF-6778-3B94777A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6353-6B22-1C7D-B91A-B121D6AB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AF0A-D050-24F9-C860-0B16CA77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E292-9992-FD3C-501A-416C0C2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D11F1-E2E6-42A4-2F33-A715D18A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39FC-4293-8E37-8B3F-BFC47FAF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9F53-A47C-AF6E-7D70-D1F23883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6236-DC2C-442C-AE93-DF763F41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CB94-4502-3D08-FEFD-748D6C53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106-2C08-5DE0-1E75-8E75FBC0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9371-2514-9846-BB96-79A2FCFE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95B1-B740-5F3C-80CD-D828090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5D41-DEF3-F99D-1165-7280D1C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BF5-FCAA-A708-B44E-D90099B2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CF26-4B7D-C37E-4CE8-E58D7D0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EC30-5D65-4D94-32E8-83A669C9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F5FF-940B-3C08-779F-08750618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95EE-CE3A-9F56-4294-A4BF989E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2143-F807-8F38-8E55-ABC8801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459-486F-E0A8-1326-817000A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132A-EB91-E684-ECB0-6CD2421BF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B703-A9BA-3398-3F09-5D872585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A06E-ED89-6850-A8B1-317243C6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5918-D084-EFA7-936C-B15D86C1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C002-0963-355B-9B0C-883EBB12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DF5E-5410-0FA5-0611-D285EF6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9E89-0849-B5CC-D06D-EA448549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B0D5-C86C-7CC4-5303-B6E2A92E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FF91-A17B-6985-7196-A26E8F8A2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F221A-AFF9-0592-E508-02E2C950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CD4F-A1E0-1761-CDF7-2AA9FF3B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A726D-827F-3F4E-8BED-FC7AAB22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2BAD3-731D-63B4-7CBB-D6C471E0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B3E0-133A-B7D4-2256-C3947649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D93FD-FEA5-27CC-50A4-4615107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C472-E028-9BC6-A128-40B25C18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07C6-ED61-27AE-8A78-6EF613C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66F5-2439-F02D-7524-6CB3A5C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9DD8-6FF1-EF21-3296-BA61856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41FB-4311-E2A1-D1C7-EE2C312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8091-393C-CF3A-23F9-6FACFD65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D723-0A4C-0616-7597-BB5A608B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E7DE-F7EA-833A-1E5C-9A7C526B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3DB2-A698-E733-AB06-0230ED11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C533-9EC0-AD3D-870A-87AE7FAC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ECC6-A66A-3427-5F60-E9155483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6167-4C00-CF46-809C-B0AAEE5F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54BD6-698D-53FF-B61C-90591F2B2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C521-B5A7-F1E1-25E4-2764EBAD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B6C-B5F1-0B2B-3126-CEEA839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07D68-8538-1506-C8A7-CBB5C76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9AB3-E382-F681-2C3A-3AEEE8B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A9A5-897C-5F6F-5C44-5720CAF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AADB-B76D-7973-F58F-EBA692E0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86AC-22CA-3A7C-6EA3-55BB0740B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AA206-BEE8-4F35-96B8-31D26A2F413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A3B6-B39F-7A73-BD4F-EF55F3D8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70DA-F5F2-2D0A-B261-49BDE841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76A02-C12B-4417-9B57-925386A0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2939-E40D-157F-E728-91B6E4887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From Spaghetti to Lasagna</a:t>
            </a:r>
            <a:b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</a:b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Open Source Tools for Transparent, Collaborative, and Reproducible Research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298E-67C8-A165-0342-13AC8A3D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Nick Mader, PhD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Senior Researcher, Chapin Hall at the University of Chicago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Visiting Scholar, BU</a:t>
            </a:r>
          </a:p>
        </p:txBody>
      </p:sp>
    </p:spTree>
    <p:extLst>
      <p:ext uri="{BB962C8B-B14F-4D97-AF65-F5344CB8AC3E}">
        <p14:creationId xmlns:p14="http://schemas.microsoft.com/office/powerpoint/2010/main" val="257391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66C-184F-D111-32E8-1B5434CC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952" y="5302885"/>
            <a:ext cx="10515600" cy="1325563"/>
          </a:xfrm>
        </p:spPr>
        <p:txBody>
          <a:bodyPr/>
          <a:lstStyle/>
          <a:p>
            <a:r>
              <a:rPr lang="en-US" dirty="0"/>
              <a:t>Familiar? 👍🏼?👎🏼?</a:t>
            </a:r>
          </a:p>
        </p:txBody>
      </p:sp>
      <p:pic>
        <p:nvPicPr>
          <p:cNvPr id="1026" name="Picture 2" descr="R (programming language) - Wikipedia">
            <a:extLst>
              <a:ext uri="{FF2B5EF4-FFF2-40B4-BE49-F238E27FC236}">
                <a16:creationId xmlns:a16="http://schemas.microsoft.com/office/drawing/2014/main" id="{43323EB6-F889-EA27-8268-89D20E19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" y="3106445"/>
            <a:ext cx="2230291" cy="17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rto">
            <a:extLst>
              <a:ext uri="{FF2B5EF4-FFF2-40B4-BE49-F238E27FC236}">
                <a16:creationId xmlns:a16="http://schemas.microsoft.com/office/drawing/2014/main" id="{6AB0C7A7-79C5-EFCA-E42C-1CBDE2E0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496646"/>
            <a:ext cx="3801960" cy="9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sion Control/Git - Wikiversity">
            <a:extLst>
              <a:ext uri="{FF2B5EF4-FFF2-40B4-BE49-F238E27FC236}">
                <a16:creationId xmlns:a16="http://schemas.microsoft.com/office/drawing/2014/main" id="{DDD6360B-AA1A-7585-EADA-79CEC8BB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36" y="3443721"/>
            <a:ext cx="2444780" cy="10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D062AB-6C1C-1E39-86FF-40D4557059CC}"/>
              </a:ext>
            </a:extLst>
          </p:cNvPr>
          <p:cNvSpPr txBox="1">
            <a:spLocks/>
          </p:cNvSpPr>
          <p:nvPr/>
        </p:nvSpPr>
        <p:spPr>
          <a:xfrm>
            <a:off x="645621" y="698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free and 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34485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hra (@tahrajirari) / X">
            <a:extLst>
              <a:ext uri="{FF2B5EF4-FFF2-40B4-BE49-F238E27FC236}">
                <a16:creationId xmlns:a16="http://schemas.microsoft.com/office/drawing/2014/main" id="{218BF78A-E2EF-6FE8-9398-09E2DA74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11" y="983874"/>
            <a:ext cx="9757862" cy="4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2AF60-2C63-6907-B469-3FE3D0E40CA8}"/>
              </a:ext>
            </a:extLst>
          </p:cNvPr>
          <p:cNvSpPr txBox="1"/>
          <p:nvPr/>
        </p:nvSpPr>
        <p:spPr>
          <a:xfrm>
            <a:off x="4062222" y="6405569"/>
            <a:ext cx="846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https://properdiscord.com/2012/09/13/never-use-the-word-final-in-a-filename/</a:t>
            </a:r>
          </a:p>
        </p:txBody>
      </p:sp>
    </p:spTree>
    <p:extLst>
      <p:ext uri="{BB962C8B-B14F-4D97-AF65-F5344CB8AC3E}">
        <p14:creationId xmlns:p14="http://schemas.microsoft.com/office/powerpoint/2010/main" val="326642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3B251-51A6-F01C-58D0-6251FE81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4" y="501926"/>
            <a:ext cx="9756913" cy="5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1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695-B0EC-50E3-80D6-73FC23D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34937"/>
            <a:ext cx="10515600" cy="1325563"/>
          </a:xfrm>
        </p:spPr>
        <p:txBody>
          <a:bodyPr/>
          <a:lstStyle/>
          <a:p>
            <a:r>
              <a:rPr lang="en-US" dirty="0"/>
              <a:t>Some things to talk about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636D-4395-36E8-7522-B66AC358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259332"/>
            <a:ext cx="11433048" cy="5397500"/>
          </a:xfrm>
        </p:spPr>
        <p:txBody>
          <a:bodyPr>
            <a:normAutofit/>
          </a:bodyPr>
          <a:lstStyle/>
          <a:p>
            <a:r>
              <a:rPr lang="en-US" dirty="0"/>
              <a:t>Show/tell me more about how to create _____ in R: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Tell me more about: 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Quarto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Why/how can/should I use version control?</a:t>
            </a:r>
          </a:p>
          <a:p>
            <a:r>
              <a:rPr lang="en-US" dirty="0"/>
              <a:t>How hard are these things to learn?</a:t>
            </a:r>
          </a:p>
          <a:p>
            <a:r>
              <a:rPr lang="en-US" dirty="0"/>
              <a:t>Are these tools in common use?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031CFF1-20EB-09D3-FB9A-884C5813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35" y="4377267"/>
            <a:ext cx="95565" cy="143934"/>
          </a:xfrm>
          <a:prstGeom prst="rect">
            <a:avLst/>
          </a:prstGeom>
        </p:spPr>
      </p:pic>
      <p:pic>
        <p:nvPicPr>
          <p:cNvPr id="1026" name="Picture 2" descr="Story Telling Campfire Images – Browse 1,804 Stock Photos, Vectors ...">
            <a:extLst>
              <a:ext uri="{FF2B5EF4-FFF2-40B4-BE49-F238E27FC236}">
                <a16:creationId xmlns:a16="http://schemas.microsoft.com/office/drawing/2014/main" id="{C87FED2E-60F3-9DA2-43E9-646673D2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4" y="1960446"/>
            <a:ext cx="6803471" cy="45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16801-01AA-0129-56B3-4FD2357F8D44}"/>
              </a:ext>
            </a:extLst>
          </p:cNvPr>
          <p:cNvSpPr txBox="1"/>
          <p:nvPr/>
        </p:nvSpPr>
        <p:spPr>
          <a:xfrm>
            <a:off x="912185" y="678626"/>
            <a:ext cx="680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Reproducible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2B0C-ECB5-8ADB-C04D-6F0DAFC389B3}"/>
              </a:ext>
            </a:extLst>
          </p:cNvPr>
          <p:cNvSpPr txBox="1"/>
          <p:nvPr/>
        </p:nvSpPr>
        <p:spPr>
          <a:xfrm>
            <a:off x="7227027" y="361907"/>
            <a:ext cx="6803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rgbClr val="7030A0"/>
                </a:solidFill>
                <a:latin typeface="Blackadder ITC" panose="04020505051007020D02" pitchFamily="82" charset="0"/>
              </a:rPr>
              <a:t>horror stories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F3916-331D-88C5-0313-F1125C987406}"/>
              </a:ext>
            </a:extLst>
          </p:cNvPr>
          <p:cNvSpPr txBox="1"/>
          <p:nvPr/>
        </p:nvSpPr>
        <p:spPr>
          <a:xfrm>
            <a:off x="95628" y="6488668"/>
            <a:ext cx="1817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brgfx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ry Telling Campfire Images – Browse 1,804 Stock Photos, Vectors ...">
            <a:extLst>
              <a:ext uri="{FF2B5EF4-FFF2-40B4-BE49-F238E27FC236}">
                <a16:creationId xmlns:a16="http://schemas.microsoft.com/office/drawing/2014/main" id="{C87FED2E-60F3-9DA2-43E9-646673D2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64" y="1960446"/>
            <a:ext cx="6803471" cy="45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16801-01AA-0129-56B3-4FD2357F8D44}"/>
              </a:ext>
            </a:extLst>
          </p:cNvPr>
          <p:cNvSpPr txBox="1"/>
          <p:nvPr/>
        </p:nvSpPr>
        <p:spPr>
          <a:xfrm>
            <a:off x="912185" y="678626"/>
            <a:ext cx="680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Reproducible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2B0C-ECB5-8ADB-C04D-6F0DAFC389B3}"/>
              </a:ext>
            </a:extLst>
          </p:cNvPr>
          <p:cNvSpPr txBox="1"/>
          <p:nvPr/>
        </p:nvSpPr>
        <p:spPr>
          <a:xfrm>
            <a:off x="7227027" y="361907"/>
            <a:ext cx="6803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solidFill>
                  <a:srgbClr val="7030A0"/>
                </a:solidFill>
                <a:latin typeface="Blackadder ITC" panose="04020505051007020D02" pitchFamily="82" charset="0"/>
              </a:rPr>
              <a:t>horror stories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F3916-331D-88C5-0313-F1125C987406}"/>
              </a:ext>
            </a:extLst>
          </p:cNvPr>
          <p:cNvSpPr txBox="1"/>
          <p:nvPr/>
        </p:nvSpPr>
        <p:spPr>
          <a:xfrm>
            <a:off x="95628" y="6488668"/>
            <a:ext cx="1817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brgfx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1CFF1-20EB-09D3-FB9A-884C5813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0530" y="-7090622"/>
            <a:ext cx="36184114" cy="544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Tm="2000">
        <p159:morph option="byObject"/>
        <p:sndAc>
          <p:stSnd>
            <p:snd r:embed="rId2" name="wind.wav"/>
          </p:stSnd>
        </p:sndAc>
      </p:transition>
    </mc:Choice>
    <mc:Fallback xmlns="">
      <p:transition spd="slow" advTm="2000">
        <p:fade/>
        <p:sndAc>
          <p:stSnd>
            <p:snd r:embed="rId5" name="wind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938C0-6509-0994-12FB-EDAB2456F685}"/>
              </a:ext>
            </a:extLst>
          </p:cNvPr>
          <p:cNvGrpSpPr/>
          <p:nvPr/>
        </p:nvGrpSpPr>
        <p:grpSpPr>
          <a:xfrm>
            <a:off x="4895153" y="1598897"/>
            <a:ext cx="6458647" cy="5259103"/>
            <a:chOff x="6171501" y="1521289"/>
            <a:chExt cx="6458647" cy="52591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581FEA-DCA2-1AB4-9DFF-3081731F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501" y="1521289"/>
              <a:ext cx="2762775" cy="45921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CFA45B-8134-CFF1-CD7F-B007062D1861}"/>
                </a:ext>
              </a:extLst>
            </p:cNvPr>
            <p:cNvSpPr txBox="1"/>
            <p:nvPr/>
          </p:nvSpPr>
          <p:spPr>
            <a:xfrm>
              <a:off x="6282379" y="6411060"/>
              <a:ext cx="634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https://phdcomics.com/comics/archive.php?comicid=690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Efficiency/Accuracy</a:t>
            </a:r>
          </a:p>
        </p:txBody>
      </p:sp>
      <p:pic>
        <p:nvPicPr>
          <p:cNvPr id="3" name="!!word_demo">
            <a:extLst>
              <a:ext uri="{FF2B5EF4-FFF2-40B4-BE49-F238E27FC236}">
                <a16:creationId xmlns:a16="http://schemas.microsoft.com/office/drawing/2014/main" id="{F9ABE6E3-2859-46FD-77DB-F689A3CA8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9" b="27944"/>
          <a:stretch/>
        </p:blipFill>
        <p:spPr>
          <a:xfrm>
            <a:off x="2327560" y="1625600"/>
            <a:ext cx="7130476" cy="33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ord_demo">
            <a:extLst>
              <a:ext uri="{FF2B5EF4-FFF2-40B4-BE49-F238E27FC236}">
                <a16:creationId xmlns:a16="http://schemas.microsoft.com/office/drawing/2014/main" id="{ED77142A-D428-8C8D-06A3-02A00B27B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7560" y="903412"/>
            <a:ext cx="7130476" cy="5642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0A397-09B8-96F7-7BCC-7ED6D63DD8E8}"/>
              </a:ext>
            </a:extLst>
          </p:cNvPr>
          <p:cNvSpPr txBox="1"/>
          <p:nvPr/>
        </p:nvSpPr>
        <p:spPr>
          <a:xfrm>
            <a:off x="4860036" y="6516100"/>
            <a:ext cx="642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https://www.youtube.com/watch?v=jlxrofQdaZQ&amp;t=463s</a:t>
            </a:r>
          </a:p>
        </p:txBody>
      </p:sp>
    </p:spTree>
    <p:extLst>
      <p:ext uri="{BB962C8B-B14F-4D97-AF65-F5344CB8AC3E}">
        <p14:creationId xmlns:p14="http://schemas.microsoft.com/office/powerpoint/2010/main" val="29535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6962-BABB-90EE-4BFE-82C498E2B4D5}"/>
              </a:ext>
            </a:extLst>
          </p:cNvPr>
          <p:cNvGrpSpPr/>
          <p:nvPr/>
        </p:nvGrpSpPr>
        <p:grpSpPr>
          <a:xfrm>
            <a:off x="1051151" y="1690688"/>
            <a:ext cx="11140849" cy="5198165"/>
            <a:chOff x="1459583" y="1690688"/>
            <a:chExt cx="11140849" cy="5198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96F249-F4A7-8C62-DE6E-AC395EF4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583" y="1690688"/>
              <a:ext cx="10732417" cy="49010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6079E-6210-15D6-6D7C-9CE48BDBBD71}"/>
                </a:ext>
              </a:extLst>
            </p:cNvPr>
            <p:cNvSpPr txBox="1"/>
            <p:nvPr/>
          </p:nvSpPr>
          <p:spPr>
            <a:xfrm>
              <a:off x="2471166" y="6519521"/>
              <a:ext cx="10129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https://theconversation.com/the-reinhart-rogoff-error-or-how-not-to-excel-at-economics-13646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414-4207-BC45-06AC-6499F75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7CAA4-5A65-EC6F-C0F4-90C8D1CEC928}"/>
              </a:ext>
            </a:extLst>
          </p:cNvPr>
          <p:cNvGrpSpPr/>
          <p:nvPr/>
        </p:nvGrpSpPr>
        <p:grpSpPr>
          <a:xfrm>
            <a:off x="1067430" y="1997764"/>
            <a:ext cx="11450307" cy="4863568"/>
            <a:chOff x="1067430" y="1997764"/>
            <a:chExt cx="11450307" cy="48635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6449AA-0158-DCCC-38B4-F25A1379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430" y="3204489"/>
              <a:ext cx="10874598" cy="32875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4613AE-46C1-E960-DD9C-EE9C0B48F1FD}"/>
                </a:ext>
              </a:extLst>
            </p:cNvPr>
            <p:cNvSpPr txBox="1"/>
            <p:nvPr/>
          </p:nvSpPr>
          <p:spPr>
            <a:xfrm>
              <a:off x="5841472" y="6492000"/>
              <a:ext cx="66762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https://www.stata.com/order/new/gov/single-user-licenses/dl/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FA543-1D11-0E85-94C9-54EA7CF4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30" y="1997764"/>
              <a:ext cx="5028570" cy="1019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6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23762-ECD8-F091-BA2A-5B873683A93F}"/>
              </a:ext>
            </a:extLst>
          </p:cNvPr>
          <p:cNvGrpSpPr/>
          <p:nvPr/>
        </p:nvGrpSpPr>
        <p:grpSpPr>
          <a:xfrm>
            <a:off x="1524" y="884582"/>
            <a:ext cx="6094476" cy="5911863"/>
            <a:chOff x="1524" y="884582"/>
            <a:chExt cx="6094476" cy="5911863"/>
          </a:xfrm>
        </p:grpSpPr>
        <p:pic>
          <p:nvPicPr>
            <p:cNvPr id="2062" name="Picture 14" descr="Spaghetti - Two Peas &amp; Their Pod">
              <a:extLst>
                <a:ext uri="{FF2B5EF4-FFF2-40B4-BE49-F238E27FC236}">
                  <a16:creationId xmlns:a16="http://schemas.microsoft.com/office/drawing/2014/main" id="{7E1562B1-4F40-5A34-F63A-B4A35BD80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4" b="8985"/>
            <a:stretch/>
          </p:blipFill>
          <p:spPr bwMode="auto">
            <a:xfrm>
              <a:off x="887894" y="884582"/>
              <a:ext cx="4210186" cy="508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2BEA2-C7E6-092B-BEB6-0C53397C5F42}"/>
                </a:ext>
              </a:extLst>
            </p:cNvPr>
            <p:cNvSpPr txBox="1"/>
            <p:nvPr/>
          </p:nvSpPr>
          <p:spPr>
            <a:xfrm>
              <a:off x="1524" y="6488668"/>
              <a:ext cx="609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https://www.twopeasandtheirpod.com/spaghetti/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C2651-9C1A-7A88-E72C-B0023853D36E}"/>
              </a:ext>
            </a:extLst>
          </p:cNvPr>
          <p:cNvGrpSpPr/>
          <p:nvPr/>
        </p:nvGrpSpPr>
        <p:grpSpPr>
          <a:xfrm>
            <a:off x="5545836" y="884582"/>
            <a:ext cx="8874252" cy="5911863"/>
            <a:chOff x="5545836" y="884582"/>
            <a:chExt cx="8874252" cy="5911863"/>
          </a:xfrm>
        </p:grpSpPr>
        <p:pic>
          <p:nvPicPr>
            <p:cNvPr id="2060" name="Picture 12" descr="Vegan Lasagna Recipe | Vegetarian Recipe | Beyond Meat">
              <a:extLst>
                <a:ext uri="{FF2B5EF4-FFF2-40B4-BE49-F238E27FC236}">
                  <a16:creationId xmlns:a16="http://schemas.microsoft.com/office/drawing/2014/main" id="{6FC1697B-28DC-5E2C-C0CE-09448E9DE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445" y="884582"/>
              <a:ext cx="5088835" cy="508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20B05E-033D-8517-6CED-A40833F834A0}"/>
                </a:ext>
              </a:extLst>
            </p:cNvPr>
            <p:cNvSpPr txBox="1"/>
            <p:nvPr/>
          </p:nvSpPr>
          <p:spPr>
            <a:xfrm>
              <a:off x="5545836" y="6488668"/>
              <a:ext cx="88742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https://www.beyondmeat.com/en-US/recipes/beyond-beef-and-hot-italian-lasagna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6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10479</TotalTime>
  <Words>353</Words>
  <Application>Microsoft Office PowerPoint</Application>
  <PresentationFormat>Widescreen</PresentationFormat>
  <Paragraphs>50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Blackadder ITC</vt:lpstr>
      <vt:lpstr>Office Theme</vt:lpstr>
      <vt:lpstr>From Spaghetti to Lasagna Open Source Tools for Transparent, Collaborative, and Reproducible Research</vt:lpstr>
      <vt:lpstr>PowerPoint Presentation</vt:lpstr>
      <vt:lpstr>PowerPoint Presentation</vt:lpstr>
      <vt:lpstr>Transparency</vt:lpstr>
      <vt:lpstr>Efficiency/Accuracy</vt:lpstr>
      <vt:lpstr>Efficiency</vt:lpstr>
      <vt:lpstr>Replicability</vt:lpstr>
      <vt:lpstr>Open Source</vt:lpstr>
      <vt:lpstr>PowerPoint Presentation</vt:lpstr>
      <vt:lpstr>Familiar? 👍🏼?👎🏼?</vt:lpstr>
      <vt:lpstr>PowerPoint Presentation</vt:lpstr>
      <vt:lpstr>PowerPoint Presentation</vt:lpstr>
      <vt:lpstr>Some things to talk about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Spaghetti to Lasagna Open Source Tools for Transparent, Collaborative, and Reproducible Research</dc:title>
  <dc:creator>Mader, Nick</dc:creator>
  <cp:lastModifiedBy>Mader, Nick</cp:lastModifiedBy>
  <cp:revision>16</cp:revision>
  <dcterms:created xsi:type="dcterms:W3CDTF">2024-05-01T21:40:14Z</dcterms:created>
  <dcterms:modified xsi:type="dcterms:W3CDTF">2024-05-09T12:57:14Z</dcterms:modified>
</cp:coreProperties>
</file>