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2" r:id="rId4"/>
    <p:sldId id="259" r:id="rId5"/>
    <p:sldId id="266" r:id="rId6"/>
    <p:sldId id="258" r:id="rId7"/>
    <p:sldId id="260" r:id="rId8"/>
    <p:sldId id="261" r:id="rId9"/>
    <p:sldId id="263" r:id="rId10"/>
    <p:sldId id="264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410" autoAdjust="0"/>
    <p:restoredTop sz="82459" autoAdjust="0"/>
  </p:normalViewPr>
  <p:slideViewPr>
    <p:cSldViewPr snapToGrid="0">
      <p:cViewPr varScale="1">
        <p:scale>
          <a:sx n="76" d="100"/>
          <a:sy n="76" d="100"/>
        </p:scale>
        <p:origin x="33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D61926-9354-4F23-BE0F-429209E791B4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2CC391-144E-4E83-83D8-989921655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080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Story from Dick: student was writing dissertation, very advanced stage, offered a new ideas, results didn't make sense, prof asked to look at code, realized everything was wrong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2CC391-144E-4E83-83D8-98992165574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8907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Colleague was building tables in Word, more data was received which would update all of the numbers, and they had to take the day off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2CC391-144E-4E83-83D8-98992165574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6840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Colleague was building tables in Word, more data was received which would update all of the numbers, and they had to take the day off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2CC391-144E-4E83-83D8-98992165574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2716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Story about the sovereign debt and Excel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2CC391-144E-4E83-83D8-98992165574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0790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Story about former Harris students going to work for non-profit that couldn't afford </a:t>
            </a:r>
            <a:r>
              <a:rPr lang="en-US" dirty="0" err="1"/>
              <a:t>stata</a:t>
            </a:r>
            <a:r>
              <a:rPr lang="en-US" dirty="0"/>
              <a:t> or SAS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2CC391-144E-4E83-83D8-98992165574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307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87476-99ED-060D-8F38-79B7D9D0D9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2B862F-B873-F746-A7A9-E2C48E33CA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3615D6-B3B9-37A3-DA1E-217DA7653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AA206-BEE8-4F35-96B8-31D26A2F4137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F64E0B-EAAA-FE2D-0A48-55B583CE0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149D78-65CA-2FFE-2EBD-2F14875F7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76A02-C12B-4417-9B57-925386A02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345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09EE-FB3E-9355-F4F5-3D01BCE57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A1A1E1-6DC5-61AF-6778-3B94777A6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76353-6B22-1C7D-B91A-B121D6AB3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AA206-BEE8-4F35-96B8-31D26A2F4137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00AF0A-D050-24F9-C860-0B16CA770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93E292-9992-FD3C-501A-416C0C26F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76A02-C12B-4417-9B57-925386A02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546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1D11F1-E2E6-42A4-2F33-A715D18AA1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8E39FC-4293-8E37-8B3F-BFC47FAFC0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EB9F53-A47C-AF6E-7D70-D1F238838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AA206-BEE8-4F35-96B8-31D26A2F4137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1F6236-DC2C-442C-AE93-DF763F417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83CB94-4502-3D08-FEFD-748D6C53B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76A02-C12B-4417-9B57-925386A02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68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B7106-2C08-5DE0-1E75-8E75FBC0A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69371-2514-9846-BB96-79A2FCFE6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9595B1-B740-5F3C-80CD-D82809039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AA206-BEE8-4F35-96B8-31D26A2F4137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DA5D41-DEF3-F99D-1165-7280D1CDF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55FBF5-FCAA-A708-B44E-D90099B2F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76A02-C12B-4417-9B57-925386A02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75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7CF26-4B7D-C37E-4CE8-E58D7D0AF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11EC30-5D65-4D94-32E8-83A669C97A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53F5FF-940B-3C08-779F-087506189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AA206-BEE8-4F35-96B8-31D26A2F4137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7095EE-CE3A-9F56-4294-A4BF989E9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422143-F807-8F38-8E55-ABC880193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76A02-C12B-4417-9B57-925386A02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605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C4459-486F-E0A8-1326-817000A59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0132A-EB91-E684-ECB0-6CD2421BF9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3B703-A9BA-3398-3F09-5D87258569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5EA06E-ED89-6850-A8B1-317243C67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AA206-BEE8-4F35-96B8-31D26A2F4137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745918-D084-EFA7-936C-B15D86C10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56C002-0963-355B-9B0C-883EBB129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76A02-C12B-4417-9B57-925386A02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371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BDF5E-5410-0FA5-0611-D285EF6F5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2F9E89-0849-B5CC-D06D-EA448549DC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81B0D5-C86C-7CC4-5303-B6E2A92EB9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67FF91-A17B-6985-7196-A26E8F8A2D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0F221A-AFF9-0592-E508-02E2C95039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E5CD4F-A1E0-1761-CDF7-2AA9FF3B0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AA206-BEE8-4F35-96B8-31D26A2F4137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CA726D-827F-3F4E-8BED-FC7AAB226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02BAD3-731D-63B4-7CBB-D6C471E05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76A02-C12B-4417-9B57-925386A02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262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7B3E0-133A-B7D4-2256-C3947649B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4D93FD-FEA5-27CC-50A4-4615107E0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AA206-BEE8-4F35-96B8-31D26A2F4137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CBC472-E028-9BC6-A128-40B25C185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B07C6-ED61-27AE-8A78-6EF613C2A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76A02-C12B-4417-9B57-925386A02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822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6E66F5-2439-F02D-7524-6CB3A5C86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AA206-BEE8-4F35-96B8-31D26A2F4137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859DD8-6FF1-EF21-3296-BA61856DD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DD41FB-4311-E2A1-D1C7-EE2C31283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76A02-C12B-4417-9B57-925386A02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281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28091-393C-CF3A-23F9-6FACFD653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0D723-0A4C-0616-7597-BB5A608BF0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0CE7DE-F7EA-833A-1E5C-9A7C526BDB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983DB2-A698-E733-AB06-0230ED114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AA206-BEE8-4F35-96B8-31D26A2F4137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43C533-9EC0-AD3D-870A-87AE7FACA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B0ECC6-A66A-3427-5F60-E91554834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76A02-C12B-4417-9B57-925386A02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158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C6167-4C00-CF46-809C-B0AAEE5F5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454BD6-698D-53FF-B61C-90591F2B29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D9C521-B5A7-F1E1-25E4-2764EBADA5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FA4B6C-B5F1-0B2B-3126-CEEA8392D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AA206-BEE8-4F35-96B8-31D26A2F4137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107D68-8538-1506-C8A7-CBB5C76DE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7B9AB3-E382-F681-2C3A-3AEEE8BA5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76A02-C12B-4417-9B57-925386A02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818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CCA9A5-897C-5F6F-5C44-5720CAFF9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B1AADB-B76D-7973-F58F-EBA692E0F9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0986AC-22CA-3A7C-6EA3-55BB0740B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B6AA206-BEE8-4F35-96B8-31D26A2F4137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89A3B6-B39F-7A73-BD4F-EF55F3D800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DB70DA-F5F2-2D0A-B261-49BDE84181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4B76A02-C12B-4417-9B57-925386A02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98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audio" Target="../media/audio1.wav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C2939-E40D-157F-E728-91B6E4887D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b="1" i="0" dirty="0">
                <a:solidFill>
                  <a:srgbClr val="0070C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From Spaghetti to Lasagna</a:t>
            </a:r>
            <a:br>
              <a:rPr lang="en-US" sz="3600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</a:br>
            <a:r>
              <a:rPr lang="en-US" sz="3600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Open Source Tools for Transparent, Collaborative, and Reproducible Research</a:t>
            </a: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35298E-67C8-A165-0342-13AC8A3DE8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Nick Mader, PhD</a:t>
            </a:r>
          </a:p>
          <a:p>
            <a:pPr algn="l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Senior Researcher, Chapin Hall at the University of Chicago</a:t>
            </a:r>
            <a:br>
              <a:rPr lang="en-US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Visiting Scholar, BU</a:t>
            </a:r>
          </a:p>
        </p:txBody>
      </p:sp>
    </p:spTree>
    <p:extLst>
      <p:ext uri="{BB962C8B-B14F-4D97-AF65-F5344CB8AC3E}">
        <p14:creationId xmlns:p14="http://schemas.microsoft.com/office/powerpoint/2010/main" val="25739149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tahra (@tahrajirari) / X">
            <a:extLst>
              <a:ext uri="{FF2B5EF4-FFF2-40B4-BE49-F238E27FC236}">
                <a16:creationId xmlns:a16="http://schemas.microsoft.com/office/drawing/2014/main" id="{218BF78A-E2EF-6FE8-9398-09E2DA7420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311" y="983874"/>
            <a:ext cx="9757862" cy="4890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122AF60-2C63-6907-B469-3FE3D0E40CA8}"/>
              </a:ext>
            </a:extLst>
          </p:cNvPr>
          <p:cNvSpPr txBox="1"/>
          <p:nvPr/>
        </p:nvSpPr>
        <p:spPr>
          <a:xfrm>
            <a:off x="4062222" y="6405569"/>
            <a:ext cx="8465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https://properdiscord.com/2012/09/13/never-use-the-word-final-in-a-filename/</a:t>
            </a:r>
          </a:p>
        </p:txBody>
      </p:sp>
    </p:spTree>
    <p:extLst>
      <p:ext uri="{BB962C8B-B14F-4D97-AF65-F5344CB8AC3E}">
        <p14:creationId xmlns:p14="http://schemas.microsoft.com/office/powerpoint/2010/main" val="32664290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0F3B251-51A6-F01C-58D0-6251FE8117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234" y="501926"/>
            <a:ext cx="9756913" cy="5854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4176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03695-B0EC-50E3-80D6-73FC23D6F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things to talk about (optional)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E636D-4395-36E8-7522-B66AC358E1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Show/tell me more about how to create _____ in R:</a:t>
            </a:r>
          </a:p>
          <a:p>
            <a:pPr lvl="1"/>
            <a:r>
              <a:rPr lang="en-US" dirty="0"/>
              <a:t>Maps</a:t>
            </a:r>
          </a:p>
          <a:p>
            <a:pPr lvl="1"/>
            <a:r>
              <a:rPr lang="en-US" dirty="0"/>
              <a:t>Figures</a:t>
            </a:r>
          </a:p>
          <a:p>
            <a:pPr lvl="1"/>
            <a:r>
              <a:rPr lang="en-US" dirty="0"/>
              <a:t>Tables</a:t>
            </a:r>
          </a:p>
          <a:p>
            <a:pPr lvl="1"/>
            <a:r>
              <a:rPr lang="en-US" dirty="0"/>
              <a:t>Regression</a:t>
            </a:r>
          </a:p>
          <a:p>
            <a:r>
              <a:rPr lang="en-US" dirty="0"/>
              <a:t>Why/how can/should I use version control?</a:t>
            </a:r>
          </a:p>
          <a:p>
            <a:r>
              <a:rPr lang="en-US" dirty="0"/>
              <a:t>How hard are these things to learn?</a:t>
            </a:r>
          </a:p>
          <a:p>
            <a:r>
              <a:rPr lang="en-US"/>
              <a:t>Are these tools in common use?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878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031CFF1-20EB-09D3-FB9A-884C581354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435" y="4377267"/>
            <a:ext cx="95565" cy="143934"/>
          </a:xfrm>
          <a:prstGeom prst="rect">
            <a:avLst/>
          </a:prstGeom>
        </p:spPr>
      </p:pic>
      <p:pic>
        <p:nvPicPr>
          <p:cNvPr id="1026" name="Picture 2" descr="Story Telling Campfire Images – Browse 1,804 Stock Photos, Vectors ...">
            <a:extLst>
              <a:ext uri="{FF2B5EF4-FFF2-40B4-BE49-F238E27FC236}">
                <a16:creationId xmlns:a16="http://schemas.microsoft.com/office/drawing/2014/main" id="{C87FED2E-60F3-9DA2-43E9-646673D2F1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4264" y="1960446"/>
            <a:ext cx="6803471" cy="4535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8516801-01AA-0129-56B3-4FD2357F8D44}"/>
              </a:ext>
            </a:extLst>
          </p:cNvPr>
          <p:cNvSpPr txBox="1"/>
          <p:nvPr/>
        </p:nvSpPr>
        <p:spPr>
          <a:xfrm>
            <a:off x="912185" y="678626"/>
            <a:ext cx="680347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Reproducible research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6B2B0C-ECB5-8ADB-C04D-6F0DAFC389B3}"/>
              </a:ext>
            </a:extLst>
          </p:cNvPr>
          <p:cNvSpPr txBox="1"/>
          <p:nvPr/>
        </p:nvSpPr>
        <p:spPr>
          <a:xfrm>
            <a:off x="7227027" y="361907"/>
            <a:ext cx="6803472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500" dirty="0">
                <a:solidFill>
                  <a:srgbClr val="7030A0"/>
                </a:solidFill>
                <a:latin typeface="Blackadder ITC" panose="04020505051007020D02" pitchFamily="82" charset="0"/>
              </a:rPr>
              <a:t>horror stories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DF3916-331D-88C5-0313-F1125C987406}"/>
              </a:ext>
            </a:extLst>
          </p:cNvPr>
          <p:cNvSpPr txBox="1"/>
          <p:nvPr/>
        </p:nvSpPr>
        <p:spPr>
          <a:xfrm>
            <a:off x="95628" y="6488668"/>
            <a:ext cx="18178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Image by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brgfx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919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tory Telling Campfire Images – Browse 1,804 Stock Photos, Vectors ...">
            <a:extLst>
              <a:ext uri="{FF2B5EF4-FFF2-40B4-BE49-F238E27FC236}">
                <a16:creationId xmlns:a16="http://schemas.microsoft.com/office/drawing/2014/main" id="{C87FED2E-60F3-9DA2-43E9-646673D2F1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4264" y="1960446"/>
            <a:ext cx="6803471" cy="4535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8516801-01AA-0129-56B3-4FD2357F8D44}"/>
              </a:ext>
            </a:extLst>
          </p:cNvPr>
          <p:cNvSpPr txBox="1"/>
          <p:nvPr/>
        </p:nvSpPr>
        <p:spPr>
          <a:xfrm>
            <a:off x="912185" y="678626"/>
            <a:ext cx="680347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Reproducible research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6B2B0C-ECB5-8ADB-C04D-6F0DAFC389B3}"/>
              </a:ext>
            </a:extLst>
          </p:cNvPr>
          <p:cNvSpPr txBox="1"/>
          <p:nvPr/>
        </p:nvSpPr>
        <p:spPr>
          <a:xfrm>
            <a:off x="7227027" y="361907"/>
            <a:ext cx="6803472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500" dirty="0">
                <a:solidFill>
                  <a:srgbClr val="7030A0"/>
                </a:solidFill>
                <a:latin typeface="Blackadder ITC" panose="04020505051007020D02" pitchFamily="82" charset="0"/>
              </a:rPr>
              <a:t>horror stories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DF3916-331D-88C5-0313-F1125C987406}"/>
              </a:ext>
            </a:extLst>
          </p:cNvPr>
          <p:cNvSpPr txBox="1"/>
          <p:nvPr/>
        </p:nvSpPr>
        <p:spPr>
          <a:xfrm>
            <a:off x="95628" y="6488668"/>
            <a:ext cx="18178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Image by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brgfx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031CFF1-20EB-09D3-FB9A-884C581354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1200530" y="-7090622"/>
            <a:ext cx="36184114" cy="5449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5161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4000" advTm="2000">
        <p159:morph option="byObject"/>
        <p:sndAc>
          <p:stSnd>
            <p:snd r:embed="rId2" name="wind.wav"/>
          </p:stSnd>
        </p:sndAc>
      </p:transition>
    </mc:Choice>
    <mc:Fallback xmlns="">
      <p:transition spd="slow" advTm="2000">
        <p:fade/>
        <p:sndAc>
          <p:stSnd>
            <p:snd r:embed="rId5" name="wind.wav"/>
          </p:stSnd>
        </p:sndAc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2A414-4207-BC45-06AC-6499F751F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Transparency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2E938C0-6509-0994-12FB-EDAB2456F685}"/>
              </a:ext>
            </a:extLst>
          </p:cNvPr>
          <p:cNvGrpSpPr/>
          <p:nvPr/>
        </p:nvGrpSpPr>
        <p:grpSpPr>
          <a:xfrm>
            <a:off x="4895153" y="1598897"/>
            <a:ext cx="6458647" cy="5259103"/>
            <a:chOff x="6171501" y="1521289"/>
            <a:chExt cx="6458647" cy="525910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B581FEA-DCA2-1AB4-9DFF-3081731FD9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71501" y="1521289"/>
              <a:ext cx="2762775" cy="4592181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BCFA45B-8134-CFF1-CD7F-B007062D1861}"/>
                </a:ext>
              </a:extLst>
            </p:cNvPr>
            <p:cNvSpPr txBox="1"/>
            <p:nvPr/>
          </p:nvSpPr>
          <p:spPr>
            <a:xfrm>
              <a:off x="6282379" y="6411060"/>
              <a:ext cx="63477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https://phdcomics.com/comics/archive.php?comicid=690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0179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2A414-4207-BC45-06AC-6499F751F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Efficiency</a:t>
            </a:r>
          </a:p>
        </p:txBody>
      </p:sp>
      <p:pic>
        <p:nvPicPr>
          <p:cNvPr id="3" name="!!word_demo">
            <a:extLst>
              <a:ext uri="{FF2B5EF4-FFF2-40B4-BE49-F238E27FC236}">
                <a16:creationId xmlns:a16="http://schemas.microsoft.com/office/drawing/2014/main" id="{F9ABE6E3-2859-46FD-77DB-F689A3CA823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99" b="27944"/>
          <a:stretch/>
        </p:blipFill>
        <p:spPr>
          <a:xfrm>
            <a:off x="2327560" y="1625600"/>
            <a:ext cx="7130476" cy="3343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175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!!word_demo">
            <a:extLst>
              <a:ext uri="{FF2B5EF4-FFF2-40B4-BE49-F238E27FC236}">
                <a16:creationId xmlns:a16="http://schemas.microsoft.com/office/drawing/2014/main" id="{ED77142A-D428-8C8D-06A3-02A00B27B2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27560" y="903412"/>
            <a:ext cx="7130476" cy="564237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6B2A414-4207-BC45-06AC-6499F751F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Efficiency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90A397-09B8-96F7-7BCC-7ED6D63DD8E8}"/>
              </a:ext>
            </a:extLst>
          </p:cNvPr>
          <p:cNvSpPr txBox="1"/>
          <p:nvPr/>
        </p:nvSpPr>
        <p:spPr>
          <a:xfrm>
            <a:off x="4860036" y="6516100"/>
            <a:ext cx="6423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https://www.youtube.com/watch?v=jlxrofQdaZQ&amp;t=463s</a:t>
            </a:r>
          </a:p>
        </p:txBody>
      </p:sp>
    </p:spTree>
    <p:extLst>
      <p:ext uri="{BB962C8B-B14F-4D97-AF65-F5344CB8AC3E}">
        <p14:creationId xmlns:p14="http://schemas.microsoft.com/office/powerpoint/2010/main" val="2953501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2A414-4207-BC45-06AC-6499F751F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Replicability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DD46962-BABB-90EE-4BFE-82C498E2B4D5}"/>
              </a:ext>
            </a:extLst>
          </p:cNvPr>
          <p:cNvGrpSpPr/>
          <p:nvPr/>
        </p:nvGrpSpPr>
        <p:grpSpPr>
          <a:xfrm>
            <a:off x="1051151" y="1690688"/>
            <a:ext cx="11140849" cy="5198165"/>
            <a:chOff x="1459583" y="1690688"/>
            <a:chExt cx="11140849" cy="519816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096F249-F4A7-8C62-DE6E-AC395EF4AC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59583" y="1690688"/>
              <a:ext cx="10732417" cy="4901027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056079E-6210-15D6-6D7C-9CE48BDBBD71}"/>
                </a:ext>
              </a:extLst>
            </p:cNvPr>
            <p:cNvSpPr txBox="1"/>
            <p:nvPr/>
          </p:nvSpPr>
          <p:spPr>
            <a:xfrm>
              <a:off x="2471166" y="6519521"/>
              <a:ext cx="1012926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https://theconversation.com/the-reinhart-rogoff-error-or-how-not-to-excel-at-economics-13646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63205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2A414-4207-BC45-06AC-6499F751F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Source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C57CAA4-5A65-EC6F-C0F4-90C8D1CEC928}"/>
              </a:ext>
            </a:extLst>
          </p:cNvPr>
          <p:cNvGrpSpPr/>
          <p:nvPr/>
        </p:nvGrpSpPr>
        <p:grpSpPr>
          <a:xfrm>
            <a:off x="1067430" y="1997764"/>
            <a:ext cx="11450307" cy="4863568"/>
            <a:chOff x="1067430" y="1997764"/>
            <a:chExt cx="11450307" cy="4863568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36449AA-0158-DCCC-38B4-F25A1379CF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67430" y="3204489"/>
              <a:ext cx="10874598" cy="3287511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C4613AE-46C1-E960-DD9C-EE9C0B48F1FD}"/>
                </a:ext>
              </a:extLst>
            </p:cNvPr>
            <p:cNvSpPr txBox="1"/>
            <p:nvPr/>
          </p:nvSpPr>
          <p:spPr>
            <a:xfrm>
              <a:off x="5841472" y="6492000"/>
              <a:ext cx="667626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https://www.stata.com/order/new/gov/single-user-licenses/dl/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9FFA543-1D11-0E85-94C9-54EA7CF4C9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67430" y="1997764"/>
              <a:ext cx="5028570" cy="10195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03682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9B823762-ECD8-F091-BA2A-5B873683A93F}"/>
              </a:ext>
            </a:extLst>
          </p:cNvPr>
          <p:cNvGrpSpPr/>
          <p:nvPr/>
        </p:nvGrpSpPr>
        <p:grpSpPr>
          <a:xfrm>
            <a:off x="1524" y="884582"/>
            <a:ext cx="6094476" cy="5911863"/>
            <a:chOff x="1524" y="884582"/>
            <a:chExt cx="6094476" cy="5911863"/>
          </a:xfrm>
        </p:grpSpPr>
        <p:pic>
          <p:nvPicPr>
            <p:cNvPr id="2062" name="Picture 14" descr="Spaghetti - Two Peas &amp; Their Pod">
              <a:extLst>
                <a:ext uri="{FF2B5EF4-FFF2-40B4-BE49-F238E27FC236}">
                  <a16:creationId xmlns:a16="http://schemas.microsoft.com/office/drawing/2014/main" id="{7E1562B1-4F40-5A34-F63A-B4A35BD80C3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434" b="8985"/>
            <a:stretch/>
          </p:blipFill>
          <p:spPr bwMode="auto">
            <a:xfrm>
              <a:off x="887894" y="884582"/>
              <a:ext cx="4210186" cy="50888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552BEA2-C7E6-092B-BEB6-0C53397C5F42}"/>
                </a:ext>
              </a:extLst>
            </p:cNvPr>
            <p:cNvSpPr txBox="1"/>
            <p:nvPr/>
          </p:nvSpPr>
          <p:spPr>
            <a:xfrm>
              <a:off x="1524" y="6488668"/>
              <a:ext cx="609447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https://www.twopeasandtheirpod.com/spaghetti/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32C2651-9C1A-7A88-E72C-B0023853D36E}"/>
              </a:ext>
            </a:extLst>
          </p:cNvPr>
          <p:cNvGrpSpPr/>
          <p:nvPr/>
        </p:nvGrpSpPr>
        <p:grpSpPr>
          <a:xfrm>
            <a:off x="5545836" y="884582"/>
            <a:ext cx="8874252" cy="5911863"/>
            <a:chOff x="5545836" y="884582"/>
            <a:chExt cx="8874252" cy="5911863"/>
          </a:xfrm>
        </p:grpSpPr>
        <p:pic>
          <p:nvPicPr>
            <p:cNvPr id="2060" name="Picture 12" descr="Vegan Lasagna Recipe | Vegetarian Recipe | Beyond Meat">
              <a:extLst>
                <a:ext uri="{FF2B5EF4-FFF2-40B4-BE49-F238E27FC236}">
                  <a16:creationId xmlns:a16="http://schemas.microsoft.com/office/drawing/2014/main" id="{6FC1697B-28DC-5E2C-C0CE-09448E9DEE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13445" y="884582"/>
              <a:ext cx="5088835" cy="50888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420B05E-033D-8517-6CED-A40833F834A0}"/>
                </a:ext>
              </a:extLst>
            </p:cNvPr>
            <p:cNvSpPr txBox="1"/>
            <p:nvPr/>
          </p:nvSpPr>
          <p:spPr>
            <a:xfrm>
              <a:off x="5545836" y="6488668"/>
              <a:ext cx="8874252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https://www.beyondmeat.com/en-US/recipes/beyond-beef-and-hot-italian-lasagna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26693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10439</TotalTime>
  <Words>312</Words>
  <Application>Microsoft Office PowerPoint</Application>
  <PresentationFormat>Widescreen</PresentationFormat>
  <Paragraphs>41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Aptos</vt:lpstr>
      <vt:lpstr>Aptos Display</vt:lpstr>
      <vt:lpstr>Arial</vt:lpstr>
      <vt:lpstr>Blackadder ITC</vt:lpstr>
      <vt:lpstr>Office Theme</vt:lpstr>
      <vt:lpstr>From Spaghetti to Lasagna Open Source Tools for Transparent, Collaborative, and Reproducible Research</vt:lpstr>
      <vt:lpstr>PowerPoint Presentation</vt:lpstr>
      <vt:lpstr>PowerPoint Presentation</vt:lpstr>
      <vt:lpstr>Transparency</vt:lpstr>
      <vt:lpstr>Efficiency</vt:lpstr>
      <vt:lpstr>Efficiency</vt:lpstr>
      <vt:lpstr>Replicability</vt:lpstr>
      <vt:lpstr>Open Source</vt:lpstr>
      <vt:lpstr>PowerPoint Presentation</vt:lpstr>
      <vt:lpstr>PowerPoint Presentation</vt:lpstr>
      <vt:lpstr>PowerPoint Presentation</vt:lpstr>
      <vt:lpstr>Some things to talk about (optional)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From Spaghetti to Lasagna Open Source Tools for Transparent, Collaborative, and Reproducible Research</dc:title>
  <dc:creator>Mader, Nick</dc:creator>
  <cp:lastModifiedBy>Mader, Nick</cp:lastModifiedBy>
  <cp:revision>10</cp:revision>
  <dcterms:created xsi:type="dcterms:W3CDTF">2024-05-01T21:40:14Z</dcterms:created>
  <dcterms:modified xsi:type="dcterms:W3CDTF">2024-05-09T05:28:50Z</dcterms:modified>
</cp:coreProperties>
</file>