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5" r:id="rId8"/>
    <p:sldId id="266" r:id="rId9"/>
    <p:sldId id="269" r:id="rId10"/>
    <p:sldId id="268" r:id="rId11"/>
    <p:sldId id="272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7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10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09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AEF6043-B5AC-4A65-965D-51104668D0D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6CD689-52FC-4B1B-810B-21BF2900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Vanguard – CX Journey Analytics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Niki</a:t>
            </a:r>
            <a:r>
              <a:rPr lang="en-US" dirty="0" smtClean="0"/>
              <a:t> Cutchall Case Study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213627"/>
            <a:ext cx="10058400" cy="1128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Success – Completion Rate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92332"/>
              </p:ext>
            </p:extLst>
          </p:nvPr>
        </p:nvGraphicFramePr>
        <p:xfrm>
          <a:off x="678579" y="2702626"/>
          <a:ext cx="10231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 in the test group (group exposed to new UI) will complete the process at a higher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47747" y="6416842"/>
            <a:ext cx="466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*Sessions by page view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579" y="1076908"/>
            <a:ext cx="8579318" cy="61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Confidence Interval for Two Independent Proportions</a:t>
            </a: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07457" y="1560357"/>
            <a:ext cx="10217217" cy="95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95% Confidence Interval: </a:t>
            </a:r>
            <a:r>
              <a:rPr lang="en-US" b="1" dirty="0" smtClean="0"/>
              <a:t>(0.067, 0.079)</a:t>
            </a:r>
            <a:endParaRPr lang="en-US" b="1" dirty="0" smtClean="0"/>
          </a:p>
          <a:p>
            <a:pPr lvl="1"/>
            <a:r>
              <a:rPr lang="en-US" dirty="0" smtClean="0"/>
              <a:t>95% confident that the difference in the population proportions of test group completions &amp; control group completions is between </a:t>
            </a:r>
            <a:r>
              <a:rPr lang="en-US" b="1" dirty="0" smtClean="0"/>
              <a:t>0.067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0.079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3018" y="3825461"/>
            <a:ext cx="3205213" cy="350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</a:t>
            </a:r>
            <a:r>
              <a:rPr lang="en-US" sz="1800" baseline="-25000" dirty="0"/>
              <a:t>A</a:t>
            </a:r>
            <a:r>
              <a:rPr lang="en-US" dirty="0" smtClean="0"/>
              <a:t> = p</a:t>
            </a:r>
            <a:r>
              <a:rPr lang="en-US" sz="1800" baseline="-25000" dirty="0"/>
              <a:t>1 </a:t>
            </a:r>
            <a:r>
              <a:rPr lang="en-US" dirty="0" smtClean="0"/>
              <a:t>– p</a:t>
            </a:r>
            <a:r>
              <a:rPr lang="en-US" sz="1800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&gt;</a:t>
            </a:r>
            <a:r>
              <a:rPr lang="en-US" dirty="0" smtClean="0"/>
              <a:t> 0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3019" y="3508304"/>
            <a:ext cx="3205213" cy="350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</a:t>
            </a:r>
            <a:r>
              <a:rPr lang="en-US" sz="1800" baseline="-25000" dirty="0" smtClean="0"/>
              <a:t>1</a:t>
            </a:r>
            <a:r>
              <a:rPr lang="en-US" dirty="0" smtClean="0"/>
              <a:t> = p</a:t>
            </a:r>
            <a:r>
              <a:rPr lang="en-US" sz="1800" baseline="-25000" dirty="0"/>
              <a:t>1 </a:t>
            </a:r>
            <a:r>
              <a:rPr lang="en-US" dirty="0" smtClean="0"/>
              <a:t>– p</a:t>
            </a:r>
            <a:r>
              <a:rPr lang="en-US" sz="1800" baseline="-25000" dirty="0" smtClean="0"/>
              <a:t>2</a:t>
            </a:r>
            <a:r>
              <a:rPr lang="en-US" dirty="0" smtClean="0"/>
              <a:t> = 0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14850" y="3474554"/>
            <a:ext cx="8346707" cy="526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= no difference in completion rate between control &amp; test groups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29290" y="3857394"/>
            <a:ext cx="7857424" cy="50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</a:t>
            </a:r>
            <a:r>
              <a:rPr lang="en-US" sz="1800" baseline="-25000" dirty="0" smtClean="0"/>
              <a:t>A</a:t>
            </a:r>
            <a:r>
              <a:rPr lang="en-US" dirty="0" smtClean="0"/>
              <a:t> = completion rate for test group &gt; completion rate for control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07457" y="4332560"/>
            <a:ext cx="3205213" cy="350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</a:t>
            </a:r>
            <a:r>
              <a:rPr lang="en-US" sz="1800" baseline="-25000" dirty="0" smtClean="0"/>
              <a:t>1 </a:t>
            </a:r>
            <a:r>
              <a:rPr lang="en-US" dirty="0"/>
              <a:t> </a:t>
            </a:r>
            <a:r>
              <a:rPr lang="en-US" dirty="0" smtClean="0"/>
              <a:t>is test group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07457" y="4664221"/>
            <a:ext cx="3205213" cy="350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</a:t>
            </a:r>
            <a:r>
              <a:rPr lang="en-US" sz="1800" baseline="-25000" dirty="0"/>
              <a:t>2</a:t>
            </a:r>
            <a:r>
              <a:rPr lang="en-US" sz="1800" baseline="-25000" dirty="0" smtClean="0"/>
              <a:t> </a:t>
            </a:r>
            <a:r>
              <a:rPr lang="en-US" dirty="0" smtClean="0"/>
              <a:t> is control group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7" y="5294853"/>
            <a:ext cx="3943289" cy="8813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44655" y="4578317"/>
            <a:ext cx="5181600" cy="1554272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Reject</a:t>
            </a:r>
            <a:r>
              <a:rPr lang="en-US" dirty="0"/>
              <a:t> </a:t>
            </a:r>
            <a:r>
              <a:rPr lang="en-US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null hypothesis. At 95% confidence level there is enough evidence to conclude that the completion rate for the test group is greater than the completion rate for the control group.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579" y="6386064"/>
            <a:ext cx="466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Calculations in Appendix</a:t>
            </a:r>
          </a:p>
        </p:txBody>
      </p:sp>
    </p:spTree>
    <p:extLst>
      <p:ext uri="{BB962C8B-B14F-4D97-AF65-F5344CB8AC3E}">
        <p14:creationId xmlns:p14="http://schemas.microsoft.com/office/powerpoint/2010/main" val="1023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33151"/>
            <a:ext cx="10058400" cy="1128027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Data Points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93019" y="1227222"/>
            <a:ext cx="9670182" cy="455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While the results from the Test group are significant, and indicate that the new UI results in a better process for clients, there are some additional data points I would want to check prior to making a final conclusion on the experiment.</a:t>
            </a:r>
          </a:p>
          <a:p>
            <a:pPr lvl="1"/>
            <a:r>
              <a:rPr lang="en-US" dirty="0" smtClean="0"/>
              <a:t>Device type (web, mobile, native app) – necessary to confirm that the process is consistent across platforms.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Errors – assess if the new process is more efficient, intuitive, and easy to use for clients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Data – help to identify where on the page clients may encounter bottle necks or pain points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72" y="2240816"/>
            <a:ext cx="3272591" cy="1128027"/>
          </a:xfrm>
        </p:spPr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3618" y="268973"/>
            <a:ext cx="10952881" cy="69622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Measuring Success – Completion Rate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04278"/>
              </p:ext>
            </p:extLst>
          </p:nvPr>
        </p:nvGraphicFramePr>
        <p:xfrm>
          <a:off x="540618" y="965200"/>
          <a:ext cx="9352682" cy="578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9077539" imgH="5614786" progId="Excel.Sheet.12">
                  <p:embed/>
                </p:oleObj>
              </mc:Choice>
              <mc:Fallback>
                <p:oleObj name="Worksheet" r:id="rId3" imgW="9077539" imgH="5614786" progId="Excel.Sheet.12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618" y="965200"/>
                        <a:ext cx="9352682" cy="578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1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213627"/>
            <a:ext cx="10058400" cy="1463040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1249413"/>
            <a:ext cx="9249878" cy="4023360"/>
          </a:xfrm>
        </p:spPr>
        <p:txBody>
          <a:bodyPr/>
          <a:lstStyle/>
          <a:p>
            <a:r>
              <a:rPr lang="en-US" b="1" dirty="0" smtClean="0"/>
              <a:t>Objective: </a:t>
            </a:r>
            <a:r>
              <a:rPr lang="en-US" dirty="0" smtClean="0"/>
              <a:t>Analyze results of an A/B test on a customer process to determine if an updated UI, navigation, and in-line help was effective.</a:t>
            </a:r>
          </a:p>
          <a:p>
            <a:r>
              <a:rPr lang="en-US" b="1" dirty="0" smtClean="0"/>
              <a:t>Measurement Period: </a:t>
            </a:r>
            <a:r>
              <a:rPr lang="en-US" dirty="0" smtClean="0"/>
              <a:t>46 days from 3/15/2017 through 4/30/2017.</a:t>
            </a:r>
          </a:p>
          <a:p>
            <a:r>
              <a:rPr lang="en-US" dirty="0" smtClean="0"/>
              <a:t>Clients are split into two groups, resulting in 39,708 unique clients:</a:t>
            </a:r>
          </a:p>
          <a:p>
            <a:pPr lvl="1"/>
            <a:r>
              <a:rPr lang="en-US" sz="2000" dirty="0" smtClean="0"/>
              <a:t>Test – served updated UI</a:t>
            </a:r>
          </a:p>
          <a:p>
            <a:pPr lvl="1"/>
            <a:r>
              <a:rPr lang="en-US" sz="2000" dirty="0" smtClean="0"/>
              <a:t>Control – served current state UI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pPr marL="201168" lvl="1" indent="0">
              <a:buNone/>
            </a:pPr>
            <a:r>
              <a:rPr lang="en-US" sz="2000" dirty="0" smtClean="0"/>
              <a:t>Both groups proceed through the same 5 process steps: Start -&gt; Step 1 -&gt; Step 2 </a:t>
            </a:r>
            <a:r>
              <a:rPr lang="en-US" dirty="0" smtClean="0"/>
              <a:t>-&gt; Step 3 -&gt; Confirm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48859"/>
              </p:ext>
            </p:extLst>
          </p:nvPr>
        </p:nvGraphicFramePr>
        <p:xfrm>
          <a:off x="693019" y="4899706"/>
          <a:ext cx="924987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 in the test group (group exposed to new UI) will complete the process at a higher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modern UI and in-context prompts</a:t>
                      </a:r>
                      <a:r>
                        <a:rPr lang="en-US" baseline="0" dirty="0" smtClean="0"/>
                        <a:t> will help customers to feel more comfortable with the process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Time</a:t>
                      </a:r>
                      <a:r>
                        <a:rPr lang="en-US" baseline="0" dirty="0" smtClean="0"/>
                        <a:t> to Completion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213627"/>
            <a:ext cx="10058400" cy="1463040"/>
          </a:xfrm>
        </p:spPr>
        <p:txBody>
          <a:bodyPr/>
          <a:lstStyle/>
          <a:p>
            <a:r>
              <a:rPr lang="en-US" dirty="0"/>
              <a:t>Data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1249413"/>
            <a:ext cx="924987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data files were provided to analyze this A/B test: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Client Demographics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Client Variation – type of test to which client was exposed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Web Data 1 – part 1 of page level web data for the process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Web Data 2 – part 2 of page level web data for the process</a:t>
            </a:r>
          </a:p>
          <a:p>
            <a:pPr marL="749808" lvl="1" indent="-457200">
              <a:buFont typeface="+mj-lt"/>
              <a:buAutoNum type="arabicPeriod"/>
            </a:pPr>
            <a:endParaRPr lang="en-US" sz="2000" dirty="0"/>
          </a:p>
          <a:p>
            <a:pPr marL="292608" lvl="1" indent="0">
              <a:buNone/>
            </a:pPr>
            <a:r>
              <a:rPr lang="en-US" sz="2000" dirty="0"/>
              <a:t>Assumptions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000" dirty="0"/>
              <a:t>The process is linear, meaning clients must start on “start” and end on “</a:t>
            </a:r>
            <a:r>
              <a:rPr lang="en-US" sz="2000" dirty="0" smtClean="0"/>
              <a:t>confirm”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000" dirty="0" smtClean="0"/>
              <a:t>Clients must complete </a:t>
            </a:r>
            <a:r>
              <a:rPr lang="en-US" sz="2000" dirty="0"/>
              <a:t>each page before moving onto the next.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sz="2000" dirty="0"/>
              <a:t>Clients cannot save their progress in the process, nor does their progress save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7014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213627"/>
            <a:ext cx="10058400" cy="1463040"/>
          </a:xfrm>
        </p:spPr>
        <p:txBody>
          <a:bodyPr/>
          <a:lstStyle/>
          <a:p>
            <a:r>
              <a:rPr lang="en-US" dirty="0"/>
              <a:t>Prepping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9" y="1249413"/>
            <a:ext cx="9249878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analyzing the data, I performed some basic manipulation to get the data in a working format: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erged </a:t>
            </a:r>
            <a:r>
              <a:rPr lang="en-US" sz="2000" dirty="0"/>
              <a:t>all 4 data files into 1 data </a:t>
            </a:r>
            <a:r>
              <a:rPr lang="en-US" sz="2000" dirty="0" smtClean="0"/>
              <a:t>set.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Limited </a:t>
            </a:r>
            <a:r>
              <a:rPr lang="en-US" sz="2000" dirty="0"/>
              <a:t>the time period of the data to 3/15/17 through </a:t>
            </a:r>
            <a:r>
              <a:rPr lang="en-US" sz="2000" dirty="0" smtClean="0"/>
              <a:t>4/30/17.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Removed </a:t>
            </a:r>
            <a:r>
              <a:rPr lang="en-US" sz="2000" dirty="0"/>
              <a:t>any clients that were missing 1 or all pieces of demographic information (~15 </a:t>
            </a:r>
            <a:r>
              <a:rPr lang="en-US" sz="2000" dirty="0" smtClean="0"/>
              <a:t>clients)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Removed </a:t>
            </a:r>
            <a:r>
              <a:rPr lang="en-US" sz="2000" dirty="0"/>
              <a:t>all records with a variation = ‘NA’ or </a:t>
            </a:r>
            <a:r>
              <a:rPr lang="en-US" sz="2000" dirty="0" smtClean="0"/>
              <a:t>null (Note: I would like to see this test run across all traffic)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Note: There are some </a:t>
            </a:r>
            <a:r>
              <a:rPr lang="en-US" dirty="0" err="1"/>
              <a:t>visitor_ids</a:t>
            </a:r>
            <a:r>
              <a:rPr lang="en-US" dirty="0"/>
              <a:t> that have more than one </a:t>
            </a:r>
            <a:r>
              <a:rPr lang="en-US" dirty="0" err="1"/>
              <a:t>client_id</a:t>
            </a:r>
            <a:r>
              <a:rPr lang="en-US" dirty="0"/>
              <a:t> (~189 visitor unique visitor IDS; 376 </a:t>
            </a:r>
            <a:r>
              <a:rPr lang="en-US" dirty="0" err="1"/>
              <a:t>client_ids</a:t>
            </a:r>
            <a:r>
              <a:rPr lang="en-US" dirty="0"/>
              <a:t>). These records were not removed from the data set.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1" y="-213627"/>
            <a:ext cx="10058400" cy="1144069"/>
          </a:xfrm>
        </p:spPr>
        <p:txBody>
          <a:bodyPr/>
          <a:lstStyle/>
          <a:p>
            <a:r>
              <a:rPr lang="en-US" dirty="0"/>
              <a:t>Results – </a:t>
            </a:r>
            <a:r>
              <a:rPr lang="en-US" dirty="0" smtClean="0"/>
              <a:t>Client Demographics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88" y="1058779"/>
            <a:ext cx="7181342" cy="441157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0331" y="930441"/>
            <a:ext cx="3746557" cy="5582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Overall the demographics of the Test and Control groups are not very different.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Both groups saw a slight decrease in the average and maximum client age between the “start” and “confirm” pages.</a:t>
            </a:r>
          </a:p>
          <a:p>
            <a:pPr lvl="1"/>
            <a:r>
              <a:rPr lang="en-US" dirty="0" smtClean="0"/>
              <a:t>This could indicate some older clients were not able to make it through either process successfully.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1" y="-213627"/>
            <a:ext cx="10058400" cy="1144069"/>
          </a:xfrm>
        </p:spPr>
        <p:txBody>
          <a:bodyPr/>
          <a:lstStyle/>
          <a:p>
            <a:r>
              <a:rPr lang="en-US" dirty="0" smtClean="0"/>
              <a:t>Results – Funnel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1" y="1007829"/>
            <a:ext cx="5727332" cy="56372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67663" y="1007829"/>
            <a:ext cx="5074118" cy="4534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Based on a comparison of the process funnels for each group, the Test group (improved UI) performed better than the Control group.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The Test group completed the process at a higher rate; 55% compared to 47.7%.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Drop-off rate between the “start” page and “step 1” page was 11.4% lower for the Test group.</a:t>
            </a:r>
          </a:p>
          <a:p>
            <a:pPr lvl="2"/>
            <a:r>
              <a:rPr lang="en-US" sz="2000" dirty="0" smtClean="0"/>
              <a:t>This indicates the updated UI did a better job at getting Clients past the first page of the process.</a:t>
            </a:r>
          </a:p>
          <a:p>
            <a:pPr lvl="2"/>
            <a:r>
              <a:rPr lang="en-US" sz="2000" dirty="0" smtClean="0"/>
              <a:t>It also facilitated a smoother funnel, resulting in a higher completion rate.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6421" y="6144126"/>
            <a:ext cx="466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*Sessions by page view</a:t>
            </a:r>
          </a:p>
          <a:p>
            <a:r>
              <a:rPr lang="en-US" sz="1200" dirty="0" smtClean="0"/>
              <a:t>*To be counted on a page, the client must have completed the prior page in the same session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41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1" y="-213627"/>
            <a:ext cx="10058400" cy="1144069"/>
          </a:xfrm>
        </p:spPr>
        <p:txBody>
          <a:bodyPr/>
          <a:lstStyle/>
          <a:p>
            <a:r>
              <a:rPr lang="en-US" dirty="0"/>
              <a:t>Results – Funnel Analysis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663" y="1007829"/>
            <a:ext cx="5074118" cy="3644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drop-off rates between steps 2-3 and 3 to confirm were slightly higher for the Test group. </a:t>
            </a:r>
          </a:p>
          <a:p>
            <a:pPr lvl="2"/>
            <a:r>
              <a:rPr lang="en-US" sz="2000" dirty="0"/>
              <a:t>Further investigation would be needed to determine if something on these pages in the new UI </a:t>
            </a:r>
            <a:r>
              <a:rPr lang="en-US" sz="2000" dirty="0" smtClean="0"/>
              <a:t>impeding </a:t>
            </a:r>
            <a:r>
              <a:rPr lang="en-US" sz="2000" dirty="0"/>
              <a:t>Clients </a:t>
            </a:r>
            <a:r>
              <a:rPr lang="en-US" sz="2000" dirty="0" smtClean="0"/>
              <a:t>from proceeding.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1" y="1007829"/>
            <a:ext cx="5727332" cy="563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6421" y="6144126"/>
            <a:ext cx="466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*Sessions by page view</a:t>
            </a:r>
          </a:p>
          <a:p>
            <a:r>
              <a:rPr lang="en-US" sz="1200" dirty="0" smtClean="0"/>
              <a:t>*To be counted on a page, the client must have completed the prior page in the same session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7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1" y="-213627"/>
            <a:ext cx="10058400" cy="1144069"/>
          </a:xfrm>
        </p:spPr>
        <p:txBody>
          <a:bodyPr/>
          <a:lstStyle/>
          <a:p>
            <a:r>
              <a:rPr lang="en-US" dirty="0"/>
              <a:t>Results – </a:t>
            </a:r>
            <a:r>
              <a:rPr lang="en-US" dirty="0" smtClean="0"/>
              <a:t>Avg. Time to Completion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1768" y="1526714"/>
            <a:ext cx="6384759" cy="224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Time to Completion = timestamp of “confirm” page – timestamp of “start” page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Test: 4:23 minutes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Control: 5:14 minutes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Clients using the updated process (Test group) completed 51 seconds faster than those using the standard process (Control group).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Additional verification would be to check the median time to completion to see if there is still a gap between groups.</a:t>
            </a:r>
          </a:p>
          <a:p>
            <a:pPr lvl="1"/>
            <a:r>
              <a:rPr lang="en-US" dirty="0" smtClean="0"/>
              <a:t>This would help to reduce impact from clients who temporarily stepped away from the application and returned prior to a time out.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5" y="990235"/>
            <a:ext cx="2547770" cy="55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-213627"/>
            <a:ext cx="10058400" cy="1128027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Average Page Views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93019" y="1201862"/>
            <a:ext cx="9666170" cy="224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" y="914399"/>
            <a:ext cx="3289434" cy="5788869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3978442" y="1298117"/>
            <a:ext cx="6384759" cy="224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Charts illustrate the average page views for those visits that did not </a:t>
            </a:r>
            <a:r>
              <a:rPr lang="en-US" dirty="0" smtClean="0"/>
              <a:t>result </a:t>
            </a:r>
            <a:r>
              <a:rPr lang="en-US" dirty="0" smtClean="0"/>
              <a:t>in a process completion; they did not make it to the “confirm” page.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Client visits in the test group have higher page views for each step, on average.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Even though the Test group has a higher completion rate, it would be worth investigating why clients in the Test group view pages in the process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38691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1862</TotalTime>
  <Words>1071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Worksheet</vt:lpstr>
      <vt:lpstr>Vanguard – CX Journey Analytics</vt:lpstr>
      <vt:lpstr>Experiment Design</vt:lpstr>
      <vt:lpstr>Data &amp; Assumptions</vt:lpstr>
      <vt:lpstr>Prepping the Data</vt:lpstr>
      <vt:lpstr>Results – Client Demographics</vt:lpstr>
      <vt:lpstr>Results – Funnel Analysis</vt:lpstr>
      <vt:lpstr>Results – Funnel Analysis (cont.)</vt:lpstr>
      <vt:lpstr>Results – Avg. Time to Completion</vt:lpstr>
      <vt:lpstr>Results – Average Page Views</vt:lpstr>
      <vt:lpstr>Measuring Success – Completion Rate</vt:lpstr>
      <vt:lpstr>Additional Data Points</vt:lpstr>
      <vt:lpstr>Appendix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Vanguard – CX Journey Analytics</dc:title>
  <dc:creator>Nicole Smalec</dc:creator>
  <cp:lastModifiedBy>Nicole Smalec</cp:lastModifiedBy>
  <cp:revision>31</cp:revision>
  <dcterms:created xsi:type="dcterms:W3CDTF">2019-07-31T13:54:38Z</dcterms:created>
  <dcterms:modified xsi:type="dcterms:W3CDTF">2019-08-02T02:24:17Z</dcterms:modified>
</cp:coreProperties>
</file>