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sldIdLst>
    <p:sldId id="256" r:id="rId5"/>
    <p:sldId id="277" r:id="rId6"/>
    <p:sldId id="278" r:id="rId7"/>
    <p:sldId id="279" r:id="rId8"/>
    <p:sldId id="28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55DF2E2A-F83D-41B0-9A47-350AF1B4545B}">
      <dgm:prSet/>
      <dgm:spPr/>
      <dgm:t>
        <a:bodyPr/>
        <a:lstStyle/>
        <a:p>
          <a:pPr>
            <a:lnSpc>
              <a:spcPct val="100000"/>
            </a:lnSpc>
            <a:defRPr cap="all"/>
          </a:pPr>
          <a:endParaRPr lang="en-US"/>
        </a:p>
      </dgm:t>
    </dgm:pt>
    <dgm:pt modelId="{572EE73F-3A92-416E-ACD1-BB5D3822123C}" type="parTrans" cxnId="{D1413BA6-314D-4971-B7C7-EF3B9A588706}">
      <dgm:prSet/>
      <dgm:spPr/>
      <dgm:t>
        <a:bodyPr/>
        <a:lstStyle/>
        <a:p>
          <a:endParaRPr lang="en-US"/>
        </a:p>
      </dgm:t>
    </dgm:pt>
    <dgm:pt modelId="{4C2B5D2E-14A0-4B19-A706-B0F1EB6FB2B0}" type="sibTrans" cxnId="{D1413BA6-314D-4971-B7C7-EF3B9A588706}">
      <dgm:prSet/>
      <dgm:spPr/>
      <dgm:t>
        <a:bodyPr/>
        <a:lstStyle/>
        <a:p>
          <a:endParaRPr lang="en-US"/>
        </a:p>
      </dgm:t>
    </dgm:pt>
    <dgm:pt modelId="{518C1BE0-B368-4E81-A945-7080E5430ADD}">
      <dgm:prSet/>
      <dgm:spPr/>
      <dgm:t>
        <a:bodyPr/>
        <a:lstStyle/>
        <a:p>
          <a:pPr>
            <a:lnSpc>
              <a:spcPct val="100000"/>
            </a:lnSpc>
            <a:defRPr cap="all"/>
          </a:pPr>
          <a:endParaRPr lang="en-US"/>
        </a:p>
      </dgm:t>
    </dgm:pt>
    <dgm:pt modelId="{07A50F0F-AC40-41AF-BA86-F42276EE8E33}" type="parTrans" cxnId="{B0BE2FBA-BCCF-4576-B67B-1E2BBD4B529C}">
      <dgm:prSet/>
      <dgm:spPr/>
      <dgm:t>
        <a:bodyPr/>
        <a:lstStyle/>
        <a:p>
          <a:endParaRPr lang="en-US"/>
        </a:p>
      </dgm:t>
    </dgm:pt>
    <dgm:pt modelId="{28219EA4-8130-4271-BAB7-EB1BF03984CB}" type="sibTrans" cxnId="{B0BE2FBA-BCCF-4576-B67B-1E2BBD4B529C}">
      <dgm:prSet/>
      <dgm:spPr/>
      <dgm:t>
        <a:bodyPr/>
        <a:lstStyle/>
        <a:p>
          <a:endParaRPr lang="en-US"/>
        </a:p>
      </dgm:t>
    </dgm:pt>
    <dgm:pt modelId="{C5B8B45C-7F63-44D0-97BB-A948CCD85674}">
      <dgm:prSet/>
      <dgm:spPr/>
      <dgm:t>
        <a:bodyPr/>
        <a:lstStyle/>
        <a:p>
          <a:pPr>
            <a:lnSpc>
              <a:spcPct val="100000"/>
            </a:lnSpc>
            <a:defRPr cap="all"/>
          </a:pPr>
          <a:endParaRPr lang="en-US"/>
        </a:p>
      </dgm:t>
    </dgm:pt>
    <dgm:pt modelId="{3D204137-B414-435E-8DEA-274D021C1638}" type="parTrans" cxnId="{AFCA2BA7-3324-4F60-8946-20270C3A85DC}">
      <dgm:prSet/>
      <dgm:spPr/>
      <dgm:t>
        <a:bodyPr/>
        <a:lstStyle/>
        <a:p>
          <a:endParaRPr lang="en-US"/>
        </a:p>
      </dgm:t>
    </dgm:pt>
    <dgm:pt modelId="{DA655DB4-FA39-4E63-A38D-EAF2D5254DE1}" type="sibTrans" cxnId="{AFCA2BA7-3324-4F60-8946-20270C3A85DC}">
      <dgm:prSet/>
      <dgm:spPr/>
      <dgm:t>
        <a:bodyPr/>
        <a:lstStyle/>
        <a:p>
          <a:endParaRPr lang="en-US"/>
        </a:p>
      </dgm:t>
    </dgm:pt>
    <dgm:pt modelId="{959687E9-AEA8-4F06-94CA-A393A095DE9C}">
      <dgm:prSet/>
      <dgm:spPr/>
      <dgm:t>
        <a:bodyPr/>
        <a:lstStyle/>
        <a:p>
          <a:pPr>
            <a:lnSpc>
              <a:spcPct val="100000"/>
            </a:lnSpc>
            <a:defRPr cap="all"/>
          </a:pPr>
          <a:endParaRPr lang="en-US"/>
        </a:p>
      </dgm:t>
    </dgm:pt>
    <dgm:pt modelId="{43908274-7E54-4266-B159-02F66C3CABFC}" type="parTrans" cxnId="{134C3763-1BC8-441E-8654-AD0F9D8319DC}">
      <dgm:prSet/>
      <dgm:spPr/>
      <dgm:t>
        <a:bodyPr/>
        <a:lstStyle/>
        <a:p>
          <a:endParaRPr lang="en-US"/>
        </a:p>
      </dgm:t>
    </dgm:pt>
    <dgm:pt modelId="{E95C1833-01EC-4D9F-94C2-4C123400A5A9}" type="sibTrans" cxnId="{134C3763-1BC8-441E-8654-AD0F9D8319DC}">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C2BE4100-4823-4847-A7B4-0B6C67ABAF93}" type="pres">
      <dgm:prSet presAssocID="{55DF2E2A-F83D-41B0-9A47-350AF1B4545B}" presName="compNode" presStyleCnt="0"/>
      <dgm:spPr/>
    </dgm:pt>
    <dgm:pt modelId="{BC2524C7-5776-4A55-AAD6-7F7C10488B7D}" type="pres">
      <dgm:prSet presAssocID="{55DF2E2A-F83D-41B0-9A47-350AF1B4545B}" presName="iconBgRect" presStyleLbl="bgShp" presStyleIdx="0" presStyleCnt="4" custScaleX="179388" custScaleY="179268" custLinFactNeighborX="-28308" custLinFactNeighborY="-50542"/>
      <dgm:spPr/>
    </dgm:pt>
    <dgm:pt modelId="{8D2B98B2-4782-472F-8FF2-6258C514FC66}" type="pres">
      <dgm:prSet presAssocID="{55DF2E2A-F83D-41B0-9A47-350AF1B4545B}" presName="iconRect" presStyleLbl="node1" presStyleIdx="0" presStyleCnt="4" custFlipHor="0" custScaleX="88565" custScaleY="96567" custLinFactNeighborX="-53196" custLinFactNeighborY="-912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8000" r="-8000"/>
          </a:stretch>
        </a:blipFill>
      </dgm:spPr>
      <dgm:extLst>
        <a:ext uri="{E40237B7-FDA0-4F09-8148-C483321AD2D9}">
          <dgm14:cNvPr xmlns:dgm14="http://schemas.microsoft.com/office/drawing/2010/diagram" id="0" name="" descr="A woman with cornrows"/>
        </a:ext>
      </dgm:extLst>
    </dgm:pt>
    <dgm:pt modelId="{CCBF1DAA-C4EB-4C03-8333-A0E2C7440F8C}" type="pres">
      <dgm:prSet presAssocID="{55DF2E2A-F83D-41B0-9A47-350AF1B4545B}" presName="spaceRect" presStyleCnt="0"/>
      <dgm:spPr/>
    </dgm:pt>
    <dgm:pt modelId="{49ACFD9D-63A6-445F-8810-993355E7AF75}" type="pres">
      <dgm:prSet presAssocID="{55DF2E2A-F83D-41B0-9A47-350AF1B4545B}" presName="textRect" presStyleLbl="revTx" presStyleIdx="0" presStyleCnt="4">
        <dgm:presLayoutVars>
          <dgm:chMax val="1"/>
          <dgm:chPref val="1"/>
        </dgm:presLayoutVars>
      </dgm:prSet>
      <dgm:spPr/>
    </dgm:pt>
    <dgm:pt modelId="{382DA19A-E8E0-4D8E-B2F7-E67E95CDBCDC}" type="pres">
      <dgm:prSet presAssocID="{4C2B5D2E-14A0-4B19-A706-B0F1EB6FB2B0}" presName="sibTrans" presStyleCnt="0"/>
      <dgm:spPr/>
    </dgm:pt>
    <dgm:pt modelId="{A6F615D6-D139-4170-A85E-E26286C8419F}" type="pres">
      <dgm:prSet presAssocID="{518C1BE0-B368-4E81-A945-7080E5430ADD}" presName="compNode" presStyleCnt="0"/>
      <dgm:spPr/>
    </dgm:pt>
    <dgm:pt modelId="{6EB848CD-ABBD-4115-8972-61ADB5FB8C3B}" type="pres">
      <dgm:prSet presAssocID="{518C1BE0-B368-4E81-A945-7080E5430ADD}" presName="iconBgRect" presStyleLbl="bgShp" presStyleIdx="1" presStyleCnt="4" custScaleX="183895" custScaleY="183029" custLinFactNeighborX="-12346" custLinFactNeighborY="-51482"/>
      <dgm:spPr/>
    </dgm:pt>
    <dgm:pt modelId="{3AE2FB56-E843-4F81-9C1D-537E6575A831}" type="pres">
      <dgm:prSet presAssocID="{518C1BE0-B368-4E81-A945-7080E5430ADD}" presName="iconRect" presStyleLbl="node1" presStyleIdx="1" presStyleCnt="4" custLinFactNeighborX="-22421" custLinFactNeighborY="-8972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7000" r="-7000"/>
          </a:stretch>
        </a:blipFill>
      </dgm:spPr>
      <dgm:extLst>
        <a:ext uri="{E40237B7-FDA0-4F09-8148-C483321AD2D9}">
          <dgm14:cNvPr xmlns:dgm14="http://schemas.microsoft.com/office/drawing/2010/diagram" id="0" name="" descr="Short haired woman"/>
        </a:ext>
      </dgm:extLst>
    </dgm:pt>
    <dgm:pt modelId="{F4E1C94B-8959-4E78-B63D-7CD0C403070A}" type="pres">
      <dgm:prSet presAssocID="{518C1BE0-B368-4E81-A945-7080E5430ADD}" presName="spaceRect" presStyleCnt="0"/>
      <dgm:spPr/>
    </dgm:pt>
    <dgm:pt modelId="{C5144286-7CB2-424C-A660-EB9A84AF632E}" type="pres">
      <dgm:prSet presAssocID="{518C1BE0-B368-4E81-A945-7080E5430ADD}" presName="textRect" presStyleLbl="revTx" presStyleIdx="1" presStyleCnt="4">
        <dgm:presLayoutVars>
          <dgm:chMax val="1"/>
          <dgm:chPref val="1"/>
        </dgm:presLayoutVars>
      </dgm:prSet>
      <dgm:spPr/>
    </dgm:pt>
    <dgm:pt modelId="{7E2D80E7-F2C9-4E71-B2C9-EB9AC78F0722}" type="pres">
      <dgm:prSet presAssocID="{28219EA4-8130-4271-BAB7-EB1BF03984CB}" presName="sibTrans" presStyleCnt="0"/>
      <dgm:spPr/>
    </dgm:pt>
    <dgm:pt modelId="{1265B488-0AAE-448B-8A11-61A230A7F2AC}" type="pres">
      <dgm:prSet presAssocID="{C5B8B45C-7F63-44D0-97BB-A948CCD85674}" presName="compNode" presStyleCnt="0"/>
      <dgm:spPr/>
    </dgm:pt>
    <dgm:pt modelId="{E779954B-2ABB-4B02-A2FC-1C5F4345F6B1}" type="pres">
      <dgm:prSet presAssocID="{C5B8B45C-7F63-44D0-97BB-A948CCD85674}" presName="iconBgRect" presStyleLbl="bgShp" presStyleIdx="2" presStyleCnt="4" custScaleX="177185" custScaleY="177503" custLinFactNeighborX="3489" custLinFactNeighborY="-50101"/>
      <dgm:spPr/>
    </dgm:pt>
    <dgm:pt modelId="{A11B4B30-C979-436B-BE0E-769C71091FEE}" type="pres">
      <dgm:prSet presAssocID="{C5B8B45C-7F63-44D0-97BB-A948CCD85674}" presName="iconRect" presStyleLbl="node1" presStyleIdx="2" presStyleCnt="4" custScaleY="97219" custLinFactNeighborX="6198" custLinFactNeighborY="-8731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14000" b="-14000"/>
          </a:stretch>
        </a:blipFill>
      </dgm:spPr>
      <dgm:extLst>
        <a:ext uri="{E40237B7-FDA0-4F09-8148-C483321AD2D9}">
          <dgm14:cNvPr xmlns:dgm14="http://schemas.microsoft.com/office/drawing/2010/diagram" id="0" name="" descr="A man with wavy hair"/>
        </a:ext>
      </dgm:extLst>
    </dgm:pt>
    <dgm:pt modelId="{8CB306B9-2641-4092-865A-78739325BCDF}" type="pres">
      <dgm:prSet presAssocID="{C5B8B45C-7F63-44D0-97BB-A948CCD85674}" presName="spaceRect" presStyleCnt="0"/>
      <dgm:spPr/>
    </dgm:pt>
    <dgm:pt modelId="{56301BAE-5194-4BB0-AD6A-3C0AF0375685}" type="pres">
      <dgm:prSet presAssocID="{C5B8B45C-7F63-44D0-97BB-A948CCD85674}" presName="textRect" presStyleLbl="revTx" presStyleIdx="2" presStyleCnt="4">
        <dgm:presLayoutVars>
          <dgm:chMax val="1"/>
          <dgm:chPref val="1"/>
        </dgm:presLayoutVars>
      </dgm:prSet>
      <dgm:spPr/>
    </dgm:pt>
    <dgm:pt modelId="{BDAEC952-03BF-4565-AD33-BD683B10D383}" type="pres">
      <dgm:prSet presAssocID="{DA655DB4-FA39-4E63-A38D-EAF2D5254DE1}" presName="sibTrans" presStyleCnt="0"/>
      <dgm:spPr/>
    </dgm:pt>
    <dgm:pt modelId="{BB196B51-B8BC-4E0A-B3B3-E8215DF6C4C6}" type="pres">
      <dgm:prSet presAssocID="{959687E9-AEA8-4F06-94CA-A393A095DE9C}" presName="compNode" presStyleCnt="0"/>
      <dgm:spPr/>
    </dgm:pt>
    <dgm:pt modelId="{21F86198-77F3-4B4F-B539-968B4E1E4D69}" type="pres">
      <dgm:prSet presAssocID="{959687E9-AEA8-4F06-94CA-A393A095DE9C}" presName="iconBgRect" presStyleLbl="bgShp" presStyleIdx="3" presStyleCnt="4" custScaleX="183161" custScaleY="184163" custLinFactNeighborX="14479" custLinFactNeighborY="-51766"/>
      <dgm:spPr/>
    </dgm:pt>
    <dgm:pt modelId="{2041DF3B-55EB-4122-BD5A-929421296239}" type="pres">
      <dgm:prSet presAssocID="{959687E9-AEA8-4F06-94CA-A393A095DE9C}" presName="iconRect" presStyleLbl="node1" presStyleIdx="3" presStyleCnt="4" custLinFactNeighborX="30169" custLinFactNeighborY="-9022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8000" r="-8000"/>
          </a:stretch>
        </a:blipFill>
      </dgm:spPr>
      <dgm:extLst>
        <a:ext uri="{E40237B7-FDA0-4F09-8148-C483321AD2D9}">
          <dgm14:cNvPr xmlns:dgm14="http://schemas.microsoft.com/office/drawing/2010/diagram" id="0" name="" descr="Man wearing a hat"/>
        </a:ext>
      </dgm:extLst>
    </dgm:pt>
    <dgm:pt modelId="{AFC2AC1B-9307-45A9-94E4-982CFD58630E}" type="pres">
      <dgm:prSet presAssocID="{959687E9-AEA8-4F06-94CA-A393A095DE9C}" presName="spaceRect" presStyleCnt="0"/>
      <dgm:spPr/>
    </dgm:pt>
    <dgm:pt modelId="{9A1B1871-4259-4DB0-953F-34838262B004}" type="pres">
      <dgm:prSet presAssocID="{959687E9-AEA8-4F06-94CA-A393A095DE9C}" presName="textRect" presStyleLbl="revTx" presStyleIdx="3" presStyleCnt="4">
        <dgm:presLayoutVars>
          <dgm:chMax val="1"/>
          <dgm:chPref val="1"/>
        </dgm:presLayoutVars>
      </dgm:prSet>
      <dgm:spPr/>
    </dgm:pt>
  </dgm:ptLst>
  <dgm:cxnLst>
    <dgm:cxn modelId="{823D9111-C398-494D-8253-94C09936ADDC}" type="presOf" srcId="{C5B8B45C-7F63-44D0-97BB-A948CCD85674}" destId="{56301BAE-5194-4BB0-AD6A-3C0AF0375685}" srcOrd="0" destOrd="0" presId="urn:microsoft.com/office/officeart/2018/5/layout/IconCircleLabelList"/>
    <dgm:cxn modelId="{134C3763-1BC8-441E-8654-AD0F9D8319DC}" srcId="{01A66772-F185-4D58-B8BB-E9370D7A7A2B}" destId="{959687E9-AEA8-4F06-94CA-A393A095DE9C}" srcOrd="3" destOrd="0" parTransId="{43908274-7E54-4266-B159-02F66C3CABFC}" sibTransId="{E95C1833-01EC-4D9F-94C2-4C123400A5A9}"/>
    <dgm:cxn modelId="{676D3A6A-6EA7-4483-BB12-0BD4A7D7AF9D}" type="presOf" srcId="{01A66772-F185-4D58-B8BB-E9370D7A7A2B}" destId="{50B3CE7C-E10B-4E23-BD93-03664997C932}" srcOrd="0" destOrd="0" presId="urn:microsoft.com/office/officeart/2018/5/layout/IconCircleLabelList"/>
    <dgm:cxn modelId="{E61A3B7B-84C4-411A-BA6D-DD932FC01A89}" type="presOf" srcId="{55DF2E2A-F83D-41B0-9A47-350AF1B4545B}" destId="{49ACFD9D-63A6-445F-8810-993355E7AF75}" srcOrd="0" destOrd="0" presId="urn:microsoft.com/office/officeart/2018/5/layout/IconCircleLabelList"/>
    <dgm:cxn modelId="{E404207E-AB37-4ED2-8110-DCE6FDFC3BE9}" type="presOf" srcId="{959687E9-AEA8-4F06-94CA-A393A095DE9C}" destId="{9A1B1871-4259-4DB0-953F-34838262B004}" srcOrd="0" destOrd="0" presId="urn:microsoft.com/office/officeart/2018/5/layout/IconCircleLabelList"/>
    <dgm:cxn modelId="{D1413BA6-314D-4971-B7C7-EF3B9A588706}" srcId="{01A66772-F185-4D58-B8BB-E9370D7A7A2B}" destId="{55DF2E2A-F83D-41B0-9A47-350AF1B4545B}" srcOrd="0" destOrd="0" parTransId="{572EE73F-3A92-416E-ACD1-BB5D3822123C}" sibTransId="{4C2B5D2E-14A0-4B19-A706-B0F1EB6FB2B0}"/>
    <dgm:cxn modelId="{AFCA2BA7-3324-4F60-8946-20270C3A85DC}" srcId="{01A66772-F185-4D58-B8BB-E9370D7A7A2B}" destId="{C5B8B45C-7F63-44D0-97BB-A948CCD85674}" srcOrd="2" destOrd="0" parTransId="{3D204137-B414-435E-8DEA-274D021C1638}" sibTransId="{DA655DB4-FA39-4E63-A38D-EAF2D5254DE1}"/>
    <dgm:cxn modelId="{B0BE2FBA-BCCF-4576-B67B-1E2BBD4B529C}" srcId="{01A66772-F185-4D58-B8BB-E9370D7A7A2B}" destId="{518C1BE0-B368-4E81-A945-7080E5430ADD}" srcOrd="1" destOrd="0" parTransId="{07A50F0F-AC40-41AF-BA86-F42276EE8E33}" sibTransId="{28219EA4-8130-4271-BAB7-EB1BF03984CB}"/>
    <dgm:cxn modelId="{FD104FD8-C250-48B3-AEB9-72ED78917AF6}" type="presOf" srcId="{518C1BE0-B368-4E81-A945-7080E5430ADD}" destId="{C5144286-7CB2-424C-A660-EB9A84AF632E}" srcOrd="0" destOrd="0" presId="urn:microsoft.com/office/officeart/2018/5/layout/IconCircleLabelList"/>
    <dgm:cxn modelId="{AA673A31-2836-4E25-9D3C-04C58914DF1D}" type="presParOf" srcId="{50B3CE7C-E10B-4E23-BD93-03664997C932}" destId="{C2BE4100-4823-4847-A7B4-0B6C67ABAF93}" srcOrd="0" destOrd="0" presId="urn:microsoft.com/office/officeart/2018/5/layout/IconCircleLabelList"/>
    <dgm:cxn modelId="{D6DE210F-655C-4711-B2B2-CAE9BD33E204}" type="presParOf" srcId="{C2BE4100-4823-4847-A7B4-0B6C67ABAF93}" destId="{BC2524C7-5776-4A55-AAD6-7F7C10488B7D}" srcOrd="0" destOrd="0" presId="urn:microsoft.com/office/officeart/2018/5/layout/IconCircleLabelList"/>
    <dgm:cxn modelId="{C5E1FB14-C043-48EB-A5DF-839DC20CEEEB}" type="presParOf" srcId="{C2BE4100-4823-4847-A7B4-0B6C67ABAF93}" destId="{8D2B98B2-4782-472F-8FF2-6258C514FC66}" srcOrd="1" destOrd="0" presId="urn:microsoft.com/office/officeart/2018/5/layout/IconCircleLabelList"/>
    <dgm:cxn modelId="{12B2952D-D52B-4171-99A9-5C435804965A}" type="presParOf" srcId="{C2BE4100-4823-4847-A7B4-0B6C67ABAF93}" destId="{CCBF1DAA-C4EB-4C03-8333-A0E2C7440F8C}" srcOrd="2" destOrd="0" presId="urn:microsoft.com/office/officeart/2018/5/layout/IconCircleLabelList"/>
    <dgm:cxn modelId="{2F828154-B094-45D1-B4CF-6384875AB5F1}" type="presParOf" srcId="{C2BE4100-4823-4847-A7B4-0B6C67ABAF93}" destId="{49ACFD9D-63A6-445F-8810-993355E7AF75}" srcOrd="3" destOrd="0" presId="urn:microsoft.com/office/officeart/2018/5/layout/IconCircleLabelList"/>
    <dgm:cxn modelId="{EEFFDA39-2353-4C24-AD23-4F5E6CE22E55}" type="presParOf" srcId="{50B3CE7C-E10B-4E23-BD93-03664997C932}" destId="{382DA19A-E8E0-4D8E-B2F7-E67E95CDBCDC}" srcOrd="1" destOrd="0" presId="urn:microsoft.com/office/officeart/2018/5/layout/IconCircleLabelList"/>
    <dgm:cxn modelId="{1399ACE1-A16C-4701-8298-629D82FE3D2B}" type="presParOf" srcId="{50B3CE7C-E10B-4E23-BD93-03664997C932}" destId="{A6F615D6-D139-4170-A85E-E26286C8419F}" srcOrd="2" destOrd="0" presId="urn:microsoft.com/office/officeart/2018/5/layout/IconCircleLabelList"/>
    <dgm:cxn modelId="{DBBED29C-F057-4C8E-9332-A3E85370D2B9}" type="presParOf" srcId="{A6F615D6-D139-4170-A85E-E26286C8419F}" destId="{6EB848CD-ABBD-4115-8972-61ADB5FB8C3B}" srcOrd="0" destOrd="0" presId="urn:microsoft.com/office/officeart/2018/5/layout/IconCircleLabelList"/>
    <dgm:cxn modelId="{346BD74E-25A7-4BD0-81EC-6FA1CF786839}" type="presParOf" srcId="{A6F615D6-D139-4170-A85E-E26286C8419F}" destId="{3AE2FB56-E843-4F81-9C1D-537E6575A831}" srcOrd="1" destOrd="0" presId="urn:microsoft.com/office/officeart/2018/5/layout/IconCircleLabelList"/>
    <dgm:cxn modelId="{E3D5F1B3-7531-4C06-B7C1-9D4E98DCE1BF}" type="presParOf" srcId="{A6F615D6-D139-4170-A85E-E26286C8419F}" destId="{F4E1C94B-8959-4E78-B63D-7CD0C403070A}" srcOrd="2" destOrd="0" presId="urn:microsoft.com/office/officeart/2018/5/layout/IconCircleLabelList"/>
    <dgm:cxn modelId="{2BFFE9AE-8AFB-4D09-828F-B342F61A1E7F}" type="presParOf" srcId="{A6F615D6-D139-4170-A85E-E26286C8419F}" destId="{C5144286-7CB2-424C-A660-EB9A84AF632E}" srcOrd="3" destOrd="0" presId="urn:microsoft.com/office/officeart/2018/5/layout/IconCircleLabelList"/>
    <dgm:cxn modelId="{BC3C1039-C7A4-4A79-9295-C328C0745A43}" type="presParOf" srcId="{50B3CE7C-E10B-4E23-BD93-03664997C932}" destId="{7E2D80E7-F2C9-4E71-B2C9-EB9AC78F0722}" srcOrd="3" destOrd="0" presId="urn:microsoft.com/office/officeart/2018/5/layout/IconCircleLabelList"/>
    <dgm:cxn modelId="{6427736A-7069-4D66-A7E4-DCA1BA502082}" type="presParOf" srcId="{50B3CE7C-E10B-4E23-BD93-03664997C932}" destId="{1265B488-0AAE-448B-8A11-61A230A7F2AC}" srcOrd="4" destOrd="0" presId="urn:microsoft.com/office/officeart/2018/5/layout/IconCircleLabelList"/>
    <dgm:cxn modelId="{DA7AEBE7-43FC-48DC-ADAE-222030CC753A}" type="presParOf" srcId="{1265B488-0AAE-448B-8A11-61A230A7F2AC}" destId="{E779954B-2ABB-4B02-A2FC-1C5F4345F6B1}" srcOrd="0" destOrd="0" presId="urn:microsoft.com/office/officeart/2018/5/layout/IconCircleLabelList"/>
    <dgm:cxn modelId="{0DAB36DA-FE27-4076-8860-4DA5771678E4}" type="presParOf" srcId="{1265B488-0AAE-448B-8A11-61A230A7F2AC}" destId="{A11B4B30-C979-436B-BE0E-769C71091FEE}" srcOrd="1" destOrd="0" presId="urn:microsoft.com/office/officeart/2018/5/layout/IconCircleLabelList"/>
    <dgm:cxn modelId="{2116528B-A82A-4F56-8E0F-1C5844B1CBAF}" type="presParOf" srcId="{1265B488-0AAE-448B-8A11-61A230A7F2AC}" destId="{8CB306B9-2641-4092-865A-78739325BCDF}" srcOrd="2" destOrd="0" presId="urn:microsoft.com/office/officeart/2018/5/layout/IconCircleLabelList"/>
    <dgm:cxn modelId="{A6D09CFB-E84D-405D-BC3C-0F551CD2D4B5}" type="presParOf" srcId="{1265B488-0AAE-448B-8A11-61A230A7F2AC}" destId="{56301BAE-5194-4BB0-AD6A-3C0AF0375685}" srcOrd="3" destOrd="0" presId="urn:microsoft.com/office/officeart/2018/5/layout/IconCircleLabelList"/>
    <dgm:cxn modelId="{DB195775-B88B-4222-881D-3DA1BE499D71}" type="presParOf" srcId="{50B3CE7C-E10B-4E23-BD93-03664997C932}" destId="{BDAEC952-03BF-4565-AD33-BD683B10D383}" srcOrd="5" destOrd="0" presId="urn:microsoft.com/office/officeart/2018/5/layout/IconCircleLabelList"/>
    <dgm:cxn modelId="{56BB1A07-7DCB-415D-8774-A47D1A2FDD3B}" type="presParOf" srcId="{50B3CE7C-E10B-4E23-BD93-03664997C932}" destId="{BB196B51-B8BC-4E0A-B3B3-E8215DF6C4C6}" srcOrd="6" destOrd="0" presId="urn:microsoft.com/office/officeart/2018/5/layout/IconCircleLabelList"/>
    <dgm:cxn modelId="{D82F8B54-2F2F-41D4-B3C9-9050A2682F43}" type="presParOf" srcId="{BB196B51-B8BC-4E0A-B3B3-E8215DF6C4C6}" destId="{21F86198-77F3-4B4F-B539-968B4E1E4D69}" srcOrd="0" destOrd="0" presId="urn:microsoft.com/office/officeart/2018/5/layout/IconCircleLabelList"/>
    <dgm:cxn modelId="{E4F085E0-D250-4E8E-93D0-AC7529475DE1}" type="presParOf" srcId="{BB196B51-B8BC-4E0A-B3B3-E8215DF6C4C6}" destId="{2041DF3B-55EB-4122-BD5A-929421296239}" srcOrd="1" destOrd="0" presId="urn:microsoft.com/office/officeart/2018/5/layout/IconCircleLabelList"/>
    <dgm:cxn modelId="{8FBFD53C-454A-46F0-BC96-A94AC1A2E79D}" type="presParOf" srcId="{BB196B51-B8BC-4E0A-B3B3-E8215DF6C4C6}" destId="{AFC2AC1B-9307-45A9-94E4-982CFD58630E}" srcOrd="2" destOrd="0" presId="urn:microsoft.com/office/officeart/2018/5/layout/IconCircleLabelList"/>
    <dgm:cxn modelId="{2614C544-BD8E-4EA0-82F4-7A27BE4E83DB}" type="presParOf" srcId="{BB196B51-B8BC-4E0A-B3B3-E8215DF6C4C6}" destId="{9A1B1871-4259-4DB0-953F-34838262B00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524C7-5776-4A55-AAD6-7F7C10488B7D}">
      <dsp:nvSpPr>
        <dsp:cNvPr id="0" name=""/>
        <dsp:cNvSpPr/>
      </dsp:nvSpPr>
      <dsp:spPr>
        <a:xfrm>
          <a:off x="104085" y="158820"/>
          <a:ext cx="1969680" cy="19683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B98B2-4782-472F-8FF2-6258C514FC66}">
      <dsp:nvSpPr>
        <dsp:cNvPr id="0" name=""/>
        <dsp:cNvSpPr/>
      </dsp:nvSpPr>
      <dsp:spPr>
        <a:xfrm>
          <a:off x="855857" y="849258"/>
          <a:ext cx="494156" cy="5874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8000" r="-8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ACFD9D-63A6-445F-8810-993355E7AF75}">
      <dsp:nvSpPr>
        <dsp:cNvPr id="0" name=""/>
        <dsp:cNvSpPr/>
      </dsp:nvSpPr>
      <dsp:spPr>
        <a:xfrm>
          <a:off x="499747" y="258895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endParaRPr lang="en-US" sz="3200" kern="1200"/>
        </a:p>
      </dsp:txBody>
      <dsp:txXfrm>
        <a:off x="499747" y="2588953"/>
        <a:ext cx="1800000" cy="720000"/>
      </dsp:txXfrm>
    </dsp:sp>
    <dsp:sp modelId="{6EB848CD-ABBD-4115-8972-61ADB5FB8C3B}">
      <dsp:nvSpPr>
        <dsp:cNvPr id="0" name=""/>
        <dsp:cNvSpPr/>
      </dsp:nvSpPr>
      <dsp:spPr>
        <a:xfrm>
          <a:off x="2564028" y="138175"/>
          <a:ext cx="2019167" cy="200965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2FB56-E843-4F81-9C1D-537E6575A831}">
      <dsp:nvSpPr>
        <dsp:cNvPr id="0" name=""/>
        <dsp:cNvSpPr/>
      </dsp:nvSpPr>
      <dsp:spPr>
        <a:xfrm>
          <a:off x="3252919" y="82799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7000" r="-7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144286-7CB2-424C-A660-EB9A84AF632E}">
      <dsp:nvSpPr>
        <dsp:cNvPr id="0" name=""/>
        <dsp:cNvSpPr/>
      </dsp:nvSpPr>
      <dsp:spPr>
        <a:xfrm>
          <a:off x="2809171" y="259927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endParaRPr lang="en-US" sz="3200" kern="1200"/>
        </a:p>
      </dsp:txBody>
      <dsp:txXfrm>
        <a:off x="2809171" y="2599277"/>
        <a:ext cx="1800000" cy="720000"/>
      </dsp:txXfrm>
    </dsp:sp>
    <dsp:sp modelId="{E779954B-2ABB-4B02-A2FC-1C5F4345F6B1}">
      <dsp:nvSpPr>
        <dsp:cNvPr id="0" name=""/>
        <dsp:cNvSpPr/>
      </dsp:nvSpPr>
      <dsp:spPr>
        <a:xfrm>
          <a:off x="5072064" y="168507"/>
          <a:ext cx="1945491" cy="19489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1B4B30-C979-436B-BE0E-769C71091FEE}">
      <dsp:nvSpPr>
        <dsp:cNvPr id="0" name=""/>
        <dsp:cNvSpPr/>
      </dsp:nvSpPr>
      <dsp:spPr>
        <a:xfrm>
          <a:off x="5730548" y="836758"/>
          <a:ext cx="630000" cy="6124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14000" b="-14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01BAE-5194-4BB0-AD6A-3C0AF0375685}">
      <dsp:nvSpPr>
        <dsp:cNvPr id="0" name=""/>
        <dsp:cNvSpPr/>
      </dsp:nvSpPr>
      <dsp:spPr>
        <a:xfrm>
          <a:off x="5106500" y="258410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endParaRPr lang="en-US" sz="3200" kern="1200"/>
        </a:p>
      </dsp:txBody>
      <dsp:txXfrm>
        <a:off x="5106500" y="2584108"/>
        <a:ext cx="1800000" cy="720000"/>
      </dsp:txXfrm>
    </dsp:sp>
    <dsp:sp modelId="{21F86198-77F3-4B4F-B539-968B4E1E4D69}">
      <dsp:nvSpPr>
        <dsp:cNvPr id="0" name=""/>
        <dsp:cNvSpPr/>
      </dsp:nvSpPr>
      <dsp:spPr>
        <a:xfrm>
          <a:off x="7453225" y="131944"/>
          <a:ext cx="2011107" cy="20221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1DF3B-55EB-4122-BD5A-929421296239}">
      <dsp:nvSpPr>
        <dsp:cNvPr id="0" name=""/>
        <dsp:cNvSpPr/>
      </dsp:nvSpPr>
      <dsp:spPr>
        <a:xfrm>
          <a:off x="8174865" y="827997"/>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8000" r="-8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B1871-4259-4DB0-953F-34838262B004}">
      <dsp:nvSpPr>
        <dsp:cNvPr id="0" name=""/>
        <dsp:cNvSpPr/>
      </dsp:nvSpPr>
      <dsp:spPr>
        <a:xfrm>
          <a:off x="7399800" y="260238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endParaRPr lang="en-US" sz="3200" kern="1200"/>
        </a:p>
      </dsp:txBody>
      <dsp:txXfrm>
        <a:off x="7399800" y="260238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8/11/2022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Reddy, </a:t>
            </a:r>
            <a:r>
              <a:rPr lang="en-US" dirty="0" err="1">
                <a:effectLst/>
              </a:rPr>
              <a:t>Niveditha</a:t>
            </a:r>
            <a:r>
              <a:rPr lang="en-US" dirty="0">
                <a:effectLst/>
              </a:rPr>
              <a:t>. “Waterfall vs. Agile Project Management: Which One Is Better for Your Business?” </a:t>
            </a:r>
            <a:r>
              <a:rPr lang="en-US" i="1" dirty="0" err="1">
                <a:effectLst/>
              </a:rPr>
              <a:t>Digite</a:t>
            </a:r>
            <a:r>
              <a:rPr lang="en-US" dirty="0">
                <a:effectLst/>
              </a:rPr>
              <a:t>, 23 May 2022, https://www.digite.com/blog/waterfall-vs-agile-project-management. </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378049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8/11/2022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8/11/2022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8/11/2022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rgbClr val="FFFFFF"/>
                </a:solidFill>
              </a:rPr>
              <a:t>Sprint Review and Retrospective</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Nick Markel</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Explain the various roles on a Scrum-agile Team</a:t>
            </a:r>
          </a:p>
        </p:txBody>
      </p:sp>
      <p:graphicFrame>
        <p:nvGraphicFramePr>
          <p:cNvPr id="5" name="Content Placeholder 2" descr="SmartArt graphic placeholder">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4783733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DE80CE4-04FA-A654-3D75-D7F85177EFA9}"/>
              </a:ext>
            </a:extLst>
          </p:cNvPr>
          <p:cNvSpPr txBox="1"/>
          <p:nvPr/>
        </p:nvSpPr>
        <p:spPr>
          <a:xfrm>
            <a:off x="1268084" y="4773169"/>
            <a:ext cx="1656272" cy="877163"/>
          </a:xfrm>
          <a:prstGeom prst="rect">
            <a:avLst/>
          </a:prstGeom>
          <a:noFill/>
        </p:spPr>
        <p:txBody>
          <a:bodyPr wrap="square" rtlCol="0">
            <a:spAutoFit/>
          </a:bodyPr>
          <a:lstStyle/>
          <a:p>
            <a:r>
              <a:rPr lang="en-US" dirty="0"/>
              <a:t>Product Owner: </a:t>
            </a:r>
            <a:r>
              <a:rPr lang="en-US" sz="1100" dirty="0"/>
              <a:t>First line of defense to client and outlines standards </a:t>
            </a:r>
          </a:p>
        </p:txBody>
      </p:sp>
      <p:sp>
        <p:nvSpPr>
          <p:cNvPr id="4" name="TextBox 3">
            <a:extLst>
              <a:ext uri="{FF2B5EF4-FFF2-40B4-BE49-F238E27FC236}">
                <a16:creationId xmlns:a16="http://schemas.microsoft.com/office/drawing/2014/main" id="{784A7A3D-2AB7-49CE-76A5-C7FEFFBD4679}"/>
              </a:ext>
            </a:extLst>
          </p:cNvPr>
          <p:cNvSpPr txBox="1"/>
          <p:nvPr/>
        </p:nvSpPr>
        <p:spPr>
          <a:xfrm>
            <a:off x="3758242" y="4773169"/>
            <a:ext cx="1656272" cy="877163"/>
          </a:xfrm>
          <a:prstGeom prst="rect">
            <a:avLst/>
          </a:prstGeom>
          <a:noFill/>
        </p:spPr>
        <p:txBody>
          <a:bodyPr wrap="square" rtlCol="0">
            <a:spAutoFit/>
          </a:bodyPr>
          <a:lstStyle/>
          <a:p>
            <a:r>
              <a:rPr lang="en-US" dirty="0"/>
              <a:t>Scrum Master: </a:t>
            </a:r>
            <a:r>
              <a:rPr lang="en-US" sz="1100" dirty="0"/>
              <a:t>Knowledgeable of the Scrum process and facilitates stand-ups.</a:t>
            </a:r>
            <a:endParaRPr lang="en-US" dirty="0"/>
          </a:p>
        </p:txBody>
      </p:sp>
      <p:sp>
        <p:nvSpPr>
          <p:cNvPr id="6" name="TextBox 5">
            <a:extLst>
              <a:ext uri="{FF2B5EF4-FFF2-40B4-BE49-F238E27FC236}">
                <a16:creationId xmlns:a16="http://schemas.microsoft.com/office/drawing/2014/main" id="{D2D3C7C4-48F6-67DD-5237-E1B57853FECC}"/>
              </a:ext>
            </a:extLst>
          </p:cNvPr>
          <p:cNvSpPr txBox="1"/>
          <p:nvPr/>
        </p:nvSpPr>
        <p:spPr>
          <a:xfrm>
            <a:off x="6248400" y="4773169"/>
            <a:ext cx="1656272" cy="877163"/>
          </a:xfrm>
          <a:prstGeom prst="rect">
            <a:avLst/>
          </a:prstGeom>
          <a:noFill/>
        </p:spPr>
        <p:txBody>
          <a:bodyPr wrap="square" rtlCol="0">
            <a:spAutoFit/>
          </a:bodyPr>
          <a:lstStyle/>
          <a:p>
            <a:r>
              <a:rPr lang="en-US" dirty="0"/>
              <a:t>Developer: </a:t>
            </a:r>
            <a:r>
              <a:rPr lang="en-US" sz="1100" dirty="0"/>
              <a:t>Dissects standards and creates solutions to the client's problems.  </a:t>
            </a:r>
            <a:endParaRPr lang="en-US" dirty="0"/>
          </a:p>
        </p:txBody>
      </p:sp>
      <p:sp>
        <p:nvSpPr>
          <p:cNvPr id="7" name="TextBox 6">
            <a:extLst>
              <a:ext uri="{FF2B5EF4-FFF2-40B4-BE49-F238E27FC236}">
                <a16:creationId xmlns:a16="http://schemas.microsoft.com/office/drawing/2014/main" id="{9627B2F3-1DA8-E7F7-8405-A56001DA88C0}"/>
              </a:ext>
            </a:extLst>
          </p:cNvPr>
          <p:cNvSpPr txBox="1"/>
          <p:nvPr/>
        </p:nvSpPr>
        <p:spPr>
          <a:xfrm>
            <a:off x="8738558" y="4773169"/>
            <a:ext cx="1656272" cy="877163"/>
          </a:xfrm>
          <a:prstGeom prst="rect">
            <a:avLst/>
          </a:prstGeom>
          <a:noFill/>
        </p:spPr>
        <p:txBody>
          <a:bodyPr wrap="square" rtlCol="0">
            <a:spAutoFit/>
          </a:bodyPr>
          <a:lstStyle/>
          <a:p>
            <a:r>
              <a:rPr lang="en-US" dirty="0"/>
              <a:t>Tester: </a:t>
            </a:r>
            <a:r>
              <a:rPr lang="en-US" sz="1100" dirty="0"/>
              <a:t>Tests developers’ solutions and provides feedback to the team for improvements. </a:t>
            </a:r>
            <a:endParaRPr lang="en-US" dirty="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A593-B05A-C1E0-B71A-EC4565748B08}"/>
              </a:ext>
            </a:extLst>
          </p:cNvPr>
          <p:cNvSpPr>
            <a:spLocks noGrp="1"/>
          </p:cNvSpPr>
          <p:nvPr>
            <p:ph type="title"/>
          </p:nvPr>
        </p:nvSpPr>
        <p:spPr/>
        <p:txBody>
          <a:bodyPr/>
          <a:lstStyle/>
          <a:p>
            <a:r>
              <a:rPr lang="en-US" dirty="0"/>
              <a:t>Explain how the various phases of the SDLC work in an agile approach</a:t>
            </a:r>
          </a:p>
        </p:txBody>
      </p:sp>
      <p:sp>
        <p:nvSpPr>
          <p:cNvPr id="3" name="Content Placeholder 2">
            <a:extLst>
              <a:ext uri="{FF2B5EF4-FFF2-40B4-BE49-F238E27FC236}">
                <a16:creationId xmlns:a16="http://schemas.microsoft.com/office/drawing/2014/main" id="{5BC0B7C8-6F42-521F-08F4-DB12E947ABF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2222A"/>
                </a:solidFill>
                <a:effectLst/>
                <a:latin typeface="Inter"/>
              </a:rPr>
              <a:t>Requirements Gathering:</a:t>
            </a:r>
          </a:p>
          <a:p>
            <a:pPr lvl="1">
              <a:buFont typeface="Arial" panose="020B0604020202020204" pitchFamily="34" charset="0"/>
              <a:buChar char="•"/>
            </a:pPr>
            <a:r>
              <a:rPr lang="en-US" b="0" i="0" dirty="0">
                <a:solidFill>
                  <a:srgbClr val="22222A"/>
                </a:solidFill>
                <a:effectLst/>
                <a:latin typeface="Inter"/>
              </a:rPr>
              <a:t>The product owner creates the product backlog to outline requireme</a:t>
            </a:r>
            <a:r>
              <a:rPr lang="en-US" dirty="0">
                <a:solidFill>
                  <a:srgbClr val="22222A"/>
                </a:solidFill>
                <a:latin typeface="Inter"/>
              </a:rPr>
              <a:t>nts. </a:t>
            </a:r>
            <a:endParaRPr lang="en-US" b="0" i="0" dirty="0">
              <a:solidFill>
                <a:srgbClr val="22222A"/>
              </a:solidFill>
              <a:effectLst/>
              <a:latin typeface="Inter"/>
            </a:endParaRPr>
          </a:p>
          <a:p>
            <a:pPr algn="l">
              <a:buFont typeface="Arial" panose="020B0604020202020204" pitchFamily="34" charset="0"/>
              <a:buChar char="•"/>
            </a:pPr>
            <a:r>
              <a:rPr lang="en-US" b="0" i="0" dirty="0">
                <a:solidFill>
                  <a:srgbClr val="22222A"/>
                </a:solidFill>
                <a:effectLst/>
                <a:latin typeface="Inter"/>
              </a:rPr>
              <a:t>Software Design:</a:t>
            </a:r>
          </a:p>
          <a:p>
            <a:pPr lvl="1">
              <a:buFont typeface="Arial" panose="020B0604020202020204" pitchFamily="34" charset="0"/>
              <a:buChar char="•"/>
            </a:pPr>
            <a:r>
              <a:rPr lang="en-US" b="0" i="0" dirty="0">
                <a:solidFill>
                  <a:srgbClr val="22222A"/>
                </a:solidFill>
                <a:effectLst/>
                <a:latin typeface="Inter"/>
              </a:rPr>
              <a:t>The team go</a:t>
            </a:r>
            <a:r>
              <a:rPr lang="en-US" dirty="0">
                <a:solidFill>
                  <a:srgbClr val="22222A"/>
                </a:solidFill>
                <a:latin typeface="Inter"/>
              </a:rPr>
              <a:t>es over design in the sprint planning meeting with the scrum master, developer, and tester.</a:t>
            </a:r>
            <a:endParaRPr lang="en-US" b="0" i="0" dirty="0">
              <a:solidFill>
                <a:srgbClr val="22222A"/>
              </a:solidFill>
              <a:effectLst/>
              <a:latin typeface="Inter"/>
            </a:endParaRPr>
          </a:p>
          <a:p>
            <a:pPr algn="l">
              <a:buFont typeface="Arial" panose="020B0604020202020204" pitchFamily="34" charset="0"/>
              <a:buChar char="•"/>
            </a:pPr>
            <a:r>
              <a:rPr lang="en-US" b="0" i="0" dirty="0">
                <a:solidFill>
                  <a:srgbClr val="22222A"/>
                </a:solidFill>
                <a:effectLst/>
                <a:latin typeface="Inter"/>
              </a:rPr>
              <a:t>Software Development:</a:t>
            </a:r>
          </a:p>
          <a:p>
            <a:pPr lvl="1">
              <a:buFont typeface="Arial" panose="020B0604020202020204" pitchFamily="34" charset="0"/>
              <a:buChar char="•"/>
            </a:pPr>
            <a:r>
              <a:rPr lang="en-US" b="0" i="0" dirty="0">
                <a:solidFill>
                  <a:srgbClr val="22222A"/>
                </a:solidFill>
                <a:effectLst/>
                <a:latin typeface="Inter"/>
              </a:rPr>
              <a:t>Developers create solutions and present their work in daily stand-ups.</a:t>
            </a:r>
          </a:p>
          <a:p>
            <a:pPr algn="l">
              <a:buFont typeface="Arial" panose="020B0604020202020204" pitchFamily="34" charset="0"/>
              <a:buChar char="•"/>
            </a:pPr>
            <a:r>
              <a:rPr lang="en-US" b="0" i="0" dirty="0">
                <a:solidFill>
                  <a:srgbClr val="22222A"/>
                </a:solidFill>
                <a:effectLst/>
                <a:latin typeface="Inter"/>
              </a:rPr>
              <a:t>Test and Integration: </a:t>
            </a:r>
          </a:p>
          <a:p>
            <a:pPr lvl="1">
              <a:buFont typeface="Arial" panose="020B0604020202020204" pitchFamily="34" charset="0"/>
              <a:buChar char="•"/>
            </a:pPr>
            <a:r>
              <a:rPr lang="en-US" b="0" i="0" dirty="0">
                <a:solidFill>
                  <a:srgbClr val="22222A"/>
                </a:solidFill>
                <a:effectLst/>
                <a:latin typeface="Inter"/>
              </a:rPr>
              <a:t>Testers provide feedback to developers in daily standups and integrate feedback into the project.</a:t>
            </a:r>
          </a:p>
          <a:p>
            <a:pPr algn="l">
              <a:buFont typeface="Arial" panose="020B0604020202020204" pitchFamily="34" charset="0"/>
              <a:buChar char="•"/>
            </a:pPr>
            <a:r>
              <a:rPr lang="en-US" b="0" i="0" dirty="0">
                <a:solidFill>
                  <a:srgbClr val="22222A"/>
                </a:solidFill>
                <a:effectLst/>
                <a:latin typeface="Inter"/>
              </a:rPr>
              <a:t>Deployment: </a:t>
            </a:r>
          </a:p>
          <a:p>
            <a:pPr lvl="1">
              <a:buFont typeface="Arial" panose="020B0604020202020204" pitchFamily="34" charset="0"/>
              <a:buChar char="•"/>
            </a:pPr>
            <a:r>
              <a:rPr lang="en-US" b="0" i="0" dirty="0">
                <a:solidFill>
                  <a:srgbClr val="22222A"/>
                </a:solidFill>
                <a:effectLst/>
                <a:latin typeface="Inter"/>
              </a:rPr>
              <a:t>Entire team conducts sprint review after product ships. </a:t>
            </a:r>
          </a:p>
          <a:p>
            <a:pPr algn="l">
              <a:buFont typeface="Arial" panose="020B0604020202020204" pitchFamily="34" charset="0"/>
              <a:buChar char="•"/>
            </a:pPr>
            <a:r>
              <a:rPr lang="en-US" b="0" i="0" dirty="0">
                <a:solidFill>
                  <a:srgbClr val="22222A"/>
                </a:solidFill>
                <a:effectLst/>
                <a:latin typeface="Inter"/>
              </a:rPr>
              <a:t>Operationalization and Maintenance:</a:t>
            </a:r>
          </a:p>
          <a:p>
            <a:pPr lvl="1">
              <a:buFont typeface="Arial" panose="020B0604020202020204" pitchFamily="34" charset="0"/>
              <a:buChar char="•"/>
            </a:pPr>
            <a:r>
              <a:rPr lang="en-US" dirty="0">
                <a:solidFill>
                  <a:srgbClr val="22222A"/>
                </a:solidFill>
                <a:latin typeface="Inter"/>
              </a:rPr>
              <a:t>Team continues agile practices after deployment with each issue that arises. </a:t>
            </a:r>
            <a:endParaRPr lang="en-US" b="0" i="0" dirty="0">
              <a:solidFill>
                <a:srgbClr val="22222A"/>
              </a:solidFill>
              <a:effectLst/>
              <a:latin typeface="Inter"/>
            </a:endParaRPr>
          </a:p>
          <a:p>
            <a:endParaRPr lang="en-US" dirty="0"/>
          </a:p>
        </p:txBody>
      </p:sp>
    </p:spTree>
    <p:extLst>
      <p:ext uri="{BB962C8B-B14F-4D97-AF65-F5344CB8AC3E}">
        <p14:creationId xmlns:p14="http://schemas.microsoft.com/office/powerpoint/2010/main" val="429080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14B6-C78D-0043-F466-0116D37B4795}"/>
              </a:ext>
            </a:extLst>
          </p:cNvPr>
          <p:cNvSpPr>
            <a:spLocks noGrp="1"/>
          </p:cNvSpPr>
          <p:nvPr>
            <p:ph type="title"/>
          </p:nvPr>
        </p:nvSpPr>
        <p:spPr/>
        <p:txBody>
          <a:bodyPr>
            <a:normAutofit fontScale="90000"/>
          </a:bodyPr>
          <a:lstStyle/>
          <a:p>
            <a:r>
              <a:rPr lang="en-US" dirty="0"/>
              <a:t>Describe how the process would have been different with a waterfall development approach </a:t>
            </a:r>
          </a:p>
        </p:txBody>
      </p:sp>
      <p:pic>
        <p:nvPicPr>
          <p:cNvPr id="4" name="Content Placeholder 3">
            <a:extLst>
              <a:ext uri="{FF2B5EF4-FFF2-40B4-BE49-F238E27FC236}">
                <a16:creationId xmlns:a16="http://schemas.microsoft.com/office/drawing/2014/main" id="{DA034D2D-55CE-AA28-6D6C-DEF3A1BE91F1}"/>
              </a:ext>
            </a:extLst>
          </p:cNvPr>
          <p:cNvPicPr>
            <a:picLocks noGrp="1" noChangeAspect="1"/>
          </p:cNvPicPr>
          <p:nvPr>
            <p:ph idx="1"/>
          </p:nvPr>
        </p:nvPicPr>
        <p:blipFill>
          <a:blip r:embed="rId3"/>
          <a:stretch>
            <a:fillRect/>
          </a:stretch>
        </p:blipFill>
        <p:spPr>
          <a:xfrm>
            <a:off x="5971032" y="2084832"/>
            <a:ext cx="6220968" cy="3592609"/>
          </a:xfrm>
          <a:prstGeom prst="rect">
            <a:avLst/>
          </a:prstGeom>
        </p:spPr>
      </p:pic>
      <p:sp>
        <p:nvSpPr>
          <p:cNvPr id="5" name="TextBox 4">
            <a:extLst>
              <a:ext uri="{FF2B5EF4-FFF2-40B4-BE49-F238E27FC236}">
                <a16:creationId xmlns:a16="http://schemas.microsoft.com/office/drawing/2014/main" id="{9973463D-5983-3E6E-86EB-A89F16AB5AC1}"/>
              </a:ext>
            </a:extLst>
          </p:cNvPr>
          <p:cNvSpPr txBox="1"/>
          <p:nvPr/>
        </p:nvSpPr>
        <p:spPr>
          <a:xfrm>
            <a:off x="905256" y="2084832"/>
            <a:ext cx="5065776" cy="2862322"/>
          </a:xfrm>
          <a:prstGeom prst="rect">
            <a:avLst/>
          </a:prstGeom>
          <a:noFill/>
        </p:spPr>
        <p:txBody>
          <a:bodyPr wrap="square" rtlCol="0">
            <a:spAutoFit/>
          </a:bodyPr>
          <a:lstStyle/>
          <a:p>
            <a:r>
              <a:rPr lang="en-US" dirty="0"/>
              <a:t>The most prevalent issue that would have been noticed in the project is when there were changes to be addressed. In agile, it was a quick communication and addition to the Kanban graphic during a daily stand-up. The development team was able to digest the change and push it very quickly. In the waterfall method, this would have halted project workflow while the development team added in the new requirement and could have extended the project due date.</a:t>
            </a:r>
          </a:p>
        </p:txBody>
      </p:sp>
    </p:spTree>
    <p:extLst>
      <p:ext uri="{BB962C8B-B14F-4D97-AF65-F5344CB8AC3E}">
        <p14:creationId xmlns:p14="http://schemas.microsoft.com/office/powerpoint/2010/main" val="131264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7A17-A650-EDCB-7F61-A2B77F1D08F2}"/>
              </a:ext>
            </a:extLst>
          </p:cNvPr>
          <p:cNvSpPr>
            <a:spLocks noGrp="1"/>
          </p:cNvSpPr>
          <p:nvPr>
            <p:ph type="title"/>
          </p:nvPr>
        </p:nvSpPr>
        <p:spPr/>
        <p:txBody>
          <a:bodyPr>
            <a:normAutofit fontScale="90000"/>
          </a:bodyPr>
          <a:lstStyle/>
          <a:p>
            <a:r>
              <a:rPr lang="en-US" dirty="0"/>
              <a:t>Explain what factors you would consider when choosing a waterfall approach or an agile approach</a:t>
            </a:r>
          </a:p>
        </p:txBody>
      </p:sp>
      <p:sp>
        <p:nvSpPr>
          <p:cNvPr id="3" name="Content Placeholder 2">
            <a:extLst>
              <a:ext uri="{FF2B5EF4-FFF2-40B4-BE49-F238E27FC236}">
                <a16:creationId xmlns:a16="http://schemas.microsoft.com/office/drawing/2014/main" id="{0FC61D2D-C846-AD8F-DA0D-7E5289AB5A32}"/>
              </a:ext>
            </a:extLst>
          </p:cNvPr>
          <p:cNvSpPr>
            <a:spLocks noGrp="1"/>
          </p:cNvSpPr>
          <p:nvPr>
            <p:ph idx="1"/>
          </p:nvPr>
        </p:nvSpPr>
        <p:spPr>
          <a:xfrm>
            <a:off x="1024129" y="2286000"/>
            <a:ext cx="3822192" cy="4023360"/>
          </a:xfrm>
        </p:spPr>
        <p:txBody>
          <a:bodyPr/>
          <a:lstStyle/>
          <a:p>
            <a:r>
              <a:rPr lang="en-US" dirty="0"/>
              <a:t>When faced with a project, if there was a clear-cut process in place to accomplish the said project, the waterfall method would work the best. This would be possible if there was a repeat project being accomplished or something with step-by-step directions. </a:t>
            </a:r>
          </a:p>
          <a:p>
            <a:endParaRPr lang="en-US" dirty="0"/>
          </a:p>
        </p:txBody>
      </p:sp>
      <p:sp>
        <p:nvSpPr>
          <p:cNvPr id="4" name="Content Placeholder 2">
            <a:extLst>
              <a:ext uri="{FF2B5EF4-FFF2-40B4-BE49-F238E27FC236}">
                <a16:creationId xmlns:a16="http://schemas.microsoft.com/office/drawing/2014/main" id="{198B0F58-FAFF-8638-F2C1-FB3F9592A24C}"/>
              </a:ext>
            </a:extLst>
          </p:cNvPr>
          <p:cNvSpPr txBox="1">
            <a:spLocks/>
          </p:cNvSpPr>
          <p:nvPr/>
        </p:nvSpPr>
        <p:spPr>
          <a:xfrm>
            <a:off x="6096000" y="2286000"/>
            <a:ext cx="382219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Agile works for creative thinking. When a team is faced with a solution that they need to find an answer to, the agile approach flourishes. This can be contributed to the ever-improving mindset agile promotes. </a:t>
            </a:r>
          </a:p>
        </p:txBody>
      </p:sp>
    </p:spTree>
    <p:extLst>
      <p:ext uri="{BB962C8B-B14F-4D97-AF65-F5344CB8AC3E}">
        <p14:creationId xmlns:p14="http://schemas.microsoft.com/office/powerpoint/2010/main" val="1826088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76</TotalTime>
  <Words>411</Words>
  <Application>Microsoft Office PowerPoint</Application>
  <PresentationFormat>Widescreen</PresentationFormat>
  <Paragraphs>27</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Inter</vt:lpstr>
      <vt:lpstr>Tw Cen MT</vt:lpstr>
      <vt:lpstr>Tw Cen MT Condensed</vt:lpstr>
      <vt:lpstr>Wingdings 3</vt:lpstr>
      <vt:lpstr>Integral</vt:lpstr>
      <vt:lpstr>Sprint Review and Retrospective</vt:lpstr>
      <vt:lpstr>Explain the various roles on a Scrum-agile Team</vt:lpstr>
      <vt:lpstr>Explain how the various phases of the SDLC work in an agile approach</vt:lpstr>
      <vt:lpstr>Describe how the process would have been different with a waterfall development approach </vt:lpstr>
      <vt:lpstr>Explain what factors you would consider when choosing a waterfall approach or an agile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and Retrospective</dc:title>
  <dc:creator>Nick Markel</dc:creator>
  <cp:lastModifiedBy>Nick Markel</cp:lastModifiedBy>
  <cp:revision>1</cp:revision>
  <dcterms:created xsi:type="dcterms:W3CDTF">2022-08-11T14:17:14Z</dcterms:created>
  <dcterms:modified xsi:type="dcterms:W3CDTF">2022-08-11T15:33:51Z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