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g"/>
  <Override PartName="/ppt/media/image4.jpg" ContentType="image/jpg"/>
  <Override PartName="/ppt/media/image6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40204" y="1071829"/>
            <a:ext cx="8911590" cy="2341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9CC2E4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7E6E6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7E6E6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7E6E6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99385" y="520141"/>
            <a:ext cx="6793229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E7E6E6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 marR="5080" indent="265430">
              <a:lnSpc>
                <a:spcPts val="8640"/>
              </a:lnSpc>
              <a:spcBef>
                <a:spcPts val="1180"/>
              </a:spcBef>
            </a:pPr>
            <a:r>
              <a:rPr spc="-5" dirty="0"/>
              <a:t>Electrical Resistivity  </a:t>
            </a:r>
            <a:r>
              <a:rPr spc="-10" dirty="0"/>
              <a:t>Processing</a:t>
            </a:r>
            <a:r>
              <a:rPr spc="-20" dirty="0"/>
              <a:t> </a:t>
            </a:r>
            <a:r>
              <a:rPr spc="-10" dirty="0"/>
              <a:t>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9261" y="4136847"/>
            <a:ext cx="31724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7E6E6"/>
                </a:solidFill>
                <a:latin typeface="Carlito"/>
                <a:cs typeface="Carlito"/>
              </a:rPr>
              <a:t>Last </a:t>
            </a:r>
            <a:r>
              <a:rPr sz="2400" dirty="0">
                <a:solidFill>
                  <a:srgbClr val="E7E6E6"/>
                </a:solidFill>
                <a:latin typeface="Carlito"/>
                <a:cs typeface="Carlito"/>
              </a:rPr>
              <a:t>updated</a:t>
            </a:r>
            <a:r>
              <a:rPr sz="2400" spc="-95" dirty="0">
                <a:solidFill>
                  <a:srgbClr val="E7E6E6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7E6E6"/>
                </a:solidFill>
                <a:latin typeface="Carlito"/>
                <a:cs typeface="Carlito"/>
              </a:rPr>
              <a:t>10/18/2020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5B476D-7BBA-4FD7-B47B-800E1C1A5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45056"/>
            <a:ext cx="5867400" cy="47678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371932"/>
            <a:ext cx="60960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b="1" u="heavy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Carlito"/>
                <a:cs typeface="Carlito"/>
              </a:rPr>
              <a:t>Data Collection Info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1600200"/>
            <a:ext cx="4648200" cy="40216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sz="1800" dirty="0">
              <a:solidFill>
                <a:srgbClr val="E7E6E6"/>
              </a:solidFill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400" dirty="0">
                <a:solidFill>
                  <a:srgbClr val="E7E6E6"/>
                </a:solidFill>
                <a:latin typeface="Carlito"/>
                <a:cs typeface="Carlito"/>
              </a:rPr>
              <a:t>5 resistivity datasets were collected in parallel lines crossing over Rosette Spring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sz="2400" dirty="0">
              <a:solidFill>
                <a:srgbClr val="E7E6E6"/>
              </a:solidFill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400" dirty="0">
                <a:solidFill>
                  <a:srgbClr val="E7E6E6"/>
                </a:solidFill>
                <a:latin typeface="Carlito"/>
                <a:cs typeface="Carlito"/>
              </a:rPr>
              <a:t>Geometry of each line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Courier New"/>
              <a:buChar char="o"/>
              <a:tabLst>
                <a:tab pos="756920" algn="l"/>
              </a:tabLst>
            </a:pPr>
            <a:r>
              <a:rPr sz="2400" dirty="0">
                <a:solidFill>
                  <a:srgbClr val="E7E6E6"/>
                </a:solidFill>
                <a:latin typeface="Carlito"/>
                <a:cs typeface="Carlito"/>
              </a:rPr>
              <a:t>2m </a:t>
            </a:r>
            <a:r>
              <a:rPr sz="2400" spc="-5" dirty="0">
                <a:solidFill>
                  <a:srgbClr val="E7E6E6"/>
                </a:solidFill>
                <a:latin typeface="Carlito"/>
                <a:cs typeface="Carlito"/>
              </a:rPr>
              <a:t>electrode</a:t>
            </a:r>
            <a:r>
              <a:rPr sz="2400" spc="20" dirty="0">
                <a:solidFill>
                  <a:srgbClr val="E7E6E6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E7E6E6"/>
                </a:solidFill>
                <a:latin typeface="Carlito"/>
                <a:cs typeface="Carlito"/>
              </a:rPr>
              <a:t>spacing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Courier New"/>
              <a:buChar char="o"/>
              <a:tabLst>
                <a:tab pos="756920" algn="l"/>
              </a:tabLst>
            </a:pPr>
            <a:r>
              <a:rPr sz="2400" dirty="0">
                <a:solidFill>
                  <a:srgbClr val="E7E6E6"/>
                </a:solidFill>
                <a:latin typeface="Carlito"/>
                <a:cs typeface="Carlito"/>
              </a:rPr>
              <a:t>56 </a:t>
            </a:r>
            <a:r>
              <a:rPr sz="2400" spc="-5" dirty="0">
                <a:solidFill>
                  <a:srgbClr val="E7E6E6"/>
                </a:solidFill>
                <a:latin typeface="Carlito"/>
                <a:cs typeface="Carlito"/>
              </a:rPr>
              <a:t>electrode, </a:t>
            </a:r>
            <a:r>
              <a:rPr sz="2400" dirty="0">
                <a:solidFill>
                  <a:srgbClr val="E7E6E6"/>
                </a:solidFill>
                <a:latin typeface="Carlito"/>
                <a:cs typeface="Carlito"/>
              </a:rPr>
              <a:t>110m </a:t>
            </a:r>
            <a:r>
              <a:rPr sz="2400" spc="-5" dirty="0">
                <a:solidFill>
                  <a:srgbClr val="E7E6E6"/>
                </a:solidFill>
                <a:latin typeface="Carlito"/>
                <a:cs typeface="Carlito"/>
              </a:rPr>
              <a:t>long line</a:t>
            </a:r>
            <a:endParaRPr sz="2400" dirty="0"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endParaRPr lang="en-US" sz="2400" spc="-10" dirty="0">
              <a:solidFill>
                <a:srgbClr val="E7E6E6"/>
              </a:solidFill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400" spc="-10" dirty="0">
                <a:solidFill>
                  <a:srgbClr val="E7E6E6"/>
                </a:solidFill>
                <a:latin typeface="Carlito"/>
                <a:cs typeface="Carlito"/>
              </a:rPr>
              <a:t>Data Collection File -&gt; </a:t>
            </a:r>
            <a:r>
              <a:rPr lang="en-US" sz="2400" u="sng" spc="-10" dirty="0">
                <a:solidFill>
                  <a:srgbClr val="E7E6E6"/>
                </a:solidFill>
                <a:latin typeface="Carlito"/>
                <a:cs typeface="Carlito"/>
              </a:rPr>
              <a:t>rawdata_stg.txt</a:t>
            </a:r>
            <a:endParaRPr sz="2400" u="sng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152" y="398780"/>
            <a:ext cx="10937647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b="1" dirty="0">
                <a:latin typeface="Carlito"/>
                <a:cs typeface="Carlito"/>
              </a:rPr>
              <a:t>1. Plot </a:t>
            </a:r>
            <a:r>
              <a:rPr sz="4000" b="1" dirty="0">
                <a:latin typeface="Carlito"/>
                <a:cs typeface="Carlito"/>
              </a:rPr>
              <a:t>Raw </a:t>
            </a:r>
            <a:r>
              <a:rPr sz="4000" b="1" spc="5" dirty="0">
                <a:latin typeface="Carlito"/>
                <a:cs typeface="Carlito"/>
              </a:rPr>
              <a:t>data</a:t>
            </a:r>
            <a:r>
              <a:rPr sz="4000" b="1" spc="-110" dirty="0">
                <a:latin typeface="Carlito"/>
                <a:cs typeface="Carlito"/>
              </a:rPr>
              <a:t> </a:t>
            </a:r>
            <a:r>
              <a:rPr sz="4000" b="1" dirty="0">
                <a:latin typeface="Carlito"/>
                <a:cs typeface="Carlito"/>
              </a:rPr>
              <a:t>Pseudosection</a:t>
            </a:r>
            <a:endParaRPr sz="4000" dirty="0">
              <a:latin typeface="Carlito"/>
              <a:cs typeface="Carl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AC5695-9306-44A4-B9C8-DD054778EF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r="6875"/>
          <a:stretch/>
        </p:blipFill>
        <p:spPr>
          <a:xfrm>
            <a:off x="-4439" y="1600200"/>
            <a:ext cx="12182441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13105"/>
            <a:ext cx="9736455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400" b="1" spc="-10" dirty="0">
                <a:latin typeface="Carlito"/>
                <a:cs typeface="Carlito"/>
              </a:rPr>
              <a:t>2. Use exported </a:t>
            </a:r>
            <a:r>
              <a:rPr lang="en-US" sz="4400" b="1" spc="-10" dirty="0"/>
              <a:t>csv w/ unfiltered data to perform g</a:t>
            </a:r>
            <a:r>
              <a:rPr sz="4400" b="1" spc="-10" dirty="0">
                <a:latin typeface="Carlito"/>
                <a:cs typeface="Carlito"/>
              </a:rPr>
              <a:t>eophysical </a:t>
            </a:r>
            <a:r>
              <a:rPr lang="en-US" sz="4400" b="1" spc="-5" dirty="0">
                <a:latin typeface="Carlito"/>
                <a:cs typeface="Carlito"/>
              </a:rPr>
              <a:t>i</a:t>
            </a:r>
            <a:r>
              <a:rPr sz="4400" b="1" spc="-5" dirty="0">
                <a:latin typeface="Carlito"/>
                <a:cs typeface="Carlito"/>
              </a:rPr>
              <a:t>nversion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562" y="5179440"/>
            <a:ext cx="4151629" cy="28067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r>
              <a:rPr sz="1800" spc="-5" dirty="0">
                <a:solidFill>
                  <a:srgbClr val="E7E6E6"/>
                </a:solidFill>
                <a:latin typeface="Carlito"/>
                <a:cs typeface="Carlito"/>
              </a:rPr>
              <a:t>Model is </a:t>
            </a:r>
            <a:r>
              <a:rPr sz="1800" dirty="0">
                <a:solidFill>
                  <a:srgbClr val="E7E6E6"/>
                </a:solidFill>
                <a:latin typeface="Carlito"/>
                <a:cs typeface="Carlito"/>
              </a:rPr>
              <a:t>over </a:t>
            </a:r>
            <a:r>
              <a:rPr sz="1800" spc="-10" dirty="0">
                <a:solidFill>
                  <a:srgbClr val="E7E6E6"/>
                </a:solidFill>
                <a:latin typeface="Carlito"/>
                <a:cs typeface="Carlito"/>
              </a:rPr>
              <a:t>fitting </a:t>
            </a:r>
            <a:r>
              <a:rPr sz="1800" spc="-5" dirty="0">
                <a:solidFill>
                  <a:srgbClr val="E7E6E6"/>
                </a:solidFill>
                <a:latin typeface="Carlito"/>
                <a:cs typeface="Carlito"/>
              </a:rPr>
              <a:t>the data (Final </a:t>
            </a:r>
            <a:r>
              <a:rPr sz="1800" dirty="0">
                <a:solidFill>
                  <a:srgbClr val="E7E6E6"/>
                </a:solidFill>
                <a:latin typeface="Carlito"/>
                <a:cs typeface="Carlito"/>
              </a:rPr>
              <a:t>RMS &gt;</a:t>
            </a:r>
            <a:r>
              <a:rPr sz="1800" spc="114" dirty="0">
                <a:solidFill>
                  <a:srgbClr val="E7E6E6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E7E6E6"/>
                </a:solidFill>
                <a:latin typeface="Carlito"/>
                <a:cs typeface="Carlito"/>
              </a:rPr>
              <a:t>1)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926" y="5434076"/>
            <a:ext cx="1400175" cy="114808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800" spc="-5" dirty="0">
                <a:solidFill>
                  <a:srgbClr val="E7E6E6"/>
                </a:solidFill>
                <a:latin typeface="Carlito"/>
                <a:cs typeface="Carlito"/>
              </a:rPr>
              <a:t>a_wgt </a:t>
            </a:r>
            <a:r>
              <a:rPr sz="1800" dirty="0">
                <a:solidFill>
                  <a:srgbClr val="E7E6E6"/>
                </a:solidFill>
                <a:latin typeface="Carlito"/>
                <a:cs typeface="Carlito"/>
              </a:rPr>
              <a:t>=</a:t>
            </a:r>
            <a:r>
              <a:rPr sz="1800" spc="-15" dirty="0">
                <a:solidFill>
                  <a:srgbClr val="E7E6E6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E7E6E6"/>
                </a:solidFill>
                <a:latin typeface="Carlito"/>
                <a:cs typeface="Carlito"/>
              </a:rPr>
              <a:t>0.01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800" spc="-5" dirty="0">
                <a:solidFill>
                  <a:srgbClr val="E7E6E6"/>
                </a:solidFill>
                <a:latin typeface="Carlito"/>
                <a:cs typeface="Carlito"/>
              </a:rPr>
              <a:t>Iterations </a:t>
            </a:r>
            <a:r>
              <a:rPr sz="1800" dirty="0">
                <a:solidFill>
                  <a:srgbClr val="E7E6E6"/>
                </a:solidFill>
                <a:latin typeface="Carlito"/>
                <a:cs typeface="Carlito"/>
              </a:rPr>
              <a:t>=</a:t>
            </a:r>
            <a:r>
              <a:rPr sz="1800" spc="-5" dirty="0">
                <a:solidFill>
                  <a:srgbClr val="E7E6E6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E7E6E6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spc="-5" dirty="0">
                <a:solidFill>
                  <a:srgbClr val="E7E6E6"/>
                </a:solidFill>
                <a:latin typeface="Carlito"/>
                <a:cs typeface="Carlito"/>
              </a:rPr>
              <a:t>DOI </a:t>
            </a:r>
            <a:r>
              <a:rPr sz="1800" dirty="0">
                <a:solidFill>
                  <a:srgbClr val="E7E6E6"/>
                </a:solidFill>
                <a:latin typeface="Carlito"/>
                <a:cs typeface="Carlito"/>
              </a:rPr>
              <a:t>0.4 0.6</a:t>
            </a:r>
            <a:r>
              <a:rPr sz="1800" spc="-80" dirty="0">
                <a:solidFill>
                  <a:srgbClr val="E7E6E6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E7E6E6"/>
                </a:solidFill>
                <a:latin typeface="Carlito"/>
                <a:cs typeface="Carlito"/>
              </a:rPr>
              <a:t>0.8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0335" y="5434076"/>
            <a:ext cx="1564005" cy="1148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36200"/>
              </a:lnSpc>
              <a:spcBef>
                <a:spcPts val="110"/>
              </a:spcBef>
            </a:pPr>
            <a:r>
              <a:rPr sz="1800" spc="-5" dirty="0">
                <a:solidFill>
                  <a:srgbClr val="E7E6E6"/>
                </a:solidFill>
                <a:latin typeface="Carlito"/>
                <a:cs typeface="Carlito"/>
              </a:rPr>
              <a:t>b_wgt </a:t>
            </a:r>
            <a:r>
              <a:rPr sz="1800" dirty="0">
                <a:solidFill>
                  <a:srgbClr val="E7E6E6"/>
                </a:solidFill>
                <a:latin typeface="Carlito"/>
                <a:cs typeface="Carlito"/>
              </a:rPr>
              <a:t>= 0.02  </a:t>
            </a:r>
            <a:r>
              <a:rPr sz="1800" spc="-10" dirty="0">
                <a:solidFill>
                  <a:srgbClr val="E7E6E6"/>
                </a:solidFill>
                <a:latin typeface="Carlito"/>
                <a:cs typeface="Carlito"/>
              </a:rPr>
              <a:t>Final </a:t>
            </a:r>
            <a:r>
              <a:rPr sz="1800" dirty="0">
                <a:solidFill>
                  <a:srgbClr val="E7E6E6"/>
                </a:solidFill>
                <a:latin typeface="Carlito"/>
                <a:cs typeface="Carlito"/>
              </a:rPr>
              <a:t>RMS =</a:t>
            </a:r>
            <a:r>
              <a:rPr sz="1800" spc="-50" dirty="0">
                <a:solidFill>
                  <a:srgbClr val="E7E6E6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E7E6E6"/>
                </a:solidFill>
                <a:latin typeface="Carlito"/>
                <a:cs typeface="Carlito"/>
              </a:rPr>
              <a:t>1.17  </a:t>
            </a:r>
            <a:r>
              <a:rPr sz="1800" spc="-10" dirty="0">
                <a:solidFill>
                  <a:srgbClr val="E7E6E6"/>
                </a:solidFill>
                <a:latin typeface="Carlito"/>
                <a:cs typeface="Carlito"/>
              </a:rPr>
              <a:t>SenLev </a:t>
            </a:r>
            <a:r>
              <a:rPr sz="1800" dirty="0">
                <a:solidFill>
                  <a:srgbClr val="E7E6E6"/>
                </a:solidFill>
                <a:latin typeface="Carlito"/>
                <a:cs typeface="Carlito"/>
              </a:rPr>
              <a:t>=</a:t>
            </a:r>
            <a:r>
              <a:rPr sz="1800" spc="40" dirty="0">
                <a:solidFill>
                  <a:srgbClr val="E7E6E6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E7E6E6"/>
                </a:solidFill>
                <a:latin typeface="Carlito"/>
                <a:cs typeface="Carlito"/>
              </a:rPr>
              <a:t>-5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68006" y="6282029"/>
            <a:ext cx="303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7E6E6"/>
                </a:solidFill>
                <a:latin typeface="Carlito"/>
                <a:cs typeface="Carlito"/>
              </a:rPr>
              <a:t># </a:t>
            </a:r>
            <a:r>
              <a:rPr sz="1800" spc="-5" dirty="0">
                <a:solidFill>
                  <a:srgbClr val="E7E6E6"/>
                </a:solidFill>
                <a:latin typeface="Carlito"/>
                <a:cs typeface="Carlito"/>
              </a:rPr>
              <a:t>data kept </a:t>
            </a:r>
            <a:r>
              <a:rPr sz="1800" dirty="0">
                <a:solidFill>
                  <a:srgbClr val="E7E6E6"/>
                </a:solidFill>
                <a:latin typeface="Carlito"/>
                <a:cs typeface="Carlito"/>
              </a:rPr>
              <a:t>= 1783/1783 ~</a:t>
            </a:r>
            <a:r>
              <a:rPr sz="1800" spc="-40" dirty="0">
                <a:solidFill>
                  <a:srgbClr val="E7E6E6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E7E6E6"/>
                </a:solidFill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343911"/>
            <a:ext cx="12191999" cy="2166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53" y="343865"/>
            <a:ext cx="825055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spc="5" dirty="0">
                <a:latin typeface="Carlito"/>
                <a:cs typeface="Carlito"/>
              </a:rPr>
              <a:t>3. </a:t>
            </a:r>
            <a:r>
              <a:rPr sz="4800" b="1" spc="5" dirty="0">
                <a:latin typeface="Carlito"/>
                <a:cs typeface="Carlito"/>
              </a:rPr>
              <a:t>Let</a:t>
            </a:r>
            <a:r>
              <a:rPr lang="en-US" sz="4800" b="1" spc="5" dirty="0">
                <a:latin typeface="Carlito"/>
                <a:cs typeface="Carlito"/>
              </a:rPr>
              <a:t>’s</a:t>
            </a:r>
            <a:r>
              <a:rPr sz="4800" b="1" spc="5" dirty="0">
                <a:latin typeface="Carlito"/>
                <a:cs typeface="Carlito"/>
              </a:rPr>
              <a:t> </a:t>
            </a:r>
            <a:r>
              <a:rPr sz="4800" b="1" dirty="0">
                <a:latin typeface="Carlito"/>
                <a:cs typeface="Carlito"/>
              </a:rPr>
              <a:t>look at </a:t>
            </a:r>
            <a:r>
              <a:rPr sz="4800" b="1" spc="-5" dirty="0">
                <a:latin typeface="Carlito"/>
                <a:cs typeface="Carlito"/>
              </a:rPr>
              <a:t>the </a:t>
            </a:r>
            <a:r>
              <a:rPr sz="4800" b="1" dirty="0">
                <a:latin typeface="Carlito"/>
                <a:cs typeface="Carlito"/>
              </a:rPr>
              <a:t>Raw </a:t>
            </a:r>
            <a:r>
              <a:rPr sz="4800" b="1" spc="-5" dirty="0">
                <a:latin typeface="Carlito"/>
                <a:cs typeface="Carlito"/>
              </a:rPr>
              <a:t>Data</a:t>
            </a:r>
            <a:r>
              <a:rPr sz="4800" b="1" spc="-120" dirty="0">
                <a:latin typeface="Carlito"/>
                <a:cs typeface="Carlito"/>
              </a:rPr>
              <a:t> </a:t>
            </a:r>
            <a:r>
              <a:rPr sz="4800" b="1" dirty="0">
                <a:latin typeface="Carlito"/>
                <a:cs typeface="Carlito"/>
              </a:rPr>
              <a:t>Again…</a:t>
            </a:r>
            <a:endParaRPr sz="4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" y="2353766"/>
            <a:ext cx="4546600" cy="277685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30"/>
              </a:spcBef>
              <a:buSzPct val="666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E7E6E6"/>
                </a:solidFill>
                <a:latin typeface="Carlito"/>
                <a:cs typeface="Carlito"/>
              </a:rPr>
              <a:t>Histogram showing </a:t>
            </a:r>
            <a:r>
              <a:rPr sz="2400" dirty="0">
                <a:solidFill>
                  <a:srgbClr val="E7E6E6"/>
                </a:solidFill>
                <a:latin typeface="Carlito"/>
                <a:cs typeface="Carlito"/>
              </a:rPr>
              <a:t>apparent  </a:t>
            </a:r>
            <a:r>
              <a:rPr sz="2400" spc="-5" dirty="0">
                <a:solidFill>
                  <a:srgbClr val="E7E6E6"/>
                </a:solidFill>
                <a:latin typeface="Carlito"/>
                <a:cs typeface="Carlito"/>
              </a:rPr>
              <a:t>resistivity </a:t>
            </a:r>
            <a:r>
              <a:rPr sz="2400" dirty="0">
                <a:solidFill>
                  <a:srgbClr val="E7E6E6"/>
                </a:solidFill>
                <a:latin typeface="Carlito"/>
                <a:cs typeface="Carlito"/>
              </a:rPr>
              <a:t>(RhoA) distribution.</a:t>
            </a:r>
            <a:r>
              <a:rPr sz="2400" spc="-160" dirty="0">
                <a:solidFill>
                  <a:srgbClr val="E7E6E6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7E6E6"/>
                </a:solidFill>
                <a:latin typeface="Carlito"/>
                <a:cs typeface="Carlito"/>
              </a:rPr>
              <a:t>Vast  majority </a:t>
            </a:r>
            <a:r>
              <a:rPr sz="2400" spc="-5" dirty="0">
                <a:solidFill>
                  <a:srgbClr val="E7E6E6"/>
                </a:solidFill>
                <a:latin typeface="Carlito"/>
                <a:cs typeface="Carlito"/>
              </a:rPr>
              <a:t>of </a:t>
            </a:r>
            <a:r>
              <a:rPr sz="2400" dirty="0">
                <a:solidFill>
                  <a:srgbClr val="E7E6E6"/>
                </a:solidFill>
                <a:latin typeface="Carlito"/>
                <a:cs typeface="Carlito"/>
              </a:rPr>
              <a:t>the data is in</a:t>
            </a:r>
            <a:r>
              <a:rPr sz="2400" spc="-135" dirty="0">
                <a:solidFill>
                  <a:srgbClr val="E7E6E6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7E6E6"/>
                </a:solidFill>
                <a:latin typeface="Carlito"/>
                <a:cs typeface="Carlito"/>
              </a:rPr>
              <a:t>the</a:t>
            </a:r>
            <a:endParaRPr sz="2400" dirty="0">
              <a:latin typeface="Carlito"/>
              <a:cs typeface="Carlito"/>
            </a:endParaRPr>
          </a:p>
          <a:p>
            <a:pPr marL="241300">
              <a:lnSpc>
                <a:spcPts val="2565"/>
              </a:lnSpc>
            </a:pPr>
            <a:r>
              <a:rPr sz="2400" dirty="0">
                <a:solidFill>
                  <a:srgbClr val="E7E6E6"/>
                </a:solidFill>
                <a:latin typeface="Carlito"/>
                <a:cs typeface="Carlito"/>
              </a:rPr>
              <a:t>0 &lt;</a:t>
            </a:r>
            <a:r>
              <a:rPr lang="en-US" sz="2400" dirty="0">
                <a:solidFill>
                  <a:srgbClr val="E7E6E6"/>
                </a:solidFill>
                <a:latin typeface="Carlito"/>
                <a:cs typeface="Carlito"/>
              </a:rPr>
              <a:t>=</a:t>
            </a:r>
            <a:r>
              <a:rPr sz="2400" dirty="0">
                <a:solidFill>
                  <a:srgbClr val="E7E6E6"/>
                </a:solidFill>
                <a:latin typeface="Carlito"/>
                <a:cs typeface="Carlito"/>
              </a:rPr>
              <a:t> </a:t>
            </a:r>
            <a:r>
              <a:rPr sz="2400" dirty="0" err="1">
                <a:solidFill>
                  <a:srgbClr val="E7E6E6"/>
                </a:solidFill>
                <a:latin typeface="Carlito"/>
                <a:cs typeface="Carlito"/>
              </a:rPr>
              <a:t>RhoA</a:t>
            </a:r>
            <a:r>
              <a:rPr sz="2400" dirty="0">
                <a:solidFill>
                  <a:srgbClr val="E7E6E6"/>
                </a:solidFill>
                <a:latin typeface="Carlito"/>
                <a:cs typeface="Carlito"/>
              </a:rPr>
              <a:t> &lt; 100</a:t>
            </a:r>
            <a:r>
              <a:rPr sz="2400" spc="-100" dirty="0">
                <a:solidFill>
                  <a:srgbClr val="E7E6E6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7E6E6"/>
                </a:solidFill>
                <a:latin typeface="Carlito"/>
                <a:cs typeface="Carlito"/>
              </a:rPr>
              <a:t>range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085"/>
              </a:spcBef>
              <a:buSzPct val="6666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solidFill>
                  <a:srgbClr val="E7E6E6"/>
                </a:solidFill>
                <a:latin typeface="Carlito"/>
                <a:cs typeface="Carlito"/>
              </a:rPr>
              <a:t>Try filtering the</a:t>
            </a:r>
            <a:r>
              <a:rPr sz="2400" spc="-105" dirty="0">
                <a:solidFill>
                  <a:srgbClr val="E7E6E6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7E6E6"/>
                </a:solidFill>
                <a:latin typeface="Carlito"/>
                <a:cs typeface="Carlito"/>
              </a:rPr>
              <a:t>data:</a:t>
            </a:r>
            <a:endParaRPr sz="24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20"/>
              </a:spcBef>
            </a:pPr>
            <a:r>
              <a:rPr sz="1600" spc="190" dirty="0">
                <a:solidFill>
                  <a:srgbClr val="E7E6E6"/>
                </a:solidFill>
                <a:latin typeface="Noto Sans Symbols2"/>
                <a:cs typeface="Noto Sans Symbols2"/>
              </a:rPr>
              <a:t>⮚ </a:t>
            </a:r>
            <a:r>
              <a:rPr sz="2400" dirty="0">
                <a:solidFill>
                  <a:srgbClr val="E7E6E6"/>
                </a:solidFill>
                <a:latin typeface="Carlito"/>
                <a:cs typeface="Carlito"/>
              </a:rPr>
              <a:t>0 &lt;</a:t>
            </a:r>
            <a:r>
              <a:rPr lang="en-US" sz="2400" dirty="0">
                <a:solidFill>
                  <a:srgbClr val="E7E6E6"/>
                </a:solidFill>
                <a:latin typeface="Carlito"/>
                <a:cs typeface="Carlito"/>
              </a:rPr>
              <a:t>=</a:t>
            </a:r>
            <a:r>
              <a:rPr sz="2400" dirty="0">
                <a:solidFill>
                  <a:srgbClr val="E7E6E6"/>
                </a:solidFill>
                <a:latin typeface="Carlito"/>
                <a:cs typeface="Carlito"/>
              </a:rPr>
              <a:t> RhoA &lt;</a:t>
            </a:r>
            <a:r>
              <a:rPr sz="2400" spc="-305" dirty="0">
                <a:solidFill>
                  <a:srgbClr val="E7E6E6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E7E6E6"/>
                </a:solidFill>
                <a:latin typeface="Carlito"/>
                <a:cs typeface="Carlito"/>
              </a:rPr>
              <a:t>100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5879" y="1225296"/>
            <a:ext cx="6870192" cy="5495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153" y="398780"/>
            <a:ext cx="11394847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155690" algn="l"/>
              </a:tabLst>
            </a:pPr>
            <a:r>
              <a:rPr lang="en-US" sz="4000" b="1" dirty="0">
                <a:latin typeface="Carlito"/>
                <a:cs typeface="Carlito"/>
              </a:rPr>
              <a:t>4. </a:t>
            </a:r>
            <a:r>
              <a:rPr sz="4000" b="1" dirty="0">
                <a:latin typeface="Carlito"/>
                <a:cs typeface="Carlito"/>
              </a:rPr>
              <a:t>Pseudosection</a:t>
            </a:r>
            <a:r>
              <a:rPr sz="4000" b="1" spc="-45" dirty="0">
                <a:latin typeface="Carlito"/>
                <a:cs typeface="Carlito"/>
              </a:rPr>
              <a:t> </a:t>
            </a:r>
            <a:r>
              <a:rPr sz="4000" b="1" dirty="0">
                <a:latin typeface="Carlito"/>
                <a:cs typeface="Carlito"/>
              </a:rPr>
              <a:t>with</a:t>
            </a:r>
            <a:r>
              <a:rPr sz="4000" b="1" spc="5" dirty="0">
                <a:latin typeface="Carlito"/>
                <a:cs typeface="Carlito"/>
              </a:rPr>
              <a:t> </a:t>
            </a:r>
            <a:r>
              <a:rPr sz="4000" b="1" spc="-5" dirty="0">
                <a:latin typeface="Carlito"/>
                <a:cs typeface="Carlito"/>
              </a:rPr>
              <a:t>filtering</a:t>
            </a:r>
            <a:r>
              <a:rPr lang="en-US" sz="4000" b="1" spc="-5" dirty="0">
                <a:latin typeface="Carlito"/>
                <a:cs typeface="Carlito"/>
              </a:rPr>
              <a:t> </a:t>
            </a:r>
            <a:r>
              <a:rPr sz="4000" b="1" dirty="0">
                <a:latin typeface="Carlito"/>
                <a:cs typeface="Carlito"/>
              </a:rPr>
              <a:t>0&lt;</a:t>
            </a:r>
            <a:r>
              <a:rPr lang="en-US" sz="4000" b="1" dirty="0">
                <a:latin typeface="Carlito"/>
                <a:cs typeface="Carlito"/>
              </a:rPr>
              <a:t>=</a:t>
            </a:r>
            <a:r>
              <a:rPr sz="4000" b="1" dirty="0">
                <a:latin typeface="Carlito"/>
                <a:cs typeface="Carlito"/>
              </a:rPr>
              <a:t> </a:t>
            </a:r>
            <a:r>
              <a:rPr sz="4000" b="1" spc="5" dirty="0">
                <a:latin typeface="Carlito"/>
                <a:cs typeface="Carlito"/>
              </a:rPr>
              <a:t>RhoA&lt;</a:t>
            </a:r>
            <a:r>
              <a:rPr sz="4000" b="1" spc="-135" dirty="0">
                <a:latin typeface="Carlito"/>
                <a:cs typeface="Carlito"/>
              </a:rPr>
              <a:t> </a:t>
            </a:r>
            <a:r>
              <a:rPr sz="4000" b="1" spc="5" dirty="0">
                <a:latin typeface="Carlito"/>
                <a:cs typeface="Carlito"/>
              </a:rPr>
              <a:t>100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2374" y="5923584"/>
            <a:ext cx="52784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E7E6E6"/>
                </a:solidFill>
                <a:latin typeface="Carlito"/>
                <a:cs typeface="Carlito"/>
              </a:rPr>
              <a:t>Percentage of</a:t>
            </a:r>
            <a:r>
              <a:rPr sz="1800" dirty="0">
                <a:solidFill>
                  <a:srgbClr val="E7E6E6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E7E6E6"/>
                </a:solidFill>
                <a:latin typeface="Carlito"/>
                <a:cs typeface="Carlito"/>
              </a:rPr>
              <a:t>data</a:t>
            </a:r>
            <a:r>
              <a:rPr lang="en-US" sz="1800" spc="-5" dirty="0">
                <a:solidFill>
                  <a:srgbClr val="E7E6E6"/>
                </a:solidFill>
                <a:latin typeface="Carlito"/>
                <a:cs typeface="Carlito"/>
              </a:rPr>
              <a:t> points</a:t>
            </a:r>
            <a:r>
              <a:rPr sz="1800" spc="-5" dirty="0">
                <a:solidFill>
                  <a:srgbClr val="E7E6E6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E7E6E6"/>
                </a:solidFill>
                <a:latin typeface="Carlito"/>
                <a:cs typeface="Carlito"/>
              </a:rPr>
              <a:t>kept </a:t>
            </a:r>
            <a:r>
              <a:rPr sz="1800" dirty="0">
                <a:solidFill>
                  <a:srgbClr val="E7E6E6"/>
                </a:solidFill>
                <a:latin typeface="Carlito"/>
                <a:cs typeface="Carlito"/>
              </a:rPr>
              <a:t>= </a:t>
            </a:r>
            <a:r>
              <a:rPr sz="1800" spc="-5" dirty="0">
                <a:solidFill>
                  <a:srgbClr val="E7E6E6"/>
                </a:solidFill>
                <a:latin typeface="Carlito"/>
                <a:cs typeface="Carlito"/>
              </a:rPr>
              <a:t>1559/1783 </a:t>
            </a:r>
            <a:r>
              <a:rPr sz="1800" dirty="0">
                <a:solidFill>
                  <a:srgbClr val="E7E6E6"/>
                </a:solidFill>
                <a:latin typeface="Carlito"/>
                <a:cs typeface="Carlito"/>
              </a:rPr>
              <a:t>~</a:t>
            </a:r>
            <a:r>
              <a:rPr sz="1800" spc="90" dirty="0">
                <a:solidFill>
                  <a:srgbClr val="E7E6E6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E7E6E6"/>
                </a:solidFill>
                <a:latin typeface="Carlito"/>
                <a:cs typeface="Carlito"/>
              </a:rPr>
              <a:t>87.4</a:t>
            </a:r>
            <a:r>
              <a:rPr lang="en-US" sz="1800" spc="-5" dirty="0">
                <a:solidFill>
                  <a:srgbClr val="E7E6E6"/>
                </a:solidFill>
                <a:latin typeface="Carlito"/>
                <a:cs typeface="Carlito"/>
              </a:rPr>
              <a:t>4</a:t>
            </a:r>
            <a:r>
              <a:rPr sz="1800" spc="-5" dirty="0">
                <a:solidFill>
                  <a:srgbClr val="E7E6E6"/>
                </a:solidFill>
                <a:latin typeface="Carlito"/>
                <a:cs typeface="Carlito"/>
              </a:rPr>
              <a:t>%</a:t>
            </a:r>
            <a:endParaRPr sz="1800" dirty="0">
              <a:latin typeface="Carlito"/>
              <a:cs typeface="Carl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58E153-4939-4305-9CD4-D7441296F7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0" r="7499"/>
          <a:stretch/>
        </p:blipFill>
        <p:spPr>
          <a:xfrm>
            <a:off x="0" y="1409700"/>
            <a:ext cx="12200454" cy="4076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330" y="646633"/>
            <a:ext cx="11785600" cy="12452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sz="4000" b="1" dirty="0">
                <a:latin typeface="Carlito"/>
                <a:cs typeface="Carlito"/>
              </a:rPr>
              <a:t>5. </a:t>
            </a:r>
            <a:r>
              <a:rPr lang="en-US" sz="4000" b="1" spc="-10" dirty="0">
                <a:latin typeface="Carlito"/>
                <a:cs typeface="Carlito"/>
              </a:rPr>
              <a:t>Use exported </a:t>
            </a:r>
            <a:r>
              <a:rPr lang="en-US" sz="4000" b="1" spc="-10" dirty="0"/>
              <a:t>csv w/ filtered data to perform g</a:t>
            </a:r>
            <a:r>
              <a:rPr lang="en-US" sz="4000" b="1" spc="-10" dirty="0">
                <a:latin typeface="Carlito"/>
                <a:cs typeface="Carlito"/>
              </a:rPr>
              <a:t>eophysical </a:t>
            </a:r>
            <a:r>
              <a:rPr lang="en-US" sz="4000" b="1" spc="-5" dirty="0">
                <a:latin typeface="Carlito"/>
                <a:cs typeface="Carlito"/>
              </a:rPr>
              <a:t>inversion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8439" y="4823078"/>
            <a:ext cx="1289685" cy="280670"/>
          </a:xfrm>
          <a:prstGeom prst="rect">
            <a:avLst/>
          </a:prstGeom>
          <a:solidFill>
            <a:srgbClr val="80008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105"/>
              </a:lnSpc>
            </a:pPr>
            <a:r>
              <a:rPr sz="1800" spc="-10" dirty="0">
                <a:solidFill>
                  <a:srgbClr val="E7E6E6"/>
                </a:solidFill>
                <a:latin typeface="Carlito"/>
                <a:cs typeface="Carlito"/>
              </a:rPr>
              <a:t>FINAL</a:t>
            </a:r>
            <a:r>
              <a:rPr sz="1800" spc="-55" dirty="0">
                <a:solidFill>
                  <a:srgbClr val="E7E6E6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E7E6E6"/>
                </a:solidFill>
                <a:latin typeface="Carlito"/>
                <a:cs typeface="Carlito"/>
              </a:rPr>
              <a:t>RESULT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5299626"/>
            <a:ext cx="1400810" cy="106299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800" b="1" spc="-5" dirty="0">
                <a:solidFill>
                  <a:srgbClr val="E7E6E6"/>
                </a:solidFill>
                <a:latin typeface="Carlito"/>
                <a:cs typeface="Carlito"/>
              </a:rPr>
              <a:t>a_wgt </a:t>
            </a:r>
            <a:r>
              <a:rPr sz="1800" b="1" dirty="0">
                <a:solidFill>
                  <a:srgbClr val="E7E6E6"/>
                </a:solidFill>
                <a:latin typeface="Carlito"/>
                <a:cs typeface="Carlito"/>
              </a:rPr>
              <a:t>=</a:t>
            </a:r>
            <a:r>
              <a:rPr sz="1800" b="1" spc="-15" dirty="0">
                <a:solidFill>
                  <a:srgbClr val="E7E6E6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E7E6E6"/>
                </a:solidFill>
                <a:latin typeface="Carlito"/>
                <a:cs typeface="Carlito"/>
              </a:rPr>
              <a:t>0.01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800" b="1" spc="-5" dirty="0">
                <a:solidFill>
                  <a:srgbClr val="E7E6E6"/>
                </a:solidFill>
                <a:latin typeface="Carlito"/>
                <a:cs typeface="Carlito"/>
              </a:rPr>
              <a:t>Iterations </a:t>
            </a:r>
            <a:r>
              <a:rPr sz="1800" b="1" dirty="0">
                <a:solidFill>
                  <a:srgbClr val="E7E6E6"/>
                </a:solidFill>
                <a:latin typeface="Carlito"/>
                <a:cs typeface="Carlito"/>
              </a:rPr>
              <a:t>=</a:t>
            </a:r>
            <a:r>
              <a:rPr sz="1800" b="1" spc="-45" dirty="0">
                <a:solidFill>
                  <a:srgbClr val="E7E6E6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E7E6E6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5" dirty="0">
                <a:solidFill>
                  <a:srgbClr val="E7E6E6"/>
                </a:solidFill>
                <a:latin typeface="Carlito"/>
                <a:cs typeface="Carlito"/>
              </a:rPr>
              <a:t>DOI </a:t>
            </a:r>
            <a:r>
              <a:rPr sz="1800" dirty="0">
                <a:solidFill>
                  <a:srgbClr val="E7E6E6"/>
                </a:solidFill>
                <a:latin typeface="Carlito"/>
                <a:cs typeface="Carlito"/>
              </a:rPr>
              <a:t>0.4 0.6</a:t>
            </a:r>
            <a:r>
              <a:rPr sz="1800" spc="-75" dirty="0">
                <a:solidFill>
                  <a:srgbClr val="E7E6E6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E7E6E6"/>
                </a:solidFill>
                <a:latin typeface="Carlito"/>
                <a:cs typeface="Carlito"/>
              </a:rPr>
              <a:t>0.8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6375" y="5299626"/>
            <a:ext cx="1591945" cy="1062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6200"/>
              </a:lnSpc>
              <a:spcBef>
                <a:spcPts val="90"/>
              </a:spcBef>
            </a:pPr>
            <a:r>
              <a:rPr sz="1800" b="1" spc="-5" dirty="0">
                <a:solidFill>
                  <a:srgbClr val="E7E6E6"/>
                </a:solidFill>
                <a:latin typeface="Carlito"/>
                <a:cs typeface="Carlito"/>
              </a:rPr>
              <a:t>b_wgt </a:t>
            </a:r>
            <a:r>
              <a:rPr sz="1800" b="1" dirty="0">
                <a:solidFill>
                  <a:srgbClr val="E7E6E6"/>
                </a:solidFill>
                <a:latin typeface="Carlito"/>
                <a:cs typeface="Carlito"/>
              </a:rPr>
              <a:t>= 0.02  </a:t>
            </a:r>
            <a:r>
              <a:rPr sz="1800" b="1" spc="-10" dirty="0">
                <a:solidFill>
                  <a:srgbClr val="E7E6E6"/>
                </a:solidFill>
                <a:latin typeface="Carlito"/>
                <a:cs typeface="Carlito"/>
              </a:rPr>
              <a:t>Final </a:t>
            </a:r>
            <a:r>
              <a:rPr sz="1800" b="1" spc="-5" dirty="0">
                <a:solidFill>
                  <a:srgbClr val="E7E6E6"/>
                </a:solidFill>
                <a:latin typeface="Carlito"/>
                <a:cs typeface="Carlito"/>
              </a:rPr>
              <a:t>RMS </a:t>
            </a:r>
            <a:r>
              <a:rPr sz="1800" b="1" dirty="0">
                <a:solidFill>
                  <a:srgbClr val="E7E6E6"/>
                </a:solidFill>
                <a:latin typeface="Carlito"/>
                <a:cs typeface="Carlito"/>
              </a:rPr>
              <a:t>=</a:t>
            </a:r>
            <a:r>
              <a:rPr sz="1800" b="1" spc="-55" dirty="0">
                <a:solidFill>
                  <a:srgbClr val="E7E6E6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E7E6E6"/>
                </a:solidFill>
                <a:latin typeface="Carlito"/>
                <a:cs typeface="Carlito"/>
              </a:rPr>
              <a:t>1.00  </a:t>
            </a:r>
            <a:r>
              <a:rPr sz="1800" spc="-10" dirty="0">
                <a:solidFill>
                  <a:srgbClr val="E7E6E6"/>
                </a:solidFill>
                <a:latin typeface="Carlito"/>
                <a:cs typeface="Carlito"/>
              </a:rPr>
              <a:t>SenLev </a:t>
            </a:r>
            <a:r>
              <a:rPr sz="1800" dirty="0">
                <a:solidFill>
                  <a:srgbClr val="E7E6E6"/>
                </a:solidFill>
                <a:latin typeface="Carlito"/>
                <a:cs typeface="Carlito"/>
              </a:rPr>
              <a:t>=</a:t>
            </a:r>
            <a:r>
              <a:rPr sz="1800" spc="35" dirty="0">
                <a:solidFill>
                  <a:srgbClr val="E7E6E6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E7E6E6"/>
                </a:solidFill>
                <a:latin typeface="Carlito"/>
                <a:cs typeface="Carlito"/>
              </a:rPr>
              <a:t>-5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343911"/>
            <a:ext cx="12191999" cy="2166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219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Carlito</vt:lpstr>
      <vt:lpstr>Courier New</vt:lpstr>
      <vt:lpstr>Noto Sans Symbols2</vt:lpstr>
      <vt:lpstr>Office Theme</vt:lpstr>
      <vt:lpstr>Electrical Resistivity  Processing Workflow</vt:lpstr>
      <vt:lpstr>Data Collection Info</vt:lpstr>
      <vt:lpstr>1. Plot Raw data Pseudosection</vt:lpstr>
      <vt:lpstr>2. Use exported csv w/ unfiltered data to perform geophysical inversion</vt:lpstr>
      <vt:lpstr>3. Let’s look at the Raw Data Again…</vt:lpstr>
      <vt:lpstr>4. Pseudosection with filtering 0&lt;= RhoA&lt; 100</vt:lpstr>
      <vt:lpstr>5. Use exported csv w/ filtered data to perform geophysical inversion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ERT Processing Workflow</dc:title>
  <dc:creator>Natalie Smeltz</dc:creator>
  <cp:lastModifiedBy>Natalie Smeltz</cp:lastModifiedBy>
  <cp:revision>4</cp:revision>
  <dcterms:created xsi:type="dcterms:W3CDTF">2022-04-30T01:27:10Z</dcterms:created>
  <dcterms:modified xsi:type="dcterms:W3CDTF">2022-04-30T03:27:19Z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2022-04-15T00:00:00Z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2022-04-30T00:00:00Z</vt:filetime>
  </property>
</Properties>
</file>