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267" r:id="rId34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380" userDrawn="1">
          <p15:clr>
            <a:srgbClr val="A4A3A4"/>
          </p15:clr>
        </p15:guide>
        <p15:guide id="2" pos="31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D5FF"/>
          </a:solidFill>
        </a:fill>
      </a:tcStyle>
    </a:wholeTbl>
    <a:band2H>
      <a:tcTxStyle/>
      <a:tcStyle>
        <a:tcBdr/>
        <a:fill>
          <a:solidFill>
            <a:srgbClr val="E6EB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EE3CF"/>
          </a:solidFill>
        </a:fill>
      </a:tcStyle>
    </a:wholeTbl>
    <a:band2H>
      <a:tcTxStyle/>
      <a:tcStyle>
        <a:tcBdr/>
        <a:fill>
          <a:solidFill>
            <a:srgbClr val="E8F2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3F3F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381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381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62"/>
  </p:normalViewPr>
  <p:slideViewPr>
    <p:cSldViewPr snapToGrid="0">
      <p:cViewPr varScale="1">
        <p:scale>
          <a:sx n="120" d="100"/>
          <a:sy n="120" d="100"/>
        </p:scale>
        <p:origin x="2480" y="176"/>
      </p:cViewPr>
      <p:guideLst>
        <p:guide orient="horz" pos="2380"/>
        <p:guide pos="31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7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7DF530-CDA6-DD47-AE5D-F44DF6D1A9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5845F-C2D9-AA44-8743-2B5B093B70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A0A4E-45A8-F040-B3F9-F7DBAB7B3636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5F87F-25DD-1242-8436-74268DCEE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8A825-3BE5-0D43-A8DB-2AEC3A84F8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58CD-A78F-004A-8E0B-6290AC85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7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042872" latinLnBrk="0">
      <a:defRPr sz="1300">
        <a:latin typeface="+mj-lt"/>
        <a:ea typeface="+mj-ea"/>
        <a:cs typeface="+mj-cs"/>
        <a:sym typeface="Noto Sans KR Regular"/>
      </a:defRPr>
    </a:lvl1pPr>
    <a:lvl2pPr indent="228600" defTabSz="1042872" latinLnBrk="0">
      <a:defRPr sz="1300">
        <a:latin typeface="+mj-lt"/>
        <a:ea typeface="+mj-ea"/>
        <a:cs typeface="+mj-cs"/>
        <a:sym typeface="Noto Sans KR Regular"/>
      </a:defRPr>
    </a:lvl2pPr>
    <a:lvl3pPr indent="457200" defTabSz="1042872" latinLnBrk="0">
      <a:defRPr sz="1300">
        <a:latin typeface="+mj-lt"/>
        <a:ea typeface="+mj-ea"/>
        <a:cs typeface="+mj-cs"/>
        <a:sym typeface="Noto Sans KR Regular"/>
      </a:defRPr>
    </a:lvl3pPr>
    <a:lvl4pPr indent="685800" defTabSz="1042872" latinLnBrk="0">
      <a:defRPr sz="1300">
        <a:latin typeface="+mj-lt"/>
        <a:ea typeface="+mj-ea"/>
        <a:cs typeface="+mj-cs"/>
        <a:sym typeface="Noto Sans KR Regular"/>
      </a:defRPr>
    </a:lvl4pPr>
    <a:lvl5pPr indent="914400" defTabSz="1042872" latinLnBrk="0">
      <a:defRPr sz="1300">
        <a:latin typeface="+mj-lt"/>
        <a:ea typeface="+mj-ea"/>
        <a:cs typeface="+mj-cs"/>
        <a:sym typeface="Noto Sans KR Regular"/>
      </a:defRPr>
    </a:lvl5pPr>
    <a:lvl6pPr indent="1143000" defTabSz="1042872" latinLnBrk="0">
      <a:defRPr sz="1300">
        <a:latin typeface="+mj-lt"/>
        <a:ea typeface="+mj-ea"/>
        <a:cs typeface="+mj-cs"/>
        <a:sym typeface="Noto Sans KR Regular"/>
      </a:defRPr>
    </a:lvl6pPr>
    <a:lvl7pPr indent="1371600" defTabSz="1042872" latinLnBrk="0">
      <a:defRPr sz="1300">
        <a:latin typeface="+mj-lt"/>
        <a:ea typeface="+mj-ea"/>
        <a:cs typeface="+mj-cs"/>
        <a:sym typeface="Noto Sans KR Regular"/>
      </a:defRPr>
    </a:lvl7pPr>
    <a:lvl8pPr indent="1600200" defTabSz="1042872" latinLnBrk="0">
      <a:defRPr sz="1300">
        <a:latin typeface="+mj-lt"/>
        <a:ea typeface="+mj-ea"/>
        <a:cs typeface="+mj-cs"/>
        <a:sym typeface="Noto Sans KR Regular"/>
      </a:defRPr>
    </a:lvl8pPr>
    <a:lvl9pPr indent="1828800" defTabSz="1042872" latinLnBrk="0">
      <a:defRPr sz="1300">
        <a:latin typeface="+mj-lt"/>
        <a:ea typeface="+mj-ea"/>
        <a:cs typeface="+mj-cs"/>
        <a:sym typeface="Noto Sans KR Regular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372919" y="1519200"/>
            <a:ext cx="9342789" cy="8177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2919" y="2587101"/>
            <a:ext cx="9342789" cy="2191857"/>
          </a:xfrm>
          <a:prstGeom prst="rect">
            <a:avLst/>
          </a:prstGeom>
        </p:spPr>
        <p:txBody>
          <a:bodyPr/>
          <a:lstStyle>
            <a:lvl1pPr marL="5985" indent="-5985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rgbClr val="B3C0CC"/>
                </a:solidFill>
              </a:defRPr>
            </a:lvl1pPr>
            <a:lvl2pPr marL="5985" indent="469106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2pPr>
            <a:lvl3pPr marL="5985" indent="944202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3pPr>
            <a:lvl4pPr marL="5985" indent="1419295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4pPr>
            <a:lvl5pPr marL="5985" indent="1894389">
              <a:lnSpc>
                <a:spcPct val="120000"/>
              </a:lnSpc>
              <a:spcBef>
                <a:spcPts val="0"/>
              </a:spcBef>
              <a:defRPr sz="3600">
                <a:solidFill>
                  <a:srgbClr val="B3C0CC"/>
                </a:solidFill>
              </a:defRPr>
            </a:lvl5pPr>
          </a:lstStyle>
          <a:p>
            <a:r>
              <a:rPr dirty="0" err="1"/>
              <a:t>프레젠테이션</a:t>
            </a:r>
            <a:r>
              <a:rPr dirty="0"/>
              <a:t> </a:t>
            </a:r>
            <a:r>
              <a:rPr dirty="0" err="1"/>
              <a:t>내용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14" name="직선 연결선[R] 12"/>
          <p:cNvSpPr/>
          <p:nvPr/>
        </p:nvSpPr>
        <p:spPr>
          <a:xfrm>
            <a:off x="401385" y="6338173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직선 연결선[R] 13"/>
          <p:cNvSpPr/>
          <p:nvPr/>
        </p:nvSpPr>
        <p:spPr>
          <a:xfrm>
            <a:off x="401385" y="5951940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직선 연결선[R] 14"/>
          <p:cNvSpPr/>
          <p:nvPr/>
        </p:nvSpPr>
        <p:spPr>
          <a:xfrm>
            <a:off x="401385" y="6724408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직선 연결선[R] 15"/>
          <p:cNvSpPr/>
          <p:nvPr/>
        </p:nvSpPr>
        <p:spPr>
          <a:xfrm>
            <a:off x="401385" y="7110642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8" name="그림 16" descr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1" y="396000"/>
            <a:ext cx="1787607" cy="25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직선 연결선[R] 11"/>
          <p:cNvSpPr/>
          <p:nvPr/>
        </p:nvSpPr>
        <p:spPr>
          <a:xfrm>
            <a:off x="401385" y="6338173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직선 연결선[R] 17"/>
          <p:cNvSpPr/>
          <p:nvPr/>
        </p:nvSpPr>
        <p:spPr>
          <a:xfrm>
            <a:off x="401385" y="5951940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직선 연결선[R] 18"/>
          <p:cNvSpPr/>
          <p:nvPr/>
        </p:nvSpPr>
        <p:spPr>
          <a:xfrm>
            <a:off x="401385" y="6724408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직선 연결선[R] 19"/>
          <p:cNvSpPr/>
          <p:nvPr/>
        </p:nvSpPr>
        <p:spPr>
          <a:xfrm>
            <a:off x="401385" y="7110642"/>
            <a:ext cx="2796545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3" name="그림 20" descr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1" y="396000"/>
            <a:ext cx="1787607" cy="25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본문 첫 번째 줄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72919" y="5993657"/>
            <a:ext cx="2853478" cy="252000"/>
          </a:xfrm>
          <a:prstGeom prst="rect">
            <a:avLst/>
          </a:prstGeom>
        </p:spPr>
        <p:txBody>
          <a:bodyPr/>
          <a:lstStyle>
            <a:lvl1pPr marL="2394" indent="-2394" defTabSz="380075">
              <a:lnSpc>
                <a:spcPct val="100000"/>
              </a:lnSpc>
              <a:spcBef>
                <a:spcPts val="0"/>
              </a:spcBef>
              <a:buNone/>
              <a:defRPr sz="1040">
                <a:solidFill>
                  <a:srgbClr val="B3C0CC"/>
                </a:solidFill>
              </a:defRPr>
            </a:lvl1pPr>
            <a:lvl2pPr marL="2394" indent="187642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2pPr>
            <a:lvl3pPr marL="2394" indent="377680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3pPr>
            <a:lvl4pPr marL="2394" indent="567718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4pPr>
            <a:lvl5pPr marL="2394" indent="757756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5pPr>
          </a:lstStyle>
          <a:p>
            <a:r>
              <a:rPr dirty="0" err="1"/>
              <a:t>소속</a:t>
            </a:r>
            <a:r>
              <a:rPr dirty="0"/>
              <a:t> 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72919" y="6379891"/>
            <a:ext cx="2853478" cy="252000"/>
          </a:xfrm>
          <a:prstGeom prst="rect">
            <a:avLst/>
          </a:prstGeom>
        </p:spPr>
        <p:txBody>
          <a:bodyPr/>
          <a:lstStyle>
            <a:lvl1pPr marL="2394" indent="-2394" defTabSz="380075">
              <a:lnSpc>
                <a:spcPct val="100000"/>
              </a:lnSpc>
              <a:spcBef>
                <a:spcPts val="0"/>
              </a:spcBef>
              <a:buNone/>
              <a:defRPr sz="1040">
                <a:solidFill>
                  <a:srgbClr val="B3C0CC"/>
                </a:solidFill>
              </a:defRPr>
            </a:lvl1pPr>
            <a:lvl2pPr marL="2394" indent="187642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2pPr>
            <a:lvl3pPr marL="2394" indent="377680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3pPr>
            <a:lvl4pPr marL="2394" indent="567718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4pPr>
            <a:lvl5pPr marL="2394" indent="757756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5pPr>
          </a:lstStyle>
          <a:p>
            <a:r>
              <a:rPr dirty="0" err="1"/>
              <a:t>성함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26" name="본문 첫 번째 줄…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372919" y="6766125"/>
            <a:ext cx="2853478" cy="252000"/>
          </a:xfrm>
          <a:prstGeom prst="rect">
            <a:avLst/>
          </a:prstGeom>
        </p:spPr>
        <p:txBody>
          <a:bodyPr/>
          <a:lstStyle>
            <a:lvl1pPr marL="2394" indent="-2394" defTabSz="380075">
              <a:lnSpc>
                <a:spcPct val="100000"/>
              </a:lnSpc>
              <a:spcBef>
                <a:spcPts val="0"/>
              </a:spcBef>
              <a:buNone/>
              <a:defRPr sz="1040">
                <a:solidFill>
                  <a:srgbClr val="B3C0CC"/>
                </a:solidFill>
              </a:defRPr>
            </a:lvl1pPr>
            <a:lvl2pPr marL="2394" indent="187642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2pPr>
            <a:lvl3pPr marL="2394" indent="377680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3pPr>
            <a:lvl4pPr marL="2394" indent="567718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4pPr>
            <a:lvl5pPr marL="2394" indent="757756" defTabSz="380075">
              <a:lnSpc>
                <a:spcPct val="100000"/>
              </a:lnSpc>
              <a:spcBef>
                <a:spcPts val="0"/>
              </a:spcBef>
              <a:defRPr sz="1040">
                <a:solidFill>
                  <a:srgbClr val="B3C0CC"/>
                </a:solidFill>
              </a:defRPr>
            </a:lvl5pPr>
          </a:lstStyle>
          <a:p>
            <a:r>
              <a:rPr dirty="0" err="1"/>
              <a:t>연락처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감사합니다 등의 마무리 문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감사합니다 등의 마무리 문구</a:t>
            </a:r>
          </a:p>
        </p:txBody>
      </p:sp>
      <p:sp>
        <p:nvSpPr>
          <p:cNvPr id="81" name="TextBox 1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69075" y="6479335"/>
            <a:ext cx="2046632" cy="1384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1007943">
              <a:spcBef>
                <a:spcPts val="1100"/>
              </a:spcBef>
              <a:buNone/>
              <a:defRPr sz="1000">
                <a:solidFill>
                  <a:srgbClr val="B3C0CC"/>
                </a:solidFill>
              </a:defRPr>
            </a:lvl1pPr>
          </a:lstStyle>
          <a:p>
            <a:r>
              <a:rPr dirty="0" err="1"/>
              <a:t>소속</a:t>
            </a:r>
            <a:endParaRPr dirty="0"/>
          </a:p>
        </p:txBody>
      </p:sp>
      <p:sp>
        <p:nvSpPr>
          <p:cNvPr id="82" name="TextBox 21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69075" y="6697820"/>
            <a:ext cx="2046632" cy="1384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1007943">
              <a:spcBef>
                <a:spcPts val="1100"/>
              </a:spcBef>
              <a:buNone/>
              <a:defRPr sz="1000">
                <a:solidFill>
                  <a:srgbClr val="B3C0CC"/>
                </a:solidFill>
              </a:defRPr>
            </a:lvl1pPr>
          </a:lstStyle>
          <a:p>
            <a:r>
              <a:rPr dirty="0" err="1"/>
              <a:t>성함</a:t>
            </a:r>
            <a:endParaRPr dirty="0"/>
          </a:p>
        </p:txBody>
      </p:sp>
      <p:sp>
        <p:nvSpPr>
          <p:cNvPr id="83" name="TextBox 22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7669075" y="6987966"/>
            <a:ext cx="2046632" cy="12465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1007943">
              <a:spcBef>
                <a:spcPts val="1100"/>
              </a:spcBef>
              <a:buNone/>
              <a:defRPr sz="900">
                <a:solidFill>
                  <a:srgbClr val="838E97"/>
                </a:solidFill>
              </a:defRPr>
            </a:lvl1pPr>
          </a:lstStyle>
          <a:p>
            <a:r>
              <a:rPr dirty="0" err="1"/>
              <a:t>연락처</a:t>
            </a:r>
            <a:endParaRPr dirty="0"/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내지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선 연결선[R] 6"/>
          <p:cNvSpPr/>
          <p:nvPr/>
        </p:nvSpPr>
        <p:spPr>
          <a:xfrm>
            <a:off x="368124" y="651852"/>
            <a:ext cx="9342789" cy="1"/>
          </a:xfrm>
          <a:prstGeom prst="line">
            <a:avLst/>
          </a:prstGeom>
          <a:ln w="6350">
            <a:solidFill>
              <a:srgbClr val="778FAE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내용을 입력하세요.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68300" y="1965618"/>
            <a:ext cx="9342788" cy="3139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/>
            </a:lvl1pPr>
          </a:lstStyle>
          <a:p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68125" y="1370165"/>
            <a:ext cx="9341309" cy="337016"/>
          </a:xfrm>
          <a:prstGeom prst="rect">
            <a:avLst/>
          </a:prstGeom>
        </p:spPr>
        <p:txBody>
          <a:bodyPr lIns="0" tIns="0" rIns="0" bIns="0"/>
          <a:lstStyle>
            <a:lvl1pPr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1pPr>
            <a:lvl2pPr indent="190037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2pPr>
            <a:lvl3pPr indent="380075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3pPr>
            <a:lvl4pPr indent="570112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4pPr>
            <a:lvl5pPr indent="760150" defTabSz="380075">
              <a:spcBef>
                <a:spcPts val="400"/>
              </a:spcBef>
              <a:defRPr sz="520">
                <a:solidFill>
                  <a:srgbClr val="5F7F90"/>
                </a:solidFill>
              </a:defRPr>
            </a:lvl5pPr>
          </a:lstStyle>
          <a:p>
            <a:r>
              <a:t>타이틀에 관련된 간략한 설명 문구 등 기타 내용 입력하세요.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타이틀을 입력하세요."/>
          <p:cNvSpPr txBox="1">
            <a:spLocks noGrp="1"/>
          </p:cNvSpPr>
          <p:nvPr>
            <p:ph type="title" hasCustomPrompt="1"/>
          </p:nvPr>
        </p:nvSpPr>
        <p:spPr>
          <a:xfrm>
            <a:off x="368125" y="889486"/>
            <a:ext cx="9342788" cy="4404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defRPr sz="2200">
                <a:solidFill>
                  <a:srgbClr val="202B3D"/>
                </a:solidFill>
              </a:defRPr>
            </a:lvl1pPr>
          </a:lstStyle>
          <a:p>
            <a:r>
              <a:rPr dirty="0" err="1"/>
              <a:t>타이틀을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8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66647" y="344096"/>
            <a:ext cx="8325120" cy="216983"/>
          </a:xfrm>
          <a:prstGeom prst="rect">
            <a:avLst/>
          </a:prstGeom>
        </p:spPr>
        <p:txBody>
          <a:bodyPr lIns="0" tIns="0" rIns="0" bIns="0" anchor="ctr"/>
          <a:lstStyle>
            <a:lvl1pPr>
              <a:spcBef>
                <a:spcPts val="0"/>
              </a:spcBef>
              <a:buNone/>
              <a:defRPr sz="12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1pPr>
            <a:lvl2pPr>
              <a:spcBef>
                <a:spcPts val="0"/>
              </a:spcBef>
              <a:defRPr sz="24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2pPr>
            <a:lvl3pPr>
              <a:spcBef>
                <a:spcPts val="0"/>
              </a:spcBef>
              <a:defRPr sz="24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3pPr>
            <a:lvl4pPr>
              <a:spcBef>
                <a:spcPts val="0"/>
              </a:spcBef>
              <a:defRPr sz="24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4pPr>
            <a:lvl5pPr>
              <a:spcBef>
                <a:spcPts val="0"/>
              </a:spcBef>
              <a:defRPr dirty="0"/>
            </a:lvl5pPr>
          </a:lstStyle>
          <a:p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목차를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lang="en-US" dirty="0"/>
              <a:t>.</a:t>
            </a:r>
          </a:p>
        </p:txBody>
      </p:sp>
      <p:sp>
        <p:nvSpPr>
          <p:cNvPr id="5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571338" y="364906"/>
            <a:ext cx="139574" cy="16510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37485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64514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감사합니다 등의 마무리 문구"/>
          <p:cNvSpPr txBox="1">
            <a:spLocks noGrp="1"/>
          </p:cNvSpPr>
          <p:nvPr>
            <p:ph type="title" hasCustomPrompt="1"/>
          </p:nvPr>
        </p:nvSpPr>
        <p:spPr>
          <a:xfrm>
            <a:off x="372919" y="1519200"/>
            <a:ext cx="9342789" cy="176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감사합니다 등의 마무리 문구</a:t>
            </a:r>
          </a:p>
        </p:txBody>
      </p:sp>
      <p:pic>
        <p:nvPicPr>
          <p:cNvPr id="3" name="그림 10" descr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339" y="5909476"/>
            <a:ext cx="339368" cy="3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03555" y="1763183"/>
            <a:ext cx="9063991" cy="49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67698" y="68005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Noto Sans KR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ransition spd="med"/>
  <p:txStyles>
    <p:titleStyle>
      <a:lvl1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1pPr>
      <a:lvl2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2pPr>
      <a:lvl3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3pPr>
      <a:lvl4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4pPr>
      <a:lvl5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5pPr>
      <a:lvl6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6pPr>
      <a:lvl7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7pPr>
      <a:lvl8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8pPr>
      <a:lvl9pPr marL="5985" marR="0" indent="-5985" algn="l" defTabSz="950188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7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9pPr>
    </p:titleStyle>
    <p:bodyStyle>
      <a:lvl1pPr marL="285750" marR="0" indent="-28575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Wingdings" pitchFamily="2" charset="2"/>
        <a:buChar char="§"/>
        <a:tabLst/>
        <a:defRPr sz="1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1pPr>
      <a:lvl2pPr marL="604838" marR="0" indent="-28575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2pPr>
      <a:lvl3pPr marL="566738" marR="0" indent="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3pPr>
      <a:lvl4pPr marL="917575" marR="0" indent="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4pPr>
      <a:lvl5pPr marL="1260475" marR="0" indent="0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5pPr>
      <a:lvl6pPr marL="2758184" marR="0" indent="-382714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6pPr>
      <a:lvl7pPr marL="3233278" marR="0" indent="-382714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7pPr>
      <a:lvl8pPr marL="3708372" marR="0" indent="-382715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8pPr>
      <a:lvl9pPr marL="4183466" marR="0" indent="-382714" algn="l" defTabSz="95018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Noto Sans KR Regular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프레젠테이션 제목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marL="4968" indent="-4968" defTabSz="788656">
              <a:defRPr sz="3900"/>
            </a:pPr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dirty="0"/>
          </a:p>
        </p:txBody>
      </p:sp>
      <p:sp>
        <p:nvSpPr>
          <p:cNvPr id="94" name="프레젠테이션 내용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95" name="소속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Yahoo! Research</a:t>
            </a:r>
            <a:endParaRPr dirty="0"/>
          </a:p>
        </p:txBody>
      </p:sp>
      <p:sp>
        <p:nvSpPr>
          <p:cNvPr id="96" name="성함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강창성</a:t>
            </a:r>
            <a:endParaRPr dirty="0"/>
          </a:p>
        </p:txBody>
      </p:sp>
      <p:sp>
        <p:nvSpPr>
          <p:cNvPr id="97" name="연락처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cskang@yahoo.com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분류를 위한 </a:t>
            </a:r>
            <a:r>
              <a:rPr lang="ko-KR" altLang="en-US" sz="2000" dirty="0" err="1"/>
              <a:t>최소제곱법</a:t>
            </a:r>
            <a:r>
              <a:rPr lang="ko-KR" altLang="en-US" sz="2000" dirty="0"/>
              <a:t> </a:t>
            </a:r>
            <a:r>
              <a:rPr lang="en-US" altLang="ko-KR" sz="2000" dirty="0"/>
              <a:t>(Least squares for classification)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6EDEC4-C3CF-184A-AB30-595FED641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38" y="1538672"/>
            <a:ext cx="8492549" cy="496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74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분류를 위한 </a:t>
            </a:r>
            <a:r>
              <a:rPr lang="ko-KR" altLang="en-US" sz="2000" dirty="0" err="1"/>
              <a:t>최소제곱법</a:t>
            </a:r>
            <a:r>
              <a:rPr lang="ko-KR" altLang="en-US" sz="2000" dirty="0"/>
              <a:t> </a:t>
            </a:r>
            <a:r>
              <a:rPr lang="en-US" altLang="ko-KR" sz="2000" dirty="0"/>
              <a:t>(Least squares for classification)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8300" y="1424008"/>
            <a:ext cx="9342788" cy="958211"/>
          </a:xfrm>
        </p:spPr>
        <p:txBody>
          <a:bodyPr/>
          <a:lstStyle/>
          <a:p>
            <a:r>
              <a:rPr lang="ko-KR" altLang="en-US" dirty="0"/>
              <a:t>분류를 위한 최소제곱법의 문제들</a:t>
            </a:r>
            <a:endParaRPr lang="en-US" altLang="ko-KR" dirty="0"/>
          </a:p>
          <a:p>
            <a:pPr lvl="1"/>
            <a:r>
              <a:rPr lang="ko-KR" altLang="en-US" dirty="0" err="1"/>
              <a:t>극단치</a:t>
            </a:r>
            <a:r>
              <a:rPr lang="en-US" altLang="ko-KR" dirty="0"/>
              <a:t>(outlier)</a:t>
            </a:r>
            <a:r>
              <a:rPr lang="ko-KR" altLang="en-US" dirty="0"/>
              <a:t>에 민감하다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목표값의</a:t>
            </a:r>
            <a:r>
              <a:rPr lang="ko-KR" altLang="en-US" dirty="0"/>
              <a:t> </a:t>
            </a:r>
            <a:r>
              <a:rPr lang="ko-KR" altLang="en-US" dirty="0" err="1"/>
              <a:t>확률분포에</a:t>
            </a:r>
            <a:r>
              <a:rPr lang="ko-KR" altLang="en-US" dirty="0"/>
              <a:t> 대한 잘못된 가정에 기초해 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E97D21-897B-BD43-885A-4BC08E0E1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227" y="2382219"/>
            <a:ext cx="4414645" cy="2157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CFB7D4-CE8A-394B-86A8-60853781D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226" y="4736043"/>
            <a:ext cx="4516737" cy="208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7908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퍼셉트론</a:t>
            </a:r>
            <a:r>
              <a:rPr lang="ko-KR" altLang="en-US" sz="2000" dirty="0"/>
              <a:t> 알고리즘 </a:t>
            </a:r>
            <a:r>
              <a:rPr lang="en-US" altLang="ko-KR" sz="2000" dirty="0"/>
              <a:t>(The perceptron algorithm)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F51E3F-CC88-5945-912A-95BBE88C9D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014BF2-D078-9D48-AB33-EB0B77908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1" y="1513128"/>
            <a:ext cx="9019058" cy="369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421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퍼셉트론</a:t>
            </a:r>
            <a:r>
              <a:rPr lang="ko-KR" altLang="en-US" sz="2000" dirty="0"/>
              <a:t> 알고리즘 </a:t>
            </a:r>
            <a:r>
              <a:rPr lang="en-US" altLang="ko-KR" sz="2000" dirty="0"/>
              <a:t>(The perceptron algorithm)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F51E3F-CC88-5945-912A-95BBE88C9D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07229D-337E-6344-8E24-CB49EDBA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2" y="1386465"/>
            <a:ext cx="8404160" cy="1405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DB660-3423-974B-A608-63E634792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239" y="2848071"/>
            <a:ext cx="4600621" cy="43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922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확률적 생성 모델 </a:t>
            </a:r>
            <a:r>
              <a:rPr lang="en-US" altLang="ko-KR" sz="2000" dirty="0"/>
              <a:t>(Probabilistic generative models)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F51E3F-CC88-5945-912A-95BBE88C9D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E2CBC4-5DC1-DF47-9403-248DB2ED4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1" y="1538672"/>
            <a:ext cx="9111750" cy="43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596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확률적 생성 모델 </a:t>
            </a:r>
            <a:r>
              <a:rPr lang="en-US" altLang="ko-KR" sz="2000" dirty="0"/>
              <a:t>(Probabilistic generative models)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F51E3F-CC88-5945-912A-95BBE88C9D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3761B-D572-8443-9D87-599ACA6B8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97" y="1329929"/>
            <a:ext cx="8431619" cy="31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882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확률적 생성 모델 </a:t>
            </a:r>
            <a:r>
              <a:rPr lang="en-US" altLang="ko-KR" sz="2000" dirty="0"/>
              <a:t>(Probabilistic generative models)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F51E3F-CC88-5945-912A-95BBE88C9D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87995-D0A3-7F4C-AE62-2E8274D55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59" y="1370164"/>
            <a:ext cx="9152253" cy="563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4828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확률적 생성 모델 </a:t>
            </a:r>
            <a:r>
              <a:rPr lang="en-US" altLang="ko-KR" sz="2000" dirty="0"/>
              <a:t>(Probabilistic generative models)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F51E3F-CC88-5945-912A-95BBE88C9D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938F75-0849-B44A-9E78-4B03245F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73" y="1379295"/>
            <a:ext cx="9761427" cy="146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7864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확률적 생성 모델 </a:t>
            </a:r>
            <a:r>
              <a:rPr lang="en-US" altLang="ko-KR" sz="2000" dirty="0"/>
              <a:t>(Probabilistic generative models)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F51E3F-CC88-5945-912A-95BBE88C9D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444FB-26B3-A14D-969F-7193F5FD3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91" y="1370164"/>
            <a:ext cx="9233519" cy="529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9737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확률적 생성 모델 </a:t>
            </a:r>
            <a:r>
              <a:rPr lang="en-US" altLang="ko-KR" sz="2000" dirty="0"/>
              <a:t>(Probabilistic generative models)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F51E3F-CC88-5945-912A-95BBE88C9D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CA144-4470-7149-B9EC-FEAAED8A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9" y="1538672"/>
            <a:ext cx="9321844" cy="32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82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선형분류의</a:t>
            </a:r>
            <a:r>
              <a:rPr lang="ko-KR" altLang="en-US" sz="2000" dirty="0"/>
              <a:t> 목표와 방법들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EDECD6-49C7-0242-801F-574C78C82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44" y="1850743"/>
            <a:ext cx="8039686" cy="293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0539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확률적 생성 모델 </a:t>
            </a:r>
            <a:r>
              <a:rPr lang="en-US" altLang="ko-KR" sz="2000" dirty="0"/>
              <a:t>(Probabilistic generative models)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F51E3F-CC88-5945-912A-95BBE88C9D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63128-354D-D54D-9E99-E2A44A96E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94" y="1538673"/>
            <a:ext cx="9334603" cy="38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8883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확률적 생성 모델 </a:t>
            </a:r>
            <a:r>
              <a:rPr lang="en-US" altLang="ko-KR" sz="2000" dirty="0"/>
              <a:t>(Probabilistic generative models)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F51E3F-CC88-5945-912A-95BBE88C9D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6A5A65-4E41-0944-AD24-A9B58FCE0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9" y="1563535"/>
            <a:ext cx="8940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0435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복습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가우시안</a:t>
            </a:r>
            <a:r>
              <a:rPr lang="ko-KR" altLang="en-US" sz="2000" dirty="0"/>
              <a:t> 분포의 </a:t>
            </a:r>
            <a:r>
              <a:rPr lang="ko-KR" altLang="en-US" sz="2000" dirty="0" err="1"/>
              <a:t>최대우도</a:t>
            </a:r>
            <a:r>
              <a:rPr lang="ko-KR" altLang="en-US" sz="2000" dirty="0"/>
              <a:t> </a:t>
            </a:r>
            <a:r>
              <a:rPr lang="en-US" altLang="ko-KR" sz="2000" dirty="0"/>
              <a:t>(Maximum Likelihood for the Gaussian)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4F4002-1966-AA4C-AFC5-0BD1B2511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27" y="1276139"/>
            <a:ext cx="9519226" cy="593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6087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확률적 생성 모델 </a:t>
            </a:r>
            <a:r>
              <a:rPr lang="en-US" altLang="ko-KR" sz="2000" dirty="0"/>
              <a:t>(Probabilistic generative models)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F51E3F-CC88-5945-912A-95BBE88C9D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C9CAC-04D4-3B4F-974B-92CD35DE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2" y="1724108"/>
            <a:ext cx="9091149" cy="36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9018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확률적 식별 모델 </a:t>
            </a:r>
            <a:r>
              <a:rPr lang="en-US" altLang="ko-KR" sz="2000" dirty="0"/>
              <a:t>(Probabilistic discriminative models)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F51E3F-CC88-5945-912A-95BBE88C9D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E0FB8F-15AF-AF4D-AEC2-9F497C8F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9" y="1658336"/>
            <a:ext cx="9664492" cy="204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572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확률적 식별 모델 </a:t>
            </a:r>
            <a:r>
              <a:rPr lang="en-US" altLang="ko-KR" sz="2000" dirty="0"/>
              <a:t>(Probabilistic discriminative models)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F51E3F-CC88-5945-912A-95BBE88C9D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55D89-2495-2841-A849-F390F5F04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8" y="1463305"/>
            <a:ext cx="8522962" cy="322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6226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확률적 식별 모델 </a:t>
            </a:r>
            <a:r>
              <a:rPr lang="en-US" altLang="ko-KR" sz="2000" dirty="0"/>
              <a:t>(Probabilistic discriminative models)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F51E3F-CC88-5945-912A-95BBE88C9D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A5804-D10E-BA48-AD02-CDFBDF21C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2" y="1370165"/>
            <a:ext cx="8087242" cy="518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254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확률적 식별 모델 </a:t>
            </a:r>
            <a:r>
              <a:rPr lang="en-US" altLang="ko-KR" sz="2000" dirty="0"/>
              <a:t>(Probabilistic discriminative models)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F51E3F-CC88-5945-912A-95BBE88C9D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9CC53-3930-6E46-B3E9-0C1E60A9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48" y="1591781"/>
            <a:ext cx="8966986" cy="384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6065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확률적 식별 모델 </a:t>
            </a:r>
            <a:r>
              <a:rPr lang="en-US" altLang="ko-KR" sz="2000" dirty="0"/>
              <a:t>(Probabilistic discriminative models)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F51E3F-CC88-5945-912A-95BBE88C9D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1E9A11-836B-6D43-A1D9-29DD1EB60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3" y="1426872"/>
            <a:ext cx="8404448" cy="50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3457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확률적 식별 모델 </a:t>
            </a:r>
            <a:r>
              <a:rPr lang="en-US" altLang="ko-KR" sz="2000" dirty="0"/>
              <a:t>(Probabilistic discriminative models)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F51E3F-CC88-5945-912A-95BBE88C9D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2E511B-FD78-3942-840B-C01061A93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7" y="1370164"/>
            <a:ext cx="8146010" cy="529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927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판별함수</a:t>
            </a:r>
            <a:r>
              <a:rPr lang="ko-KR" altLang="en-US" sz="2000" dirty="0"/>
              <a:t> </a:t>
            </a:r>
            <a:r>
              <a:rPr lang="en-US" altLang="ko-KR" sz="2000" dirty="0"/>
              <a:t>(Discriminant Functions)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CE17D6-0A15-A641-BC60-4F8878B47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76" y="1489130"/>
            <a:ext cx="8411194" cy="43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1923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확률적 식별 모델 </a:t>
            </a:r>
            <a:r>
              <a:rPr lang="en-US" altLang="ko-KR" sz="2000" dirty="0"/>
              <a:t>(Probabilistic discriminative models)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F51E3F-CC88-5945-912A-95BBE88C9D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D9DA02-D68F-3F42-BAE7-DC62C6F5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83" y="1370165"/>
            <a:ext cx="8200250" cy="390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0671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확률적 식별 모델 </a:t>
            </a:r>
            <a:r>
              <a:rPr lang="en-US" altLang="ko-KR" sz="2000" dirty="0"/>
              <a:t>(Probabilistic discriminative models)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F51E3F-CC88-5945-912A-95BBE88C9D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F2CB0-EDFE-9E4B-AA44-B2B5BC3D8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95" y="1424024"/>
            <a:ext cx="4178300" cy="449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1A4219-D299-E644-B9A2-00CD8492B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07" y="5973683"/>
            <a:ext cx="62103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2674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실습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F51E3F-CC88-5945-912A-95BBE88C9D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179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제목 1"/>
          <p:cNvSpPr txBox="1">
            <a:spLocks noGrp="1"/>
          </p:cNvSpPr>
          <p:nvPr>
            <p:ph type="title"/>
          </p:nvPr>
        </p:nvSpPr>
        <p:spPr>
          <a:xfrm>
            <a:off x="372919" y="2109813"/>
            <a:ext cx="9342789" cy="176711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dirty="0"/>
          </a:p>
        </p:txBody>
      </p:sp>
      <p:sp>
        <p:nvSpPr>
          <p:cNvPr id="243" name="TextBox 11"/>
          <p:cNvSpPr txBox="1">
            <a:spLocks noGrp="1"/>
          </p:cNvSpPr>
          <p:nvPr>
            <p:ph type="body" idx="21"/>
          </p:nvPr>
        </p:nvSpPr>
        <p:spPr>
          <a:xfrm>
            <a:off x="7669075" y="6479335"/>
            <a:ext cx="2046632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Yahoo! Research</a:t>
            </a:r>
            <a:endParaRPr dirty="0"/>
          </a:p>
        </p:txBody>
      </p:sp>
      <p:sp>
        <p:nvSpPr>
          <p:cNvPr id="244" name="TextBox 21"/>
          <p:cNvSpPr txBox="1">
            <a:spLocks noGrp="1"/>
          </p:cNvSpPr>
          <p:nvPr>
            <p:ph type="body" idx="22"/>
          </p:nvPr>
        </p:nvSpPr>
        <p:spPr>
          <a:xfrm>
            <a:off x="7669075" y="6697820"/>
            <a:ext cx="2046632" cy="138499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강창성</a:t>
            </a:r>
            <a:endParaRPr dirty="0"/>
          </a:p>
        </p:txBody>
      </p:sp>
      <p:sp>
        <p:nvSpPr>
          <p:cNvPr id="245" name="TextBox 22"/>
          <p:cNvSpPr txBox="1">
            <a:spLocks noGrp="1"/>
          </p:cNvSpPr>
          <p:nvPr>
            <p:ph type="body" idx="23"/>
          </p:nvPr>
        </p:nvSpPr>
        <p:spPr>
          <a:xfrm>
            <a:off x="7669075" y="6987966"/>
            <a:ext cx="2046632" cy="12465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cskang@yahoo.com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판별함수</a:t>
            </a:r>
            <a:r>
              <a:rPr lang="ko-KR" altLang="en-US" sz="2000" dirty="0"/>
              <a:t> </a:t>
            </a:r>
            <a:r>
              <a:rPr lang="en-US" altLang="ko-KR" sz="2000" dirty="0"/>
              <a:t>(Discriminant Functions)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A0FA82-B2EA-A441-87A2-2CF272656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2" y="1426210"/>
            <a:ext cx="8013700" cy="543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6DC906-3E6A-5545-B773-C6B98F511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00" y="1370165"/>
            <a:ext cx="3735500" cy="298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954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판별함수</a:t>
            </a:r>
            <a:r>
              <a:rPr lang="ko-KR" altLang="en-US" sz="2000" dirty="0"/>
              <a:t> </a:t>
            </a:r>
            <a:r>
              <a:rPr lang="en-US" altLang="ko-KR" sz="2000" dirty="0"/>
              <a:t>(Discriminant Functions)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836EAC-2B56-8D4A-A58D-A59C4FB41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9" y="1377164"/>
            <a:ext cx="7981844" cy="4404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6DC906-3E6A-5545-B773-C6B98F511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00" y="1370165"/>
            <a:ext cx="3735500" cy="298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713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판별함수</a:t>
            </a:r>
            <a:r>
              <a:rPr lang="ko-KR" altLang="en-US" sz="2000" dirty="0"/>
              <a:t> </a:t>
            </a:r>
            <a:r>
              <a:rPr lang="en-US" altLang="ko-KR" sz="2000" dirty="0"/>
              <a:t>(Discriminant Functions)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7481D-0C77-3548-99DE-97F54135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8" y="1538672"/>
            <a:ext cx="8190621" cy="15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877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분류를 위한 </a:t>
            </a:r>
            <a:r>
              <a:rPr lang="ko-KR" altLang="en-US" sz="2000" dirty="0" err="1"/>
              <a:t>최소제곱법</a:t>
            </a:r>
            <a:r>
              <a:rPr lang="ko-KR" altLang="en-US" sz="2000" dirty="0"/>
              <a:t> </a:t>
            </a:r>
            <a:r>
              <a:rPr lang="en-US" altLang="ko-KR" sz="2000" dirty="0"/>
              <a:t>(Least squares for classification)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2E9B00-5E81-1B46-A96D-F47575D8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42" y="1748026"/>
            <a:ext cx="9241804" cy="24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706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분류를 위한 </a:t>
            </a:r>
            <a:r>
              <a:rPr lang="ko-KR" altLang="en-US" sz="2000" dirty="0" err="1"/>
              <a:t>최소제곱법</a:t>
            </a:r>
            <a:r>
              <a:rPr lang="ko-KR" altLang="en-US" sz="2000" dirty="0"/>
              <a:t> </a:t>
            </a:r>
            <a:r>
              <a:rPr lang="en-US" altLang="ko-KR" sz="2000" dirty="0"/>
              <a:t>(Least squares for classification)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5706C-9283-BB47-B5C4-505A08B9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1" y="1707180"/>
            <a:ext cx="9093477" cy="379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829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4065-B637-B543-975F-5B3618255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C3AA6-E09A-6E4A-8E7E-A253AAD6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분류를 위한 </a:t>
            </a:r>
            <a:r>
              <a:rPr lang="ko-KR" altLang="en-US" sz="2000" dirty="0" err="1"/>
              <a:t>최소제곱법</a:t>
            </a:r>
            <a:r>
              <a:rPr lang="ko-KR" altLang="en-US" sz="2000" dirty="0"/>
              <a:t> </a:t>
            </a:r>
            <a:r>
              <a:rPr lang="en-US" altLang="ko-KR" sz="2000" dirty="0"/>
              <a:t>(Least squares for classification)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BB5A3-1111-9643-A383-3A1A96FBE0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 err="1"/>
              <a:t>선형분류</a:t>
            </a:r>
            <a:r>
              <a:rPr lang="ko-KR" altLang="en-US" dirty="0"/>
              <a:t> </a:t>
            </a:r>
            <a:r>
              <a:rPr lang="en-US" altLang="ko-KR" dirty="0"/>
              <a:t>(Linear Models for Classification)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BB9DBB-C196-394A-BCD0-589F2AC160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A17B2-001E-1042-B5DE-741CF2BED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8" y="1547272"/>
            <a:ext cx="6964085" cy="440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547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ogrammers-theme-1">
  <a:themeElements>
    <a:clrScheme name="프로그래머스">
      <a:dk1>
        <a:srgbClr val="212A3C"/>
      </a:dk1>
      <a:lt1>
        <a:srgbClr val="FFFFFF"/>
      </a:lt1>
      <a:dk2>
        <a:srgbClr val="212A3C"/>
      </a:dk2>
      <a:lt2>
        <a:srgbClr val="F3F3F8"/>
      </a:lt2>
      <a:accent1>
        <a:srgbClr val="0970FF"/>
      </a:accent1>
      <a:accent2>
        <a:srgbClr val="FC970B"/>
      </a:accent2>
      <a:accent3>
        <a:srgbClr val="4EB34E"/>
      </a:accent3>
      <a:accent4>
        <a:srgbClr val="F03738"/>
      </a:accent4>
      <a:accent5>
        <a:srgbClr val="662EB6"/>
      </a:accent5>
      <a:accent6>
        <a:srgbClr val="70AD47"/>
      </a:accent6>
      <a:hlink>
        <a:srgbClr val="0970FF"/>
      </a:hlink>
      <a:folHlink>
        <a:srgbClr val="B4C0CB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10243</TotalTime>
  <Words>494</Words>
  <Application>Microsoft Macintosh PowerPoint</Application>
  <PresentationFormat>Custom</PresentationFormat>
  <Paragraphs>73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Noto Sans KR Bold</vt:lpstr>
      <vt:lpstr>Noto Sans KR Regular</vt:lpstr>
      <vt:lpstr>Arial</vt:lpstr>
      <vt:lpstr>Calibri</vt:lpstr>
      <vt:lpstr>Wingdings</vt:lpstr>
      <vt:lpstr>programmers-theme-1</vt:lpstr>
      <vt:lpstr>선형분류 (Linear Models for Classification)</vt:lpstr>
      <vt:lpstr>선형분류의 목표와 방법들</vt:lpstr>
      <vt:lpstr>판별함수 (Discriminant Functions)</vt:lpstr>
      <vt:lpstr>판별함수 (Discriminant Functions)</vt:lpstr>
      <vt:lpstr>판별함수 (Discriminant Functions)</vt:lpstr>
      <vt:lpstr>판별함수 (Discriminant Functions)</vt:lpstr>
      <vt:lpstr>분류를 위한 최소제곱법 (Least squares for classification)</vt:lpstr>
      <vt:lpstr>분류를 위한 최소제곱법 (Least squares for classification)</vt:lpstr>
      <vt:lpstr>분류를 위한 최소제곱법 (Least squares for classification)</vt:lpstr>
      <vt:lpstr>분류를 위한 최소제곱법 (Least squares for classification)</vt:lpstr>
      <vt:lpstr>분류를 위한 최소제곱법 (Least squares for classification)</vt:lpstr>
      <vt:lpstr>퍼셉트론 알고리즘 (The perceptron algorithm)</vt:lpstr>
      <vt:lpstr>퍼셉트론 알고리즘 (The perceptron algorithm)</vt:lpstr>
      <vt:lpstr>확률적 생성 모델 (Probabilistic generative models)</vt:lpstr>
      <vt:lpstr>확률적 생성 모델 (Probabilistic generative models)</vt:lpstr>
      <vt:lpstr>확률적 생성 모델 (Probabilistic generative models)</vt:lpstr>
      <vt:lpstr>확률적 생성 모델 (Probabilistic generative models)</vt:lpstr>
      <vt:lpstr>확률적 생성 모델 (Probabilistic generative models)</vt:lpstr>
      <vt:lpstr>확률적 생성 모델 (Probabilistic generative models)</vt:lpstr>
      <vt:lpstr>확률적 생성 모델 (Probabilistic generative models)</vt:lpstr>
      <vt:lpstr>확률적 생성 모델 (Probabilistic generative models)</vt:lpstr>
      <vt:lpstr>복습 - 가우시안 분포의 최대우도 (Maximum Likelihood for the Gaussian)</vt:lpstr>
      <vt:lpstr>확률적 생성 모델 (Probabilistic generative models)</vt:lpstr>
      <vt:lpstr>확률적 식별 모델 (Probabilistic discriminative models)</vt:lpstr>
      <vt:lpstr>확률적 식별 모델 (Probabilistic discriminative models)</vt:lpstr>
      <vt:lpstr>확률적 식별 모델 (Probabilistic discriminative models)</vt:lpstr>
      <vt:lpstr>확률적 식별 모델 (Probabilistic discriminative models)</vt:lpstr>
      <vt:lpstr>확률적 식별 모델 (Probabilistic discriminative models)</vt:lpstr>
      <vt:lpstr>확률적 식별 모델 (Probabilistic discriminative models)</vt:lpstr>
      <vt:lpstr>확률적 식별 모델 (Probabilistic discriminative models)</vt:lpstr>
      <vt:lpstr>확률적 식별 모델 (Probabilistic discriminative models)</vt:lpstr>
      <vt:lpstr>실습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Changsung Kang</cp:lastModifiedBy>
  <cp:revision>157</cp:revision>
  <dcterms:modified xsi:type="dcterms:W3CDTF">2021-01-10T17:41:40Z</dcterms:modified>
</cp:coreProperties>
</file>