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8" r:id="rId3"/>
    <p:sldId id="269" r:id="rId4"/>
    <p:sldId id="270" r:id="rId5"/>
    <p:sldId id="271" r:id="rId6"/>
    <p:sldId id="272" r:id="rId7"/>
    <p:sldId id="289" r:id="rId8"/>
    <p:sldId id="273" r:id="rId9"/>
    <p:sldId id="274" r:id="rId10"/>
    <p:sldId id="275" r:id="rId11"/>
    <p:sldId id="291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90" r:id="rId23"/>
    <p:sldId id="286" r:id="rId24"/>
    <p:sldId id="287" r:id="rId25"/>
    <p:sldId id="288" r:id="rId26"/>
    <p:sldId id="267" r:id="rId27"/>
  </p:sldIdLst>
  <p:sldSz cx="100711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380" userDrawn="1">
          <p15:clr>
            <a:srgbClr val="A4A3A4"/>
          </p15:clr>
        </p15:guide>
        <p15:guide id="2" pos="31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CAD5FF"/>
          </a:solidFill>
        </a:fill>
      </a:tcStyle>
    </a:wholeTbl>
    <a:band2H>
      <a:tcTxStyle/>
      <a:tcStyle>
        <a:tcBdr/>
        <a:fill>
          <a:solidFill>
            <a:srgbClr val="E6EB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381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381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CEE3CF"/>
          </a:solidFill>
        </a:fill>
      </a:tcStyle>
    </a:wholeTbl>
    <a:band2H>
      <a:tcTxStyle/>
      <a:tcStyle>
        <a:tcBdr/>
        <a:fill>
          <a:solidFill>
            <a:srgbClr val="E8F2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381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381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381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381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3F3F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3F3F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381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381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823"/>
  </p:normalViewPr>
  <p:slideViewPr>
    <p:cSldViewPr snapToGrid="0">
      <p:cViewPr varScale="1">
        <p:scale>
          <a:sx n="120" d="100"/>
          <a:sy n="120" d="100"/>
        </p:scale>
        <p:origin x="2480" y="176"/>
      </p:cViewPr>
      <p:guideLst>
        <p:guide orient="horz" pos="2380"/>
        <p:guide pos="31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7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7DF530-CDA6-DD47-AE5D-F44DF6D1A9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5845F-C2D9-AA44-8743-2B5B093B70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A0A4E-45A8-F040-B3F9-F7DBAB7B3636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55F87F-25DD-1242-8436-74268DCEEC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8A825-3BE5-0D43-A8DB-2AEC3A84F8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158CD-A78F-004A-8E0B-6290AC85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71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042872" latinLnBrk="0">
      <a:defRPr sz="1300">
        <a:latin typeface="+mj-lt"/>
        <a:ea typeface="+mj-ea"/>
        <a:cs typeface="+mj-cs"/>
        <a:sym typeface="Noto Sans KR Regular"/>
      </a:defRPr>
    </a:lvl1pPr>
    <a:lvl2pPr indent="228600" defTabSz="1042872" latinLnBrk="0">
      <a:defRPr sz="1300">
        <a:latin typeface="+mj-lt"/>
        <a:ea typeface="+mj-ea"/>
        <a:cs typeface="+mj-cs"/>
        <a:sym typeface="Noto Sans KR Regular"/>
      </a:defRPr>
    </a:lvl2pPr>
    <a:lvl3pPr indent="457200" defTabSz="1042872" latinLnBrk="0">
      <a:defRPr sz="1300">
        <a:latin typeface="+mj-lt"/>
        <a:ea typeface="+mj-ea"/>
        <a:cs typeface="+mj-cs"/>
        <a:sym typeface="Noto Sans KR Regular"/>
      </a:defRPr>
    </a:lvl3pPr>
    <a:lvl4pPr indent="685800" defTabSz="1042872" latinLnBrk="0">
      <a:defRPr sz="1300">
        <a:latin typeface="+mj-lt"/>
        <a:ea typeface="+mj-ea"/>
        <a:cs typeface="+mj-cs"/>
        <a:sym typeface="Noto Sans KR Regular"/>
      </a:defRPr>
    </a:lvl4pPr>
    <a:lvl5pPr indent="914400" defTabSz="1042872" latinLnBrk="0">
      <a:defRPr sz="1300">
        <a:latin typeface="+mj-lt"/>
        <a:ea typeface="+mj-ea"/>
        <a:cs typeface="+mj-cs"/>
        <a:sym typeface="Noto Sans KR Regular"/>
      </a:defRPr>
    </a:lvl5pPr>
    <a:lvl6pPr indent="1143000" defTabSz="1042872" latinLnBrk="0">
      <a:defRPr sz="1300">
        <a:latin typeface="+mj-lt"/>
        <a:ea typeface="+mj-ea"/>
        <a:cs typeface="+mj-cs"/>
        <a:sym typeface="Noto Sans KR Regular"/>
      </a:defRPr>
    </a:lvl6pPr>
    <a:lvl7pPr indent="1371600" defTabSz="1042872" latinLnBrk="0">
      <a:defRPr sz="1300">
        <a:latin typeface="+mj-lt"/>
        <a:ea typeface="+mj-ea"/>
        <a:cs typeface="+mj-cs"/>
        <a:sym typeface="Noto Sans KR Regular"/>
      </a:defRPr>
    </a:lvl7pPr>
    <a:lvl8pPr indent="1600200" defTabSz="1042872" latinLnBrk="0">
      <a:defRPr sz="1300">
        <a:latin typeface="+mj-lt"/>
        <a:ea typeface="+mj-ea"/>
        <a:cs typeface="+mj-cs"/>
        <a:sym typeface="Noto Sans KR Regular"/>
      </a:defRPr>
    </a:lvl8pPr>
    <a:lvl9pPr indent="1828800" defTabSz="1042872" latinLnBrk="0">
      <a:defRPr sz="1300">
        <a:latin typeface="+mj-lt"/>
        <a:ea typeface="+mj-ea"/>
        <a:cs typeface="+mj-cs"/>
        <a:sym typeface="Noto Sans KR Regular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8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8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8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15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8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11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372919" y="1519200"/>
            <a:ext cx="9342789" cy="81778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2919" y="2587101"/>
            <a:ext cx="9342789" cy="2191857"/>
          </a:xfrm>
          <a:prstGeom prst="rect">
            <a:avLst/>
          </a:prstGeom>
        </p:spPr>
        <p:txBody>
          <a:bodyPr/>
          <a:lstStyle>
            <a:lvl1pPr marL="5985" indent="-5985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rgbClr val="B3C0CC"/>
                </a:solidFill>
              </a:defRPr>
            </a:lvl1pPr>
            <a:lvl2pPr marL="5985" indent="469106">
              <a:lnSpc>
                <a:spcPct val="120000"/>
              </a:lnSpc>
              <a:spcBef>
                <a:spcPts val="0"/>
              </a:spcBef>
              <a:defRPr sz="3600">
                <a:solidFill>
                  <a:srgbClr val="B3C0CC"/>
                </a:solidFill>
              </a:defRPr>
            </a:lvl2pPr>
            <a:lvl3pPr marL="5985" indent="944202">
              <a:lnSpc>
                <a:spcPct val="120000"/>
              </a:lnSpc>
              <a:spcBef>
                <a:spcPts val="0"/>
              </a:spcBef>
              <a:defRPr sz="3600">
                <a:solidFill>
                  <a:srgbClr val="B3C0CC"/>
                </a:solidFill>
              </a:defRPr>
            </a:lvl3pPr>
            <a:lvl4pPr marL="5985" indent="1419295">
              <a:lnSpc>
                <a:spcPct val="120000"/>
              </a:lnSpc>
              <a:spcBef>
                <a:spcPts val="0"/>
              </a:spcBef>
              <a:defRPr sz="3600">
                <a:solidFill>
                  <a:srgbClr val="B3C0CC"/>
                </a:solidFill>
              </a:defRPr>
            </a:lvl4pPr>
            <a:lvl5pPr marL="5985" indent="1894389">
              <a:lnSpc>
                <a:spcPct val="120000"/>
              </a:lnSpc>
              <a:spcBef>
                <a:spcPts val="0"/>
              </a:spcBef>
              <a:defRPr sz="3600">
                <a:solidFill>
                  <a:srgbClr val="B3C0CC"/>
                </a:solidFill>
              </a:defRPr>
            </a:lvl5pPr>
          </a:lstStyle>
          <a:p>
            <a:r>
              <a:rPr dirty="0" err="1"/>
              <a:t>프레젠테이션</a:t>
            </a:r>
            <a:r>
              <a:rPr dirty="0"/>
              <a:t> </a:t>
            </a:r>
            <a:r>
              <a:rPr dirty="0" err="1"/>
              <a:t>내용</a:t>
            </a:r>
            <a:endParaRPr dirty="0"/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sp>
        <p:nvSpPr>
          <p:cNvPr id="14" name="직선 연결선[R] 12"/>
          <p:cNvSpPr/>
          <p:nvPr/>
        </p:nvSpPr>
        <p:spPr>
          <a:xfrm>
            <a:off x="401385" y="6338173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직선 연결선[R] 13"/>
          <p:cNvSpPr/>
          <p:nvPr/>
        </p:nvSpPr>
        <p:spPr>
          <a:xfrm>
            <a:off x="401385" y="5951940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" name="직선 연결선[R] 14"/>
          <p:cNvSpPr/>
          <p:nvPr/>
        </p:nvSpPr>
        <p:spPr>
          <a:xfrm>
            <a:off x="401385" y="6724408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직선 연결선[R] 15"/>
          <p:cNvSpPr/>
          <p:nvPr/>
        </p:nvSpPr>
        <p:spPr>
          <a:xfrm>
            <a:off x="401385" y="7110642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8" name="그림 16" descr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21" y="396000"/>
            <a:ext cx="1787607" cy="25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직선 연결선[R] 11"/>
          <p:cNvSpPr/>
          <p:nvPr/>
        </p:nvSpPr>
        <p:spPr>
          <a:xfrm>
            <a:off x="401385" y="6338173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" name="직선 연결선[R] 17"/>
          <p:cNvSpPr/>
          <p:nvPr/>
        </p:nvSpPr>
        <p:spPr>
          <a:xfrm>
            <a:off x="401385" y="5951940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" name="직선 연결선[R] 18"/>
          <p:cNvSpPr/>
          <p:nvPr/>
        </p:nvSpPr>
        <p:spPr>
          <a:xfrm>
            <a:off x="401385" y="6724408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" name="직선 연결선[R] 19"/>
          <p:cNvSpPr/>
          <p:nvPr/>
        </p:nvSpPr>
        <p:spPr>
          <a:xfrm>
            <a:off x="401385" y="7110642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3" name="그림 20" descr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21" y="396000"/>
            <a:ext cx="1787607" cy="25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본문 첫 번째 줄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372919" y="5993657"/>
            <a:ext cx="2853478" cy="252000"/>
          </a:xfrm>
          <a:prstGeom prst="rect">
            <a:avLst/>
          </a:prstGeom>
        </p:spPr>
        <p:txBody>
          <a:bodyPr/>
          <a:lstStyle>
            <a:lvl1pPr marL="2394" indent="-2394" defTabSz="380075">
              <a:lnSpc>
                <a:spcPct val="100000"/>
              </a:lnSpc>
              <a:spcBef>
                <a:spcPts val="0"/>
              </a:spcBef>
              <a:buNone/>
              <a:defRPr sz="1040">
                <a:solidFill>
                  <a:srgbClr val="B3C0CC"/>
                </a:solidFill>
              </a:defRPr>
            </a:lvl1pPr>
            <a:lvl2pPr marL="2394" indent="187642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2pPr>
            <a:lvl3pPr marL="2394" indent="377680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3pPr>
            <a:lvl4pPr marL="2394" indent="567718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4pPr>
            <a:lvl5pPr marL="2394" indent="757756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5pPr>
          </a:lstStyle>
          <a:p>
            <a:r>
              <a:rPr dirty="0" err="1"/>
              <a:t>소속</a:t>
            </a:r>
            <a:r>
              <a:rPr dirty="0"/>
              <a:t> </a:t>
            </a:r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sp>
        <p:nvSpPr>
          <p:cNvPr id="25" name="본문 첫 번째 줄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372919" y="6379891"/>
            <a:ext cx="2853478" cy="252000"/>
          </a:xfrm>
          <a:prstGeom prst="rect">
            <a:avLst/>
          </a:prstGeom>
        </p:spPr>
        <p:txBody>
          <a:bodyPr/>
          <a:lstStyle>
            <a:lvl1pPr marL="2394" indent="-2394" defTabSz="380075">
              <a:lnSpc>
                <a:spcPct val="100000"/>
              </a:lnSpc>
              <a:spcBef>
                <a:spcPts val="0"/>
              </a:spcBef>
              <a:buNone/>
              <a:defRPr sz="1040">
                <a:solidFill>
                  <a:srgbClr val="B3C0CC"/>
                </a:solidFill>
              </a:defRPr>
            </a:lvl1pPr>
            <a:lvl2pPr marL="2394" indent="187642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2pPr>
            <a:lvl3pPr marL="2394" indent="377680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3pPr>
            <a:lvl4pPr marL="2394" indent="567718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4pPr>
            <a:lvl5pPr marL="2394" indent="757756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5pPr>
          </a:lstStyle>
          <a:p>
            <a:r>
              <a:rPr dirty="0" err="1"/>
              <a:t>성함</a:t>
            </a:r>
            <a:endParaRPr dirty="0"/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sp>
        <p:nvSpPr>
          <p:cNvPr id="26" name="본문 첫 번째 줄…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372919" y="6766125"/>
            <a:ext cx="2853478" cy="252000"/>
          </a:xfrm>
          <a:prstGeom prst="rect">
            <a:avLst/>
          </a:prstGeom>
        </p:spPr>
        <p:txBody>
          <a:bodyPr/>
          <a:lstStyle>
            <a:lvl1pPr marL="2394" indent="-2394" defTabSz="380075">
              <a:lnSpc>
                <a:spcPct val="100000"/>
              </a:lnSpc>
              <a:spcBef>
                <a:spcPts val="0"/>
              </a:spcBef>
              <a:buNone/>
              <a:defRPr sz="1040">
                <a:solidFill>
                  <a:srgbClr val="B3C0CC"/>
                </a:solidFill>
              </a:defRPr>
            </a:lvl1pPr>
            <a:lvl2pPr marL="2394" indent="187642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2pPr>
            <a:lvl3pPr marL="2394" indent="377680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3pPr>
            <a:lvl4pPr marL="2394" indent="567718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4pPr>
            <a:lvl5pPr marL="2394" indent="757756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5pPr>
          </a:lstStyle>
          <a:p>
            <a:r>
              <a:rPr dirty="0" err="1"/>
              <a:t>연락처</a:t>
            </a:r>
            <a:endParaRPr dirty="0"/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감사합니다 등의 마무리 문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감사합니다 등의 마무리 문구</a:t>
            </a:r>
          </a:p>
        </p:txBody>
      </p:sp>
      <p:sp>
        <p:nvSpPr>
          <p:cNvPr id="81" name="TextBox 1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669075" y="6479335"/>
            <a:ext cx="2046632" cy="1384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 defTabSz="1007943">
              <a:spcBef>
                <a:spcPts val="1100"/>
              </a:spcBef>
              <a:buNone/>
              <a:defRPr sz="1000">
                <a:solidFill>
                  <a:srgbClr val="B3C0CC"/>
                </a:solidFill>
              </a:defRPr>
            </a:lvl1pPr>
          </a:lstStyle>
          <a:p>
            <a:r>
              <a:rPr dirty="0" err="1"/>
              <a:t>소속</a:t>
            </a:r>
            <a:endParaRPr dirty="0"/>
          </a:p>
        </p:txBody>
      </p:sp>
      <p:sp>
        <p:nvSpPr>
          <p:cNvPr id="82" name="TextBox 21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69075" y="6697820"/>
            <a:ext cx="2046632" cy="1384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 defTabSz="1007943">
              <a:spcBef>
                <a:spcPts val="1100"/>
              </a:spcBef>
              <a:buNone/>
              <a:defRPr sz="1000">
                <a:solidFill>
                  <a:srgbClr val="B3C0CC"/>
                </a:solidFill>
              </a:defRPr>
            </a:lvl1pPr>
          </a:lstStyle>
          <a:p>
            <a:r>
              <a:rPr dirty="0" err="1"/>
              <a:t>성함</a:t>
            </a:r>
            <a:endParaRPr dirty="0"/>
          </a:p>
        </p:txBody>
      </p:sp>
      <p:sp>
        <p:nvSpPr>
          <p:cNvPr id="83" name="TextBox 22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7669075" y="6987966"/>
            <a:ext cx="2046632" cy="12465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 defTabSz="1007943">
              <a:spcBef>
                <a:spcPts val="1100"/>
              </a:spcBef>
              <a:buNone/>
              <a:defRPr sz="900">
                <a:solidFill>
                  <a:srgbClr val="838E97"/>
                </a:solidFill>
              </a:defRPr>
            </a:lvl1pPr>
          </a:lstStyle>
          <a:p>
            <a:r>
              <a:rPr dirty="0" err="1"/>
              <a:t>연락처</a:t>
            </a:r>
            <a:endParaRPr dirty="0"/>
          </a:p>
        </p:txBody>
      </p:sp>
      <p:sp>
        <p:nvSpPr>
          <p:cNvPr id="8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내지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선 연결선[R] 6"/>
          <p:cNvSpPr/>
          <p:nvPr/>
        </p:nvSpPr>
        <p:spPr>
          <a:xfrm>
            <a:off x="368124" y="651852"/>
            <a:ext cx="9342789" cy="1"/>
          </a:xfrm>
          <a:prstGeom prst="line">
            <a:avLst/>
          </a:prstGeom>
          <a:ln w="6350">
            <a:solidFill>
              <a:srgbClr val="778F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내용을 입력하세요.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368300" y="1965618"/>
            <a:ext cx="9342788" cy="3139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/>
            </a:lvl1pPr>
          </a:lstStyle>
          <a:p>
            <a:r>
              <a:rPr dirty="0" err="1"/>
              <a:t>내용을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dirty="0"/>
              <a:t>.</a:t>
            </a:r>
          </a:p>
        </p:txBody>
      </p:sp>
      <p:sp>
        <p:nvSpPr>
          <p:cNvPr id="56" name="본문 첫 번째 줄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368125" y="1370165"/>
            <a:ext cx="9341309" cy="337016"/>
          </a:xfrm>
          <a:prstGeom prst="rect">
            <a:avLst/>
          </a:prstGeom>
        </p:spPr>
        <p:txBody>
          <a:bodyPr lIns="0" tIns="0" rIns="0" bIns="0"/>
          <a:lstStyle>
            <a:lvl1pPr defTabSz="380075">
              <a:spcBef>
                <a:spcPts val="400"/>
              </a:spcBef>
              <a:defRPr sz="520">
                <a:solidFill>
                  <a:srgbClr val="5F7F90"/>
                </a:solidFill>
              </a:defRPr>
            </a:lvl1pPr>
            <a:lvl2pPr indent="190037" defTabSz="380075">
              <a:spcBef>
                <a:spcPts val="400"/>
              </a:spcBef>
              <a:defRPr sz="520">
                <a:solidFill>
                  <a:srgbClr val="5F7F90"/>
                </a:solidFill>
              </a:defRPr>
            </a:lvl2pPr>
            <a:lvl3pPr indent="380075" defTabSz="380075">
              <a:spcBef>
                <a:spcPts val="400"/>
              </a:spcBef>
              <a:defRPr sz="520">
                <a:solidFill>
                  <a:srgbClr val="5F7F90"/>
                </a:solidFill>
              </a:defRPr>
            </a:lvl3pPr>
            <a:lvl4pPr indent="570112" defTabSz="380075">
              <a:spcBef>
                <a:spcPts val="400"/>
              </a:spcBef>
              <a:defRPr sz="520">
                <a:solidFill>
                  <a:srgbClr val="5F7F90"/>
                </a:solidFill>
              </a:defRPr>
            </a:lvl4pPr>
            <a:lvl5pPr indent="760150" defTabSz="380075">
              <a:spcBef>
                <a:spcPts val="400"/>
              </a:spcBef>
              <a:defRPr sz="520">
                <a:solidFill>
                  <a:srgbClr val="5F7F90"/>
                </a:solidFill>
              </a:defRPr>
            </a:lvl5pPr>
          </a:lstStyle>
          <a:p>
            <a:r>
              <a:t>타이틀에 관련된 간략한 설명 문구 등 기타 내용 입력하세요.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7" name="타이틀을 입력하세요."/>
          <p:cNvSpPr txBox="1">
            <a:spLocks noGrp="1"/>
          </p:cNvSpPr>
          <p:nvPr>
            <p:ph type="title" hasCustomPrompt="1"/>
          </p:nvPr>
        </p:nvSpPr>
        <p:spPr>
          <a:xfrm>
            <a:off x="368125" y="889486"/>
            <a:ext cx="9342788" cy="4404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defRPr sz="2200">
                <a:solidFill>
                  <a:srgbClr val="202B3D"/>
                </a:solidFill>
              </a:defRPr>
            </a:lvl1pPr>
          </a:lstStyle>
          <a:p>
            <a:r>
              <a:rPr dirty="0" err="1"/>
              <a:t>타이틀을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dirty="0"/>
              <a:t>.</a:t>
            </a:r>
          </a:p>
        </p:txBody>
      </p:sp>
      <p:sp>
        <p:nvSpPr>
          <p:cNvPr id="58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66647" y="344096"/>
            <a:ext cx="8325120" cy="216983"/>
          </a:xfrm>
          <a:prstGeom prst="rect">
            <a:avLst/>
          </a:prstGeom>
        </p:spPr>
        <p:txBody>
          <a:bodyPr lIns="0" tIns="0" rIns="0" bIns="0" anchor="ctr"/>
          <a:lstStyle>
            <a:lvl1pPr>
              <a:spcBef>
                <a:spcPts val="0"/>
              </a:spcBef>
              <a:buNone/>
              <a:defRPr sz="120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1pPr>
            <a:lvl2pPr>
              <a:spcBef>
                <a:spcPts val="0"/>
              </a:spcBef>
              <a:defRPr sz="240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2pPr>
            <a:lvl3pPr>
              <a:spcBef>
                <a:spcPts val="0"/>
              </a:spcBef>
              <a:defRPr sz="240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3pPr>
            <a:lvl4pPr>
              <a:spcBef>
                <a:spcPts val="0"/>
              </a:spcBef>
              <a:defRPr sz="240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4pPr>
            <a:lvl5pPr>
              <a:spcBef>
                <a:spcPts val="0"/>
              </a:spcBef>
              <a:defRPr dirty="0"/>
            </a:lvl5pPr>
          </a:lstStyle>
          <a:p>
            <a:r>
              <a:rPr dirty="0" err="1"/>
              <a:t>강의</a:t>
            </a:r>
            <a:r>
              <a:rPr dirty="0"/>
              <a:t> </a:t>
            </a:r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혹은</a:t>
            </a:r>
            <a:r>
              <a:rPr dirty="0"/>
              <a:t> </a:t>
            </a:r>
            <a:r>
              <a:rPr dirty="0" err="1"/>
              <a:t>현재</a:t>
            </a:r>
            <a:r>
              <a:rPr dirty="0"/>
              <a:t> </a:t>
            </a:r>
            <a:r>
              <a:rPr dirty="0" err="1"/>
              <a:t>목차를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lang="en-US" dirty="0"/>
              <a:t>.</a:t>
            </a:r>
          </a:p>
        </p:txBody>
      </p:sp>
      <p:sp>
        <p:nvSpPr>
          <p:cNvPr id="5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9571338" y="364906"/>
            <a:ext cx="139574" cy="165101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rgbClr val="37485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64514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감사합니다 등의 마무리 문구"/>
          <p:cNvSpPr txBox="1">
            <a:spLocks noGrp="1"/>
          </p:cNvSpPr>
          <p:nvPr>
            <p:ph type="title" hasCustomPrompt="1"/>
          </p:nvPr>
        </p:nvSpPr>
        <p:spPr>
          <a:xfrm>
            <a:off x="372919" y="1519200"/>
            <a:ext cx="9342789" cy="1768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감사합니다 등의 마무리 문구</a:t>
            </a:r>
          </a:p>
        </p:txBody>
      </p:sp>
      <p:pic>
        <p:nvPicPr>
          <p:cNvPr id="3" name="그림 10" descr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6339" y="5909476"/>
            <a:ext cx="339368" cy="36000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503555" y="1763183"/>
            <a:ext cx="9063991" cy="49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867698" y="6800556"/>
            <a:ext cx="2349924" cy="406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Noto Sans KR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</p:sldLayoutIdLst>
  <p:transition spd="med"/>
  <p:txStyles>
    <p:titleStyle>
      <a:lvl1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1pPr>
      <a:lvl2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2pPr>
      <a:lvl3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3pPr>
      <a:lvl4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4pPr>
      <a:lvl5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5pPr>
      <a:lvl6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6pPr>
      <a:lvl7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7pPr>
      <a:lvl8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8pPr>
      <a:lvl9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9pPr>
    </p:titleStyle>
    <p:bodyStyle>
      <a:lvl1pPr marL="285750" marR="0" indent="-285750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Wingdings" pitchFamily="2" charset="2"/>
        <a:buChar char="§"/>
        <a:tabLst/>
        <a:defRPr sz="1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1pPr>
      <a:lvl2pPr marL="604838" marR="0" indent="-285750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2pPr>
      <a:lvl3pPr marL="566738" marR="0" indent="0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3pPr>
      <a:lvl4pPr marL="917575" marR="0" indent="0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4pPr>
      <a:lvl5pPr marL="1260475" marR="0" indent="0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5pPr>
      <a:lvl6pPr marL="2758184" marR="0" indent="-382714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9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6pPr>
      <a:lvl7pPr marL="3233278" marR="0" indent="-382714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9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7pPr>
      <a:lvl8pPr marL="3708372" marR="0" indent="-382715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9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8pPr>
      <a:lvl9pPr marL="4183466" marR="0" indent="-382714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9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프레젠테이션 제목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marL="4968" indent="-4968" defTabSz="788656">
              <a:defRPr sz="3900"/>
            </a:pPr>
            <a:r>
              <a:rPr lang="ko-KR" altLang="en-US" dirty="0" err="1"/>
              <a:t>선형회귀</a:t>
            </a:r>
            <a:r>
              <a:rPr lang="ko-KR" altLang="en-US" dirty="0"/>
              <a:t> </a:t>
            </a:r>
            <a:r>
              <a:rPr lang="en-US" altLang="ko-KR" dirty="0"/>
              <a:t>(Linear Models for Regression)</a:t>
            </a:r>
            <a:endParaRPr dirty="0"/>
          </a:p>
        </p:txBody>
      </p:sp>
      <p:sp>
        <p:nvSpPr>
          <p:cNvPr id="94" name="프레젠테이션 내용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95" name="소속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Yahoo! Research</a:t>
            </a:r>
            <a:endParaRPr dirty="0"/>
          </a:p>
        </p:txBody>
      </p:sp>
      <p:sp>
        <p:nvSpPr>
          <p:cNvPr id="96" name="성함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강창성</a:t>
            </a:r>
            <a:endParaRPr dirty="0"/>
          </a:p>
        </p:txBody>
      </p:sp>
      <p:sp>
        <p:nvSpPr>
          <p:cNvPr id="97" name="연락처"/>
          <p:cNvSpPr txBox="1"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cskang@yahoo.com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온라인 학습 </a:t>
            </a:r>
            <a:r>
              <a:rPr lang="en-US" altLang="ko-KR" sz="2000" dirty="0"/>
              <a:t>(Sequential Learning)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선형회귀</a:t>
            </a:r>
            <a:r>
              <a:rPr lang="ko-KR" altLang="en-US" dirty="0"/>
              <a:t> </a:t>
            </a:r>
            <a:r>
              <a:rPr lang="en-US" altLang="ko-KR" dirty="0"/>
              <a:t>(Linear Models for Regression)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BB9DBB-C196-394A-BCD0-589F2AC160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A64416-54D5-B74D-8953-909492495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13" y="1965618"/>
            <a:ext cx="9070493" cy="309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599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실습 </a:t>
            </a:r>
            <a:r>
              <a:rPr lang="en-US" altLang="ko-KR" sz="2000" dirty="0"/>
              <a:t>(</a:t>
            </a:r>
            <a:r>
              <a:rPr lang="ko-KR" altLang="en-US" sz="2000" dirty="0"/>
              <a:t>대규모의 </a:t>
            </a:r>
            <a:r>
              <a:rPr lang="ko-KR" altLang="en-US" sz="2000" dirty="0" err="1"/>
              <a:t>선형회귀</a:t>
            </a:r>
            <a:r>
              <a:rPr lang="en-US" altLang="ko-KR" sz="2000" dirty="0"/>
              <a:t>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선형회귀</a:t>
            </a:r>
            <a:r>
              <a:rPr lang="ko-KR" altLang="en-US" dirty="0"/>
              <a:t> </a:t>
            </a:r>
            <a:r>
              <a:rPr lang="en-US" altLang="ko-KR" dirty="0"/>
              <a:t>(Linear Models for Regression)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BB9DBB-C196-394A-BCD0-589F2AC160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6038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규제화된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최소제곱법</a:t>
            </a:r>
            <a:r>
              <a:rPr lang="ko-KR" altLang="en-US" sz="2000" dirty="0"/>
              <a:t> </a:t>
            </a:r>
            <a:r>
              <a:rPr lang="en-US" altLang="ko-KR" sz="2000" dirty="0"/>
              <a:t>(Regularized Least Squares)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선형회귀</a:t>
            </a:r>
            <a:r>
              <a:rPr lang="ko-KR" altLang="en-US" dirty="0"/>
              <a:t> </a:t>
            </a:r>
            <a:r>
              <a:rPr lang="en-US" altLang="ko-KR" dirty="0"/>
              <a:t>(Linear Models for Regression)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BB9DBB-C196-394A-BCD0-589F2AC160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055F55-6869-0844-B80B-A9197F9D7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00" y="1511443"/>
            <a:ext cx="8859915" cy="446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1205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규제화된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최소제곱법</a:t>
            </a:r>
            <a:r>
              <a:rPr lang="ko-KR" altLang="en-US" sz="2000" dirty="0"/>
              <a:t> </a:t>
            </a:r>
            <a:r>
              <a:rPr lang="en-US" altLang="ko-KR" sz="2000" dirty="0"/>
              <a:t>(Regularized Least Squares)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선형회귀</a:t>
            </a:r>
            <a:r>
              <a:rPr lang="ko-KR" altLang="en-US" dirty="0"/>
              <a:t> </a:t>
            </a:r>
            <a:r>
              <a:rPr lang="en-US" altLang="ko-KR" dirty="0"/>
              <a:t>(Linear Models for Regression)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BB9DBB-C196-394A-BCD0-589F2AC160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7D2E7B-EEB8-344E-A688-69FBC2464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47" y="1382926"/>
            <a:ext cx="8194089" cy="26909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AC1795-437C-E942-B698-CF5314F13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342" y="4332299"/>
            <a:ext cx="4380416" cy="276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6440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편향</a:t>
            </a:r>
            <a:r>
              <a:rPr lang="en-US" altLang="ko-KR" sz="2000" dirty="0"/>
              <a:t>-</a:t>
            </a:r>
            <a:r>
              <a:rPr lang="ko-KR" altLang="en-US" sz="2000" dirty="0"/>
              <a:t>분산 분해 </a:t>
            </a:r>
            <a:r>
              <a:rPr lang="en-US" altLang="ko-KR" sz="2000" dirty="0"/>
              <a:t>(Bias-Variance Decomposition)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선형회귀</a:t>
            </a:r>
            <a:r>
              <a:rPr lang="ko-KR" altLang="en-US" dirty="0"/>
              <a:t> </a:t>
            </a:r>
            <a:r>
              <a:rPr lang="en-US" altLang="ko-KR" dirty="0"/>
              <a:t>(Linear Models for Regression)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BB9DBB-C196-394A-BCD0-589F2AC160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EFF101-C849-D740-800B-89BA0EF68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12" y="1658336"/>
            <a:ext cx="8442664" cy="29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059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편향</a:t>
            </a:r>
            <a:r>
              <a:rPr lang="en-US" altLang="ko-KR" sz="2000" dirty="0"/>
              <a:t>-</a:t>
            </a:r>
            <a:r>
              <a:rPr lang="ko-KR" altLang="en-US" sz="2000" dirty="0"/>
              <a:t>분산 분해 </a:t>
            </a:r>
            <a:r>
              <a:rPr lang="en-US" altLang="ko-KR" sz="2000" dirty="0"/>
              <a:t>(Bias-Variance Decomposition)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선형회귀</a:t>
            </a:r>
            <a:r>
              <a:rPr lang="ko-KR" altLang="en-US" dirty="0"/>
              <a:t> </a:t>
            </a:r>
            <a:r>
              <a:rPr lang="en-US" altLang="ko-KR" dirty="0"/>
              <a:t>(Linear Models for Regression)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BB9DBB-C196-394A-BCD0-589F2AC160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899148-1081-E24C-AD7A-E823588FF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80" y="1683791"/>
            <a:ext cx="9341309" cy="322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7423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편향</a:t>
            </a:r>
            <a:r>
              <a:rPr lang="en-US" altLang="ko-KR" sz="2000" dirty="0"/>
              <a:t>-</a:t>
            </a:r>
            <a:r>
              <a:rPr lang="ko-KR" altLang="en-US" sz="2000" dirty="0"/>
              <a:t>분산 분해 </a:t>
            </a:r>
            <a:r>
              <a:rPr lang="en-US" altLang="ko-KR" sz="2000" dirty="0"/>
              <a:t>(Bias-Variance Decomposition)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선형회귀</a:t>
            </a:r>
            <a:r>
              <a:rPr lang="ko-KR" altLang="en-US" dirty="0"/>
              <a:t> </a:t>
            </a:r>
            <a:r>
              <a:rPr lang="en-US" altLang="ko-KR" dirty="0"/>
              <a:t>(Linear Models for Regression)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BB9DBB-C196-394A-BCD0-589F2AC160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212B60-E49F-7749-8D42-4B311A467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49" y="1583788"/>
            <a:ext cx="9006840" cy="391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8835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편향</a:t>
            </a:r>
            <a:r>
              <a:rPr lang="en-US" altLang="ko-KR" sz="2000" dirty="0"/>
              <a:t>-</a:t>
            </a:r>
            <a:r>
              <a:rPr lang="ko-KR" altLang="en-US" sz="2000" dirty="0"/>
              <a:t>분산 분해 </a:t>
            </a:r>
            <a:r>
              <a:rPr lang="en-US" altLang="ko-KR" sz="2000" dirty="0"/>
              <a:t>(Bias-Variance Decomposition)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선형회귀</a:t>
            </a:r>
            <a:r>
              <a:rPr lang="ko-KR" altLang="en-US" dirty="0"/>
              <a:t> </a:t>
            </a:r>
            <a:r>
              <a:rPr lang="en-US" altLang="ko-KR" dirty="0"/>
              <a:t>(Linear Models for Regression)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BB9DBB-C196-394A-BCD0-589F2AC160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0EBDBE-8A32-3E4E-B34B-93E60F231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12" y="1690233"/>
            <a:ext cx="8544870" cy="27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9029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편향</a:t>
            </a:r>
            <a:r>
              <a:rPr lang="en-US" altLang="ko-KR" sz="2000" dirty="0"/>
              <a:t>-</a:t>
            </a:r>
            <a:r>
              <a:rPr lang="ko-KR" altLang="en-US" sz="2000" dirty="0"/>
              <a:t>분산 분해 </a:t>
            </a:r>
            <a:r>
              <a:rPr lang="en-US" altLang="ko-KR" sz="2000" dirty="0"/>
              <a:t>(Bias-Variance Decomposition)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선형회귀</a:t>
            </a:r>
            <a:r>
              <a:rPr lang="ko-KR" altLang="en-US" dirty="0"/>
              <a:t> </a:t>
            </a:r>
            <a:r>
              <a:rPr lang="en-US" altLang="ko-KR" dirty="0"/>
              <a:t>(Linear Models for Regression)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BB9DBB-C196-394A-BCD0-589F2AC160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6C5EAD-4ACC-FC4E-AC3A-4F624B4F6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8" y="1747417"/>
            <a:ext cx="8718074" cy="354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0511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편향</a:t>
            </a:r>
            <a:r>
              <a:rPr lang="en-US" altLang="ko-KR" sz="2000" dirty="0"/>
              <a:t>-</a:t>
            </a:r>
            <a:r>
              <a:rPr lang="ko-KR" altLang="en-US" sz="2000" dirty="0"/>
              <a:t>분산 분해 </a:t>
            </a:r>
            <a:r>
              <a:rPr lang="en-US" altLang="ko-KR" sz="2000" dirty="0"/>
              <a:t>(Bias-Variance Decomposition)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선형회귀</a:t>
            </a:r>
            <a:r>
              <a:rPr lang="ko-KR" altLang="en-US" dirty="0"/>
              <a:t> </a:t>
            </a:r>
            <a:r>
              <a:rPr lang="en-US" altLang="ko-KR" dirty="0"/>
              <a:t>(Linear Models for Regression)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BB9DBB-C196-394A-BCD0-589F2AC160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15754B-5061-D643-9F24-9D88BC9D0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319" y="1515364"/>
            <a:ext cx="5298462" cy="57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5177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선형 기저 함수 모델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선형회귀</a:t>
            </a:r>
            <a:r>
              <a:rPr lang="ko-KR" altLang="en-US" dirty="0"/>
              <a:t> </a:t>
            </a:r>
            <a:r>
              <a:rPr lang="en-US" altLang="ko-KR" dirty="0"/>
              <a:t>(Linear Models for Regression)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BB9DBB-C196-394A-BCD0-589F2AC160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46A1F2-4CD2-5A45-8019-0E83BC746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47" y="1556764"/>
            <a:ext cx="9004335" cy="539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0539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편향</a:t>
            </a:r>
            <a:r>
              <a:rPr lang="en-US" altLang="ko-KR" sz="2000"/>
              <a:t>-</a:t>
            </a:r>
            <a:r>
              <a:rPr lang="ko-KR" altLang="en-US" sz="2000" dirty="0"/>
              <a:t>분산 분해 </a:t>
            </a:r>
            <a:r>
              <a:rPr lang="en-US" altLang="ko-KR" sz="2000" dirty="0"/>
              <a:t>(Bias-Variance Decomposition)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선형회귀</a:t>
            </a:r>
            <a:r>
              <a:rPr lang="ko-KR" altLang="en-US" dirty="0"/>
              <a:t> </a:t>
            </a:r>
            <a:r>
              <a:rPr lang="en-US" altLang="ko-KR" dirty="0"/>
              <a:t>(Linear Models for Regression)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BB9DBB-C196-394A-BCD0-589F2AC160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별개의 테스트 </a:t>
            </a:r>
            <a:r>
              <a:rPr lang="ko-KR" altLang="en-US" dirty="0" err="1"/>
              <a:t>데이터셋에</a:t>
            </a:r>
            <a:r>
              <a:rPr lang="ko-KR" altLang="en-US" dirty="0"/>
              <a:t> 대한 결과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F733B6-9EF1-B840-A8BE-366817005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631" y="2483778"/>
            <a:ext cx="5231838" cy="38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3575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베이지안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선형회귀</a:t>
            </a:r>
            <a:r>
              <a:rPr lang="ko-KR" altLang="en-US" sz="2000" dirty="0"/>
              <a:t> </a:t>
            </a:r>
            <a:r>
              <a:rPr lang="en-US" altLang="ko-KR" sz="2000" dirty="0"/>
              <a:t>(Bayesian Linear Regression)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선형회귀</a:t>
            </a:r>
            <a:r>
              <a:rPr lang="ko-KR" altLang="en-US" dirty="0"/>
              <a:t> </a:t>
            </a:r>
            <a:r>
              <a:rPr lang="en-US" altLang="ko-KR" dirty="0"/>
              <a:t>(Linear Models for Regression)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BB9DBB-C196-394A-BCD0-589F2AC160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2A0BF0-19A4-234F-B59C-48F45A526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41" y="1707180"/>
            <a:ext cx="8786296" cy="255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6610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베이지안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선형회귀</a:t>
            </a:r>
            <a:r>
              <a:rPr lang="ko-KR" altLang="en-US" sz="2000" dirty="0"/>
              <a:t> </a:t>
            </a:r>
            <a:r>
              <a:rPr lang="en-US" altLang="ko-KR" sz="2000" dirty="0"/>
              <a:t>(Bayesian Linear Regression)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선형회귀</a:t>
            </a:r>
            <a:r>
              <a:rPr lang="ko-KR" altLang="en-US" dirty="0"/>
              <a:t> </a:t>
            </a:r>
            <a:r>
              <a:rPr lang="en-US" altLang="ko-KR" dirty="0"/>
              <a:t>(Linear Models for Regression)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BB9DBB-C196-394A-BCD0-589F2AC160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복습 </a:t>
            </a:r>
            <a:r>
              <a:rPr lang="en-US" altLang="ko-KR" dirty="0"/>
              <a:t>(</a:t>
            </a:r>
            <a:r>
              <a:rPr lang="ko-KR" altLang="en-US" dirty="0" err="1"/>
              <a:t>가우시안</a:t>
            </a:r>
            <a:r>
              <a:rPr lang="ko-KR" altLang="en-US" dirty="0"/>
              <a:t> 분포를 위한 </a:t>
            </a:r>
            <a:r>
              <a:rPr lang="ko-KR" altLang="en-US" dirty="0" err="1"/>
              <a:t>베이즈</a:t>
            </a:r>
            <a:r>
              <a:rPr lang="ko-KR" altLang="en-US" dirty="0"/>
              <a:t> 정리</a:t>
            </a:r>
            <a:r>
              <a:rPr lang="en-US" altLang="ko-KR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A9D6F-10D9-1242-BD05-417CF50B4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2513405"/>
            <a:ext cx="8534400" cy="11363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FCB2BA-1DD2-BF45-B29B-555EFCC00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" y="3883634"/>
            <a:ext cx="8176260" cy="114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2190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베이지안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선형회귀</a:t>
            </a:r>
            <a:r>
              <a:rPr lang="ko-KR" altLang="en-US" sz="2000" dirty="0"/>
              <a:t> </a:t>
            </a:r>
            <a:r>
              <a:rPr lang="en-US" altLang="ko-KR" sz="2000" dirty="0"/>
              <a:t>(Bayesian Linear Regression)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선형회귀</a:t>
            </a:r>
            <a:r>
              <a:rPr lang="ko-KR" altLang="en-US" dirty="0"/>
              <a:t> </a:t>
            </a:r>
            <a:r>
              <a:rPr lang="en-US" altLang="ko-KR" dirty="0"/>
              <a:t>(Linear Models for Regression)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BB9DBB-C196-394A-BCD0-589F2AC160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F41113-9720-9745-834D-7B2E660E2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72" y="1538673"/>
            <a:ext cx="8175284" cy="494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1845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베이지안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선형회귀</a:t>
            </a:r>
            <a:r>
              <a:rPr lang="ko-KR" altLang="en-US" sz="2000" dirty="0"/>
              <a:t> </a:t>
            </a:r>
            <a:r>
              <a:rPr lang="en-US" altLang="ko-KR" sz="2000" dirty="0"/>
              <a:t>(Bayesian Linear Regression)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선형회귀</a:t>
            </a:r>
            <a:r>
              <a:rPr lang="ko-KR" altLang="en-US" dirty="0"/>
              <a:t> </a:t>
            </a:r>
            <a:r>
              <a:rPr lang="en-US" altLang="ko-KR" dirty="0"/>
              <a:t>(Linear Models for Regression)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BB9DBB-C196-394A-BCD0-589F2AC160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01B667-6511-D64F-A3CA-C831A586C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80" y="1707181"/>
            <a:ext cx="9559691" cy="392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7275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베이지안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선형회귀</a:t>
            </a:r>
            <a:r>
              <a:rPr lang="ko-KR" altLang="en-US" sz="2000" dirty="0"/>
              <a:t> </a:t>
            </a:r>
            <a:r>
              <a:rPr lang="en-US" altLang="ko-KR" sz="2000" dirty="0"/>
              <a:t>(Bayesian Linear Regression)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선형회귀</a:t>
            </a:r>
            <a:r>
              <a:rPr lang="ko-KR" altLang="en-US" dirty="0"/>
              <a:t> </a:t>
            </a:r>
            <a:r>
              <a:rPr lang="en-US" altLang="ko-KR" dirty="0"/>
              <a:t>(Linear Models for Regression)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BB9DBB-C196-394A-BCD0-589F2AC160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8300" y="1574999"/>
            <a:ext cx="9342788" cy="313932"/>
          </a:xfrm>
        </p:spPr>
        <p:txBody>
          <a:bodyPr/>
          <a:lstStyle/>
          <a:p>
            <a:r>
              <a:rPr lang="ko-KR" altLang="en-US" dirty="0" err="1"/>
              <a:t>예측분포</a:t>
            </a:r>
            <a:r>
              <a:rPr lang="ko-KR" altLang="en-US" dirty="0"/>
              <a:t> </a:t>
            </a:r>
            <a:r>
              <a:rPr lang="en-US" altLang="ko-KR" dirty="0"/>
              <a:t>(Predictive Distribution)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A8304-9031-164B-AA6A-1919DD0DB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7" y="1970006"/>
            <a:ext cx="8212846" cy="489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0627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제목 1"/>
          <p:cNvSpPr txBox="1">
            <a:spLocks noGrp="1"/>
          </p:cNvSpPr>
          <p:nvPr>
            <p:ph type="title"/>
          </p:nvPr>
        </p:nvSpPr>
        <p:spPr>
          <a:xfrm>
            <a:off x="372919" y="2109813"/>
            <a:ext cx="9342789" cy="176711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dirty="0"/>
          </a:p>
        </p:txBody>
      </p:sp>
      <p:sp>
        <p:nvSpPr>
          <p:cNvPr id="243" name="TextBox 11"/>
          <p:cNvSpPr txBox="1">
            <a:spLocks noGrp="1"/>
          </p:cNvSpPr>
          <p:nvPr>
            <p:ph type="body" idx="21"/>
          </p:nvPr>
        </p:nvSpPr>
        <p:spPr>
          <a:xfrm>
            <a:off x="7669075" y="6479335"/>
            <a:ext cx="2046632" cy="1384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Yahoo! Research</a:t>
            </a:r>
            <a:endParaRPr dirty="0"/>
          </a:p>
        </p:txBody>
      </p:sp>
      <p:sp>
        <p:nvSpPr>
          <p:cNvPr id="244" name="TextBox 21"/>
          <p:cNvSpPr txBox="1">
            <a:spLocks noGrp="1"/>
          </p:cNvSpPr>
          <p:nvPr>
            <p:ph type="body" idx="22"/>
          </p:nvPr>
        </p:nvSpPr>
        <p:spPr>
          <a:xfrm>
            <a:off x="7669075" y="6697820"/>
            <a:ext cx="2046632" cy="138499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강창성</a:t>
            </a:r>
            <a:endParaRPr dirty="0"/>
          </a:p>
        </p:txBody>
      </p:sp>
      <p:sp>
        <p:nvSpPr>
          <p:cNvPr id="245" name="TextBox 22"/>
          <p:cNvSpPr txBox="1">
            <a:spLocks noGrp="1"/>
          </p:cNvSpPr>
          <p:nvPr>
            <p:ph type="body" idx="23"/>
          </p:nvPr>
        </p:nvSpPr>
        <p:spPr>
          <a:xfrm>
            <a:off x="7669075" y="6987966"/>
            <a:ext cx="2046632" cy="124650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cskang@yahoo.com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선형 기저 함수 모델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선형회귀</a:t>
            </a:r>
            <a:r>
              <a:rPr lang="ko-KR" altLang="en-US" dirty="0"/>
              <a:t> </a:t>
            </a:r>
            <a:r>
              <a:rPr lang="en-US" altLang="ko-KR" dirty="0"/>
              <a:t>(Linear Models for Regression)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BB9DBB-C196-394A-BCD0-589F2AC160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EFE28D-C576-3649-B709-C654CD7F6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45" y="5013265"/>
            <a:ext cx="7306322" cy="2150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4DDD2F-3D02-F74F-9781-048205200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51" y="1329929"/>
            <a:ext cx="8428582" cy="357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1309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최대우도와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최소제곱법</a:t>
            </a:r>
            <a:r>
              <a:rPr lang="ko-KR" altLang="en-US" sz="2000" dirty="0"/>
              <a:t> </a:t>
            </a:r>
            <a:r>
              <a:rPr lang="en-US" altLang="ko-KR" sz="2000" dirty="0"/>
              <a:t>(Maximum Likelihood and Least Squares)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선형회귀</a:t>
            </a:r>
            <a:r>
              <a:rPr lang="ko-KR" altLang="en-US" dirty="0"/>
              <a:t> </a:t>
            </a:r>
            <a:r>
              <a:rPr lang="en-US" altLang="ko-KR" dirty="0"/>
              <a:t>(Linear Models for Regression)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BB9DBB-C196-394A-BCD0-589F2AC160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80DEC9-845C-7E4B-9429-F0B0FFACA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79" y="1356563"/>
            <a:ext cx="9341309" cy="471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3057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최대우도와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최소제곱법</a:t>
            </a:r>
            <a:r>
              <a:rPr lang="ko-KR" altLang="en-US" sz="2000" dirty="0"/>
              <a:t> </a:t>
            </a:r>
            <a:r>
              <a:rPr lang="en-US" altLang="ko-KR" sz="2000" dirty="0"/>
              <a:t>(Maximum Likelihood and Least Squares)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선형회귀</a:t>
            </a:r>
            <a:r>
              <a:rPr lang="ko-KR" altLang="en-US" dirty="0"/>
              <a:t> </a:t>
            </a:r>
            <a:r>
              <a:rPr lang="en-US" altLang="ko-KR" dirty="0"/>
              <a:t>(Linear Models for Regression)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BB9DBB-C196-394A-BCD0-589F2AC160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2D279-E09C-7A46-B430-8C419416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5" y="1329929"/>
            <a:ext cx="9351724" cy="55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5855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최대우도와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최소제곱법</a:t>
            </a:r>
            <a:r>
              <a:rPr lang="ko-KR" altLang="en-US" sz="2000" dirty="0"/>
              <a:t> </a:t>
            </a:r>
            <a:r>
              <a:rPr lang="en-US" altLang="ko-KR" sz="2000" dirty="0"/>
              <a:t>(Maximum Likelihood and Least Squares)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선형회귀</a:t>
            </a:r>
            <a:r>
              <a:rPr lang="ko-KR" altLang="en-US" dirty="0"/>
              <a:t> </a:t>
            </a:r>
            <a:r>
              <a:rPr lang="en-US" altLang="ko-KR" dirty="0"/>
              <a:t>(Linear Models for Regression)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BB9DBB-C196-394A-BCD0-589F2AC160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7F8550-DCA1-A043-A431-39DBFAF5A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77" y="1444400"/>
            <a:ext cx="9403723" cy="493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3317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최대우도와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최소제곱법</a:t>
            </a:r>
            <a:r>
              <a:rPr lang="ko-KR" altLang="en-US" sz="2000" dirty="0"/>
              <a:t> </a:t>
            </a:r>
            <a:r>
              <a:rPr lang="en-US" altLang="ko-KR" sz="2000" dirty="0"/>
              <a:t>(Maximum Likelihood and Least Squares)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선형회귀</a:t>
            </a:r>
            <a:r>
              <a:rPr lang="ko-KR" altLang="en-US" dirty="0"/>
              <a:t> </a:t>
            </a:r>
            <a:r>
              <a:rPr lang="en-US" altLang="ko-KR" dirty="0"/>
              <a:t>(Linear Models for Regression)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BB9DBB-C196-394A-BCD0-589F2AC160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8300" y="1619386"/>
            <a:ext cx="9342788" cy="313932"/>
          </a:xfrm>
        </p:spPr>
        <p:txBody>
          <a:bodyPr/>
          <a:lstStyle/>
          <a:p>
            <a:r>
              <a:rPr lang="en-US" dirty="0"/>
              <a:t>Normal equations</a:t>
            </a:r>
            <a:r>
              <a:rPr lang="ko-KR" altLang="en-US" dirty="0"/>
              <a:t> 유도하기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36537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최대우도와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최소제곱법</a:t>
            </a:r>
            <a:r>
              <a:rPr lang="ko-KR" altLang="en-US" sz="2000" dirty="0"/>
              <a:t> </a:t>
            </a:r>
            <a:r>
              <a:rPr lang="en-US" altLang="ko-KR" sz="2000" dirty="0"/>
              <a:t>(Maximum Likelihood and Least Squares)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선형회귀</a:t>
            </a:r>
            <a:r>
              <a:rPr lang="ko-KR" altLang="en-US" dirty="0"/>
              <a:t> </a:t>
            </a:r>
            <a:r>
              <a:rPr lang="en-US" altLang="ko-KR" dirty="0"/>
              <a:t>(Linear Models for Regression)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BB9DBB-C196-394A-BCD0-589F2AC160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784A86-BC03-3148-96D1-ABAC8C8A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21" y="1648588"/>
            <a:ext cx="9492776" cy="49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912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기하학적 의미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선형회귀</a:t>
            </a:r>
            <a:r>
              <a:rPr lang="ko-KR" altLang="en-US" dirty="0"/>
              <a:t> </a:t>
            </a:r>
            <a:r>
              <a:rPr lang="en-US" altLang="ko-KR" dirty="0"/>
              <a:t>(Linear Models for Regression)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BB9DBB-C196-394A-BCD0-589F2AC160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137C29-6F37-B346-9C3B-6AF046B63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58" y="1414889"/>
            <a:ext cx="7993743" cy="47117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13A7C3-C295-084F-A6EC-AB4E0893A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951" y="5364542"/>
            <a:ext cx="23241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9689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ogrammers-theme-1">
  <a:themeElements>
    <a:clrScheme name="프로그래머스">
      <a:dk1>
        <a:srgbClr val="212A3C"/>
      </a:dk1>
      <a:lt1>
        <a:srgbClr val="FFFFFF"/>
      </a:lt1>
      <a:dk2>
        <a:srgbClr val="212A3C"/>
      </a:dk2>
      <a:lt2>
        <a:srgbClr val="F3F3F8"/>
      </a:lt2>
      <a:accent1>
        <a:srgbClr val="0970FF"/>
      </a:accent1>
      <a:accent2>
        <a:srgbClr val="FC970B"/>
      </a:accent2>
      <a:accent3>
        <a:srgbClr val="4EB34E"/>
      </a:accent3>
      <a:accent4>
        <a:srgbClr val="F03738"/>
      </a:accent4>
      <a:accent5>
        <a:srgbClr val="662EB6"/>
      </a:accent5>
      <a:accent6>
        <a:srgbClr val="70AD47"/>
      </a:accent6>
      <a:hlink>
        <a:srgbClr val="0970FF"/>
      </a:hlink>
      <a:folHlink>
        <a:srgbClr val="B4C0CB"/>
      </a:folHlink>
    </a:clrScheme>
    <a:fontScheme name="programmers-theme-1">
      <a:majorFont>
        <a:latin typeface="Noto Sans KR Regular"/>
        <a:ea typeface="Noto Sans KR Regular"/>
        <a:cs typeface="Noto Sans KR Regular"/>
      </a:majorFont>
      <a:minorFont>
        <a:latin typeface="Helvetica"/>
        <a:ea typeface="Helvetica"/>
        <a:cs typeface="Helvetica"/>
      </a:minorFont>
    </a:fontScheme>
    <a:fmtScheme name="programmers-theme-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8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rogrammers-theme-1">
  <a:themeElements>
    <a:clrScheme name="programmers-theme-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8FF"/>
      </a:accent1>
      <a:accent2>
        <a:srgbClr val="FF9800"/>
      </a:accent2>
      <a:accent3>
        <a:srgbClr val="4BAF4F"/>
      </a:accent3>
      <a:accent4>
        <a:srgbClr val="F34336"/>
      </a:accent4>
      <a:accent5>
        <a:srgbClr val="673AB6"/>
      </a:accent5>
      <a:accent6>
        <a:srgbClr val="70AD47"/>
      </a:accent6>
      <a:hlink>
        <a:srgbClr val="0000FF"/>
      </a:hlink>
      <a:folHlink>
        <a:srgbClr val="FF00FF"/>
      </a:folHlink>
    </a:clrScheme>
    <a:fontScheme name="programmers-theme-1">
      <a:majorFont>
        <a:latin typeface="Noto Sans KR Regular"/>
        <a:ea typeface="Noto Sans KR Regular"/>
        <a:cs typeface="Noto Sans KR Regular"/>
      </a:majorFont>
      <a:minorFont>
        <a:latin typeface="Helvetica"/>
        <a:ea typeface="Helvetica"/>
        <a:cs typeface="Helvetica"/>
      </a:minorFont>
    </a:fontScheme>
    <a:fmtScheme name="programmers-theme-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8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14373</TotalTime>
  <Words>387</Words>
  <Application>Microsoft Macintosh PowerPoint</Application>
  <PresentationFormat>Custom</PresentationFormat>
  <Paragraphs>60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Noto Sans KR Bold</vt:lpstr>
      <vt:lpstr>Noto Sans KR Regular</vt:lpstr>
      <vt:lpstr>Arial</vt:lpstr>
      <vt:lpstr>Calibri</vt:lpstr>
      <vt:lpstr>Wingdings</vt:lpstr>
      <vt:lpstr>programmers-theme-1</vt:lpstr>
      <vt:lpstr>선형회귀 (Linear Models for Regression)</vt:lpstr>
      <vt:lpstr>선형 기저 함수 모델</vt:lpstr>
      <vt:lpstr>선형 기저 함수 모델</vt:lpstr>
      <vt:lpstr>최대우도와 최소제곱법 (Maximum Likelihood and Least Squares)</vt:lpstr>
      <vt:lpstr>최대우도와 최소제곱법 (Maximum Likelihood and Least Squares)</vt:lpstr>
      <vt:lpstr>최대우도와 최소제곱법 (Maximum Likelihood and Least Squares)</vt:lpstr>
      <vt:lpstr>최대우도와 최소제곱법 (Maximum Likelihood and Least Squares)</vt:lpstr>
      <vt:lpstr>최대우도와 최소제곱법 (Maximum Likelihood and Least Squares)</vt:lpstr>
      <vt:lpstr>기하학적 의미</vt:lpstr>
      <vt:lpstr>온라인 학습 (Sequential Learning)</vt:lpstr>
      <vt:lpstr>실습 (대규모의 선형회귀)</vt:lpstr>
      <vt:lpstr>규제화된 최소제곱법 (Regularized Least Squares)</vt:lpstr>
      <vt:lpstr>규제화된 최소제곱법 (Regularized Least Squares)</vt:lpstr>
      <vt:lpstr>편향-분산 분해 (Bias-Variance Decomposition)</vt:lpstr>
      <vt:lpstr>편향-분산 분해 (Bias-Variance Decomposition)</vt:lpstr>
      <vt:lpstr>편향-분산 분해 (Bias-Variance Decomposition)</vt:lpstr>
      <vt:lpstr>편향-분산 분해 (Bias-Variance Decomposition)</vt:lpstr>
      <vt:lpstr>편향-분산 분해 (Bias-Variance Decomposition)</vt:lpstr>
      <vt:lpstr>편향-분산 분해 (Bias-Variance Decomposition)</vt:lpstr>
      <vt:lpstr>편향-분산 분해 (Bias-Variance Decomposition)</vt:lpstr>
      <vt:lpstr>베이지안 선형회귀 (Bayesian Linear Regression)</vt:lpstr>
      <vt:lpstr>베이지안 선형회귀 (Bayesian Linear Regression)</vt:lpstr>
      <vt:lpstr>베이지안 선형회귀 (Bayesian Linear Regression)</vt:lpstr>
      <vt:lpstr>베이지안 선형회귀 (Bayesian Linear Regression)</vt:lpstr>
      <vt:lpstr>베이지안 선형회귀 (Bayesian Linear Regression)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Changsung Kang</cp:lastModifiedBy>
  <cp:revision>160</cp:revision>
  <dcterms:modified xsi:type="dcterms:W3CDTF">2021-01-07T04:37:03Z</dcterms:modified>
</cp:coreProperties>
</file>