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8" r:id="rId3"/>
    <p:sldId id="271" r:id="rId4"/>
    <p:sldId id="281" r:id="rId5"/>
    <p:sldId id="282" r:id="rId6"/>
    <p:sldId id="269" r:id="rId7"/>
    <p:sldId id="295" r:id="rId8"/>
    <p:sldId id="299" r:id="rId9"/>
    <p:sldId id="283" r:id="rId10"/>
    <p:sldId id="296" r:id="rId11"/>
    <p:sldId id="285" r:id="rId12"/>
    <p:sldId id="286" r:id="rId13"/>
    <p:sldId id="287" r:id="rId14"/>
    <p:sldId id="284" r:id="rId15"/>
    <p:sldId id="270" r:id="rId16"/>
    <p:sldId id="297" r:id="rId17"/>
    <p:sldId id="272" r:id="rId18"/>
    <p:sldId id="289" r:id="rId19"/>
    <p:sldId id="273" r:id="rId20"/>
    <p:sldId id="288" r:id="rId21"/>
    <p:sldId id="274" r:id="rId22"/>
    <p:sldId id="290" r:id="rId23"/>
    <p:sldId id="291" r:id="rId24"/>
    <p:sldId id="292" r:id="rId25"/>
    <p:sldId id="300" r:id="rId26"/>
    <p:sldId id="293" r:id="rId27"/>
    <p:sldId id="298" r:id="rId28"/>
    <p:sldId id="267" r:id="rId29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3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0"/>
  </p:normalViewPr>
  <p:slideViewPr>
    <p:cSldViewPr snapToGrid="0">
      <p:cViewPr varScale="1">
        <p:scale>
          <a:sx n="169" d="100"/>
          <a:sy n="169" d="100"/>
        </p:scale>
        <p:origin x="1736" y="184"/>
      </p:cViewPr>
      <p:guideLst>
        <p:guide orient="horz" pos="2380"/>
        <p:guide pos="31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7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DF530-CDA6-DD47-AE5D-F44DF6D1A9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845F-C2D9-AA44-8743-2B5B093B7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0A4E-45A8-F040-B3F9-F7DBAB7B3636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5F87F-25DD-1242-8436-74268DCEE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A825-3BE5-0D43-A8DB-2AEC3A84F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8CD-A78F-004A-8E0B-6290AC85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42872" latinLnBrk="0">
      <a:defRPr sz="1300">
        <a:latin typeface="+mj-lt"/>
        <a:ea typeface="+mj-ea"/>
        <a:cs typeface="+mj-cs"/>
        <a:sym typeface="Noto Sans KR Regular"/>
      </a:defRPr>
    </a:lvl1pPr>
    <a:lvl2pPr indent="228600" defTabSz="1042872" latinLnBrk="0">
      <a:defRPr sz="1300">
        <a:latin typeface="+mj-lt"/>
        <a:ea typeface="+mj-ea"/>
        <a:cs typeface="+mj-cs"/>
        <a:sym typeface="Noto Sans KR Regular"/>
      </a:defRPr>
    </a:lvl2pPr>
    <a:lvl3pPr indent="457200" defTabSz="1042872" latinLnBrk="0">
      <a:defRPr sz="1300">
        <a:latin typeface="+mj-lt"/>
        <a:ea typeface="+mj-ea"/>
        <a:cs typeface="+mj-cs"/>
        <a:sym typeface="Noto Sans KR Regular"/>
      </a:defRPr>
    </a:lvl3pPr>
    <a:lvl4pPr indent="685800" defTabSz="1042872" latinLnBrk="0">
      <a:defRPr sz="1300">
        <a:latin typeface="+mj-lt"/>
        <a:ea typeface="+mj-ea"/>
        <a:cs typeface="+mj-cs"/>
        <a:sym typeface="Noto Sans KR Regular"/>
      </a:defRPr>
    </a:lvl4pPr>
    <a:lvl5pPr indent="914400" defTabSz="1042872" latinLnBrk="0">
      <a:defRPr sz="1300">
        <a:latin typeface="+mj-lt"/>
        <a:ea typeface="+mj-ea"/>
        <a:cs typeface="+mj-cs"/>
        <a:sym typeface="Noto Sans KR Regular"/>
      </a:defRPr>
    </a:lvl5pPr>
    <a:lvl6pPr indent="1143000" defTabSz="1042872" latinLnBrk="0">
      <a:defRPr sz="1300">
        <a:latin typeface="+mj-lt"/>
        <a:ea typeface="+mj-ea"/>
        <a:cs typeface="+mj-cs"/>
        <a:sym typeface="Noto Sans KR Regular"/>
      </a:defRPr>
    </a:lvl6pPr>
    <a:lvl7pPr indent="1371600" defTabSz="1042872" latinLnBrk="0">
      <a:defRPr sz="1300">
        <a:latin typeface="+mj-lt"/>
        <a:ea typeface="+mj-ea"/>
        <a:cs typeface="+mj-cs"/>
        <a:sym typeface="Noto Sans KR Regular"/>
      </a:defRPr>
    </a:lvl7pPr>
    <a:lvl8pPr indent="1600200" defTabSz="1042872" latinLnBrk="0">
      <a:defRPr sz="1300">
        <a:latin typeface="+mj-lt"/>
        <a:ea typeface="+mj-ea"/>
        <a:cs typeface="+mj-cs"/>
        <a:sym typeface="Noto Sans KR Regular"/>
      </a:defRPr>
    </a:lvl8pPr>
    <a:lvl9pPr indent="1828800" defTabSz="1042872" latinLnBrk="0">
      <a:defRPr sz="1300">
        <a:latin typeface="+mj-lt"/>
        <a:ea typeface="+mj-ea"/>
        <a:cs typeface="+mj-cs"/>
        <a:sym typeface="Noto Sans KR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9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8177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2919" y="2587101"/>
            <a:ext cx="9342789" cy="2191857"/>
          </a:xfrm>
          <a:prstGeom prst="rect">
            <a:avLst/>
          </a:prstGeom>
        </p:spPr>
        <p:txBody>
          <a:bodyPr/>
          <a:lstStyle>
            <a:lvl1pPr marL="5985" indent="-5985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rgbClr val="B3C0CC"/>
                </a:solidFill>
              </a:defRPr>
            </a:lvl1pPr>
            <a:lvl2pPr marL="5985" indent="469106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2pPr>
            <a:lvl3pPr marL="5985" indent="944202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3pPr>
            <a:lvl4pPr marL="5985" indent="1419295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4pPr>
            <a:lvl5pPr marL="5985" indent="1894389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5pPr>
          </a:lstStyle>
          <a:p>
            <a:r>
              <a:rPr dirty="0" err="1"/>
              <a:t>프레젠테이션</a:t>
            </a:r>
            <a:r>
              <a:rPr dirty="0"/>
              <a:t> </a:t>
            </a:r>
            <a:r>
              <a:rPr dirty="0" err="1"/>
              <a:t>내용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4" name="직선 연결선[R] 12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직선 연결선[R] 13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직선 연결선[R] 14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[R] 15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그림 16" descr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직선 연결선[R] 11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직선 연결선[R] 17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직선 연결선[R] 18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직선 연결선[R] 19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그림 20" descr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2919" y="5993657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소속</a:t>
            </a:r>
            <a:r>
              <a:rPr dirty="0"/>
              <a:t> 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2919" y="6379891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성함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6" name="본문 첫 번째 줄…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372919" y="6766125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연락처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감사합니다 등의 마무리 문구</a:t>
            </a:r>
          </a:p>
        </p:txBody>
      </p:sp>
      <p:sp>
        <p:nvSpPr>
          <p:cNvPr id="81" name="TextBox 1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소속</a:t>
            </a:r>
            <a:endParaRPr dirty="0"/>
          </a:p>
        </p:txBody>
      </p:sp>
      <p:sp>
        <p:nvSpPr>
          <p:cNvPr id="82" name="TextBox 21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성함</a:t>
            </a:r>
            <a:endParaRPr dirty="0"/>
          </a:p>
        </p:txBody>
      </p:sp>
      <p:sp>
        <p:nvSpPr>
          <p:cNvPr id="83" name="TextBox 22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900">
                <a:solidFill>
                  <a:srgbClr val="838E97"/>
                </a:solidFill>
              </a:defRPr>
            </a:lvl1pPr>
          </a:lstStyle>
          <a:p>
            <a:r>
              <a:rPr dirty="0" err="1"/>
              <a:t>연락처</a:t>
            </a:r>
            <a:endParaRPr dirty="0"/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선 연결선[R] 6"/>
          <p:cNvSpPr/>
          <p:nvPr/>
        </p:nvSpPr>
        <p:spPr>
          <a:xfrm>
            <a:off x="368124" y="651852"/>
            <a:ext cx="9342789" cy="1"/>
          </a:xfrm>
          <a:prstGeom prst="line">
            <a:avLst/>
          </a:prstGeom>
          <a:ln w="6350">
            <a:solidFill>
              <a:srgbClr val="778F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68300" y="1965618"/>
            <a:ext cx="9342788" cy="3139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/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68125" y="1370165"/>
            <a:ext cx="9341309" cy="337016"/>
          </a:xfrm>
          <a:prstGeom prst="rect">
            <a:avLst/>
          </a:prstGeom>
        </p:spPr>
        <p:txBody>
          <a:bodyPr lIns="0" tIns="0" rIns="0" bIns="0"/>
          <a:lstStyle>
            <a:lvl1pPr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1pPr>
            <a:lvl2pPr indent="190037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2pPr>
            <a:lvl3pPr indent="380075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3pPr>
            <a:lvl4pPr indent="570112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4pPr>
            <a:lvl5pPr indent="760150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5pPr>
          </a:lstStyle>
          <a:p>
            <a:r>
              <a:t>타이틀에 관련된 간략한 설명 문구 등 기타 내용 입력하세요.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368125" y="889486"/>
            <a:ext cx="9342788" cy="440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defRPr sz="22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6647" y="344096"/>
            <a:ext cx="8325120" cy="216983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Bef>
                <a:spcPts val="0"/>
              </a:spcBef>
              <a:buNone/>
              <a:defRPr sz="1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>
              <a:spcBef>
                <a:spcPts val="0"/>
              </a:spcBef>
              <a:defRPr dirty="0"/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1338" y="364906"/>
            <a:ext cx="139574" cy="1651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6451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176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감사합니다 등의 마무리 문구</a:t>
            </a:r>
          </a:p>
        </p:txBody>
      </p:sp>
      <p:pic>
        <p:nvPicPr>
          <p:cNvPr id="3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39" y="5909476"/>
            <a:ext cx="339368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1" cy="49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Noto Sans K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ransition spd="med"/>
  <p:txStyles>
    <p:titleStyle>
      <a:lvl1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285750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pitchFamily="2" charset="2"/>
        <a:buChar char="§"/>
        <a:tabLst/>
        <a:defRPr sz="1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1pPr>
      <a:lvl2pPr marL="604838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2pPr>
      <a:lvl3pPr marL="566738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3pPr>
      <a:lvl4pPr marL="9175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4pPr>
      <a:lvl5pPr marL="12604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5pPr>
      <a:lvl6pPr marL="2758184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6pPr>
      <a:lvl7pPr marL="3233278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7pPr>
      <a:lvl8pPr marL="3708372" marR="0" indent="-382715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8pPr>
      <a:lvl9pPr marL="4183466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프레젠테이션 제목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4968" indent="-4968" defTabSz="788656">
              <a:defRPr sz="3900"/>
            </a:pPr>
            <a:r>
              <a:rPr lang="en-US" dirty="0"/>
              <a:t>Machine Learning </a:t>
            </a:r>
            <a:r>
              <a:rPr lang="ko-KR" altLang="en-US" dirty="0"/>
              <a:t>기초</a:t>
            </a:r>
            <a:endParaRPr dirty="0"/>
          </a:p>
        </p:txBody>
      </p:sp>
      <p:sp>
        <p:nvSpPr>
          <p:cNvPr id="94" name="프레젠테이션 내용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 Part 1</a:t>
            </a:r>
            <a:endParaRPr dirty="0"/>
          </a:p>
        </p:txBody>
      </p:sp>
      <p:sp>
        <p:nvSpPr>
          <p:cNvPr id="95" name="소속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96" name="성함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97" name="연락처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52821-FF84-1C49-8232-DC971095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58" y="1707181"/>
            <a:ext cx="7331384" cy="51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434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B82241-6355-384A-B247-DF92481C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0" y="1790812"/>
            <a:ext cx="9637614" cy="30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794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CCE4E-F1C9-524C-897F-19266890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628166"/>
            <a:ext cx="9081817" cy="392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28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B22D6F-A5D9-264D-979A-DFC15F3D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658336"/>
            <a:ext cx="7842696" cy="3591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09243-4A41-0849-B4DF-3E834CF5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7" y="5537596"/>
            <a:ext cx="5623847" cy="5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928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F37C6-E24C-6446-8562-5D138C79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8" y="1892790"/>
            <a:ext cx="3846021" cy="17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879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4635E-F608-3846-821B-65288AF8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460465"/>
            <a:ext cx="8841992" cy="41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569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연속적인 업데이트</a:t>
            </a:r>
            <a:r>
              <a:rPr lang="en-US" altLang="ko-KR" dirty="0"/>
              <a:t>:</a:t>
            </a:r>
            <a:r>
              <a:rPr lang="ko-KR" altLang="en-US" dirty="0"/>
              <a:t> 하나의 샘플을 관찰했을 때 </a:t>
            </a:r>
            <a:r>
              <a:rPr lang="ko-KR" altLang="en-US" dirty="0" err="1"/>
              <a:t>사전확률과</a:t>
            </a:r>
            <a:r>
              <a:rPr lang="ko-KR" altLang="en-US" dirty="0"/>
              <a:t> </a:t>
            </a:r>
            <a:r>
              <a:rPr lang="ko-KR" altLang="en-US" dirty="0" err="1"/>
              <a:t>사후확률의</a:t>
            </a:r>
            <a:r>
              <a:rPr lang="ko-KR" altLang="en-US" dirty="0"/>
              <a:t> 관계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53151-802E-AC43-986F-55FE89DF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4" y="2420737"/>
            <a:ext cx="9233012" cy="2143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C9A2C-04F9-654E-BFC2-642C40983A01}"/>
              </a:ext>
            </a:extLst>
          </p:cNvPr>
          <p:cNvSpPr txBox="1"/>
          <p:nvPr/>
        </p:nvSpPr>
        <p:spPr>
          <a:xfrm>
            <a:off x="2020395" y="5189689"/>
            <a:ext cx="6030309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첫번째 그림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사전확률</a:t>
            </a:r>
            <a:r>
              <a:rPr lang="ko-KR" altLang="en-US" dirty="0" err="1"/>
              <a:t>은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a=2, b=2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베타분포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두번째 그림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x=1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인 하나의 샘플에 대한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우도함수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dirty="0"/>
              <a:t>세번째 그림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사후확률은</a:t>
            </a:r>
            <a:r>
              <a:rPr lang="ko-KR" altLang="en-US" dirty="0"/>
              <a:t> </a:t>
            </a:r>
            <a:r>
              <a:rPr lang="en-US" altLang="ko-KR" dirty="0"/>
              <a:t>a=3, b=2</a:t>
            </a:r>
            <a:r>
              <a:rPr lang="ko-KR" altLang="en-US" dirty="0"/>
              <a:t>인 </a:t>
            </a:r>
            <a:r>
              <a:rPr lang="ko-KR" altLang="en-US" dirty="0" err="1"/>
              <a:t>베타분포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관찰에 대해선 이 </a:t>
            </a:r>
            <a:r>
              <a:rPr lang="ko-KR" altLang="en-US" dirty="0" err="1"/>
              <a:t>사후확률이</a:t>
            </a:r>
            <a:r>
              <a:rPr lang="ko-KR" altLang="en-US" dirty="0"/>
              <a:t> </a:t>
            </a:r>
            <a:r>
              <a:rPr lang="ko-KR" altLang="en-US" dirty="0" err="1"/>
              <a:t>사전확률로</a:t>
            </a:r>
            <a:r>
              <a:rPr lang="ko-KR" altLang="en-US" dirty="0"/>
              <a:t> 쓰이게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4422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2DF9A-870F-7B48-B7AF-88CECA38B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6" y="1658336"/>
            <a:ext cx="10071100" cy="22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630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다항변수</a:t>
            </a:r>
            <a:r>
              <a:rPr lang="en-US" altLang="ko-KR" sz="2000" dirty="0"/>
              <a:t>(</a:t>
            </a:r>
            <a:r>
              <a:rPr lang="en-US" sz="2000" dirty="0"/>
              <a:t>Multinomial Variables): </a:t>
            </a:r>
            <a:r>
              <a:rPr lang="ko-KR" altLang="en-US" sz="2000" dirty="0" err="1"/>
              <a:t>빈도주의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5F88D-E0E2-9D41-9B5F-13216350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28" y="1617945"/>
            <a:ext cx="9516234" cy="32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272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다항변수</a:t>
            </a:r>
            <a:r>
              <a:rPr lang="en-US" altLang="ko-KR" sz="2000" dirty="0"/>
              <a:t>(</a:t>
            </a:r>
            <a:r>
              <a:rPr lang="en-US" sz="2000" dirty="0"/>
              <a:t>Multinomial Variables): </a:t>
            </a:r>
            <a:r>
              <a:rPr lang="ko-KR" altLang="en-US" sz="2000" dirty="0" err="1"/>
              <a:t>빈도주의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4FCE1-B454-8C4E-8720-06765289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28" y="1515684"/>
            <a:ext cx="9524326" cy="27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082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밀도추정</a:t>
            </a:r>
            <a:r>
              <a:rPr lang="ko-KR" altLang="en-US" sz="2000" dirty="0"/>
              <a:t> </a:t>
            </a:r>
            <a:r>
              <a:rPr lang="en-US" altLang="ko-KR" sz="2000" dirty="0"/>
              <a:t>(Density Estimation)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8FDA6-1A0B-9544-9AA4-326D6A4A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3" y="1760352"/>
            <a:ext cx="9747585" cy="39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3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다항변수</a:t>
            </a:r>
            <a:r>
              <a:rPr lang="en-US" altLang="ko-KR" sz="2000" dirty="0"/>
              <a:t>(</a:t>
            </a:r>
            <a:r>
              <a:rPr lang="en-US" sz="2000" dirty="0"/>
              <a:t>Multinomial Variables): </a:t>
            </a:r>
            <a:r>
              <a:rPr lang="ko-KR" altLang="en-US" sz="2000" dirty="0" err="1"/>
              <a:t>빈도주의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C46C37-43D4-E142-B1D5-6D7524E4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453238"/>
            <a:ext cx="9442749" cy="29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3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다항변수</a:t>
            </a:r>
            <a:r>
              <a:rPr lang="en-US" altLang="ko-KR" sz="2000" dirty="0"/>
              <a:t>(</a:t>
            </a:r>
            <a:r>
              <a:rPr lang="en-US" sz="2000" dirty="0"/>
              <a:t>Multinomial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6DE47B-96AB-1446-A331-A64A8A5F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548690"/>
            <a:ext cx="8821187" cy="39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85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다항변수</a:t>
            </a:r>
            <a:r>
              <a:rPr lang="en-US" altLang="ko-KR" sz="2000" dirty="0"/>
              <a:t>(</a:t>
            </a:r>
            <a:r>
              <a:rPr lang="en-US" sz="2000" dirty="0"/>
              <a:t>Multinomial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3B07D-37D0-7E41-BFCB-E1AA8BDE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1621670"/>
            <a:ext cx="7059561" cy="26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204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다항변수</a:t>
            </a:r>
            <a:r>
              <a:rPr lang="en-US" altLang="ko-KR" sz="2000" dirty="0"/>
              <a:t>(</a:t>
            </a:r>
            <a:r>
              <a:rPr lang="en-US" sz="2000" dirty="0"/>
              <a:t>Multinomial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BCC98-604F-234A-9436-F8F6DA55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5" y="1538673"/>
            <a:ext cx="9605246" cy="257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3987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다항변수</a:t>
            </a:r>
            <a:r>
              <a:rPr lang="en-US" altLang="ko-KR" sz="2000" dirty="0"/>
              <a:t>(</a:t>
            </a:r>
            <a:r>
              <a:rPr lang="en-US" sz="2000" dirty="0"/>
              <a:t>Multinomial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4DCD69-596D-9147-B4CB-A0225199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6" y="1747417"/>
            <a:ext cx="9438968" cy="29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277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다항변수</a:t>
            </a:r>
            <a:r>
              <a:rPr lang="en-US" altLang="ko-KR" sz="2000" dirty="0"/>
              <a:t>(</a:t>
            </a:r>
            <a:r>
              <a:rPr lang="en-US" sz="2000" dirty="0"/>
              <a:t>Multinomial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415362"/>
            <a:ext cx="9342788" cy="313932"/>
          </a:xfrm>
        </p:spPr>
        <p:txBody>
          <a:bodyPr/>
          <a:lstStyle/>
          <a:p>
            <a:r>
              <a:rPr lang="ko-KR" altLang="en-US" dirty="0"/>
              <a:t>일반적인 경우 </a:t>
            </a:r>
            <a:r>
              <a:rPr lang="en-US" altLang="ko-KR" dirty="0"/>
              <a:t>(K=M):  </a:t>
            </a:r>
            <a:r>
              <a:rPr lang="ko-KR" altLang="en-US" dirty="0"/>
              <a:t>귀납법</a:t>
            </a:r>
            <a:r>
              <a:rPr lang="en-US" altLang="ko-KR" dirty="0"/>
              <a:t>(induction)</a:t>
            </a:r>
            <a:r>
              <a:rPr lang="ko-KR" altLang="en-US" dirty="0" err="1"/>
              <a:t>으로</a:t>
            </a:r>
            <a:r>
              <a:rPr lang="ko-KR" altLang="en-US" dirty="0"/>
              <a:t> 증명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361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다항변수</a:t>
            </a:r>
            <a:r>
              <a:rPr lang="en-US" altLang="ko-KR" sz="2000" dirty="0"/>
              <a:t>(</a:t>
            </a:r>
            <a:r>
              <a:rPr lang="en-US" sz="2000" dirty="0"/>
              <a:t>Multinomial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14B49-F9D0-9A4F-914F-41371781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82" y="1684538"/>
            <a:ext cx="9718334" cy="30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2702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실습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024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제목 1"/>
          <p:cNvSpPr txBox="1">
            <a:spLocks noGrp="1"/>
          </p:cNvSpPr>
          <p:nvPr>
            <p:ph type="title"/>
          </p:nvPr>
        </p:nvSpPr>
        <p:spPr>
          <a:xfrm>
            <a:off x="372919" y="2109813"/>
            <a:ext cx="9342789" cy="176711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dirty="0"/>
          </a:p>
        </p:txBody>
      </p:sp>
      <p:sp>
        <p:nvSpPr>
          <p:cNvPr id="243" name="TextBox 11"/>
          <p:cNvSpPr txBox="1">
            <a:spLocks noGrp="1"/>
          </p:cNvSpPr>
          <p:nvPr>
            <p:ph type="body" idx="2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244" name="TextBox 21"/>
          <p:cNvSpPr txBox="1">
            <a:spLocks noGrp="1"/>
          </p:cNvSpPr>
          <p:nvPr>
            <p:ph type="body" idx="22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245" name="TextBox 22"/>
          <p:cNvSpPr txBox="1">
            <a:spLocks noGrp="1"/>
          </p:cNvSpPr>
          <p:nvPr>
            <p:ph type="body" idx="23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빈도주의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9AA76-F212-8346-BEBA-736C3316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4" y="1707658"/>
            <a:ext cx="9702800" cy="34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795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빈도주의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153828-D6BE-4C4F-8243-5E51D0B9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6" y="1470903"/>
            <a:ext cx="7457501" cy="46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092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빈도주의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F8743-0A40-C642-8310-EAA823AD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84" y="1431760"/>
            <a:ext cx="7319329" cy="31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89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2EAA9-7C37-F943-BA90-A1C58119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" y="1658336"/>
            <a:ext cx="7124180" cy="40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88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D63C16-75DF-C244-908A-68462DB9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16" y="1965618"/>
            <a:ext cx="5956667" cy="4178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6C7A7-0654-7B45-8597-206E73C550C2}"/>
                  </a:ext>
                </a:extLst>
              </p:cNvPr>
              <p:cNvSpPr txBox="1"/>
              <p:nvPr/>
            </p:nvSpPr>
            <p:spPr>
              <a:xfrm>
                <a:off x="4276945" y="6482349"/>
                <a:ext cx="1517208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N = 10,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=0.25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6C7A7-0654-7B45-8597-206E73C5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45" y="6482349"/>
                <a:ext cx="1517208" cy="369330"/>
              </a:xfrm>
              <a:prstGeom prst="rect">
                <a:avLst/>
              </a:prstGeom>
              <a:blipFill>
                <a:blip r:embed="rId3"/>
                <a:stretch>
                  <a:fillRect l="-5785" t="-6667" r="-4959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6515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A9B23-6C7A-1E49-A69E-B49958E9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3" y="1707181"/>
            <a:ext cx="8880194" cy="22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054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이항변수</a:t>
            </a:r>
            <a:r>
              <a:rPr lang="en-US" altLang="ko-KR" sz="2000" dirty="0"/>
              <a:t>(</a:t>
            </a:r>
            <a:r>
              <a:rPr lang="en-US" sz="2000" dirty="0"/>
              <a:t>Binary Variables): </a:t>
            </a:r>
            <a:r>
              <a:rPr lang="ko-KR" altLang="en-US" sz="2000" dirty="0" err="1"/>
              <a:t>베이지언</a:t>
            </a:r>
            <a:r>
              <a:rPr lang="ko-KR" altLang="en-US" sz="2000" dirty="0"/>
              <a:t> 방법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확률분포 </a:t>
            </a:r>
            <a:r>
              <a:rPr lang="en-US" altLang="ko-KR" dirty="0"/>
              <a:t>(Probability Distributions)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3604E4-07EA-8248-A2C4-0B247E8A0F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19D5C6-1DFA-D843-92F3-D0FDD8F0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4" y="1370165"/>
            <a:ext cx="7938664" cy="45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75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프로그래머스">
      <a:dk1>
        <a:srgbClr val="212A3C"/>
      </a:dk1>
      <a:lt1>
        <a:srgbClr val="FFFFFF"/>
      </a:lt1>
      <a:dk2>
        <a:srgbClr val="212A3C"/>
      </a:dk2>
      <a:lt2>
        <a:srgbClr val="F3F3F8"/>
      </a:lt2>
      <a:accent1>
        <a:srgbClr val="0970FF"/>
      </a:accent1>
      <a:accent2>
        <a:srgbClr val="FC970B"/>
      </a:accent2>
      <a:accent3>
        <a:srgbClr val="4EB34E"/>
      </a:accent3>
      <a:accent4>
        <a:srgbClr val="F03738"/>
      </a:accent4>
      <a:accent5>
        <a:srgbClr val="662EB6"/>
      </a:accent5>
      <a:accent6>
        <a:srgbClr val="70AD47"/>
      </a:accent6>
      <a:hlink>
        <a:srgbClr val="0970FF"/>
      </a:hlink>
      <a:folHlink>
        <a:srgbClr val="B4C0CB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410</Words>
  <Application>Microsoft Macintosh PowerPoint</Application>
  <PresentationFormat>Custom</PresentationFormat>
  <Paragraphs>69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Noto Sans KR Bold</vt:lpstr>
      <vt:lpstr>Noto Sans KR Regular</vt:lpstr>
      <vt:lpstr>Arial</vt:lpstr>
      <vt:lpstr>Calibri</vt:lpstr>
      <vt:lpstr>Cambria Math</vt:lpstr>
      <vt:lpstr>Wingdings</vt:lpstr>
      <vt:lpstr>programmers-theme-1</vt:lpstr>
      <vt:lpstr>Machine Learning 기초</vt:lpstr>
      <vt:lpstr>밀도추정 (Density Estimation)</vt:lpstr>
      <vt:lpstr>이항변수(Binary Variables): 빈도주의 방법</vt:lpstr>
      <vt:lpstr>이항변수(Binary Variables): 빈도주의 방법</vt:lpstr>
      <vt:lpstr>이항변수(Binary Variables): 빈도주의 방법</vt:lpstr>
      <vt:lpstr>이항변수(Binary Variables): 베이지언 방법</vt:lpstr>
      <vt:lpstr>이항변수(Binary Variables): 베이지언 방법</vt:lpstr>
      <vt:lpstr>이항변수(Binary Variables): 베이지언 방법</vt:lpstr>
      <vt:lpstr>이항변수(Binary Variables): 베이지언 방법</vt:lpstr>
      <vt:lpstr>이항변수(Binary Variables): 베이지언 방법</vt:lpstr>
      <vt:lpstr>이항변수(Binary Variables): 베이지언 방법</vt:lpstr>
      <vt:lpstr>이항변수(Binary Variables): 베이지언 방법</vt:lpstr>
      <vt:lpstr>이항변수(Binary Variables): 베이지언 방법</vt:lpstr>
      <vt:lpstr>이항변수(Binary Variables): 베이지언 방법</vt:lpstr>
      <vt:lpstr>이항변수(Binary Variables): 베이지언 방법</vt:lpstr>
      <vt:lpstr>이항변수(Binary Variables): 베이지언 방법</vt:lpstr>
      <vt:lpstr>이항변수(Binary Variables): 베이지언 방법</vt:lpstr>
      <vt:lpstr>다항변수(Multinomial Variables): 빈도주의 방법</vt:lpstr>
      <vt:lpstr>다항변수(Multinomial Variables): 빈도주의 방법</vt:lpstr>
      <vt:lpstr>다항변수(Multinomial Variables): 빈도주의 방법</vt:lpstr>
      <vt:lpstr>다항변수(Multinomial Variables): 베이지언 방법</vt:lpstr>
      <vt:lpstr>다항변수(Multinomial Variables): 베이지언 방법</vt:lpstr>
      <vt:lpstr>다항변수(Multinomial Variables): 베이지언 방법</vt:lpstr>
      <vt:lpstr>다항변수(Multinomial Variables): 베이지언 방법</vt:lpstr>
      <vt:lpstr>다항변수(Multinomial Variables): 베이지언 방법</vt:lpstr>
      <vt:lpstr>다항변수(Multinomial Variables): 베이지언 방법</vt:lpstr>
      <vt:lpstr>실습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Changsung Kang</cp:lastModifiedBy>
  <cp:revision>96</cp:revision>
  <dcterms:modified xsi:type="dcterms:W3CDTF">2020-12-25T19:15:39Z</dcterms:modified>
</cp:coreProperties>
</file>