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torage Automation using Ansible"/>
          <p:cNvSpPr txBox="1"/>
          <p:nvPr>
            <p:ph type="ctrTitle"/>
          </p:nvPr>
        </p:nvSpPr>
        <p:spPr>
          <a:prstGeom prst="rect">
            <a:avLst/>
          </a:prstGeom>
        </p:spPr>
        <p:txBody>
          <a:bodyPr/>
          <a:lstStyle>
            <a:lvl1pPr>
              <a:defRPr sz="5100">
                <a:latin typeface="Helvetica Neue"/>
                <a:ea typeface="Helvetica Neue"/>
                <a:cs typeface="Helvetica Neue"/>
                <a:sym typeface="Helvetica Neue"/>
              </a:defRPr>
            </a:lvl1pPr>
          </a:lstStyle>
          <a:p>
            <a:pPr/>
            <a:r>
              <a:t>Storage Automation using Ansible</a:t>
            </a:r>
          </a:p>
        </p:txBody>
      </p:sp>
      <p:sp>
        <p:nvSpPr>
          <p:cNvPr id="120" name="Nithya Selvaraj"/>
          <p:cNvSpPr txBox="1"/>
          <p:nvPr>
            <p:ph type="subTitle" sz="quarter" idx="1"/>
          </p:nvPr>
        </p:nvSpPr>
        <p:spPr>
          <a:prstGeom prst="rect">
            <a:avLst/>
          </a:prstGeom>
        </p:spPr>
        <p:txBody>
          <a:bodyPr/>
          <a:lstStyle/>
          <a:p>
            <a:pPr>
              <a:defRPr sz="2800"/>
            </a:pPr>
          </a:p>
          <a:p>
            <a:pPr>
              <a:defRPr sz="2800"/>
            </a:pPr>
            <a:r>
              <a:t>Nithya Selvaraj</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verview"/>
          <p:cNvSpPr txBox="1"/>
          <p:nvPr>
            <p:ph type="title"/>
          </p:nvPr>
        </p:nvSpPr>
        <p:spPr>
          <a:prstGeom prst="rect">
            <a:avLst/>
          </a:prstGeom>
        </p:spPr>
        <p:txBody>
          <a:bodyPr/>
          <a:lstStyle>
            <a:lvl1pPr>
              <a:defRPr sz="5600">
                <a:latin typeface="Helvetica Neue"/>
                <a:ea typeface="Helvetica Neue"/>
                <a:cs typeface="Helvetica Neue"/>
                <a:sym typeface="Helvetica Neue"/>
              </a:defRPr>
            </a:lvl1pPr>
          </a:lstStyle>
          <a:p>
            <a:pPr/>
            <a:r>
              <a:t>Why Automate Storage ?</a:t>
            </a:r>
          </a:p>
        </p:txBody>
      </p:sp>
      <p:sp>
        <p:nvSpPr>
          <p:cNvPr id="123" name="Use a Software available in the market to automate storage provisioning, deployments and config management."/>
          <p:cNvSpPr txBox="1"/>
          <p:nvPr>
            <p:ph type="body" idx="1"/>
          </p:nvPr>
        </p:nvSpPr>
        <p:spPr>
          <a:prstGeom prst="rect">
            <a:avLst/>
          </a:prstGeom>
        </p:spPr>
        <p:txBody>
          <a:bodyPr/>
          <a:lstStyle/>
          <a:p>
            <a:pPr/>
            <a:r>
              <a:t>Automated provisioning </a:t>
            </a:r>
          </a:p>
          <a:p>
            <a:pPr/>
            <a:r>
              <a:t>Faster deployments </a:t>
            </a:r>
          </a:p>
          <a:p>
            <a:pPr/>
            <a:r>
              <a:t>Reduce errors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hy Ansible?"/>
          <p:cNvSpPr txBox="1"/>
          <p:nvPr>
            <p:ph type="title"/>
          </p:nvPr>
        </p:nvSpPr>
        <p:spPr>
          <a:prstGeom prst="rect">
            <a:avLst/>
          </a:prstGeom>
        </p:spPr>
        <p:txBody>
          <a:bodyPr/>
          <a:lstStyle>
            <a:lvl1pPr>
              <a:defRPr sz="5600">
                <a:latin typeface="Helvetica Neue"/>
                <a:ea typeface="Helvetica Neue"/>
                <a:cs typeface="Helvetica Neue"/>
                <a:sym typeface="Helvetica Neue"/>
              </a:defRPr>
            </a:lvl1pPr>
          </a:lstStyle>
          <a:p>
            <a:pPr/>
            <a:r>
              <a:t>Why Ansible?</a:t>
            </a:r>
          </a:p>
        </p:txBody>
      </p:sp>
      <p:sp>
        <p:nvSpPr>
          <p:cNvPr id="126" name="Simplicity of the product.…"/>
          <p:cNvSpPr txBox="1"/>
          <p:nvPr>
            <p:ph type="body" idx="1"/>
          </p:nvPr>
        </p:nvSpPr>
        <p:spPr>
          <a:prstGeom prst="rect">
            <a:avLst/>
          </a:prstGeom>
        </p:spPr>
        <p:txBody>
          <a:bodyPr/>
          <a:lstStyle/>
          <a:p>
            <a:pPr lvl="2" marL="916303" indent="-305433" defTabSz="379729">
              <a:spcBef>
                <a:spcPts val="1500"/>
              </a:spcBef>
            </a:pPr>
            <a:r>
              <a:t>Simplicity of the product. </a:t>
            </a:r>
          </a:p>
          <a:p>
            <a:pPr lvl="2" marL="916303" indent="-305433" defTabSz="379729">
              <a:spcBef>
                <a:spcPts val="1500"/>
              </a:spcBef>
            </a:pPr>
            <a:r>
              <a:t>Agentless solution.  </a:t>
            </a:r>
          </a:p>
          <a:p>
            <a:pPr lvl="2" marL="916303" indent="-305433" defTabSz="379729">
              <a:spcBef>
                <a:spcPts val="1500"/>
              </a:spcBef>
            </a:pPr>
            <a:r>
              <a:t>Need to install Ansible only on one machine, could even be a laptop.  </a:t>
            </a:r>
          </a:p>
          <a:p>
            <a:pPr lvl="2" marL="916303" indent="-305433" defTabSz="379729">
              <a:spcBef>
                <a:spcPts val="1500"/>
              </a:spcBef>
            </a:pPr>
            <a:r>
              <a:t>By default uses SSH to connect to destination machine.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Tools used/required"/>
          <p:cNvSpPr txBox="1"/>
          <p:nvPr>
            <p:ph type="title"/>
          </p:nvPr>
        </p:nvSpPr>
        <p:spPr>
          <a:prstGeom prst="rect">
            <a:avLst/>
          </a:prstGeom>
        </p:spPr>
        <p:txBody>
          <a:bodyPr/>
          <a:lstStyle>
            <a:lvl1pPr>
              <a:defRPr sz="5600">
                <a:latin typeface="Helvetica Neue"/>
                <a:ea typeface="Helvetica Neue"/>
                <a:cs typeface="Helvetica Neue"/>
                <a:sym typeface="Helvetica Neue"/>
              </a:defRPr>
            </a:lvl1pPr>
          </a:lstStyle>
          <a:p>
            <a:pPr/>
            <a:r>
              <a:t>Tools required/used</a:t>
            </a:r>
          </a:p>
        </p:txBody>
      </p:sp>
      <p:sp>
        <p:nvSpPr>
          <p:cNvPr id="129" name="Python 2.6/2.7 or Python 3.5 and higher…"/>
          <p:cNvSpPr txBox="1"/>
          <p:nvPr>
            <p:ph type="body" idx="1"/>
          </p:nvPr>
        </p:nvSpPr>
        <p:spPr>
          <a:prstGeom prst="rect">
            <a:avLst/>
          </a:prstGeom>
        </p:spPr>
        <p:txBody>
          <a:bodyPr/>
          <a:lstStyle/>
          <a:p>
            <a:pPr marL="305433" indent="-305433" defTabSz="379729">
              <a:spcBef>
                <a:spcPts val="1500"/>
              </a:spcBef>
            </a:pPr>
            <a:r>
              <a:t>Python 2.6/2.7 or Python 3.5 and higher </a:t>
            </a:r>
          </a:p>
          <a:p>
            <a:pPr marL="305433" indent="-305433" defTabSz="379729">
              <a:spcBef>
                <a:spcPts val="1500"/>
              </a:spcBef>
            </a:pPr>
            <a:r>
              <a:t>Ansible 2.5</a:t>
            </a:r>
          </a:p>
          <a:p>
            <a:pPr marL="305433" indent="-305433" defTabSz="379729">
              <a:spcBef>
                <a:spcPts val="1500"/>
              </a:spcBef>
            </a:pPr>
            <a:r>
              <a:t>VMware Fusion</a:t>
            </a:r>
          </a:p>
          <a:p>
            <a:pPr marL="305433" indent="-305433" defTabSz="379729">
              <a:spcBef>
                <a:spcPts val="1500"/>
              </a:spcBef>
            </a:pPr>
            <a:r>
              <a:t>NetApp Ontap 8.3.2.Simulator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Demo"/>
          <p:cNvSpPr txBox="1"/>
          <p:nvPr>
            <p:ph type="title"/>
          </p:nvPr>
        </p:nvSpPr>
        <p:spPr>
          <a:prstGeom prst="rect">
            <a:avLst/>
          </a:prstGeom>
        </p:spPr>
        <p:txBody>
          <a:bodyPr/>
          <a:lstStyle>
            <a:lvl1pPr>
              <a:defRPr sz="6400">
                <a:latin typeface="Helvetica Neue"/>
                <a:ea typeface="Helvetica Neue"/>
                <a:cs typeface="Helvetica Neue"/>
                <a:sym typeface="Helvetica Neue"/>
              </a:defRPr>
            </a:lvl1pPr>
          </a:lstStyle>
          <a:p>
            <a:pPr/>
            <a:r>
              <a:t>Demo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Lessons learnt"/>
          <p:cNvSpPr txBox="1"/>
          <p:nvPr>
            <p:ph type="title"/>
          </p:nvPr>
        </p:nvSpPr>
        <p:spPr>
          <a:prstGeom prst="rect">
            <a:avLst/>
          </a:prstGeom>
        </p:spPr>
        <p:txBody>
          <a:bodyPr/>
          <a:lstStyle>
            <a:lvl1pPr>
              <a:defRPr sz="5600">
                <a:latin typeface="Helvetica Neue"/>
                <a:ea typeface="Helvetica Neue"/>
                <a:cs typeface="Helvetica Neue"/>
                <a:sym typeface="Helvetica Neue"/>
              </a:defRPr>
            </a:lvl1pPr>
          </a:lstStyle>
          <a:p>
            <a:pPr/>
            <a:r>
              <a:t>Lessons learnt </a:t>
            </a:r>
          </a:p>
        </p:txBody>
      </p:sp>
      <p:sp>
        <p:nvSpPr>
          <p:cNvPr id="134" name="Many!…"/>
          <p:cNvSpPr txBox="1"/>
          <p:nvPr>
            <p:ph type="body" idx="1"/>
          </p:nvPr>
        </p:nvSpPr>
        <p:spPr>
          <a:prstGeom prst="rect">
            <a:avLst/>
          </a:prstGeom>
        </p:spPr>
        <p:txBody>
          <a:bodyPr/>
          <a:lstStyle/>
          <a:p>
            <a:pPr marL="305433" indent="-305433" defTabSz="379729">
              <a:spcBef>
                <a:spcPts val="1500"/>
              </a:spcBef>
              <a:defRPr sz="2300"/>
            </a:pPr>
            <a:r>
              <a:t>Many!</a:t>
            </a:r>
          </a:p>
          <a:p>
            <a:pPr lvl="1" marL="610869" indent="-305433" defTabSz="379729">
              <a:spcBef>
                <a:spcPts val="1500"/>
              </a:spcBef>
              <a:defRPr sz="2300"/>
            </a:pPr>
            <a:r>
              <a:t>After installing the NetApp simulator on VMware Fusion and configuring, I wasn't able to reach the cluster from my laptop due to usage of incorrect network configuration of VMware fusion.</a:t>
            </a:r>
          </a:p>
          <a:p>
            <a:pPr lvl="1" marL="610869" indent="-305433" defTabSz="379729">
              <a:spcBef>
                <a:spcPts val="1500"/>
              </a:spcBef>
              <a:defRPr sz="2300"/>
            </a:pPr>
            <a:r>
              <a:t>After ensuring all the steps in the install guide was followed, NetApp simulator was still unreachable from my laptop.  Internet search came to my aid.  The VM's Network interface had to be changed to "Host-Only" (still trying to understand this option)</a:t>
            </a:r>
          </a:p>
          <a:p>
            <a:pPr lvl="1" marL="610869" indent="-305433" defTabSz="379729">
              <a:spcBef>
                <a:spcPts val="1500"/>
              </a:spcBef>
              <a:defRPr sz="2300"/>
            </a:pPr>
            <a:r>
              <a:t>My initial attempts at writing an sensible playbook from the provided examples were unsuccessful.  I kept getting errors that the module name provided is illegal, missing characters.  It took me various tries to figure out that the editor I was using introduced tabs in the YAML code.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Questions"/>
          <p:cNvSpPr txBox="1"/>
          <p:nvPr>
            <p:ph type="title"/>
          </p:nvPr>
        </p:nvSpPr>
        <p:spPr>
          <a:prstGeom prst="rect">
            <a:avLst/>
          </a:prstGeom>
        </p:spPr>
        <p:txBody>
          <a:bodyPr/>
          <a:lstStyle>
            <a:lvl1pPr>
              <a:defRPr sz="6400">
                <a:latin typeface="Helvetica Neue"/>
                <a:ea typeface="Helvetica Neue"/>
                <a:cs typeface="Helvetica Neue"/>
                <a:sym typeface="Helvetica Neue"/>
              </a:defRPr>
            </a:lvl1pPr>
          </a:lstStyle>
          <a:p>
            <a:pPr/>
            <a:r>
              <a:t>Questions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