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7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27" r:id="rId9"/>
    <p:sldId id="428" r:id="rId10"/>
    <p:sldId id="429" r:id="rId11"/>
    <p:sldId id="412" r:id="rId12"/>
    <p:sldId id="430" r:id="rId13"/>
    <p:sldId id="413" r:id="rId14"/>
    <p:sldId id="414" r:id="rId15"/>
    <p:sldId id="419" r:id="rId1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435" y="2129656"/>
            <a:ext cx="7771132" cy="14704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284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6377" indent="0" algn="ctr">
              <a:buNone/>
              <a:defRPr/>
            </a:lvl2pPr>
            <a:lvl3pPr marL="912754" indent="0" algn="ctr">
              <a:buNone/>
              <a:defRPr/>
            </a:lvl3pPr>
            <a:lvl4pPr marL="1369131" indent="0" algn="ctr">
              <a:buNone/>
              <a:defRPr/>
            </a:lvl4pPr>
            <a:lvl5pPr marL="1825508" indent="0" algn="ctr">
              <a:buNone/>
              <a:defRPr/>
            </a:lvl5pPr>
            <a:lvl6pPr marL="2281885" indent="0" algn="ctr">
              <a:buNone/>
              <a:defRPr/>
            </a:lvl6pPr>
            <a:lvl7pPr marL="2738262" indent="0" algn="ctr">
              <a:buNone/>
              <a:defRPr/>
            </a:lvl7pPr>
            <a:lvl8pPr marL="3194639" indent="0" algn="ctr">
              <a:buNone/>
              <a:defRPr/>
            </a:lvl8pPr>
            <a:lvl9pPr marL="3651016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3387" y="228178"/>
            <a:ext cx="1941991" cy="601976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2661" y="228178"/>
            <a:ext cx="5678538" cy="601976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1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56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5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4321" y="1600412"/>
            <a:ext cx="3811057" cy="22469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4321" y="3999444"/>
            <a:ext cx="3811057" cy="22484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0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530" y="152118"/>
            <a:ext cx="8826940" cy="766930"/>
          </a:xfrm>
        </p:spPr>
        <p:txBody>
          <a:bodyPr/>
          <a:lstStyle>
            <a:lvl1pPr>
              <a:defRPr sz="3594" b="0" u="none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530" y="1147225"/>
            <a:ext cx="8826940" cy="5476259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299"/>
              </a:spcBef>
              <a:buClr>
                <a:srgbClr val="C00000"/>
              </a:buCl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066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399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96" y="2906094"/>
            <a:ext cx="7771132" cy="1500584"/>
          </a:xfrm>
        </p:spPr>
        <p:txBody>
          <a:bodyPr anchor="b"/>
          <a:lstStyle>
            <a:lvl1pPr marL="0" indent="0">
              <a:buNone/>
              <a:defRPr sz="1996"/>
            </a:lvl1pPr>
            <a:lvl2pPr marL="456377" indent="0">
              <a:buNone/>
              <a:defRPr sz="1797"/>
            </a:lvl2pPr>
            <a:lvl3pPr marL="912754" indent="0">
              <a:buNone/>
              <a:defRPr sz="1597"/>
            </a:lvl3pPr>
            <a:lvl4pPr marL="1369131" indent="0">
              <a:buNone/>
              <a:defRPr sz="1397"/>
            </a:lvl4pPr>
            <a:lvl5pPr marL="1825508" indent="0">
              <a:buNone/>
              <a:defRPr sz="1397"/>
            </a:lvl5pPr>
            <a:lvl6pPr marL="2281885" indent="0">
              <a:buNone/>
              <a:defRPr sz="1397"/>
            </a:lvl6pPr>
            <a:lvl7pPr marL="2738262" indent="0">
              <a:buNone/>
              <a:defRPr sz="1397"/>
            </a:lvl7pPr>
            <a:lvl8pPr marL="3194639" indent="0">
              <a:buNone/>
              <a:defRPr sz="1397"/>
            </a:lvl8pPr>
            <a:lvl9pPr marL="3651016" indent="0">
              <a:buNone/>
              <a:defRPr sz="13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9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2661" y="1600412"/>
            <a:ext cx="3809472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321" y="1600412"/>
            <a:ext cx="3811057" cy="4647531"/>
          </a:xfrm>
        </p:spPr>
        <p:txBody>
          <a:bodyPr/>
          <a:lstStyle>
            <a:lvl1pPr>
              <a:defRPr sz="2795"/>
            </a:lvl1pPr>
            <a:lvl2pPr>
              <a:defRPr sz="2396"/>
            </a:lvl2pPr>
            <a:lvl3pPr>
              <a:defRPr sz="1996"/>
            </a:lvl3pPr>
            <a:lvl4pPr>
              <a:defRPr sz="1797"/>
            </a:lvl4pPr>
            <a:lvl5pPr>
              <a:defRPr sz="1797"/>
            </a:lvl5pPr>
            <a:lvl6pPr>
              <a:defRPr sz="1797"/>
            </a:lvl6pPr>
            <a:lvl7pPr>
              <a:defRPr sz="1797"/>
            </a:lvl7pPr>
            <a:lvl8pPr>
              <a:defRPr sz="1797"/>
            </a:lvl8pPr>
            <a:lvl9pPr>
              <a:defRPr sz="17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31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396"/>
            </a:lvl1pPr>
            <a:lvl2pPr>
              <a:defRPr sz="1996"/>
            </a:lvl2pPr>
            <a:lvl3pPr>
              <a:defRPr sz="17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66" y="272546"/>
            <a:ext cx="3008896" cy="1163071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49" y="272546"/>
            <a:ext cx="5112586" cy="585338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8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199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397"/>
            </a:lvl1pPr>
            <a:lvl2pPr marL="456377" indent="0">
              <a:buNone/>
              <a:defRPr sz="1198"/>
            </a:lvl2pPr>
            <a:lvl3pPr marL="912754" indent="0">
              <a:buNone/>
              <a:defRPr sz="998"/>
            </a:lvl3pPr>
            <a:lvl4pPr marL="1369131" indent="0">
              <a:buNone/>
              <a:defRPr sz="898"/>
            </a:lvl4pPr>
            <a:lvl5pPr marL="1825508" indent="0">
              <a:buNone/>
              <a:defRPr sz="898"/>
            </a:lvl5pPr>
            <a:lvl6pPr marL="2281885" indent="0">
              <a:buNone/>
              <a:defRPr sz="898"/>
            </a:lvl6pPr>
            <a:lvl7pPr marL="2738262" indent="0">
              <a:buNone/>
              <a:defRPr sz="898"/>
            </a:lvl7pPr>
            <a:lvl8pPr marL="3194639" indent="0">
              <a:buNone/>
              <a:defRPr sz="898"/>
            </a:lvl8pPr>
            <a:lvl9pPr marL="3651016" indent="0">
              <a:buNone/>
              <a:defRPr sz="8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234624" y="6401645"/>
            <a:ext cx="2130641" cy="45635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5952C11-ED12-4C99-BE0E-105B42E20186}" type="datetimeFigureOut">
              <a:rPr lang="zh-CN" altLang="en-US" smtClean="0"/>
              <a:pPr/>
              <a:t>2022/10/4</a:t>
            </a:fld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382" y="164004"/>
            <a:ext cx="8811087" cy="6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4382" y="1093679"/>
            <a:ext cx="8811087" cy="537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7" tIns="45781" rIns="91557" bIns="45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32" y="6395307"/>
            <a:ext cx="184456" cy="3681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262" tIns="45630" rIns="91262" bIns="45630">
            <a:spAutoFit/>
          </a:bodyPr>
          <a:lstStyle/>
          <a:p>
            <a:pPr>
              <a:defRPr/>
            </a:pPr>
            <a:endParaRPr lang="zh-CN" altLang="en-US" sz="1797">
              <a:ea typeface="宋体" pitchFamily="2" charset="-122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0" y="919048"/>
            <a:ext cx="9144000" cy="76059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50800">
            <a:noFill/>
            <a:miter lim="800000"/>
            <a:headEnd/>
            <a:tailEnd/>
          </a:ln>
          <a:effectLst/>
        </p:spPr>
        <p:txBody>
          <a:bodyPr wrap="none" lIns="90321" tIns="44368" rIns="90321" bIns="44368" anchor="ctr"/>
          <a:lstStyle/>
          <a:p>
            <a:pPr>
              <a:defRPr/>
            </a:pPr>
            <a:endParaRPr lang="zh-CN" altLang="en-US" sz="1797">
              <a:ea typeface="宋体" pitchFamily="2" charset="-122"/>
            </a:endParaRPr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4660" y="6564471"/>
            <a:ext cx="2858566" cy="2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6244" y="6563270"/>
            <a:ext cx="1147756" cy="29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98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4106" name="Picture 13" descr="无标题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36116" y="164004"/>
            <a:ext cx="610757" cy="6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7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914339" rtl="0" eaLnBrk="1" fontAlgn="base" hangingPunct="1">
        <a:spcBef>
          <a:spcPct val="0"/>
        </a:spcBef>
        <a:spcAft>
          <a:spcPct val="0"/>
        </a:spcAft>
        <a:defRPr sz="3594" u="sng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2pPr>
      <a:lvl3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3pPr>
      <a:lvl4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4pPr>
      <a:lvl5pPr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5pPr>
      <a:lvl6pPr marL="456377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6pPr>
      <a:lvl7pPr marL="912754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7pPr>
      <a:lvl8pPr marL="1369131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8pPr>
      <a:lvl9pPr marL="1825508" algn="l" defTabSz="914339" rtl="0" eaLnBrk="1" fontAlgn="base" hangingPunct="1">
        <a:spcBef>
          <a:spcPct val="0"/>
        </a:spcBef>
        <a:spcAft>
          <a:spcPct val="0"/>
        </a:spcAft>
        <a:defRPr sz="3993" u="sng">
          <a:solidFill>
            <a:schemeClr val="accent2"/>
          </a:solidFill>
          <a:latin typeface="Comic Sans MS" pitchFamily="66" charset="0"/>
        </a:defRPr>
      </a:lvl9pPr>
    </p:titleStyle>
    <p:bodyStyle>
      <a:lvl1pPr marL="342283" indent="-342283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795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3198" indent="-286821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3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2528" indent="-228189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•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489" indent="-229774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–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6866" indent="-228189" algn="l" defTabSz="914339" rtl="0" eaLnBrk="1" fontAlgn="base" hangingPunct="1">
        <a:lnSpc>
          <a:spcPct val="120000"/>
        </a:lnSpc>
        <a:spcBef>
          <a:spcPts val="299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3243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6pPr>
      <a:lvl7pPr marL="2969620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7pPr>
      <a:lvl8pPr marL="3425997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8pPr>
      <a:lvl9pPr marL="3882374" indent="-228189" algn="l" defTabSz="914339" rtl="0" eaLnBrk="1" fontAlgn="base" hangingPunct="1">
        <a:spcBef>
          <a:spcPct val="20000"/>
        </a:spcBef>
        <a:spcAft>
          <a:spcPct val="0"/>
        </a:spcAft>
        <a:buChar char="»"/>
        <a:defRPr sz="1996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m1"/><Relationship Id="rId2" Type="http://schemas.openxmlformats.org/officeDocument/2006/relationships/hyperlink" Target="#a4"/><Relationship Id="rId1" Type="http://schemas.openxmlformats.org/officeDocument/2006/relationships/slideLayout" Target="../slideLayouts/slideLayout2.xml"/><Relationship Id="rId5" Type="http://schemas.openxmlformats.org/officeDocument/2006/relationships/hyperlink" Target="#m4"/><Relationship Id="rId4" Type="http://schemas.openxmlformats.org/officeDocument/2006/relationships/hyperlink" Target="#m2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实验： </a:t>
            </a:r>
            <a:r>
              <a:rPr lang="en-US" altLang="zh-CN"/>
              <a:t>IP</a:t>
            </a:r>
            <a:r>
              <a:rPr lang="zh-CN" altLang="en-US"/>
              <a:t>数据包</a:t>
            </a:r>
            <a:r>
              <a:rPr lang="zh-CN" altLang="zh-CN"/>
              <a:t>捕获与分析</a:t>
            </a:r>
            <a:endParaRPr lang="zh-CN" altLang="en-US" dirty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实验环境：以太网环境</a:t>
            </a:r>
            <a:endParaRPr lang="en-US" altLang="zh-CN" dirty="0"/>
          </a:p>
          <a:p>
            <a:r>
              <a:rPr lang="zh-CN" altLang="en-US" dirty="0"/>
              <a:t>实验方法</a:t>
            </a:r>
            <a:endParaRPr lang="en-US" altLang="zh-CN" dirty="0"/>
          </a:p>
          <a:p>
            <a:pPr lvl="1"/>
            <a:r>
              <a:rPr lang="zh-CN" altLang="zh-CN" dirty="0"/>
              <a:t>监听与分析工具（如</a:t>
            </a:r>
            <a:r>
              <a:rPr lang="en-US" altLang="zh-CN" dirty="0"/>
              <a:t>Wireshark</a:t>
            </a:r>
            <a:r>
              <a:rPr lang="zh-CN" altLang="en-US" dirty="0"/>
              <a:t>、</a:t>
            </a:r>
            <a:r>
              <a:rPr lang="en-US" altLang="zh-CN" dirty="0"/>
              <a:t>snort</a:t>
            </a:r>
            <a:r>
              <a:rPr lang="zh-CN" altLang="zh-CN" dirty="0"/>
              <a:t>、</a:t>
            </a:r>
            <a:r>
              <a:rPr lang="en-US" altLang="zh-CN" dirty="0" err="1"/>
              <a:t>tcpdump</a:t>
            </a:r>
            <a:r>
              <a:rPr lang="zh-CN" altLang="zh-CN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Npcap</a:t>
            </a:r>
            <a:r>
              <a:rPr lang="zh-CN" altLang="en-US" dirty="0"/>
              <a:t>或</a:t>
            </a:r>
            <a:r>
              <a:rPr lang="en-US" altLang="zh-CN" dirty="0" err="1"/>
              <a:t>LibPcap</a:t>
            </a:r>
            <a:r>
              <a:rPr lang="zh-CN" altLang="en-US" dirty="0"/>
              <a:t>编写捕获与分析程序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学习网络数据包捕获方法</a:t>
            </a:r>
            <a:endParaRPr lang="en-US" altLang="zh-CN" dirty="0"/>
          </a:p>
          <a:p>
            <a:pPr lvl="1"/>
            <a:r>
              <a:rPr lang="zh-CN" altLang="zh-CN" dirty="0"/>
              <a:t>初步掌握网络监听与分析技术的实现过程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IP</a:t>
            </a:r>
            <a:r>
              <a:rPr lang="zh-CN" altLang="en-US" dirty="0"/>
              <a:t>数据包</a:t>
            </a:r>
            <a:r>
              <a:rPr lang="zh-CN" altLang="zh-CN" dirty="0"/>
              <a:t>校验和计算方法</a:t>
            </a:r>
            <a:endParaRPr lang="zh-CN" alt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8FEA-04A6-4749-BAFE-C3B414F3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 err="1"/>
              <a:t>Npcap</a:t>
            </a:r>
            <a:r>
              <a:rPr lang="zh-CN" altLang="en-US" dirty="0"/>
              <a:t>的应用程序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D9AA-D835-409E-96A9-1DE654AD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1052736"/>
            <a:ext cx="8826940" cy="5570749"/>
          </a:xfrm>
        </p:spPr>
        <p:txBody>
          <a:bodyPr/>
          <a:lstStyle/>
          <a:p>
            <a:r>
              <a:rPr lang="zh-CN" altLang="zh-CN" dirty="0"/>
              <a:t>添加链接时使用的库文件</a:t>
            </a:r>
            <a:r>
              <a:rPr lang="zh-CN" altLang="en-US" dirty="0"/>
              <a:t>：二选一</a:t>
            </a:r>
            <a:endParaRPr lang="en-US" altLang="zh-CN" dirty="0"/>
          </a:p>
          <a:p>
            <a:pPr lvl="1"/>
            <a:r>
              <a:rPr lang="zh-CN" altLang="en-US" dirty="0"/>
              <a:t>源文件中添加：</a:t>
            </a:r>
            <a:r>
              <a:rPr lang="fr-FR" altLang="zh-CN" dirty="0">
                <a:solidFill>
                  <a:srgbClr val="0070C0"/>
                </a:solidFill>
              </a:rPr>
              <a:t>#pragma comment(lib,"xxx.lib")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项目 </a:t>
            </a:r>
            <a:r>
              <a:rPr lang="en-US" altLang="zh-CN" dirty="0"/>
              <a:t>- </a:t>
            </a:r>
            <a:r>
              <a:rPr lang="zh-CN" altLang="en-US" dirty="0"/>
              <a:t>属性 </a:t>
            </a:r>
            <a:r>
              <a:rPr lang="en-US" altLang="zh-CN" dirty="0"/>
              <a:t>- </a:t>
            </a:r>
            <a:r>
              <a:rPr lang="zh-CN" altLang="en-US" dirty="0"/>
              <a:t>配置属性 </a:t>
            </a:r>
            <a:r>
              <a:rPr lang="en-US" altLang="zh-CN" dirty="0"/>
              <a:t>- </a:t>
            </a:r>
            <a:r>
              <a:rPr lang="zh-CN" altLang="en-US" dirty="0"/>
              <a:t>连接器 </a:t>
            </a:r>
            <a:r>
              <a:rPr lang="en-US" altLang="zh-CN" dirty="0"/>
              <a:t>- </a:t>
            </a:r>
            <a:r>
              <a:rPr lang="zh-CN" altLang="en-US" dirty="0"/>
              <a:t>输入 </a:t>
            </a:r>
            <a:r>
              <a:rPr lang="en-US" altLang="zh-CN" dirty="0"/>
              <a:t>- </a:t>
            </a:r>
            <a:r>
              <a:rPr lang="zh-CN" altLang="en-US" dirty="0"/>
              <a:t>附加依赖项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22A500-031D-4E9C-866F-481753A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90" y="2708920"/>
            <a:ext cx="538622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8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字节顺序 </a:t>
            </a:r>
            <a:endParaRPr lang="zh-CN" altLang="en-US" dirty="0"/>
          </a:p>
        </p:txBody>
      </p:sp>
      <p:sp>
        <p:nvSpPr>
          <p:cNvPr id="20567" name="Rectangle 8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网络序→主机序</a:t>
            </a:r>
          </a:p>
          <a:p>
            <a:pPr lvl="1"/>
            <a:r>
              <a:rPr lang="en-US" altLang="zh-CN"/>
              <a:t>u_short ntohs(u_short netshort)</a:t>
            </a:r>
          </a:p>
          <a:p>
            <a:pPr lvl="1"/>
            <a:r>
              <a:rPr lang="en-US" altLang="zh-CN"/>
              <a:t>u_long ntohl(u_long netlong)</a:t>
            </a:r>
          </a:p>
          <a:p>
            <a:r>
              <a:rPr lang="zh-CN" altLang="en-US"/>
              <a:t>主机序→网络序</a:t>
            </a:r>
          </a:p>
          <a:p>
            <a:pPr lvl="1"/>
            <a:r>
              <a:rPr lang="en-US" altLang="zh-CN"/>
              <a:t>u_short htons(u_short hostshort)</a:t>
            </a:r>
          </a:p>
          <a:p>
            <a:pPr lvl="1"/>
            <a:r>
              <a:rPr lang="en-US" altLang="zh-CN"/>
              <a:t>u_long htonl(u_long hostlong)</a:t>
            </a:r>
            <a:endParaRPr lang="en-US" altLang="zh-CN" dirty="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以太网帧和</a:t>
            </a:r>
            <a:r>
              <a:rPr lang="en-US" altLang="zh-CN"/>
              <a:t>IP</a:t>
            </a:r>
            <a:r>
              <a:rPr lang="zh-CN" altLang="en-US"/>
              <a:t>数据包的结构定义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7D60C-46AF-48F1-A811-8CF745FC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919049"/>
            <a:ext cx="8826940" cy="5704436"/>
          </a:xfrm>
        </p:spPr>
        <p:txBody>
          <a:bodyPr/>
          <a:lstStyle/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思考：如上编写的程序有何问题？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08080"/>
              </p:ext>
            </p:extLst>
          </p:nvPr>
        </p:nvGraphicFramePr>
        <p:xfrm>
          <a:off x="971600" y="1052736"/>
          <a:ext cx="7635903" cy="5212080"/>
        </p:xfrm>
        <a:graphic>
          <a:graphicData uri="http://schemas.openxmlformats.org/drawingml/2006/table">
            <a:tbl>
              <a:tblPr/>
              <a:tblGrid>
                <a:gridCol w="763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{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帧首部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DesMAC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目的地址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 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SrcMAC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源地址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FrameType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帧类型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//IP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Ver_HLen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TOS;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TotalLen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ID;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Flag_Segment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TTL;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Protocol;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Checksum;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SrcIP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DstIP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包含帧首部和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首部的数据包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sz="4000"/>
              <a:t>以太网帧和</a:t>
            </a:r>
            <a:r>
              <a:rPr lang="en-US" altLang="zh-CN" sz="4000"/>
              <a:t>IP</a:t>
            </a:r>
            <a:r>
              <a:rPr lang="zh-CN" altLang="en-US" sz="4000"/>
              <a:t>数据包的结构定义 </a:t>
            </a:r>
            <a:endParaRPr lang="zh-CN" altLang="en-US" sz="4000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83327"/>
              </p:ext>
            </p:extLst>
          </p:nvPr>
        </p:nvGraphicFramePr>
        <p:xfrm>
          <a:off x="827584" y="1052736"/>
          <a:ext cx="7635903" cy="5699760"/>
        </p:xfrm>
        <a:graphic>
          <a:graphicData uri="http://schemas.openxmlformats.org/drawingml/2006/table">
            <a:tbl>
              <a:tblPr/>
              <a:tblGrid>
                <a:gridCol w="763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#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pragma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pack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(1)	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进入字节对齐方式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{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帧首部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DesMAC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目的地址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 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SrcMAC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源地址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FrameType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帧类型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//IP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BYTE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Ver_HLen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TOS;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TotalLen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ID;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Flag_Segment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TTL;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BYTE	Protocol;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WORD	Checksum;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SrcIP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ULONG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DstIP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包含帧首部和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首部的数据包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FrameHeader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#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pragma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pack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()	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恢复缺省对齐方式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例：提取源</a:t>
            </a:r>
            <a:r>
              <a:rPr lang="en-US" altLang="zh-CN"/>
              <a:t>IP</a:t>
            </a:r>
            <a:r>
              <a:rPr lang="zh-CN" altLang="en-US"/>
              <a:t>地址和目的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10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1409"/>
              </p:ext>
            </p:extLst>
          </p:nvPr>
        </p:nvGraphicFramePr>
        <p:xfrm>
          <a:off x="395536" y="1484784"/>
          <a:ext cx="8215402" cy="3383280"/>
        </p:xfrm>
        <a:graphic>
          <a:graphicData uri="http://schemas.openxmlformats.org/drawingml/2006/table">
            <a:tbl>
              <a:tblPr/>
              <a:tblGrid>
                <a:gridCol w="821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9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Data_t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ULONG		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SourceIP,DestinationIP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Data_t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*)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pkt_data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SourceIP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ntohl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IPHeader.SrcIP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DestinationIP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ntohl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IPPacket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IPHeader.DstIP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宋体" pitchFamily="49" charset="-122"/>
                        </a:rPr>
                        <a:t>……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</a:t>
            </a:r>
            <a:r>
              <a:rPr lang="en-US" altLang="zh-CN"/>
              <a:t>IP</a:t>
            </a:r>
            <a:r>
              <a:rPr lang="zh-CN" altLang="en-US"/>
              <a:t>数据包并验证其正确性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751AE1-E4B2-4744-B4CA-E547F158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58396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Npcap</a:t>
            </a:r>
            <a:endParaRPr lang="zh-CN" altLang="en-US" dirty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是一个开源的、运行于</a:t>
            </a:r>
            <a:r>
              <a:rPr lang="en-US" altLang="zh-CN" dirty="0"/>
              <a:t>Windows</a:t>
            </a:r>
            <a:r>
              <a:rPr lang="zh-CN" altLang="en-US" dirty="0"/>
              <a:t>的数据包捕获与发送函数库</a:t>
            </a:r>
          </a:p>
          <a:p>
            <a:r>
              <a:rPr lang="zh-CN" altLang="zh-CN" dirty="0"/>
              <a:t>主要功能</a:t>
            </a:r>
            <a:r>
              <a:rPr lang="zh-CN" altLang="en-US" dirty="0"/>
              <a:t>：</a:t>
            </a:r>
            <a:r>
              <a:rPr lang="zh-CN" altLang="zh-CN" dirty="0"/>
              <a:t>数据包捕获</a:t>
            </a:r>
            <a:r>
              <a:rPr lang="zh-CN" altLang="en-US" dirty="0"/>
              <a:t>、发送</a:t>
            </a:r>
            <a:r>
              <a:rPr lang="zh-CN" altLang="zh-CN" dirty="0"/>
              <a:t>和网络分析</a:t>
            </a:r>
            <a:endParaRPr lang="en-US" altLang="zh-CN" dirty="0"/>
          </a:p>
          <a:p>
            <a:pPr lvl="1"/>
            <a:r>
              <a:rPr lang="en-US" altLang="zh-CN" dirty="0"/>
              <a:t>Packet.dll</a:t>
            </a:r>
            <a:r>
              <a:rPr lang="zh-CN" altLang="en-US" dirty="0"/>
              <a:t>：内核级、低层次的包过滤动态连接库</a:t>
            </a:r>
            <a:endParaRPr lang="en-US" altLang="zh-CN" dirty="0"/>
          </a:p>
          <a:p>
            <a:pPr lvl="1"/>
            <a:r>
              <a:rPr lang="en-US" altLang="zh-CN" dirty="0"/>
              <a:t>wpcap.dll</a:t>
            </a:r>
            <a:r>
              <a:rPr lang="zh-CN" altLang="en-US" dirty="0"/>
              <a:t>：高级别系统无关函数库</a:t>
            </a:r>
            <a:endParaRPr lang="en-US" altLang="zh-CN" dirty="0"/>
          </a:p>
          <a:p>
            <a:r>
              <a:rPr lang="zh-CN" altLang="en-US" dirty="0"/>
              <a:t>安装和使用：</a:t>
            </a:r>
            <a:r>
              <a:rPr lang="en-US" altLang="zh-CN" dirty="0"/>
              <a:t>http://npcap.com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Npcap</a:t>
            </a:r>
            <a:r>
              <a:rPr lang="zh-CN" altLang="en-US" dirty="0"/>
              <a:t>驱动程序和</a:t>
            </a:r>
            <a:r>
              <a:rPr lang="en-US" altLang="zh-CN" dirty="0"/>
              <a:t>DLL</a:t>
            </a:r>
            <a:r>
              <a:rPr lang="zh-CN" altLang="en-US" dirty="0"/>
              <a:t>程序</a:t>
            </a:r>
          </a:p>
          <a:p>
            <a:pPr lvl="1"/>
            <a:r>
              <a:rPr lang="zh-CN" altLang="en-US" dirty="0"/>
              <a:t>开发工具包：库文件、包含文件、简单的示例程序代码和帮助文件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获取设备列表</a:t>
            </a:r>
            <a:endParaRPr lang="zh-CN" alt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2157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83716"/>
              </p:ext>
            </p:extLst>
          </p:nvPr>
        </p:nvGraphicFramePr>
        <p:xfrm>
          <a:off x="349299" y="1041010"/>
          <a:ext cx="8715436" cy="1714512"/>
        </p:xfrm>
        <a:graphic>
          <a:graphicData uri="http://schemas.openxmlformats.org/drawingml/2006/table">
            <a:tbl>
              <a:tblPr/>
              <a:tblGrid>
                <a:gridCol w="871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pcap_findalldevs_ex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char *source,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pcap_rmtauth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auth,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pcap_if_t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8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15311"/>
              </p:ext>
            </p:extLst>
          </p:nvPr>
        </p:nvGraphicFramePr>
        <p:xfrm>
          <a:off x="327333" y="2755522"/>
          <a:ext cx="7607077" cy="3749040"/>
        </p:xfrm>
        <a:graphic>
          <a:graphicData uri="http://schemas.openxmlformats.org/drawingml/2006/table">
            <a:tbl>
              <a:tblPr/>
              <a:tblGrid>
                <a:gridCol w="760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5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pcap_if_t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{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*next;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3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4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description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*addresses;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u_int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rId5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flags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 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{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hlinkClick r:id="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pcap_addr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*next;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 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netmask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broadaddr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sockaddr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dstaddr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 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释放设备列表 </a:t>
            </a:r>
            <a:endParaRPr lang="zh-CN" alt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3067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40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5816"/>
              </p:ext>
            </p:extLst>
          </p:nvPr>
        </p:nvGraphicFramePr>
        <p:xfrm>
          <a:off x="251520" y="1340768"/>
          <a:ext cx="8501122" cy="457200"/>
        </p:xfrm>
        <a:graphic>
          <a:graphicData uri="http://schemas.openxmlformats.org/drawingml/2006/table">
            <a:tbl>
              <a:tblPr/>
              <a:tblGrid>
                <a:gridCol w="850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pcap_freealldevs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alldevsp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);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例：本机接口和</a:t>
            </a:r>
            <a:r>
              <a:rPr lang="en-US" altLang="zh-CN"/>
              <a:t>IP</a:t>
            </a:r>
            <a:r>
              <a:rPr lang="zh-CN" altLang="en-US"/>
              <a:t>地址的获取</a:t>
            </a:r>
            <a:endParaRPr lang="zh-CN" altLang="en-US" dirty="0"/>
          </a:p>
        </p:txBody>
      </p:sp>
      <p:sp>
        <p:nvSpPr>
          <p:cNvPr id="17644" name="Rectangle 236"/>
          <p:cNvSpPr>
            <a:spLocks noChangeArrowheads="1"/>
          </p:cNvSpPr>
          <p:nvPr/>
        </p:nvSpPr>
        <p:spPr bwMode="auto">
          <a:xfrm>
            <a:off x="0" y="-1206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658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38690"/>
              </p:ext>
            </p:extLst>
          </p:nvPr>
        </p:nvGraphicFramePr>
        <p:xfrm>
          <a:off x="268620" y="980728"/>
          <a:ext cx="8606760" cy="5929848"/>
        </p:xfrm>
        <a:graphic>
          <a:graphicData uri="http://schemas.openxmlformats.org/drawingml/2006/table">
            <a:tbl>
              <a:tblPr/>
              <a:tblGrid>
                <a:gridCol w="86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9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alldevs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 	             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指向设备链表首部的指针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pcap_if_t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*d;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pcap_addr_t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*a;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char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errbuf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[PCAP_ERRBUF_SIZE];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错误信息缓冲区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获得本机的设备列表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pcap_findalldevs_ex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(PCAP_SRC_IF_STRING, 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获取本机的接口设备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NULL,			     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无需认证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&amp;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 		     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指向设备列表首部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    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出错信息保存缓存区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 == -1)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	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错误处理    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(d=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; d != NULL; d= d-&gt;next)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     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显示接口列表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d-&gt;name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获取该网络接口设备的名字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d-&gt;description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获取该网络接口设备的描述信息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获取该网络接口设备的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地址信息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for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(a=d-&gt;addresses; a!=NULL; a=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-&gt;next)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if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(a-&gt;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sa_family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==AF_INET)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判断该地址是否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{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addr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netmask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获取网络掩码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broadaddr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获取广播地址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……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利用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a-&gt;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dstaddr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获取目的地址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pcap_freealldevs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//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释放设备列表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打开网络接口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7733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14342"/>
              </p:ext>
            </p:extLst>
          </p:nvPr>
        </p:nvGraphicFramePr>
        <p:xfrm>
          <a:off x="323528" y="1268760"/>
          <a:ext cx="8137525" cy="3017520"/>
        </p:xfrm>
        <a:graphic>
          <a:graphicData uri="http://schemas.openxmlformats.org/drawingml/2006/table">
            <a:tbl>
              <a:tblPr/>
              <a:tblGrid>
                <a:gridCol w="81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*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pcap_open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const char *source,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snaplen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flags,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read_timeout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pcap_rmtauth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*auth,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char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捕获网络数据包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1767E-EF6E-44D1-9B98-EA0E3035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利用回调函数捕获</a:t>
            </a:r>
            <a:endParaRPr lang="en-US" altLang="zh-CN" dirty="0"/>
          </a:p>
          <a:p>
            <a:pPr lvl="1"/>
            <a:r>
              <a:rPr lang="en-US" altLang="zh-CN" dirty="0" err="1"/>
              <a:t>pcap_dispatch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 err="1"/>
              <a:t>read_timeout</a:t>
            </a:r>
            <a:r>
              <a:rPr lang="zh-CN" altLang="en-US" dirty="0"/>
              <a:t>到时返回</a:t>
            </a:r>
            <a:endParaRPr lang="en-US" altLang="zh-CN" dirty="0"/>
          </a:p>
          <a:p>
            <a:pPr lvl="1"/>
            <a:r>
              <a:rPr lang="en-US" altLang="zh-CN" dirty="0" err="1"/>
              <a:t>pcap_loop</a:t>
            </a:r>
            <a:r>
              <a:rPr lang="en-US" altLang="zh-CN" dirty="0"/>
              <a:t>()</a:t>
            </a:r>
            <a:r>
              <a:rPr lang="zh-CN" altLang="en-US" dirty="0"/>
              <a:t>：捕获到</a:t>
            </a:r>
            <a:r>
              <a:rPr lang="en-US" altLang="zh-CN" dirty="0" err="1"/>
              <a:t>cnt</a:t>
            </a:r>
            <a:r>
              <a:rPr lang="zh-CN" altLang="en-US" dirty="0"/>
              <a:t>个数据包后返回</a:t>
            </a:r>
            <a:endParaRPr lang="en-US" altLang="zh-CN" dirty="0"/>
          </a:p>
          <a:p>
            <a:r>
              <a:rPr lang="zh-CN" altLang="en-US" dirty="0"/>
              <a:t>直接捕获</a:t>
            </a:r>
            <a:endParaRPr lang="en-US" altLang="zh-CN" dirty="0"/>
          </a:p>
          <a:p>
            <a:pPr lvl="1"/>
            <a:r>
              <a:rPr lang="en-US" altLang="zh-CN" dirty="0" err="1"/>
              <a:t>pcap_next_ex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en-US" altLang="zh-CN" dirty="0" err="1"/>
              <a:t>read_timeout</a:t>
            </a:r>
            <a:r>
              <a:rPr lang="zh-CN" altLang="en-US" dirty="0"/>
              <a:t>到时返回</a:t>
            </a:r>
          </a:p>
          <a:p>
            <a:pPr lvl="1"/>
            <a:endParaRPr lang="zh-CN" altLang="en-US" dirty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9273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31353"/>
              </p:ext>
            </p:extLst>
          </p:nvPr>
        </p:nvGraphicFramePr>
        <p:xfrm>
          <a:off x="214282" y="4249842"/>
          <a:ext cx="8715436" cy="1615440"/>
        </p:xfrm>
        <a:graphic>
          <a:graphicData uri="http://schemas.openxmlformats.org/drawingml/2006/table">
            <a:tbl>
              <a:tblPr/>
              <a:tblGrid>
                <a:gridCol w="871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pcap_next_ex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* p,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pcap_pkthdr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pkt_header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	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u_char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pkt_data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};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8FEA-04A6-4749-BAFE-C3B414F3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 err="1"/>
              <a:t>Npcap</a:t>
            </a:r>
            <a:r>
              <a:rPr lang="zh-CN" altLang="en-US" dirty="0"/>
              <a:t>的应用程序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D9AA-D835-409E-96A9-1DE654AD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919048"/>
            <a:ext cx="8826940" cy="5704437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pcap.h</a:t>
            </a:r>
            <a:r>
              <a:rPr lang="zh-CN" altLang="en-US" dirty="0"/>
              <a:t>包含文件</a:t>
            </a:r>
            <a:endParaRPr lang="en-US" altLang="zh-CN" dirty="0"/>
          </a:p>
          <a:p>
            <a:pPr lvl="1"/>
            <a:r>
              <a:rPr lang="zh-CN" altLang="en-US" dirty="0"/>
              <a:t>所有使用</a:t>
            </a:r>
            <a:r>
              <a:rPr lang="en-US" altLang="zh-CN" dirty="0" err="1"/>
              <a:t>Npcap</a:t>
            </a:r>
            <a:r>
              <a:rPr lang="zh-CN" altLang="en-US" dirty="0"/>
              <a:t>函数的源文件中都需添加</a:t>
            </a:r>
            <a:r>
              <a:rPr lang="en-US" altLang="zh-CN" dirty="0" err="1"/>
              <a:t>pcap.h</a:t>
            </a:r>
            <a:r>
              <a:rPr lang="zh-CN" altLang="en-US" dirty="0"/>
              <a:t>包含文件：</a:t>
            </a:r>
            <a:r>
              <a:rPr lang="en-US" altLang="zh-CN" dirty="0"/>
              <a:t>#include "</a:t>
            </a:r>
            <a:r>
              <a:rPr lang="en-US" altLang="zh-CN" dirty="0" err="1"/>
              <a:t>pcap.h</a:t>
            </a:r>
            <a:endParaRPr lang="en-US" altLang="zh-CN" dirty="0"/>
          </a:p>
          <a:p>
            <a:r>
              <a:rPr lang="zh-CN" altLang="en-US" dirty="0"/>
              <a:t>添加包含文件目录</a:t>
            </a:r>
            <a:endParaRPr lang="en-US" altLang="zh-CN" dirty="0"/>
          </a:p>
          <a:p>
            <a:pPr lvl="1"/>
            <a:r>
              <a:rPr lang="zh-CN" altLang="en-US" dirty="0"/>
              <a:t>项目属性 </a:t>
            </a:r>
            <a:r>
              <a:rPr lang="en-US" altLang="zh-CN" dirty="0"/>
              <a:t>- </a:t>
            </a:r>
            <a:r>
              <a:rPr lang="zh-CN" altLang="en-US" dirty="0"/>
              <a:t>配置属性 </a:t>
            </a:r>
            <a:r>
              <a:rPr lang="en-US" altLang="zh-CN" dirty="0"/>
              <a:t>- C/C++ - </a:t>
            </a:r>
            <a:r>
              <a:rPr lang="zh-CN" altLang="en-US" dirty="0"/>
              <a:t>常规 </a:t>
            </a:r>
            <a:r>
              <a:rPr lang="en-US" altLang="zh-CN" dirty="0"/>
              <a:t>- </a:t>
            </a:r>
            <a:r>
              <a:rPr lang="zh-CN" altLang="en-US" dirty="0"/>
              <a:t>附加包含目录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C4D89-E512-4D22-AB48-24C17465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05" y="3609538"/>
            <a:ext cx="445399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8FEA-04A6-4749-BAFE-C3B414F3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 err="1"/>
              <a:t>Npcap</a:t>
            </a:r>
            <a:r>
              <a:rPr lang="zh-CN" altLang="en-US" dirty="0"/>
              <a:t>的应用程序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D9AA-D835-409E-96A9-1DE654AD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0" y="1052736"/>
            <a:ext cx="8826940" cy="5570749"/>
          </a:xfrm>
        </p:spPr>
        <p:txBody>
          <a:bodyPr/>
          <a:lstStyle/>
          <a:p>
            <a:r>
              <a:rPr lang="zh-CN" altLang="en-US" dirty="0"/>
              <a:t>添加库文件目录</a:t>
            </a:r>
            <a:endParaRPr lang="en-US" altLang="zh-CN" dirty="0"/>
          </a:p>
          <a:p>
            <a:pPr lvl="1"/>
            <a:r>
              <a:rPr lang="zh-CN" altLang="en-US" dirty="0"/>
              <a:t>项目 </a:t>
            </a:r>
            <a:r>
              <a:rPr lang="en-US" altLang="zh-CN" dirty="0"/>
              <a:t>- </a:t>
            </a:r>
            <a:r>
              <a:rPr lang="zh-CN" altLang="en-US" dirty="0"/>
              <a:t>属性 </a:t>
            </a:r>
            <a:r>
              <a:rPr lang="en-US" altLang="zh-CN" dirty="0"/>
              <a:t>- </a:t>
            </a:r>
            <a:r>
              <a:rPr lang="zh-CN" altLang="en-US" dirty="0"/>
              <a:t>配置属性 </a:t>
            </a:r>
            <a:r>
              <a:rPr lang="en-US" altLang="zh-CN" dirty="0"/>
              <a:t>- </a:t>
            </a:r>
            <a:r>
              <a:rPr lang="zh-CN" altLang="en-US" dirty="0"/>
              <a:t>连接器 </a:t>
            </a:r>
            <a:r>
              <a:rPr lang="en-US" altLang="zh-CN" dirty="0"/>
              <a:t>- </a:t>
            </a:r>
            <a:r>
              <a:rPr lang="zh-CN" altLang="en-US" dirty="0"/>
              <a:t>常规 </a:t>
            </a:r>
            <a:r>
              <a:rPr lang="en-US" altLang="zh-CN" dirty="0"/>
              <a:t>- </a:t>
            </a:r>
            <a:r>
              <a:rPr lang="zh-CN" altLang="en-US" dirty="0"/>
              <a:t>附加库目录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C55697-3959-45DE-BEE1-B4A80416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56" y="2276872"/>
            <a:ext cx="611128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84270"/>
      </p:ext>
    </p:extLst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计算机网络技术与应用04-清华2版.pptx" id="{0A68F240-5745-4A8C-84F5-3D8FA127B929}" vid="{4F28EF40-E071-4573-9048-650C6A3B53D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计算机网络技术与应用04-清华2版</Template>
  <TotalTime>3429</TotalTime>
  <Words>1333</Words>
  <Application>Microsoft Office PowerPoint</Application>
  <PresentationFormat>全屏显示(4:3)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ZapfDingbats</vt:lpstr>
      <vt:lpstr>黑体</vt:lpstr>
      <vt:lpstr>楷体_GB2312</vt:lpstr>
      <vt:lpstr>宋体</vt:lpstr>
      <vt:lpstr>微软雅黑</vt:lpstr>
      <vt:lpstr>新宋体</vt:lpstr>
      <vt:lpstr>Arial</vt:lpstr>
      <vt:lpstr>Calibri</vt:lpstr>
      <vt:lpstr>Comic Sans MS</vt:lpstr>
      <vt:lpstr>Courier New</vt:lpstr>
      <vt:lpstr>Times New Roman</vt:lpstr>
      <vt:lpstr>1_Kurose</vt:lpstr>
      <vt:lpstr>实验： IP数据包捕获与分析</vt:lpstr>
      <vt:lpstr>Npcap</vt:lpstr>
      <vt:lpstr>获取设备列表</vt:lpstr>
      <vt:lpstr>释放设备列表 </vt:lpstr>
      <vt:lpstr>例：本机接口和IP地址的获取</vt:lpstr>
      <vt:lpstr>打开网络接口</vt:lpstr>
      <vt:lpstr>捕获网络数据包 </vt:lpstr>
      <vt:lpstr>创建基于Npcap的应用程序 </vt:lpstr>
      <vt:lpstr>创建基于Npcap的应用程序 </vt:lpstr>
      <vt:lpstr>创建基于Npcap的应用程序 </vt:lpstr>
      <vt:lpstr>字节顺序 </vt:lpstr>
      <vt:lpstr>以太网帧和IP数据包的结构定义 </vt:lpstr>
      <vt:lpstr>以太网帧和IP数据包的结构定义 </vt:lpstr>
      <vt:lpstr>例：提取源IP地址和目的IP地址</vt:lpstr>
      <vt:lpstr>捕获IP数据包并验证其正确性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Johnny</cp:lastModifiedBy>
  <cp:revision>230</cp:revision>
  <dcterms:created xsi:type="dcterms:W3CDTF">2010-07-03T00:30:44Z</dcterms:created>
  <dcterms:modified xsi:type="dcterms:W3CDTF">2022-10-04T07:56:26Z</dcterms:modified>
</cp:coreProperties>
</file>