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93" r:id="rId2"/>
    <p:sldId id="513" r:id="rId3"/>
    <p:sldId id="597" r:id="rId4"/>
    <p:sldId id="585" r:id="rId5"/>
    <p:sldId id="590" r:id="rId6"/>
    <p:sldId id="496" r:id="rId7"/>
    <p:sldId id="592" r:id="rId8"/>
    <p:sldId id="591" r:id="rId9"/>
    <p:sldId id="593" r:id="rId10"/>
    <p:sldId id="594" r:id="rId11"/>
    <p:sldId id="595" r:id="rId12"/>
    <p:sldId id="596" r:id="rId13"/>
    <p:sldId id="514" r:id="rId14"/>
    <p:sldId id="515" r:id="rId15"/>
    <p:sldId id="526" r:id="rId16"/>
    <p:sldId id="527" r:id="rId17"/>
    <p:sldId id="525" r:id="rId18"/>
    <p:sldId id="611" r:id="rId19"/>
    <p:sldId id="612" r:id="rId20"/>
    <p:sldId id="616" r:id="rId21"/>
    <p:sldId id="618" r:id="rId22"/>
    <p:sldId id="619" r:id="rId23"/>
    <p:sldId id="614" r:id="rId24"/>
    <p:sldId id="617" r:id="rId25"/>
    <p:sldId id="615" r:id="rId26"/>
    <p:sldId id="598" r:id="rId27"/>
    <p:sldId id="620" r:id="rId28"/>
    <p:sldId id="621" r:id="rId29"/>
    <p:sldId id="622" r:id="rId30"/>
    <p:sldId id="624" r:id="rId31"/>
    <p:sldId id="623" r:id="rId32"/>
    <p:sldId id="625" r:id="rId33"/>
    <p:sldId id="694" r:id="rId34"/>
    <p:sldId id="631" r:id="rId35"/>
    <p:sldId id="632" r:id="rId36"/>
    <p:sldId id="642" r:id="rId37"/>
    <p:sldId id="643" r:id="rId38"/>
    <p:sldId id="647" r:id="rId39"/>
    <p:sldId id="649" r:id="rId40"/>
    <p:sldId id="629" r:id="rId41"/>
    <p:sldId id="650" r:id="rId42"/>
    <p:sldId id="653" r:id="rId43"/>
    <p:sldId id="654" r:id="rId44"/>
    <p:sldId id="655" r:id="rId45"/>
    <p:sldId id="656" r:id="rId46"/>
    <p:sldId id="657" r:id="rId47"/>
    <p:sldId id="658" r:id="rId48"/>
    <p:sldId id="660" r:id="rId49"/>
    <p:sldId id="661" r:id="rId50"/>
    <p:sldId id="662" r:id="rId51"/>
    <p:sldId id="659" r:id="rId52"/>
    <p:sldId id="663" r:id="rId53"/>
    <p:sldId id="665" r:id="rId54"/>
    <p:sldId id="664" r:id="rId55"/>
    <p:sldId id="652" r:id="rId56"/>
    <p:sldId id="690" r:id="rId57"/>
    <p:sldId id="691" r:id="rId58"/>
    <p:sldId id="692" r:id="rId59"/>
    <p:sldId id="693" r:id="rId60"/>
    <p:sldId id="55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>
    <p:extLst>
      <p:ext uri="{19B8F6BF-5375-455C-9EA6-DF929625EA0E}">
        <p15:presenceInfo xmlns:p15="http://schemas.microsoft.com/office/powerpoint/2012/main" userId="x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A1DB"/>
    <a:srgbClr val="002864"/>
    <a:srgbClr val="21C5DF"/>
    <a:srgbClr val="6BE6FF"/>
    <a:srgbClr val="033068"/>
    <a:srgbClr val="03336F"/>
    <a:srgbClr val="DEE6EF"/>
    <a:srgbClr val="B9BDC6"/>
    <a:srgbClr val="010413"/>
    <a:srgbClr val="00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075" autoAdjust="0"/>
  </p:normalViewPr>
  <p:slideViewPr>
    <p:cSldViewPr snapToGrid="0" showGuides="1">
      <p:cViewPr varScale="1">
        <p:scale>
          <a:sx n="65" d="100"/>
          <a:sy n="65" d="100"/>
        </p:scale>
        <p:origin x="720" y="44"/>
      </p:cViewPr>
      <p:guideLst>
        <p:guide orient="horz" pos="4292"/>
        <p:guide orient="horz" pos="36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62"/>
    </p:cViewPr>
  </p:sorter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0C2970-B7F9-4846-91DB-7011001860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EBC8A-AD14-4F9A-B9D8-3B60C04C4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9184-C64F-4A9A-863A-60D06EB3B53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6F139-D4AF-4038-831B-971BF665D8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C5680-2369-4661-AEE8-626FF33C5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50FE-B405-4823-B625-F17F5286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7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C8C-34CA-45D4-A733-935E6BF0E109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546-DB04-4664-B352-DC4A56EC7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0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0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38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7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6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3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9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0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9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413">
                  <a:alpha val="67000"/>
                </a:srgbClr>
              </a:gs>
              <a:gs pos="48000">
                <a:srgbClr val="002864">
                  <a:alpha val="82000"/>
                </a:srgbClr>
              </a:gs>
              <a:gs pos="100000">
                <a:srgbClr val="010413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8504AD-BC59-4F6C-954D-DCBFCE082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5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3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BAF-275D-4E8E-B7E3-B3C4660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8A0E-FB25-41A3-BB1E-8F29EAC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93C5D-8A84-4023-AAF8-F08F90AD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7E0B-BD43-443E-B5D3-4C107E3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1FD07-69AC-45B4-8F78-994A9579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24FFA-404A-4BC1-A0B1-EACA033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6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7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29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3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72B0-0449-455B-8D48-859AD40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D9CA-3B9D-4B10-9977-1F5E679C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9E1B-9DBF-4AAA-992B-C8BEEBFD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D607-B8F2-4C55-8DA9-267E7B4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D9E2-C08F-49F5-9715-C05F5CD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CC9D-4863-4BA9-998E-EC8D518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9FB-17EB-4149-9AB8-DD719CE2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52F76-78A4-4DFA-AF5F-738DBD749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A8E8D-81DB-44DD-AFEC-2571143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385F0-2E36-4BFE-B9A8-FC9FE66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1BFE-3517-4E23-A539-1CC5365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6BF2C-140E-450E-BC41-324CA45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2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1FEC-4C30-48E4-8F8F-76A3F9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EB96-74A8-4098-8A84-90781FCB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F585-6A14-45FB-AD5B-15745D3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42D4-4A92-4D54-B12F-5FE0969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1B3AD-2E6F-452D-AF14-85D339C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06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57146-B8D6-495F-849E-0B000C81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61E2D-9FD9-4449-9E36-1F6EF4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7584-D2F0-4278-A636-E7346D3C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7EB4-1070-4A46-BC18-30C63BE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D4C6-F601-42DD-8577-0EB23BE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7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 userDrawn="1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9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4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 userDrawn="1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9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5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77471-B9B9-4C55-BFA6-5436808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9FFE9-BBF2-4A0A-896F-1B32ECC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D007-5567-4DB6-8BCD-AD1CCA83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9B9-C9B9-4044-9532-A0ACED4F987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00D4B-8370-4023-BECA-1137E8C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11E-7D9C-4649-9042-4A05C522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0" r:id="rId4"/>
    <p:sldLayoutId id="2147483671" r:id="rId5"/>
    <p:sldLayoutId id="2147483672" r:id="rId6"/>
    <p:sldLayoutId id="2147483667" r:id="rId7"/>
    <p:sldLayoutId id="2147483673" r:id="rId8"/>
    <p:sldLayoutId id="2147483674" r:id="rId9"/>
    <p:sldLayoutId id="2147483666" r:id="rId10"/>
    <p:sldLayoutId id="2147483661" r:id="rId11"/>
    <p:sldLayoutId id="2147483675" r:id="rId12"/>
    <p:sldLayoutId id="2147483664" r:id="rId13"/>
    <p:sldLayoutId id="2147483663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E897003-D6BC-4707-8247-6487EAB9DC6F}"/>
              </a:ext>
            </a:extLst>
          </p:cNvPr>
          <p:cNvSpPr txBox="1"/>
          <p:nvPr/>
        </p:nvSpPr>
        <p:spPr>
          <a:xfrm>
            <a:off x="4941318" y="1507073"/>
            <a:ext cx="68796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</a:t>
            </a:r>
            <a:endParaRPr lang="en-US" altLang="zh-CN" sz="13800" b="1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密码学 </a:t>
            </a:r>
            <a:endParaRPr lang="zh-CN" altLang="en-US" sz="13800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01604-6905-49E0-97AA-4EEE0AF3A53F}"/>
              </a:ext>
            </a:extLst>
          </p:cNvPr>
          <p:cNvSpPr txBox="1"/>
          <p:nvPr/>
        </p:nvSpPr>
        <p:spPr>
          <a:xfrm>
            <a:off x="5080656" y="3429000"/>
            <a:ext cx="330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</a:rPr>
              <a:t>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4456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8AB8F4-AD38-402C-B890-7CC1BF8054C2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EFF1619-8975-4B2F-9164-67BAE99772A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AAEF696-805F-4374-A480-3F0FAD0DB3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95E59E3-664B-4CF8-AEDE-84A21791ADA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2D457C2-B076-431B-B2DF-A013C653E6CD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第五章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3C39939-9D30-4688-8C14-6AA8BCE1F7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91DD82C-7F96-4FF5-9A8A-502C49A4962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D72099E-5386-4BE8-B7F5-BFC49448419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85F5807-909D-4099-9118-B6677BD7624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C2C45A7-A4BC-4699-9DA4-A5BC9CB6800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1C58D4CC-8E15-4918-AE48-3722B3EAD3D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BC23D39-5118-415D-827B-ABE3FF74B8C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E12C093-EC7F-4CF2-A385-FE77F5B3B15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D24D829-BA3B-4416-8080-04BD1A08042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1A3AB58-4BBB-4074-8C28-B2BCA7C5832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B7FDA45-93AF-40EA-B0E0-CAB1D3936BF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EA4F11C-E693-4CCB-8157-3F46DCA040D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B421221-7AF4-49E9-A866-8E4B9027F23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102B1B4-B831-4EF5-AE55-55A29DE5CBF5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6F54F35-438B-4F00-8E98-20B5AFC70D4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84FED7E-6019-4C9E-B53F-E511E0217AE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BDB84A2-FC13-4066-8BC3-9DE245C4E34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7E1813C-E60F-4CA2-8FE5-F05D6E9E876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0F3F8FF-0826-481C-B3FF-91567E60208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3E26E35-3248-4A25-8360-1461ECE6853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EADBD3ED-BA9E-458C-8622-6117FFE89A2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A8CD3C6-96CF-42E6-9CAF-9316D15A3BD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5C31A35-7015-44C4-BDEA-9C1D24C9E4A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AA698A2-0FA5-4E91-AAE0-788C0EADDAA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BFCD56F4-B212-4880-9835-19E47E89286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2A7F297-2FDF-41FF-88D2-B0B428A1B47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5561886-621D-4F1A-93D8-C8A28ACD050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6EC276D-CC4E-47F0-BDE1-5D2DECA8EC1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09462740-BD26-43F3-8DBA-E0DA686B316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D0D7AE4-AED7-458B-90F9-BBD368C21F18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006DEB-BC96-4B58-856B-23AD8007724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8F7516B-F79A-4799-9394-2915E6FB838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D4D2E58-2AE5-48E7-9793-619A333F588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9EA1E763-4C81-4DDD-AEF5-3B4D4D0C805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A6934E2-38BA-4FE0-A4C1-DF101F03D43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5506C10-A99E-4A87-AE6D-8CF433B392A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0DCA521-28E0-49CE-BE09-75B782667BF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0FFCB14-43B2-4CD8-8C89-DF5A7372497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14807EDC-2C45-424F-A6FD-3F46EF3BED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1BD5975-B595-42DF-A7F0-39DCD350D08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3D7ACB0-ACC4-46B6-864A-528AC4D4FBF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345C663-CEE5-4B5B-BBDE-BD837285EEA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4C970DD-853F-40F7-9B3C-2FBD1EEF9BA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979E2BB-2872-407B-B3B3-EE91840224D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F69BA08-518F-46FF-A39B-B4B72116275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ABBBAA8-798E-45FF-B6F8-8BB3C88378E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52F84B5-8D00-4227-BFC9-6725E94E45A1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3BB913-4F2F-4312-8E42-D18A6ED5548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B728244-4B56-49A1-9389-19783DDB0D2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F65F184-B24D-4F68-80B8-1476FEC960D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0EFE7FFE-4A70-4B92-B1CF-84B2672A1276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F19DC56-C082-4793-9D48-ADE0EF7BC0B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CD84EBB-DDF2-4BA5-8374-6B50FD06C6D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5464824-9F5E-43DC-88E7-B8AE3362AB3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A0FA818-B28D-42C6-AAD5-2ED0CC69EB5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2CE0A8F-8596-4BE0-A980-29B94FE5AF1C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6AC3CD6-8F40-45B2-8608-D830AA3EFA7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02FF414-7E91-4F7B-8112-5F74B5849A1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CCB8FF2-790A-4C6B-89AE-1AE5FE296430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FCB568F-0372-46AD-810F-D1D611FE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427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“教科书式”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素性检验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勒让德符号和雅克比符号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Solovay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-Strassen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Miller-Rabin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公钥密码体制的语义安全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图灵归约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F1105C4-E7A8-4040-BA39-C7B9F0A0EB02}"/>
              </a:ext>
            </a:extLst>
          </p:cNvPr>
          <p:cNvGrpSpPr/>
          <p:nvPr/>
        </p:nvGrpSpPr>
        <p:grpSpPr>
          <a:xfrm>
            <a:off x="1363037" y="5188007"/>
            <a:ext cx="10062524" cy="572258"/>
            <a:chOff x="1618171" y="1650706"/>
            <a:chExt cx="9027999" cy="201651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01068D6-5077-4248-B338-8CF88FFC7AF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F05DBD5-B58C-4DA8-8B3B-7E51A4C0865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0F8776-B5F6-4161-A6E7-FC71EB2DE023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6A49BC-AE54-4CF5-B6A0-6D59C06B99DF}"/>
                </a:ext>
              </a:extLst>
            </p:cNvPr>
            <p:cNvSpPr/>
            <p:nvPr/>
          </p:nvSpPr>
          <p:spPr>
            <a:xfrm>
              <a:off x="1867301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什么是归约？“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的安全性基于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”是？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密码体制的安全性基于？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1B52EC6-2956-45DB-ACDF-88E638E90D40}"/>
              </a:ext>
            </a:extLst>
          </p:cNvPr>
          <p:cNvGrpSpPr/>
          <p:nvPr/>
        </p:nvGrpSpPr>
        <p:grpSpPr>
          <a:xfrm>
            <a:off x="1364515" y="5961844"/>
            <a:ext cx="10061046" cy="572258"/>
            <a:chOff x="1618171" y="1650706"/>
            <a:chExt cx="9027999" cy="2016519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CB218B5-EF01-44F3-A3C4-AC87E06843A8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794804F-B7D6-45A1-A343-D282E0FA7F67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3D4686-4168-48A5-8079-D9AF6E7796A4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3FA29DF-3D78-44E0-A201-A72867291DE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什么是语义安全？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如何达到语义安全？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5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372F93A-A6FE-4013-B4C0-8DA011FA7F0C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B74C6C8-DE98-4BD2-95A6-E0BE15A5B93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CBDA453-94C3-4839-AEF3-112DE754774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EA512FC-B4AC-4AA3-9294-59A134350F4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872449A-2C76-41EA-A35E-25917672AF99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第六章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5BF4913-EBAE-4010-8969-1690A90BE1D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58EF923-8AE6-427F-813F-A05AC08CFAA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CFA9F4C-C08E-4BFB-88E9-62E22D23E8E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BF59FDB-B4FD-4977-B587-2B15B9A1F4F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D97141E7-9410-4A88-A29D-9246F66CA1F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D5552B2B-FADE-42B7-B8AB-ACCA55ADAB1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6ED878D-89E9-457D-92AD-90FC09271FF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52F9506-2717-40F8-9BAD-62B2148B52B7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9D06676-EE27-4862-B195-C34887299A5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8E99B26-0A9F-4122-90EE-18B5A5163D9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4202572-C66B-486F-AA68-C5E30294416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4DDA321-CFDA-4EA5-90EE-783E9FE5372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CA65EB5-9962-465D-B1E7-E3519EF8CF1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82C7315-2F09-4CC7-80FB-8BDA5749EB5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97FC8FA-6AB7-41E9-9674-D1E29337B1C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B0F4E21-5FAA-40EE-8B8E-1B9CA1E82E7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DAC6A57-B3B8-4195-8216-38241B3E032B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27153D1-34C2-4C8C-9A37-B053CB7C2D7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3EB7353-436D-4386-97CF-C44E2CD5CC0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09438DA-D087-4DBC-A35C-84B6E157341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AA81DEF-8C3F-47C3-A1E4-D36F231C350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2B4AD2B-FE76-40D1-897A-265900E0B3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41622A3-40DB-4206-948B-15AEBA2A348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7080CC1-0789-469F-82FB-82B475B3A94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31CF016-43A1-471D-A9AD-F4D00498B4F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4B1FCAB-3715-4D0C-BE4A-0F220CF2C53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E8DEAC3-38FD-49D1-9237-D984C25F1BF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690C019-4609-44CE-9711-AAB52B3832F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83137D-FFB1-47D0-A89B-4433BA22A477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B0DA892-32BD-4703-9FCA-4332B4C70AA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27DE755-ADE6-4634-B70F-3BA931762BB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FDB8444-4E82-47D4-8DCA-332E5C046B3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0AFBBB1-4C6A-417B-9528-4D7E70A4FBFB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8887EFD-0896-4A5D-B47F-0354BE2E32F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72AB338-A312-4BA7-9C7B-C7873A9EDC67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10485234-0957-48FE-8F17-50E3DF81588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3C99D87-4AB7-42F6-A28D-1939D15FF8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1F149AA-82A0-4CA5-923D-21D08D78C1E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E03F2480-92A3-47D4-B0A0-968B2239106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5C59012-CE6D-4301-B744-8F52739F371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1B15A91-1966-4B15-AC18-48A3C45461CE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A302DBB-9993-49F6-BC65-A901F8775A1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492A2FC-C67C-480B-AD82-847FFB924A0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A993767B-EA82-4509-A885-1B766417581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5884DC1-EE26-4C64-919E-23080590175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845491EB-7409-4C65-93AD-AD460721A10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81A0957-1034-4E9F-90A7-F11682870B7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A9A80AD-BD1E-4195-91A1-EBB77DD59BC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A8A54FD2-234A-4D46-8096-2F931A30266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395F98-0AC2-4292-BCF3-D9117A88694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AE08CC-4992-4E73-B422-3C49E02FBC1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D6D6598-7D99-4E1A-92F9-375EF18E187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E7F5E5E-481C-4109-A132-87D9992844B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7A4243BB-E0EE-48DD-88F2-792828F5F07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3A7D185-1039-48CC-91D7-2D58A42103F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CF10CAC-A463-4243-B664-E7C6EDF053A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1011A7B-0122-435D-9B1C-B88585650EC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73B4837-0D66-41DB-AB69-9EA49A665C9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F01C6F0-8A66-4BE6-880F-BB229CB988C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884D6D3-C9DF-476D-A11A-4EEDCD03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37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乘法循环群上的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乘法循环群上的离散对数问题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椭圆曲线上的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有限域和椭圆曲线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密码体制的安全性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DH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问题和离散对数问题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6491B43-2C31-46EE-B104-6C9A8500ABE5}"/>
              </a:ext>
            </a:extLst>
          </p:cNvPr>
          <p:cNvGrpSpPr/>
          <p:nvPr/>
        </p:nvGrpSpPr>
        <p:grpSpPr>
          <a:xfrm>
            <a:off x="1363037" y="4646471"/>
            <a:ext cx="8013230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902244C-0324-4FE8-B7D4-9FCCA250EFF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AECDE15-4168-4960-911C-99299CF8BC8F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829369B-EBD5-4D16-9EE6-F5C6836810C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DF161CA-D97C-4BBD-B888-256816BC5255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ElGamal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密码体制的安全性基于？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C8AA9ED-2832-40ED-BFED-5AF17D703E63}"/>
              </a:ext>
            </a:extLst>
          </p:cNvPr>
          <p:cNvGrpSpPr/>
          <p:nvPr/>
        </p:nvGrpSpPr>
        <p:grpSpPr>
          <a:xfrm>
            <a:off x="1363036" y="5601590"/>
            <a:ext cx="8047293" cy="572258"/>
            <a:chOff x="1618171" y="1650706"/>
            <a:chExt cx="9027999" cy="201651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869A4C9A-12FA-49A5-B0C4-768D10F5978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256446B-D956-4B43-8DEB-73387014B843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F5C8624-1449-4CD0-8712-8C2317B3F2F4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DFF4F83-CCC0-42B1-8986-6EE8EF6F24BC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“教科书式”</a:t>
              </a: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ElGamal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密码体制可以满足语义安全吗？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FF5B44-9E19-4705-92E8-EF10D8EFE399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0BE65D6-F48E-445E-9E01-DF72F795CB5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EDF933E-E856-441C-876C-F82EE72573F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6DC26BD-13E7-4AC4-9664-CD28FB633A9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6BD2DD-2E9C-4490-A28B-C23822F23D55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第七章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72DCD7F-1BB1-4D5D-B3FC-2886067FF1D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065C15C-BBEC-4D68-93DB-D498A3B32B9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7BAE3551-66EC-4F22-8A93-991B30915E1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A60A061-DF3B-4E59-A9B4-ACAE0AAC8163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0478BDB-5F82-4EB2-9AC1-DA0D1AFCDEB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7479F87-4831-4747-934D-80444AB450D5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961A9DA-0AA5-466B-9840-E78EA2386CD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7C76BF2-A4B3-4D19-959A-534C6939F3C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A259A24-BE44-4F36-A991-FC9BBC66061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1EA0599-AA98-4031-A17F-F246700360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68DE0BA8-F251-4B52-A4EE-699242521AF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ADBD8A5-6120-460C-8858-263E2B5AAD0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0BC6A4C-0491-454F-92DC-152198D1E88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C0C53DF-41FA-4802-9001-B5C2208E409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D8CB810-B602-4890-9ECA-2D3DF61CFC2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E0B4DFCE-057B-4B86-AE29-86DAAE6C15B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9F37D7F-729A-4DEF-A6E3-490EC5C840A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9F52153-5A4A-46D9-9F46-B90287D7316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EA4EDF7-C9B3-4499-905E-9649FFA3FC8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9019AD2-C46D-46DB-A2B3-2AB6043991E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B1608F0-7EFB-46F2-A09F-D97534EA839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93A9DEB-B497-4986-9E65-87F4144C363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406950E-7752-46C7-B60E-2D0D3DD20CE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FCE06C9-7575-4BBB-AFC9-C204C5374BF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9106107-D8B9-4780-AC0E-C9AF8C321F5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165AFD0-3941-4B0B-9DC8-23A92155D83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9BDFC92-226A-41F8-81AC-8B610250C50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9FC365D-A6FA-422B-AB8B-4901AFD7C3C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D57882B-B374-4861-ABBF-F5B3469FB32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C8F8E88-75A2-4E3B-852A-8D38A801129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E67B1E2A-6784-4D6E-98D0-754745D883F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156FBA2-B21C-4B0D-9D23-8AF33E8EE0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F98AA9A-545B-4CEE-82F2-EBF6E18BC98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908F97E-19AC-46EE-9108-7B53B9A13AE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5F9A491-E797-49AA-A252-4ABD31655A1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6E40900-95AB-458D-9CE2-4362E6F6580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D119A61-F3CE-420B-AAF8-CCF66DEDD9D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E6A2245-6E85-4A64-B19E-D43BC1F1096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209F098-B330-4374-B6E4-4378BC8A442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78146730-B22D-49BC-BC6E-9ABB80A70AD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5BDBC04-3893-489B-A9FB-9F90C4FBC82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7DC631B-E581-4A6C-A24B-BB47876552C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DF212E0-7F20-46D1-BFF0-FDE7B6727E7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34D59DF-BFF8-4033-A6D6-E4B39E7BC503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05425C4-7595-4841-BF39-1F5C249A72C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EBAC8A9-69E0-4B5A-AED5-2EB8F205A0D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73D1799-E672-47D5-8F73-3D6E0531D48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1F8F41E-5A7B-45D5-97D2-78A81AD0BF9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FC778BA-BE32-4D8B-AF00-A5CBB5D47FA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41600ED-9493-42CB-9536-FA0E1FC16C4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AC1F6926-089C-41BF-892A-D3433D90CDD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40135C5-458E-4B8D-802A-12E1780779F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BEAA15E-D9EC-41ED-BADA-E6E5335FAC7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1B725AE-CB93-4105-8D7D-A8C46623239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D51D34D-5177-4689-8DF5-D8C14DF6403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783E70D-63C3-47F8-900C-9BB3A61D474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ACF910F-D143-4DC4-B2DB-C9960465B74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9DB2405-911B-4EEA-9FD5-23245DAE93E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900F36D-5A33-463C-8C50-62FD474D911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999D62B-E5E9-4E03-ABF9-1189392E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30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签名方案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数字签名的概念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数字签名的安全性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方案及其变形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Schnorr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签名方案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ECDSA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可证明安全的签名方案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3C54FE9-745C-40E5-AA44-2F0ED722FA28}"/>
              </a:ext>
            </a:extLst>
          </p:cNvPr>
          <p:cNvGrpSpPr/>
          <p:nvPr/>
        </p:nvGrpSpPr>
        <p:grpSpPr>
          <a:xfrm>
            <a:off x="1363037" y="4646471"/>
            <a:ext cx="8013230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49A4759-3540-47EA-87F9-A5F4F2F7D98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D5C88F5-67FE-4D3F-978B-99C2866AD94C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C079683-5F74-49FE-AEEE-D19A7B817C4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65B93C9-17CA-4FCB-9C0C-F6B45E651FB5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为什么不能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MAC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实现数字签名？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E041E7F-FC3F-466C-A24D-8267A4DA900F}"/>
              </a:ext>
            </a:extLst>
          </p:cNvPr>
          <p:cNvGrpSpPr/>
          <p:nvPr/>
        </p:nvGrpSpPr>
        <p:grpSpPr>
          <a:xfrm>
            <a:off x="1363036" y="5601590"/>
            <a:ext cx="8047293" cy="572258"/>
            <a:chOff x="1618171" y="1650706"/>
            <a:chExt cx="9027999" cy="201651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57D245D-5A0F-469B-841C-7E80641F973C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3F7CC40-FE82-42FA-8586-ECFD2A919065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E33F803-9C15-40C5-A2D9-8B8B96AC4D9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7E3F652-B271-427C-B298-096C9F9ACB74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DSA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的安全性可证明吗？为什么？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现代密码学原则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7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密码学与现代密码学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9" name="文本框 2">
            <a:extLst>
              <a:ext uri="{FF2B5EF4-FFF2-40B4-BE49-F238E27FC236}">
                <a16:creationId xmlns:a16="http://schemas.microsoft.com/office/drawing/2014/main" id="{552E0DE0-9B5D-4FB6-9731-A6A32A69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39436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什么是密码学（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Cryptography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）？</a:t>
            </a:r>
          </a:p>
        </p:txBody>
      </p:sp>
      <p:sp>
        <p:nvSpPr>
          <p:cNvPr id="120" name="文本框 2">
            <a:extLst>
              <a:ext uri="{FF2B5EF4-FFF2-40B4-BE49-F238E27FC236}">
                <a16:creationId xmlns:a16="http://schemas.microsoft.com/office/drawing/2014/main" id="{A72FAAB3-CBB8-4FB2-B5F5-34D3600D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2487845"/>
            <a:ext cx="946592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编码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或者解码的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艺术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 the art of writing or solving code …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——《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牛津简明词典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》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2">
            <a:extLst>
              <a:ext uri="{FF2B5EF4-FFF2-40B4-BE49-F238E27FC236}">
                <a16:creationId xmlns:a16="http://schemas.microsoft.com/office/drawing/2014/main" id="{5837C88D-9E2D-4CF8-B8CC-3D0B4BC4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4072851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：一种预先安排好的信号系统，专门用于确保传输时的保密性</a:t>
            </a:r>
          </a:p>
        </p:txBody>
      </p:sp>
      <p:sp>
        <p:nvSpPr>
          <p:cNvPr id="118" name="文本框 2">
            <a:extLst>
              <a:ext uri="{FF2B5EF4-FFF2-40B4-BE49-F238E27FC236}">
                <a16:creationId xmlns:a16="http://schemas.microsoft.com/office/drawing/2014/main" id="{8BC739BD-439C-4338-818F-E375EC86D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5214659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艺术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：运用想象力表达思想</a:t>
            </a:r>
          </a:p>
        </p:txBody>
      </p:sp>
    </p:spTree>
    <p:extLst>
      <p:ext uri="{BB962C8B-B14F-4D97-AF65-F5344CB8AC3E}">
        <p14:creationId xmlns:p14="http://schemas.microsoft.com/office/powerpoint/2010/main" val="40698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17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密码学与现代密码学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9" name="文本框 2">
            <a:extLst>
              <a:ext uri="{FF2B5EF4-FFF2-40B4-BE49-F238E27FC236}">
                <a16:creationId xmlns:a16="http://schemas.microsoft.com/office/drawing/2014/main" id="{552E0DE0-9B5D-4FB6-9731-A6A32A69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39436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什么是现代密码学（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Modern Cryptography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）？</a:t>
            </a:r>
          </a:p>
        </p:txBody>
      </p:sp>
      <p:sp>
        <p:nvSpPr>
          <p:cNvPr id="120" name="文本框 2">
            <a:extLst>
              <a:ext uri="{FF2B5EF4-FFF2-40B4-BE49-F238E27FC236}">
                <a16:creationId xmlns:a16="http://schemas.microsoft.com/office/drawing/2014/main" id="{A72FAAB3-CBB8-4FB2-B5F5-34D3600D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2633280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现代（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Modern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）是指时间？时髦？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2">
            <a:extLst>
              <a:ext uri="{FF2B5EF4-FFF2-40B4-BE49-F238E27FC236}">
                <a16:creationId xmlns:a16="http://schemas.microsoft.com/office/drawing/2014/main" id="{1C893365-773A-4EE8-BED3-2460A540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3872199"/>
            <a:ext cx="946592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古典密码学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中，无论是构造编码还是破解编码，都依赖创造性和个人技巧，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几乎没有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理论可以依靠</a:t>
            </a:r>
            <a:endParaRPr lang="zh-CN" altLang="en-US" sz="2400" i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密码学与现代密码学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9" name="文本框 2">
            <a:extLst>
              <a:ext uri="{FF2B5EF4-FFF2-40B4-BE49-F238E27FC236}">
                <a16:creationId xmlns:a16="http://schemas.microsoft.com/office/drawing/2014/main" id="{552E0DE0-9B5D-4FB6-9731-A6A32A69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394362"/>
            <a:ext cx="9465923" cy="227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我们先看一下，当今密码学在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保密通信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之外的应用，几乎无处不在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-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数据完整性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-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公钥密码系统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-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电子签名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-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数字货币</a:t>
            </a:r>
          </a:p>
        </p:txBody>
      </p:sp>
      <p:sp>
        <p:nvSpPr>
          <p:cNvPr id="117" name="文本框 2">
            <a:extLst>
              <a:ext uri="{FF2B5EF4-FFF2-40B4-BE49-F238E27FC236}">
                <a16:creationId xmlns:a16="http://schemas.microsoft.com/office/drawing/2014/main" id="{34655564-AB5E-4AF4-8EA1-1744DF33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3753127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人们开始更关注在计算中产生的、来源于内部和外部的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攻击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</a:p>
        </p:txBody>
      </p:sp>
      <p:sp>
        <p:nvSpPr>
          <p:cNvPr id="118" name="文本框 2">
            <a:extLst>
              <a:ext uri="{FF2B5EF4-FFF2-40B4-BE49-F238E27FC236}">
                <a16:creationId xmlns:a16="http://schemas.microsoft.com/office/drawing/2014/main" id="{101A70EE-D25C-497F-83AC-23B12690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5247583"/>
            <a:ext cx="946592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设计、分析并实现某种数学工具，用于保护信息、系统和计算免受敌手攻击</a:t>
            </a:r>
          </a:p>
        </p:txBody>
      </p:sp>
      <p:sp>
        <p:nvSpPr>
          <p:cNvPr id="122" name="箭头: 下 121">
            <a:extLst>
              <a:ext uri="{FF2B5EF4-FFF2-40B4-BE49-F238E27FC236}">
                <a16:creationId xmlns:a16="http://schemas.microsoft.com/office/drawing/2014/main" id="{6C41D659-4775-4291-BAA2-C478C3557143}"/>
              </a:ext>
            </a:extLst>
          </p:cNvPr>
          <p:cNvSpPr/>
          <p:nvPr/>
        </p:nvSpPr>
        <p:spPr>
          <a:xfrm>
            <a:off x="5563385" y="4514841"/>
            <a:ext cx="1065229" cy="4689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C813B1B8-30CE-4F5B-BAB6-618516C8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394362"/>
            <a:ext cx="946592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或者解码的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艺术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 the art of writing or solving code 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——《</a:t>
            </a:r>
            <a:r>
              <a:rPr lang="zh-CN" altLang="en-US" sz="2400" i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牛津简明词典</a:t>
            </a:r>
            <a:r>
              <a:rPr lang="en-US" altLang="zh-CN" sz="2400" i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endParaRPr lang="zh-CN" altLang="en-US" sz="2400" i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E9B23C-10BB-4008-BD87-A45BD568E3A2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633DDBC-3A68-4CEC-A61B-4DAC6D9F5BF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F3D4BB0-45B7-4420-B866-9EEFE8A41D6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FDFF5CB-030D-4B15-B39D-CA8ACD532A7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FDEBFE-7A70-4CF9-8471-5CE4A2104FFB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密码学与现代密码学</a:t>
              </a:r>
            </a:p>
          </p:txBody>
        </p:sp>
        <p:grpSp>
          <p:nvGrpSpPr>
            <p:cNvPr id="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6F8F27A-3858-41B8-9BAF-4C80C48E189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9" name="ïṧḷïḋe">
                <a:extLst>
                  <a:ext uri="{FF2B5EF4-FFF2-40B4-BE49-F238E27FC236}">
                    <a16:creationId xmlns:a16="http://schemas.microsoft.com/office/drawing/2014/main" id="{E09CD4ED-6590-414C-9C19-BE20DB946BF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ïṩļïḋe">
                <a:extLst>
                  <a:ext uri="{FF2B5EF4-FFF2-40B4-BE49-F238E27FC236}">
                    <a16:creationId xmlns:a16="http://schemas.microsoft.com/office/drawing/2014/main" id="{BAA244C5-F43B-45DE-B0DE-DC0B2DA3A0F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ļíḑé">
                <a:extLst>
                  <a:ext uri="{FF2B5EF4-FFF2-40B4-BE49-F238E27FC236}">
                    <a16:creationId xmlns:a16="http://schemas.microsoft.com/office/drawing/2014/main" id="{BC9D0DBC-4278-4A37-AD60-99719CA4D51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šlîďè">
                <a:extLst>
                  <a:ext uri="{FF2B5EF4-FFF2-40B4-BE49-F238E27FC236}">
                    <a16:creationId xmlns:a16="http://schemas.microsoft.com/office/drawing/2014/main" id="{D9F0A9E1-4B28-40D4-B6BE-A4A99A987F7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1ïďé">
                <a:extLst>
                  <a:ext uri="{FF2B5EF4-FFF2-40B4-BE49-F238E27FC236}">
                    <a16:creationId xmlns:a16="http://schemas.microsoft.com/office/drawing/2014/main" id="{6C01303E-8282-4077-AF0E-64176C076EB5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ḻiḍè">
                <a:extLst>
                  <a:ext uri="{FF2B5EF4-FFF2-40B4-BE49-F238E27FC236}">
                    <a16:creationId xmlns:a16="http://schemas.microsoft.com/office/drawing/2014/main" id="{D31EFF78-1154-4068-A3AD-7DEC9E4911C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$líḍé">
                <a:extLst>
                  <a:ext uri="{FF2B5EF4-FFF2-40B4-BE49-F238E27FC236}">
                    <a16:creationId xmlns:a16="http://schemas.microsoft.com/office/drawing/2014/main" id="{E60CF0B5-68F9-47ED-B444-049B2E2ADC47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ļíḓe">
                <a:extLst>
                  <a:ext uri="{FF2B5EF4-FFF2-40B4-BE49-F238E27FC236}">
                    <a16:creationId xmlns:a16="http://schemas.microsoft.com/office/drawing/2014/main" id="{BF669224-5ACA-4E06-98E5-6AB32C68286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ṡ1îḋê">
                <a:extLst>
                  <a:ext uri="{FF2B5EF4-FFF2-40B4-BE49-F238E27FC236}">
                    <a16:creationId xmlns:a16="http://schemas.microsoft.com/office/drawing/2014/main" id="{8B5C41AD-5AA0-4C1A-A9CC-96F37928C54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íďè">
                <a:extLst>
                  <a:ext uri="{FF2B5EF4-FFF2-40B4-BE49-F238E27FC236}">
                    <a16:creationId xmlns:a16="http://schemas.microsoft.com/office/drawing/2014/main" id="{46A6D862-F54A-40FD-9D2D-35B78A5D3A0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Sļïḍe">
                <a:extLst>
                  <a:ext uri="{FF2B5EF4-FFF2-40B4-BE49-F238E27FC236}">
                    <a16:creationId xmlns:a16="http://schemas.microsoft.com/office/drawing/2014/main" id="{C56D3409-74F1-4A68-8DD8-48E80576F8F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sļídè">
                <a:extLst>
                  <a:ext uri="{FF2B5EF4-FFF2-40B4-BE49-F238E27FC236}">
                    <a16:creationId xmlns:a16="http://schemas.microsoft.com/office/drawing/2014/main" id="{68A89747-2844-46C9-9405-7FB099E5D3B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śļîḋé">
                <a:extLst>
                  <a:ext uri="{FF2B5EF4-FFF2-40B4-BE49-F238E27FC236}">
                    <a16:creationId xmlns:a16="http://schemas.microsoft.com/office/drawing/2014/main" id="{A3514497-D456-4516-8A2E-3EC92182AC6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ṣ1ïḓè">
                <a:extLst>
                  <a:ext uri="{FF2B5EF4-FFF2-40B4-BE49-F238E27FC236}">
                    <a16:creationId xmlns:a16="http://schemas.microsoft.com/office/drawing/2014/main" id="{8ADDE700-75B7-459C-9626-9287E9267ED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şḷiḓe">
                <a:extLst>
                  <a:ext uri="{FF2B5EF4-FFF2-40B4-BE49-F238E27FC236}">
                    <a16:creationId xmlns:a16="http://schemas.microsoft.com/office/drawing/2014/main" id="{223FF6E6-B4B0-447F-94EA-09F3170244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šľïḑè">
                <a:extLst>
                  <a:ext uri="{FF2B5EF4-FFF2-40B4-BE49-F238E27FC236}">
                    <a16:creationId xmlns:a16="http://schemas.microsoft.com/office/drawing/2014/main" id="{49842CB6-48B3-4E45-9397-AD8056E9CF52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ṥḷîḋé">
                <a:extLst>
                  <a:ext uri="{FF2B5EF4-FFF2-40B4-BE49-F238E27FC236}">
                    <a16:creationId xmlns:a16="http://schemas.microsoft.com/office/drawing/2014/main" id="{6A017689-A696-4EDF-89FD-344404806B2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šlîḋê">
                <a:extLst>
                  <a:ext uri="{FF2B5EF4-FFF2-40B4-BE49-F238E27FC236}">
                    <a16:creationId xmlns:a16="http://schemas.microsoft.com/office/drawing/2014/main" id="{D9299A01-3AE4-49D7-B5A5-2DE32911BD7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ḻiḓe">
                <a:extLst>
                  <a:ext uri="{FF2B5EF4-FFF2-40B4-BE49-F238E27FC236}">
                    <a16:creationId xmlns:a16="http://schemas.microsoft.com/office/drawing/2014/main" id="{DB2B307F-9DCD-460A-90BE-3FDA5633F01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liḋè">
                <a:extLst>
                  <a:ext uri="{FF2B5EF4-FFF2-40B4-BE49-F238E27FC236}">
                    <a16:creationId xmlns:a16="http://schemas.microsoft.com/office/drawing/2014/main" id="{F5657C2D-C811-430C-BD0D-0E6B3F6370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ľíďe">
                <a:extLst>
                  <a:ext uri="{FF2B5EF4-FFF2-40B4-BE49-F238E27FC236}">
                    <a16:creationId xmlns:a16="http://schemas.microsoft.com/office/drawing/2014/main" id="{6FFB2EA9-0589-4750-A9E3-BC1692C2D30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ṩḷiḓé">
                <a:extLst>
                  <a:ext uri="{FF2B5EF4-FFF2-40B4-BE49-F238E27FC236}">
                    <a16:creationId xmlns:a16="http://schemas.microsoft.com/office/drawing/2014/main" id="{150C1F10-1A95-443B-AE88-06D1F8D1A6F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ľíḋê">
                <a:extLst>
                  <a:ext uri="{FF2B5EF4-FFF2-40B4-BE49-F238E27FC236}">
                    <a16:creationId xmlns:a16="http://schemas.microsoft.com/office/drawing/2014/main" id="{8A11062F-3D90-410B-9CB9-A54F4BFA7B5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ḷïḑê">
                <a:extLst>
                  <a:ext uri="{FF2B5EF4-FFF2-40B4-BE49-F238E27FC236}">
                    <a16:creationId xmlns:a16="http://schemas.microsoft.com/office/drawing/2014/main" id="{AA4261A2-1F10-4798-A1DF-4A5A6D19BA3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$1iḍé">
                <a:extLst>
                  <a:ext uri="{FF2B5EF4-FFF2-40B4-BE49-F238E27FC236}">
                    <a16:creationId xmlns:a16="http://schemas.microsoft.com/office/drawing/2014/main" id="{43F56C43-357D-4FF5-AA30-56AF6843712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šľíḋe">
                <a:extLst>
                  <a:ext uri="{FF2B5EF4-FFF2-40B4-BE49-F238E27FC236}">
                    <a16:creationId xmlns:a16="http://schemas.microsoft.com/office/drawing/2014/main" id="{CEC614D1-25CD-4303-BEF1-26D8862CF65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1iḑê">
                <a:extLst>
                  <a:ext uri="{FF2B5EF4-FFF2-40B4-BE49-F238E27FC236}">
                    <a16:creationId xmlns:a16="http://schemas.microsoft.com/office/drawing/2014/main" id="{6090AFB5-D0CD-43E4-82DB-40CA1B7D964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1iḋé">
                <a:extLst>
                  <a:ext uri="{FF2B5EF4-FFF2-40B4-BE49-F238E27FC236}">
                    <a16:creationId xmlns:a16="http://schemas.microsoft.com/office/drawing/2014/main" id="{68521BCC-84CC-4D77-979E-6EC74F8AD93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şḷíďè">
                <a:extLst>
                  <a:ext uri="{FF2B5EF4-FFF2-40B4-BE49-F238E27FC236}">
                    <a16:creationId xmlns:a16="http://schemas.microsoft.com/office/drawing/2014/main" id="{A5D28425-F49C-472E-AE24-BD37681B15E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ṩľídé">
                <a:extLst>
                  <a:ext uri="{FF2B5EF4-FFF2-40B4-BE49-F238E27FC236}">
                    <a16:creationId xmlns:a16="http://schemas.microsoft.com/office/drawing/2014/main" id="{C9C62FD4-03C5-4EE9-BB6A-AA063995703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ş1idê">
                <a:extLst>
                  <a:ext uri="{FF2B5EF4-FFF2-40B4-BE49-F238E27FC236}">
                    <a16:creationId xmlns:a16="http://schemas.microsoft.com/office/drawing/2014/main" id="{846E4823-B026-4A75-BEF0-0893713C10F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ŝḻiḋe">
                <a:extLst>
                  <a:ext uri="{FF2B5EF4-FFF2-40B4-BE49-F238E27FC236}">
                    <a16:creationId xmlns:a16="http://schemas.microsoft.com/office/drawing/2014/main" id="{98ACDACB-87D0-4B71-8226-AEED51EF6C0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lïḑè">
                <a:extLst>
                  <a:ext uri="{FF2B5EF4-FFF2-40B4-BE49-F238E27FC236}">
                    <a16:creationId xmlns:a16="http://schemas.microsoft.com/office/drawing/2014/main" id="{C87345BB-1943-45FF-B430-4A447DE44E3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s1íḋè">
                <a:extLst>
                  <a:ext uri="{FF2B5EF4-FFF2-40B4-BE49-F238E27FC236}">
                    <a16:creationId xmlns:a16="http://schemas.microsoft.com/office/drawing/2014/main" id="{B7F53DB0-171B-4AC8-8463-4FF9ED04A0AC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ŝḻiḍê">
                <a:extLst>
                  <a:ext uri="{FF2B5EF4-FFF2-40B4-BE49-F238E27FC236}">
                    <a16:creationId xmlns:a16="http://schemas.microsoft.com/office/drawing/2014/main" id="{84FC0F6D-4A8C-430C-8168-1856CBA8540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ṧ1íďé">
                <a:extLst>
                  <a:ext uri="{FF2B5EF4-FFF2-40B4-BE49-F238E27FC236}">
                    <a16:creationId xmlns:a16="http://schemas.microsoft.com/office/drawing/2014/main" id="{BBFA8486-5387-468B-8447-A0E4ABE3C70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S1íďè">
                <a:extLst>
                  <a:ext uri="{FF2B5EF4-FFF2-40B4-BE49-F238E27FC236}">
                    <a16:creationId xmlns:a16="http://schemas.microsoft.com/office/drawing/2014/main" id="{2DEB6856-09F4-4A11-949E-EF2F78D0E3A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ṣḷîḍê">
                <a:extLst>
                  <a:ext uri="{FF2B5EF4-FFF2-40B4-BE49-F238E27FC236}">
                    <a16:creationId xmlns:a16="http://schemas.microsoft.com/office/drawing/2014/main" id="{299E307D-E48D-4374-A031-B461266F660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šḷïḑê">
                <a:extLst>
                  <a:ext uri="{FF2B5EF4-FFF2-40B4-BE49-F238E27FC236}">
                    <a16:creationId xmlns:a16="http://schemas.microsoft.com/office/drawing/2014/main" id="{6FBD039C-8667-465F-9005-336050546BD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ļîḍè">
                <a:extLst>
                  <a:ext uri="{FF2B5EF4-FFF2-40B4-BE49-F238E27FC236}">
                    <a16:creationId xmlns:a16="http://schemas.microsoft.com/office/drawing/2014/main" id="{0FE65D09-12EE-4C71-88B7-2DED3959805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śliḑè">
                <a:extLst>
                  <a:ext uri="{FF2B5EF4-FFF2-40B4-BE49-F238E27FC236}">
                    <a16:creationId xmlns:a16="http://schemas.microsoft.com/office/drawing/2014/main" id="{6634BA1A-8110-43D3-B872-8476EF30E5C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1îdé">
                <a:extLst>
                  <a:ext uri="{FF2B5EF4-FFF2-40B4-BE49-F238E27FC236}">
                    <a16:creationId xmlns:a16="http://schemas.microsoft.com/office/drawing/2014/main" id="{EB7C5B12-B25A-4601-9097-5047636059C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ṣlîḑé">
                <a:extLst>
                  <a:ext uri="{FF2B5EF4-FFF2-40B4-BE49-F238E27FC236}">
                    <a16:creationId xmlns:a16="http://schemas.microsoft.com/office/drawing/2014/main" id="{157D82A1-A5DB-4285-A745-B2039B0AE2C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liďé">
                <a:extLst>
                  <a:ext uri="{FF2B5EF4-FFF2-40B4-BE49-F238E27FC236}">
                    <a16:creationId xmlns:a16="http://schemas.microsoft.com/office/drawing/2014/main" id="{F2DA15B0-8B4E-4D6C-98D4-6B8153D1F38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ŝliḓè">
                <a:extLst>
                  <a:ext uri="{FF2B5EF4-FFF2-40B4-BE49-F238E27FC236}">
                    <a16:creationId xmlns:a16="http://schemas.microsoft.com/office/drawing/2014/main" id="{88190EAC-D262-4722-8E77-0280A266343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ļîḍé">
                <a:extLst>
                  <a:ext uri="{FF2B5EF4-FFF2-40B4-BE49-F238E27FC236}">
                    <a16:creationId xmlns:a16="http://schemas.microsoft.com/office/drawing/2014/main" id="{E16D55B5-5D49-4F13-8D80-BB9E48ED807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1íḑê">
                <a:extLst>
                  <a:ext uri="{FF2B5EF4-FFF2-40B4-BE49-F238E27FC236}">
                    <a16:creationId xmlns:a16="http://schemas.microsoft.com/office/drawing/2014/main" id="{C807EFBE-7C0F-4EA0-9C9A-10A0A97954C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ṥḷiḑê">
                <a:extLst>
                  <a:ext uri="{FF2B5EF4-FFF2-40B4-BE49-F238E27FC236}">
                    <a16:creationId xmlns:a16="http://schemas.microsoft.com/office/drawing/2014/main" id="{2239BFDA-3FB6-4DE7-9F8D-E47F2ADDD0F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s1ïdè">
                <a:extLst>
                  <a:ext uri="{FF2B5EF4-FFF2-40B4-BE49-F238E27FC236}">
                    <a16:creationId xmlns:a16="http://schemas.microsoft.com/office/drawing/2014/main" id="{C31F33E0-9432-43D1-BD4D-76C703FCFA4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ŝľîdê">
                <a:extLst>
                  <a:ext uri="{FF2B5EF4-FFF2-40B4-BE49-F238E27FC236}">
                    <a16:creationId xmlns:a16="http://schemas.microsoft.com/office/drawing/2014/main" id="{80B51D18-1202-4607-9848-13294EEF2BC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şḷïḍe">
                <a:extLst>
                  <a:ext uri="{FF2B5EF4-FFF2-40B4-BE49-F238E27FC236}">
                    <a16:creationId xmlns:a16="http://schemas.microsoft.com/office/drawing/2014/main" id="{20357AAE-EA5A-4346-91FE-A955CFF2413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ṣ1îḋe">
                <a:extLst>
                  <a:ext uri="{FF2B5EF4-FFF2-40B4-BE49-F238E27FC236}">
                    <a16:creationId xmlns:a16="http://schemas.microsoft.com/office/drawing/2014/main" id="{D3002926-BD1D-4C70-9E58-5A466AE002D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sļiḍè">
                <a:extLst>
                  <a:ext uri="{FF2B5EF4-FFF2-40B4-BE49-F238E27FC236}">
                    <a16:creationId xmlns:a16="http://schemas.microsoft.com/office/drawing/2014/main" id="{750D9F27-F549-4E54-9569-EBCEF60B293B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ṧ1íḋé">
                <a:extLst>
                  <a:ext uri="{FF2B5EF4-FFF2-40B4-BE49-F238E27FC236}">
                    <a16:creationId xmlns:a16="http://schemas.microsoft.com/office/drawing/2014/main" id="{9F6C31F1-47DD-4914-85B4-672A94B6A34A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$ḻíḑé">
                <a:extLst>
                  <a:ext uri="{FF2B5EF4-FFF2-40B4-BE49-F238E27FC236}">
                    <a16:creationId xmlns:a16="http://schemas.microsoft.com/office/drawing/2014/main" id="{20E96275-460B-4094-843B-FB2F43BCD5B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iḋé">
                <a:extLst>
                  <a:ext uri="{FF2B5EF4-FFF2-40B4-BE49-F238E27FC236}">
                    <a16:creationId xmlns:a16="http://schemas.microsoft.com/office/drawing/2014/main" id="{91BA48B9-7A1C-4542-A1A9-5DDFDC554A0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1îḋe">
                <a:extLst>
                  <a:ext uri="{FF2B5EF4-FFF2-40B4-BE49-F238E27FC236}">
                    <a16:creationId xmlns:a16="http://schemas.microsoft.com/office/drawing/2014/main" id="{C227141C-0CAB-488F-AE27-D1A08F64F91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$ḻiḋê">
                <a:extLst>
                  <a:ext uri="{FF2B5EF4-FFF2-40B4-BE49-F238E27FC236}">
                    <a16:creationId xmlns:a16="http://schemas.microsoft.com/office/drawing/2014/main" id="{54612892-B7F1-4453-A422-94C5C84CE5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9" name="箭头: 下 68">
            <a:extLst>
              <a:ext uri="{FF2B5EF4-FFF2-40B4-BE49-F238E27FC236}">
                <a16:creationId xmlns:a16="http://schemas.microsoft.com/office/drawing/2014/main" id="{15E81C65-90D9-463D-B690-50BCD862E0C8}"/>
              </a:ext>
            </a:extLst>
          </p:cNvPr>
          <p:cNvSpPr/>
          <p:nvPr/>
        </p:nvSpPr>
        <p:spPr>
          <a:xfrm>
            <a:off x="5563383" y="2960015"/>
            <a:ext cx="1065229" cy="4689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CA1DB5E3-C776-49AE-9C81-CF92ED2F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4051906"/>
            <a:ext cx="9465923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现代密码学：对安全地进行数字信息和事务处理、计算所需技术的</a:t>
            </a:r>
            <a:r>
              <a:rPr lang="zh-CN" altLang="en-US" sz="24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科学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E2F4C9-7D68-437E-92B3-58EE9ACCACFE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93CF917-E1CB-4C9A-A0D2-8105D61F035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A5293D75-72A0-486D-AB96-C0B7046C6CF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EBF0698-BF20-4169-8E00-0F169ACBFD0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07F5031-BC55-4A67-925C-D060B4CE565B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4F035F6-1782-4737-B336-322A57F188F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8579E09-9E2C-4532-A862-66873019BA5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F9B7A80-0A55-4CC4-858C-58CBFE495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4161383-A734-45F9-BD4C-F6AE4A607F2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31592D2-F9AA-424B-BF62-1FB5B656750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0625592-421A-49D4-908B-1D41EF5C211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1390C2E-F10E-4C07-BBDB-0386DD655FC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0E60AAE-05E7-4047-B1F8-82CAF8A31D4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43D4216-F78B-45EF-BF53-1DDD82922E4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BB9FB92-3793-4D55-9262-48B57DCA79D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686893E7-D8D4-4E9B-9A10-2D3EDEAC714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79CA8CF8-AB3F-4D93-95BF-B3F60304D87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099DB68-AC20-4E8D-A26A-934AE441C32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E39CD73-BF06-4776-8D88-973C32F341B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EF18A22-6210-41F5-974D-63DF20F84BE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B21E83E-F60C-454B-A98A-90D1F89C248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3531F49-6BC1-4083-A145-BB3CBB34431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5CC34B7-0EA4-4C29-9DA5-7D1D34A63A4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987F899-CE40-44FC-AC70-8F7419D2C35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848C88C0-774B-470E-8A71-1A211D1CFD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F526ADB-FA90-476E-B008-C9641306E42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C45A67E-E615-4D96-AB39-923322318AD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2C108B09-2AB6-4D98-AEA4-FE5930626CA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C0ED0DD-6E96-4E4D-A473-58E43928E30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2BBC509-1CB2-4EA5-93E0-89AB2D49BEC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6947D56-F982-450C-B41D-19F96E5BD0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654A50E-6E81-4E30-8FF8-997CD585C77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FA102F4-12BB-4786-918D-1230B290DC5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AAF06F6-3C13-4374-9485-7ACFB9581BC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821D0397-C045-4B9E-82A4-9F1959193EE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FBB29E9-DA72-46AC-88F9-353A5753A1D2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CC5D90B-8F48-46BC-A71E-9A13A1078C7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CF8D15B-0EE9-4853-8D86-E5651B2E312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B06F9CF-9E4E-45D8-A57D-6E88B2D114D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4C1F53F-D58A-47AD-A469-9BE42B7D84D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A41367F-A488-4EA0-BD0B-048F809405A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81019F4-0D04-4106-A455-8666329CEEA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AE34D5E-F17A-4AF3-BA17-CDBDC00D2D9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84A262F-BD02-4755-9BBA-E52ECE8F952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9C0D5EC-6210-45BE-B749-3EB83DB60D8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0411B15-9D69-40E1-8793-1300287ABC7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C710F26-6C06-4CCF-9BEB-AA2C39BB2DF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19D7B74-6C38-42C2-97C4-2C7A496EB8C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DC0B7F7-6E79-465A-85C4-5CBD833FDF8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5876C9B-1418-4FB8-B0F6-00B8F44AC73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DB68729-C1C6-4380-86B5-6FF7FEA8870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CF8CD3C-9CBC-4704-91EB-612AFA7B441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C1672AD-2642-4659-A71D-4B4D8214CC4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339BF79-1E68-42C3-B3A8-9ED9EBC4553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D3A057D4-C246-4CC0-A01F-3D5D00BC45E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D153DC3-F89A-43FE-A0BC-BE5A5008AF7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129D8B4-E7AD-41E1-891A-CCF554887E86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F60C220-975F-403A-962E-58CC592347D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F0A6AB5-497F-40A2-9056-57C88875B7B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F78C217-D9F9-4B51-8BD9-95D4794DBCA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DBCF27F-F208-4DC9-B75E-EDEDE2E29F7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778D6D3-72D8-469B-9096-42E38A5D62D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5FC6B1A-0220-4956-BA5F-3984028B329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04B20DA-955D-486F-B04A-01BE6F9691E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AE74AB1B-9D8B-4D5D-9687-0BD3616E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90573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打破怪圈，将“艺术”变为“科学”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现代密码学的基本原则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DE6B6609-BFB5-4BC8-9259-270080E2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729278"/>
            <a:ext cx="9465923" cy="323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形式化的定义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包括精确的数学模型和安全性定义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精确的假设（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assumption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）依赖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所构造方案的安全性依赖于某个假设，该假设需要精确且无歧义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严格的安全证明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符合上述两个原则的基础上，具备严格的安全证明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060D089-7070-4FB3-B512-17C19F7F41DF}"/>
              </a:ext>
            </a:extLst>
          </p:cNvPr>
          <p:cNvGrpSpPr/>
          <p:nvPr/>
        </p:nvGrpSpPr>
        <p:grpSpPr>
          <a:xfrm>
            <a:off x="7261269" y="2729278"/>
            <a:ext cx="3306180" cy="572258"/>
            <a:chOff x="1618171" y="1650706"/>
            <a:chExt cx="9027999" cy="201651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140FA59-6764-4B10-ABDD-E563502315E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9E18D64-E72F-4F3F-9A89-184BB4F4B3B0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2378262-B97E-42FF-BD80-D201C4C3715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8B3F6FB-CC52-40D1-B762-1D9F0ED7772B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要证明什么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05303EB-E81D-41B7-8BC1-9A86F529657D}"/>
              </a:ext>
            </a:extLst>
          </p:cNvPr>
          <p:cNvGrpSpPr/>
          <p:nvPr/>
        </p:nvGrpSpPr>
        <p:grpSpPr>
          <a:xfrm>
            <a:off x="7254272" y="3871977"/>
            <a:ext cx="3306180" cy="572258"/>
            <a:chOff x="1618171" y="1650706"/>
            <a:chExt cx="9027999" cy="2016519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9450E3-6EDF-4F31-9D51-E7B90C762FF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20AFFA9-EA05-495D-8E83-21A5D17DB8FA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09BD43B-5D72-4B36-9CD1-E3348D3197D9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CED026-A2F2-428F-A349-9BCEAF6FF19B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凭什么去证明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B343CE-8D87-46C6-8FAE-4E1DA782B76A}"/>
              </a:ext>
            </a:extLst>
          </p:cNvPr>
          <p:cNvGrpSpPr/>
          <p:nvPr/>
        </p:nvGrpSpPr>
        <p:grpSpPr>
          <a:xfrm>
            <a:off x="7268266" y="5072420"/>
            <a:ext cx="3306180" cy="572258"/>
            <a:chOff x="1618171" y="1650706"/>
            <a:chExt cx="9027999" cy="201651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54AA35C-AA8B-4AB4-8E6C-4FCF9988DDFD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C6B6DB8-5371-4311-AB83-8EAF49EEEB0C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73524F1-AD40-4431-8993-322D108DEE4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95EDD62-4F87-40D6-9D4E-F7C23BB93875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怎么证明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文本框 2">
            <a:extLst>
              <a:ext uri="{FF2B5EF4-FFF2-40B4-BE49-F238E27FC236}">
                <a16:creationId xmlns:a16="http://schemas.microsoft.com/office/drawing/2014/main" id="{95BDCE69-FCC5-4985-BA67-22ECC159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“构建方案，攻破方案”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古典密码学中循环反复的怪圈</a:t>
            </a:r>
          </a:p>
        </p:txBody>
      </p:sp>
    </p:spTree>
    <p:extLst>
      <p:ext uri="{BB962C8B-B14F-4D97-AF65-F5344CB8AC3E}">
        <p14:creationId xmlns:p14="http://schemas.microsoft.com/office/powerpoint/2010/main" val="36539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4ACCF052-9EB6-49BD-A64E-AE7E32661DC9}"/>
              </a:ext>
            </a:extLst>
          </p:cNvPr>
          <p:cNvGrpSpPr/>
          <p:nvPr/>
        </p:nvGrpSpPr>
        <p:grpSpPr>
          <a:xfrm>
            <a:off x="830412" y="1378560"/>
            <a:ext cx="10531345" cy="724153"/>
            <a:chOff x="1652716" y="1972342"/>
            <a:chExt cx="9148504" cy="372640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327F7D1-F31B-43B2-8A28-87CDA0075C3B}"/>
                </a:ext>
              </a:extLst>
            </p:cNvPr>
            <p:cNvGrpSpPr/>
            <p:nvPr/>
          </p:nvGrpSpPr>
          <p:grpSpPr>
            <a:xfrm>
              <a:off x="1652716" y="1972342"/>
              <a:ext cx="9113647" cy="3726401"/>
              <a:chOff x="1343407" y="2407292"/>
              <a:chExt cx="9505193" cy="2669532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ADE79B37-5D71-4BAF-8052-D2F50DF6D53C}"/>
                  </a:ext>
                </a:extLst>
              </p:cNvPr>
              <p:cNvSpPr/>
              <p:nvPr/>
            </p:nvSpPr>
            <p:spPr>
              <a:xfrm>
                <a:off x="1343407" y="2407292"/>
                <a:ext cx="9505185" cy="266953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2BA0546-4585-457D-9E93-5BF7F633CA44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0C53FF51-E30B-45EE-9314-A5CD15A21E90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C81A026-30A6-4C05-B180-FF5DCC275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669E9DAB-94AD-4EFF-971E-D2F1A7313F85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7D2F039D-5CB7-459D-86C3-DF90B0214FE6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BB1F60D1-4944-4050-A070-892E87FE7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0ED4EB2-9698-474D-B1B7-68D794331F1B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如果没有完全清晰地理解想实现什么，怎么可能知道是否实现？</a:t>
              </a:r>
            </a:p>
          </p:txBody>
        </p: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E695CBDB-D2CC-4EBC-9271-9F0EFFB9C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048" y="2203613"/>
            <a:ext cx="9465923" cy="124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精确的定义便于更好地定位密码学方案设计的努力方向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什么是必要的？什么是重要的？什么不是？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理解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问题的本质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2">
            <a:extLst>
              <a:ext uri="{FF2B5EF4-FFF2-40B4-BE49-F238E27FC236}">
                <a16:creationId xmlns:a16="http://schemas.microsoft.com/office/drawing/2014/main" id="{E276D11A-39A2-47AB-8B54-D43183F7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048" y="3947951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精确的定义便于评估和比较方案的质量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2">
            <a:extLst>
              <a:ext uri="{FF2B5EF4-FFF2-40B4-BE49-F238E27FC236}">
                <a16:creationId xmlns:a16="http://schemas.microsoft.com/office/drawing/2014/main" id="{483368E1-03C5-4D22-877F-9CE1224D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048" y="4941849"/>
            <a:ext cx="9465923" cy="8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精确的定义便于使用者了解密码学方案提供的安全性保证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例如将方案作为大型系统中的一个模块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F5B36F-7C7C-4368-A407-B0C37DCA4E2E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CE0100-D096-4B08-BE6C-F5A1BE7E63C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0839E72-24E7-4412-8CE4-3271AB77C6E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F00032BC-B78E-4644-85BE-ED35B360812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4B836D3-9F62-42D6-B625-470B32F5C01F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83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1CDAB89-DDDE-4212-873B-46D5FFC368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4" name="ïṧḷïḋe">
                <a:extLst>
                  <a:ext uri="{FF2B5EF4-FFF2-40B4-BE49-F238E27FC236}">
                    <a16:creationId xmlns:a16="http://schemas.microsoft.com/office/drawing/2014/main" id="{CB42AF07-4558-47F9-953A-22E94EB3F28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ṩļïḋe">
                <a:extLst>
                  <a:ext uri="{FF2B5EF4-FFF2-40B4-BE49-F238E27FC236}">
                    <a16:creationId xmlns:a16="http://schemas.microsoft.com/office/drawing/2014/main" id="{CE1ED9F8-25B7-4586-A018-3A5968707AA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ļíḑé">
                <a:extLst>
                  <a:ext uri="{FF2B5EF4-FFF2-40B4-BE49-F238E27FC236}">
                    <a16:creationId xmlns:a16="http://schemas.microsoft.com/office/drawing/2014/main" id="{B42A51B9-6516-4087-A8D7-1CABCFEC27F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ďè">
                <a:extLst>
                  <a:ext uri="{FF2B5EF4-FFF2-40B4-BE49-F238E27FC236}">
                    <a16:creationId xmlns:a16="http://schemas.microsoft.com/office/drawing/2014/main" id="{0C535FA2-5CB4-489F-828F-C80F5C7004E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ṧ1ïďé">
                <a:extLst>
                  <a:ext uri="{FF2B5EF4-FFF2-40B4-BE49-F238E27FC236}">
                    <a16:creationId xmlns:a16="http://schemas.microsoft.com/office/drawing/2014/main" id="{49AFF8DB-835B-4001-BD97-8C7803B600D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ḻiḍè">
                <a:extLst>
                  <a:ext uri="{FF2B5EF4-FFF2-40B4-BE49-F238E27FC236}">
                    <a16:creationId xmlns:a16="http://schemas.microsoft.com/office/drawing/2014/main" id="{423A6D40-9254-4293-A853-D652799B61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$líḍé">
                <a:extLst>
                  <a:ext uri="{FF2B5EF4-FFF2-40B4-BE49-F238E27FC236}">
                    <a16:creationId xmlns:a16="http://schemas.microsoft.com/office/drawing/2014/main" id="{DD614D3D-FF22-41F5-BB8D-B3048A36433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íḓe">
                <a:extLst>
                  <a:ext uri="{FF2B5EF4-FFF2-40B4-BE49-F238E27FC236}">
                    <a16:creationId xmlns:a16="http://schemas.microsoft.com/office/drawing/2014/main" id="{66B312B1-AB11-4A79-8316-91143834A27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ṡ1îḋê">
                <a:extLst>
                  <a:ext uri="{FF2B5EF4-FFF2-40B4-BE49-F238E27FC236}">
                    <a16:creationId xmlns:a16="http://schemas.microsoft.com/office/drawing/2014/main" id="{A232EEBC-8A5E-4719-AB3A-481589D746C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ḻíďè">
                <a:extLst>
                  <a:ext uri="{FF2B5EF4-FFF2-40B4-BE49-F238E27FC236}">
                    <a16:creationId xmlns:a16="http://schemas.microsoft.com/office/drawing/2014/main" id="{0CC7AE68-2655-4AD0-9C0A-8B890C939BB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ļïḍe">
                <a:extLst>
                  <a:ext uri="{FF2B5EF4-FFF2-40B4-BE49-F238E27FC236}">
                    <a16:creationId xmlns:a16="http://schemas.microsoft.com/office/drawing/2014/main" id="{0F3150ED-41AA-46CB-9D14-C8C8D908EE4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sļídè">
                <a:extLst>
                  <a:ext uri="{FF2B5EF4-FFF2-40B4-BE49-F238E27FC236}">
                    <a16:creationId xmlns:a16="http://schemas.microsoft.com/office/drawing/2014/main" id="{AD9B1B10-1890-4A56-9D4D-B0504B2ACD8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śļîḋé">
                <a:extLst>
                  <a:ext uri="{FF2B5EF4-FFF2-40B4-BE49-F238E27FC236}">
                    <a16:creationId xmlns:a16="http://schemas.microsoft.com/office/drawing/2014/main" id="{53BC4176-B288-48C3-B01D-5303C72F4A1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ṣ1ïḓè">
                <a:extLst>
                  <a:ext uri="{FF2B5EF4-FFF2-40B4-BE49-F238E27FC236}">
                    <a16:creationId xmlns:a16="http://schemas.microsoft.com/office/drawing/2014/main" id="{C4F08D05-80C2-4627-A058-80A65DEA14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ḷiḓe">
                <a:extLst>
                  <a:ext uri="{FF2B5EF4-FFF2-40B4-BE49-F238E27FC236}">
                    <a16:creationId xmlns:a16="http://schemas.microsoft.com/office/drawing/2014/main" id="{9ED477E3-29F0-4E39-A0C0-D828924AB52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šľïḑè">
                <a:extLst>
                  <a:ext uri="{FF2B5EF4-FFF2-40B4-BE49-F238E27FC236}">
                    <a16:creationId xmlns:a16="http://schemas.microsoft.com/office/drawing/2014/main" id="{2861C7C9-DDF2-4D01-97F1-7235A52B2AB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ṥḷîḋé">
                <a:extLst>
                  <a:ext uri="{FF2B5EF4-FFF2-40B4-BE49-F238E27FC236}">
                    <a16:creationId xmlns:a16="http://schemas.microsoft.com/office/drawing/2014/main" id="{5369743B-A688-4239-8437-885D5B2C46C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šlîḋê">
                <a:extLst>
                  <a:ext uri="{FF2B5EF4-FFF2-40B4-BE49-F238E27FC236}">
                    <a16:creationId xmlns:a16="http://schemas.microsoft.com/office/drawing/2014/main" id="{52F4ACC3-3EF3-4DB7-95A8-B2927128D7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ṧḻiḓe">
                <a:extLst>
                  <a:ext uri="{FF2B5EF4-FFF2-40B4-BE49-F238E27FC236}">
                    <a16:creationId xmlns:a16="http://schemas.microsoft.com/office/drawing/2014/main" id="{22D0A1CD-3307-4E59-A5C0-6A6F0C0436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liḋè">
                <a:extLst>
                  <a:ext uri="{FF2B5EF4-FFF2-40B4-BE49-F238E27FC236}">
                    <a16:creationId xmlns:a16="http://schemas.microsoft.com/office/drawing/2014/main" id="{2688495E-845A-4208-BD18-D0A1A93852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sľíďe">
                <a:extLst>
                  <a:ext uri="{FF2B5EF4-FFF2-40B4-BE49-F238E27FC236}">
                    <a16:creationId xmlns:a16="http://schemas.microsoft.com/office/drawing/2014/main" id="{A82C666E-B5D8-4305-84FB-3B8E200C0A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ḷiḓé">
                <a:extLst>
                  <a:ext uri="{FF2B5EF4-FFF2-40B4-BE49-F238E27FC236}">
                    <a16:creationId xmlns:a16="http://schemas.microsoft.com/office/drawing/2014/main" id="{3D27FB9A-9EB7-4336-8D35-CBE8ECFF680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íḋê">
                <a:extLst>
                  <a:ext uri="{FF2B5EF4-FFF2-40B4-BE49-F238E27FC236}">
                    <a16:creationId xmlns:a16="http://schemas.microsoft.com/office/drawing/2014/main" id="{0E02D6B0-5904-4AC5-9C93-25763037F0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ḷïḑê">
                <a:extLst>
                  <a:ext uri="{FF2B5EF4-FFF2-40B4-BE49-F238E27FC236}">
                    <a16:creationId xmlns:a16="http://schemas.microsoft.com/office/drawing/2014/main" id="{75EAF6DF-D477-4D96-A117-8A79AF5FB72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1iḍé">
                <a:extLst>
                  <a:ext uri="{FF2B5EF4-FFF2-40B4-BE49-F238E27FC236}">
                    <a16:creationId xmlns:a16="http://schemas.microsoft.com/office/drawing/2014/main" id="{1BDD864D-784F-4DEA-91F9-91980191C2E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ľíḋe">
                <a:extLst>
                  <a:ext uri="{FF2B5EF4-FFF2-40B4-BE49-F238E27FC236}">
                    <a16:creationId xmlns:a16="http://schemas.microsoft.com/office/drawing/2014/main" id="{9BB08B71-D689-4114-9FE8-87A994AD8F0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$1iḑê">
                <a:extLst>
                  <a:ext uri="{FF2B5EF4-FFF2-40B4-BE49-F238E27FC236}">
                    <a16:creationId xmlns:a16="http://schemas.microsoft.com/office/drawing/2014/main" id="{29A73ACE-DB89-47AC-A218-7B6A7BBA1EA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$1iḋé">
                <a:extLst>
                  <a:ext uri="{FF2B5EF4-FFF2-40B4-BE49-F238E27FC236}">
                    <a16:creationId xmlns:a16="http://schemas.microsoft.com/office/drawing/2014/main" id="{36A3A88A-9A87-4AAC-8384-FEB89BC693C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ḷíďè">
                <a:extLst>
                  <a:ext uri="{FF2B5EF4-FFF2-40B4-BE49-F238E27FC236}">
                    <a16:creationId xmlns:a16="http://schemas.microsoft.com/office/drawing/2014/main" id="{DC5BAD97-94BA-48B4-9F6F-CD545213296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ṩľídé">
                <a:extLst>
                  <a:ext uri="{FF2B5EF4-FFF2-40B4-BE49-F238E27FC236}">
                    <a16:creationId xmlns:a16="http://schemas.microsoft.com/office/drawing/2014/main" id="{F515AFEF-1401-4472-8E38-FDAA9105ED9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1idê">
                <a:extLst>
                  <a:ext uri="{FF2B5EF4-FFF2-40B4-BE49-F238E27FC236}">
                    <a16:creationId xmlns:a16="http://schemas.microsoft.com/office/drawing/2014/main" id="{C05ABF44-2450-4460-AB20-CD52EC4424B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ŝḻiḋe">
                <a:extLst>
                  <a:ext uri="{FF2B5EF4-FFF2-40B4-BE49-F238E27FC236}">
                    <a16:creationId xmlns:a16="http://schemas.microsoft.com/office/drawing/2014/main" id="{65DDD74E-1119-4710-8AEA-93F4DD0736F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Slïḑè">
                <a:extLst>
                  <a:ext uri="{FF2B5EF4-FFF2-40B4-BE49-F238E27FC236}">
                    <a16:creationId xmlns:a16="http://schemas.microsoft.com/office/drawing/2014/main" id="{4590F330-77BB-4D3F-BB4D-D90FC84E85B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s1íḋè">
                <a:extLst>
                  <a:ext uri="{FF2B5EF4-FFF2-40B4-BE49-F238E27FC236}">
                    <a16:creationId xmlns:a16="http://schemas.microsoft.com/office/drawing/2014/main" id="{470ABD0F-A19E-46C3-9255-76FAF03828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ŝḻiḍê">
                <a:extLst>
                  <a:ext uri="{FF2B5EF4-FFF2-40B4-BE49-F238E27FC236}">
                    <a16:creationId xmlns:a16="http://schemas.microsoft.com/office/drawing/2014/main" id="{548A267D-6605-4F43-9080-03B4BF7F975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ṧ1íďé">
                <a:extLst>
                  <a:ext uri="{FF2B5EF4-FFF2-40B4-BE49-F238E27FC236}">
                    <a16:creationId xmlns:a16="http://schemas.microsoft.com/office/drawing/2014/main" id="{057C4CE1-D1FA-4C7B-BC52-C3A5CE098A1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S1íďè">
                <a:extLst>
                  <a:ext uri="{FF2B5EF4-FFF2-40B4-BE49-F238E27FC236}">
                    <a16:creationId xmlns:a16="http://schemas.microsoft.com/office/drawing/2014/main" id="{52F21840-1530-4BC9-AD5C-4E64830632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ḷîḍê">
                <a:extLst>
                  <a:ext uri="{FF2B5EF4-FFF2-40B4-BE49-F238E27FC236}">
                    <a16:creationId xmlns:a16="http://schemas.microsoft.com/office/drawing/2014/main" id="{EC669552-E25D-4198-A317-DF28DE85973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šḷïḑê">
                <a:extLst>
                  <a:ext uri="{FF2B5EF4-FFF2-40B4-BE49-F238E27FC236}">
                    <a16:creationId xmlns:a16="http://schemas.microsoft.com/office/drawing/2014/main" id="{FF828E38-F8B3-4D56-A87E-977ACB6E309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ŝļîḍè">
                <a:extLst>
                  <a:ext uri="{FF2B5EF4-FFF2-40B4-BE49-F238E27FC236}">
                    <a16:creationId xmlns:a16="http://schemas.microsoft.com/office/drawing/2014/main" id="{FA6A051F-6563-48E9-8596-5097DC1A9E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śliḑè">
                <a:extLst>
                  <a:ext uri="{FF2B5EF4-FFF2-40B4-BE49-F238E27FC236}">
                    <a16:creationId xmlns:a16="http://schemas.microsoft.com/office/drawing/2014/main" id="{6548898B-F51B-4113-B045-9FA9E906FE0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ṥ1îdé">
                <a:extLst>
                  <a:ext uri="{FF2B5EF4-FFF2-40B4-BE49-F238E27FC236}">
                    <a16:creationId xmlns:a16="http://schemas.microsoft.com/office/drawing/2014/main" id="{5281607B-3855-4433-B712-D40C77E988A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ṣlîḑé">
                <a:extLst>
                  <a:ext uri="{FF2B5EF4-FFF2-40B4-BE49-F238E27FC236}">
                    <a16:creationId xmlns:a16="http://schemas.microsoft.com/office/drawing/2014/main" id="{0C2B8541-C440-4C9A-923F-A7636B06E99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sliďé">
                <a:extLst>
                  <a:ext uri="{FF2B5EF4-FFF2-40B4-BE49-F238E27FC236}">
                    <a16:creationId xmlns:a16="http://schemas.microsoft.com/office/drawing/2014/main" id="{43736565-5CF2-4531-B03D-725EA97D92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ŝliḓè">
                <a:extLst>
                  <a:ext uri="{FF2B5EF4-FFF2-40B4-BE49-F238E27FC236}">
                    <a16:creationId xmlns:a16="http://schemas.microsoft.com/office/drawing/2014/main" id="{A9AF1DD5-707A-4F91-9716-0ED6E30E903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Sļîḍé">
                <a:extLst>
                  <a:ext uri="{FF2B5EF4-FFF2-40B4-BE49-F238E27FC236}">
                    <a16:creationId xmlns:a16="http://schemas.microsoft.com/office/drawing/2014/main" id="{456BD30A-F049-475E-9F3E-FF1428613DB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1íḑê">
                <a:extLst>
                  <a:ext uri="{FF2B5EF4-FFF2-40B4-BE49-F238E27FC236}">
                    <a16:creationId xmlns:a16="http://schemas.microsoft.com/office/drawing/2014/main" id="{5B8E2BC5-D0CA-4644-A5DA-E314CB9588C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ṥḷiḑê">
                <a:extLst>
                  <a:ext uri="{FF2B5EF4-FFF2-40B4-BE49-F238E27FC236}">
                    <a16:creationId xmlns:a16="http://schemas.microsoft.com/office/drawing/2014/main" id="{FD8C53E6-9690-457A-B3ED-909EA85747F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1ïdè">
                <a:extLst>
                  <a:ext uri="{FF2B5EF4-FFF2-40B4-BE49-F238E27FC236}">
                    <a16:creationId xmlns:a16="http://schemas.microsoft.com/office/drawing/2014/main" id="{CDC46A59-DD51-48EB-96E6-6BE3CBC4A75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ŝľîdê">
                <a:extLst>
                  <a:ext uri="{FF2B5EF4-FFF2-40B4-BE49-F238E27FC236}">
                    <a16:creationId xmlns:a16="http://schemas.microsoft.com/office/drawing/2014/main" id="{36F39D7F-4B38-4C0D-B4B8-8456D9E65C1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ḷïḍe">
                <a:extLst>
                  <a:ext uri="{FF2B5EF4-FFF2-40B4-BE49-F238E27FC236}">
                    <a16:creationId xmlns:a16="http://schemas.microsoft.com/office/drawing/2014/main" id="{726C82A7-9211-4326-841C-580D0F55CF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ṣ1îḋe">
                <a:extLst>
                  <a:ext uri="{FF2B5EF4-FFF2-40B4-BE49-F238E27FC236}">
                    <a16:creationId xmlns:a16="http://schemas.microsoft.com/office/drawing/2014/main" id="{4676BE31-584F-4CB6-A817-EC087A54ED1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ļiḍè">
                <a:extLst>
                  <a:ext uri="{FF2B5EF4-FFF2-40B4-BE49-F238E27FC236}">
                    <a16:creationId xmlns:a16="http://schemas.microsoft.com/office/drawing/2014/main" id="{D9276E6F-666D-42C6-93A3-7FE46A37077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ṧ1íḋé">
                <a:extLst>
                  <a:ext uri="{FF2B5EF4-FFF2-40B4-BE49-F238E27FC236}">
                    <a16:creationId xmlns:a16="http://schemas.microsoft.com/office/drawing/2014/main" id="{DD9DC6A2-2E98-4576-ABEB-97D175E86F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$ḻíḑé">
                <a:extLst>
                  <a:ext uri="{FF2B5EF4-FFF2-40B4-BE49-F238E27FC236}">
                    <a16:creationId xmlns:a16="http://schemas.microsoft.com/office/drawing/2014/main" id="{18E5497F-29BE-42F0-876C-7D1A7F634B1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ṣļiḋé">
                <a:extLst>
                  <a:ext uri="{FF2B5EF4-FFF2-40B4-BE49-F238E27FC236}">
                    <a16:creationId xmlns:a16="http://schemas.microsoft.com/office/drawing/2014/main" id="{114E6E6C-6D44-4D14-BD12-C31E1CB8A27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ş1îḋe">
                <a:extLst>
                  <a:ext uri="{FF2B5EF4-FFF2-40B4-BE49-F238E27FC236}">
                    <a16:creationId xmlns:a16="http://schemas.microsoft.com/office/drawing/2014/main" id="{8C9A80DC-65A0-4FB1-A32D-601221EBA6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$ḻiḋê">
                <a:extLst>
                  <a:ext uri="{FF2B5EF4-FFF2-40B4-BE49-F238E27FC236}">
                    <a16:creationId xmlns:a16="http://schemas.microsoft.com/office/drawing/2014/main" id="{88BECA85-37FA-462F-B845-C2431543B6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BDD5A22-FE98-4ECE-8B97-177707EAE4A9}"/>
              </a:ext>
            </a:extLst>
          </p:cNvPr>
          <p:cNvGrpSpPr/>
          <p:nvPr/>
        </p:nvGrpSpPr>
        <p:grpSpPr>
          <a:xfrm>
            <a:off x="1140300" y="3117278"/>
            <a:ext cx="10226548" cy="784639"/>
            <a:chOff x="3381628" y="1781580"/>
            <a:chExt cx="7484559" cy="5742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852DC8B-1C34-4355-903C-73041F08A55B}"/>
                </a:ext>
              </a:extLst>
            </p:cNvPr>
            <p:cNvGrpSpPr/>
            <p:nvPr/>
          </p:nvGrpSpPr>
          <p:grpSpPr>
            <a:xfrm>
              <a:off x="3381628" y="1944090"/>
              <a:ext cx="7484559" cy="124619"/>
              <a:chOff x="2171700" y="3979862"/>
              <a:chExt cx="7484559" cy="12461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4E810CC-92C6-4E35-A641-10305A76D73D}"/>
                  </a:ext>
                </a:extLst>
              </p:cNvPr>
              <p:cNvSpPr/>
              <p:nvPr/>
            </p:nvSpPr>
            <p:spPr>
              <a:xfrm>
                <a:off x="3226593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D94505E-C9A4-4740-A033-14B600147991}"/>
                  </a:ext>
                </a:extLst>
              </p:cNvPr>
              <p:cNvSpPr/>
              <p:nvPr/>
            </p:nvSpPr>
            <p:spPr>
              <a:xfrm>
                <a:off x="8476748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CF206C-2855-406C-A118-BD81086EE29F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 flipV="1">
                <a:off x="2171700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C08B46F-699F-4F65-9080-5A12CFCFE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366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C69E53-6EED-4EBB-B0E4-30412156C3FA}"/>
                </a:ext>
              </a:extLst>
            </p:cNvPr>
            <p:cNvSpPr/>
            <p:nvPr/>
          </p:nvSpPr>
          <p:spPr>
            <a:xfrm>
              <a:off x="4740169" y="1781580"/>
              <a:ext cx="4840476" cy="57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EA1DB"/>
                </a:gs>
                <a:gs pos="100000">
                  <a:srgbClr val="00286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06F3C3-E661-4257-9F28-39A0C5A36EA3}"/>
              </a:ext>
            </a:extLst>
          </p:cNvPr>
          <p:cNvSpPr txBox="1"/>
          <p:nvPr/>
        </p:nvSpPr>
        <p:spPr>
          <a:xfrm>
            <a:off x="3128600" y="3155654"/>
            <a:ext cx="665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现代密码学</a:t>
            </a:r>
          </a:p>
        </p:txBody>
      </p:sp>
    </p:spTree>
    <p:extLst>
      <p:ext uri="{BB962C8B-B14F-4D97-AF65-F5344CB8AC3E}">
        <p14:creationId xmlns:p14="http://schemas.microsoft.com/office/powerpoint/2010/main" val="417943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F5B36F-7C7C-4368-A407-B0C37DCA4E2E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CE0100-D096-4B08-BE6C-F5A1BE7E63C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0839E72-24E7-4412-8CE4-3271AB77C6E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F00032BC-B78E-4644-85BE-ED35B360812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4B836D3-9F62-42D6-B625-470B32F5C01F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83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1CDAB89-DDDE-4212-873B-46D5FFC368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4" name="ïṧḷïḋe">
                <a:extLst>
                  <a:ext uri="{FF2B5EF4-FFF2-40B4-BE49-F238E27FC236}">
                    <a16:creationId xmlns:a16="http://schemas.microsoft.com/office/drawing/2014/main" id="{CB42AF07-4558-47F9-953A-22E94EB3F28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ṩļïḋe">
                <a:extLst>
                  <a:ext uri="{FF2B5EF4-FFF2-40B4-BE49-F238E27FC236}">
                    <a16:creationId xmlns:a16="http://schemas.microsoft.com/office/drawing/2014/main" id="{CE1ED9F8-25B7-4586-A018-3A5968707AA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ļíḑé">
                <a:extLst>
                  <a:ext uri="{FF2B5EF4-FFF2-40B4-BE49-F238E27FC236}">
                    <a16:creationId xmlns:a16="http://schemas.microsoft.com/office/drawing/2014/main" id="{B42A51B9-6516-4087-A8D7-1CABCFEC27F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ďè">
                <a:extLst>
                  <a:ext uri="{FF2B5EF4-FFF2-40B4-BE49-F238E27FC236}">
                    <a16:creationId xmlns:a16="http://schemas.microsoft.com/office/drawing/2014/main" id="{0C535FA2-5CB4-489F-828F-C80F5C7004E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ṧ1ïďé">
                <a:extLst>
                  <a:ext uri="{FF2B5EF4-FFF2-40B4-BE49-F238E27FC236}">
                    <a16:creationId xmlns:a16="http://schemas.microsoft.com/office/drawing/2014/main" id="{49AFF8DB-835B-4001-BD97-8C7803B600D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ḻiḍè">
                <a:extLst>
                  <a:ext uri="{FF2B5EF4-FFF2-40B4-BE49-F238E27FC236}">
                    <a16:creationId xmlns:a16="http://schemas.microsoft.com/office/drawing/2014/main" id="{423A6D40-9254-4293-A853-D652799B61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$líḍé">
                <a:extLst>
                  <a:ext uri="{FF2B5EF4-FFF2-40B4-BE49-F238E27FC236}">
                    <a16:creationId xmlns:a16="http://schemas.microsoft.com/office/drawing/2014/main" id="{DD614D3D-FF22-41F5-BB8D-B3048A36433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íḓe">
                <a:extLst>
                  <a:ext uri="{FF2B5EF4-FFF2-40B4-BE49-F238E27FC236}">
                    <a16:creationId xmlns:a16="http://schemas.microsoft.com/office/drawing/2014/main" id="{66B312B1-AB11-4A79-8316-91143834A27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ṡ1îḋê">
                <a:extLst>
                  <a:ext uri="{FF2B5EF4-FFF2-40B4-BE49-F238E27FC236}">
                    <a16:creationId xmlns:a16="http://schemas.microsoft.com/office/drawing/2014/main" id="{A232EEBC-8A5E-4719-AB3A-481589D746C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ḻíďè">
                <a:extLst>
                  <a:ext uri="{FF2B5EF4-FFF2-40B4-BE49-F238E27FC236}">
                    <a16:creationId xmlns:a16="http://schemas.microsoft.com/office/drawing/2014/main" id="{0CC7AE68-2655-4AD0-9C0A-8B890C939BB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ļïḍe">
                <a:extLst>
                  <a:ext uri="{FF2B5EF4-FFF2-40B4-BE49-F238E27FC236}">
                    <a16:creationId xmlns:a16="http://schemas.microsoft.com/office/drawing/2014/main" id="{0F3150ED-41AA-46CB-9D14-C8C8D908EE4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sļídè">
                <a:extLst>
                  <a:ext uri="{FF2B5EF4-FFF2-40B4-BE49-F238E27FC236}">
                    <a16:creationId xmlns:a16="http://schemas.microsoft.com/office/drawing/2014/main" id="{AD9B1B10-1890-4A56-9D4D-B0504B2ACD8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śļîḋé">
                <a:extLst>
                  <a:ext uri="{FF2B5EF4-FFF2-40B4-BE49-F238E27FC236}">
                    <a16:creationId xmlns:a16="http://schemas.microsoft.com/office/drawing/2014/main" id="{53BC4176-B288-48C3-B01D-5303C72F4A1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ṣ1ïḓè">
                <a:extLst>
                  <a:ext uri="{FF2B5EF4-FFF2-40B4-BE49-F238E27FC236}">
                    <a16:creationId xmlns:a16="http://schemas.microsoft.com/office/drawing/2014/main" id="{C4F08D05-80C2-4627-A058-80A65DEA14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ḷiḓe">
                <a:extLst>
                  <a:ext uri="{FF2B5EF4-FFF2-40B4-BE49-F238E27FC236}">
                    <a16:creationId xmlns:a16="http://schemas.microsoft.com/office/drawing/2014/main" id="{9ED477E3-29F0-4E39-A0C0-D828924AB52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šľïḑè">
                <a:extLst>
                  <a:ext uri="{FF2B5EF4-FFF2-40B4-BE49-F238E27FC236}">
                    <a16:creationId xmlns:a16="http://schemas.microsoft.com/office/drawing/2014/main" id="{2861C7C9-DDF2-4D01-97F1-7235A52B2AB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ṥḷîḋé">
                <a:extLst>
                  <a:ext uri="{FF2B5EF4-FFF2-40B4-BE49-F238E27FC236}">
                    <a16:creationId xmlns:a16="http://schemas.microsoft.com/office/drawing/2014/main" id="{5369743B-A688-4239-8437-885D5B2C46C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šlîḋê">
                <a:extLst>
                  <a:ext uri="{FF2B5EF4-FFF2-40B4-BE49-F238E27FC236}">
                    <a16:creationId xmlns:a16="http://schemas.microsoft.com/office/drawing/2014/main" id="{52F4ACC3-3EF3-4DB7-95A8-B2927128D7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ṧḻiḓe">
                <a:extLst>
                  <a:ext uri="{FF2B5EF4-FFF2-40B4-BE49-F238E27FC236}">
                    <a16:creationId xmlns:a16="http://schemas.microsoft.com/office/drawing/2014/main" id="{22D0A1CD-3307-4E59-A5C0-6A6F0C0436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liḋè">
                <a:extLst>
                  <a:ext uri="{FF2B5EF4-FFF2-40B4-BE49-F238E27FC236}">
                    <a16:creationId xmlns:a16="http://schemas.microsoft.com/office/drawing/2014/main" id="{2688495E-845A-4208-BD18-D0A1A93852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sľíďe">
                <a:extLst>
                  <a:ext uri="{FF2B5EF4-FFF2-40B4-BE49-F238E27FC236}">
                    <a16:creationId xmlns:a16="http://schemas.microsoft.com/office/drawing/2014/main" id="{A82C666E-B5D8-4305-84FB-3B8E200C0A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ḷiḓé">
                <a:extLst>
                  <a:ext uri="{FF2B5EF4-FFF2-40B4-BE49-F238E27FC236}">
                    <a16:creationId xmlns:a16="http://schemas.microsoft.com/office/drawing/2014/main" id="{3D27FB9A-9EB7-4336-8D35-CBE8ECFF680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íḋê">
                <a:extLst>
                  <a:ext uri="{FF2B5EF4-FFF2-40B4-BE49-F238E27FC236}">
                    <a16:creationId xmlns:a16="http://schemas.microsoft.com/office/drawing/2014/main" id="{0E02D6B0-5904-4AC5-9C93-25763037F0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ḷïḑê">
                <a:extLst>
                  <a:ext uri="{FF2B5EF4-FFF2-40B4-BE49-F238E27FC236}">
                    <a16:creationId xmlns:a16="http://schemas.microsoft.com/office/drawing/2014/main" id="{75EAF6DF-D477-4D96-A117-8A79AF5FB72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1iḍé">
                <a:extLst>
                  <a:ext uri="{FF2B5EF4-FFF2-40B4-BE49-F238E27FC236}">
                    <a16:creationId xmlns:a16="http://schemas.microsoft.com/office/drawing/2014/main" id="{1BDD864D-784F-4DEA-91F9-91980191C2E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ľíḋe">
                <a:extLst>
                  <a:ext uri="{FF2B5EF4-FFF2-40B4-BE49-F238E27FC236}">
                    <a16:creationId xmlns:a16="http://schemas.microsoft.com/office/drawing/2014/main" id="{9BB08B71-D689-4114-9FE8-87A994AD8F0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$1iḑê">
                <a:extLst>
                  <a:ext uri="{FF2B5EF4-FFF2-40B4-BE49-F238E27FC236}">
                    <a16:creationId xmlns:a16="http://schemas.microsoft.com/office/drawing/2014/main" id="{29A73ACE-DB89-47AC-A218-7B6A7BBA1EA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$1iḋé">
                <a:extLst>
                  <a:ext uri="{FF2B5EF4-FFF2-40B4-BE49-F238E27FC236}">
                    <a16:creationId xmlns:a16="http://schemas.microsoft.com/office/drawing/2014/main" id="{36A3A88A-9A87-4AAC-8384-FEB89BC693C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ḷíďè">
                <a:extLst>
                  <a:ext uri="{FF2B5EF4-FFF2-40B4-BE49-F238E27FC236}">
                    <a16:creationId xmlns:a16="http://schemas.microsoft.com/office/drawing/2014/main" id="{DC5BAD97-94BA-48B4-9F6F-CD545213296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ṩľídé">
                <a:extLst>
                  <a:ext uri="{FF2B5EF4-FFF2-40B4-BE49-F238E27FC236}">
                    <a16:creationId xmlns:a16="http://schemas.microsoft.com/office/drawing/2014/main" id="{F515AFEF-1401-4472-8E38-FDAA9105ED9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1idê">
                <a:extLst>
                  <a:ext uri="{FF2B5EF4-FFF2-40B4-BE49-F238E27FC236}">
                    <a16:creationId xmlns:a16="http://schemas.microsoft.com/office/drawing/2014/main" id="{C05ABF44-2450-4460-AB20-CD52EC4424B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ŝḻiḋe">
                <a:extLst>
                  <a:ext uri="{FF2B5EF4-FFF2-40B4-BE49-F238E27FC236}">
                    <a16:creationId xmlns:a16="http://schemas.microsoft.com/office/drawing/2014/main" id="{65DDD74E-1119-4710-8AEA-93F4DD0736F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Slïḑè">
                <a:extLst>
                  <a:ext uri="{FF2B5EF4-FFF2-40B4-BE49-F238E27FC236}">
                    <a16:creationId xmlns:a16="http://schemas.microsoft.com/office/drawing/2014/main" id="{4590F330-77BB-4D3F-BB4D-D90FC84E85B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s1íḋè">
                <a:extLst>
                  <a:ext uri="{FF2B5EF4-FFF2-40B4-BE49-F238E27FC236}">
                    <a16:creationId xmlns:a16="http://schemas.microsoft.com/office/drawing/2014/main" id="{470ABD0F-A19E-46C3-9255-76FAF03828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ŝḻiḍê">
                <a:extLst>
                  <a:ext uri="{FF2B5EF4-FFF2-40B4-BE49-F238E27FC236}">
                    <a16:creationId xmlns:a16="http://schemas.microsoft.com/office/drawing/2014/main" id="{548A267D-6605-4F43-9080-03B4BF7F975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ṧ1íďé">
                <a:extLst>
                  <a:ext uri="{FF2B5EF4-FFF2-40B4-BE49-F238E27FC236}">
                    <a16:creationId xmlns:a16="http://schemas.microsoft.com/office/drawing/2014/main" id="{057C4CE1-D1FA-4C7B-BC52-C3A5CE098A1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S1íďè">
                <a:extLst>
                  <a:ext uri="{FF2B5EF4-FFF2-40B4-BE49-F238E27FC236}">
                    <a16:creationId xmlns:a16="http://schemas.microsoft.com/office/drawing/2014/main" id="{52F21840-1530-4BC9-AD5C-4E64830632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ḷîḍê">
                <a:extLst>
                  <a:ext uri="{FF2B5EF4-FFF2-40B4-BE49-F238E27FC236}">
                    <a16:creationId xmlns:a16="http://schemas.microsoft.com/office/drawing/2014/main" id="{EC669552-E25D-4198-A317-DF28DE85973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šḷïḑê">
                <a:extLst>
                  <a:ext uri="{FF2B5EF4-FFF2-40B4-BE49-F238E27FC236}">
                    <a16:creationId xmlns:a16="http://schemas.microsoft.com/office/drawing/2014/main" id="{FF828E38-F8B3-4D56-A87E-977ACB6E309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ŝļîḍè">
                <a:extLst>
                  <a:ext uri="{FF2B5EF4-FFF2-40B4-BE49-F238E27FC236}">
                    <a16:creationId xmlns:a16="http://schemas.microsoft.com/office/drawing/2014/main" id="{FA6A051F-6563-48E9-8596-5097DC1A9E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śliḑè">
                <a:extLst>
                  <a:ext uri="{FF2B5EF4-FFF2-40B4-BE49-F238E27FC236}">
                    <a16:creationId xmlns:a16="http://schemas.microsoft.com/office/drawing/2014/main" id="{6548898B-F51B-4113-B045-9FA9E906FE0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ṥ1îdé">
                <a:extLst>
                  <a:ext uri="{FF2B5EF4-FFF2-40B4-BE49-F238E27FC236}">
                    <a16:creationId xmlns:a16="http://schemas.microsoft.com/office/drawing/2014/main" id="{5281607B-3855-4433-B712-D40C77E988A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ṣlîḑé">
                <a:extLst>
                  <a:ext uri="{FF2B5EF4-FFF2-40B4-BE49-F238E27FC236}">
                    <a16:creationId xmlns:a16="http://schemas.microsoft.com/office/drawing/2014/main" id="{0C2B8541-C440-4C9A-923F-A7636B06E99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sliďé">
                <a:extLst>
                  <a:ext uri="{FF2B5EF4-FFF2-40B4-BE49-F238E27FC236}">
                    <a16:creationId xmlns:a16="http://schemas.microsoft.com/office/drawing/2014/main" id="{43736565-5CF2-4531-B03D-725EA97D92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ŝliḓè">
                <a:extLst>
                  <a:ext uri="{FF2B5EF4-FFF2-40B4-BE49-F238E27FC236}">
                    <a16:creationId xmlns:a16="http://schemas.microsoft.com/office/drawing/2014/main" id="{A9AF1DD5-707A-4F91-9716-0ED6E30E903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Sļîḍé">
                <a:extLst>
                  <a:ext uri="{FF2B5EF4-FFF2-40B4-BE49-F238E27FC236}">
                    <a16:creationId xmlns:a16="http://schemas.microsoft.com/office/drawing/2014/main" id="{456BD30A-F049-475E-9F3E-FF1428613DB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1íḑê">
                <a:extLst>
                  <a:ext uri="{FF2B5EF4-FFF2-40B4-BE49-F238E27FC236}">
                    <a16:creationId xmlns:a16="http://schemas.microsoft.com/office/drawing/2014/main" id="{5B8E2BC5-D0CA-4644-A5DA-E314CB9588C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ṥḷiḑê">
                <a:extLst>
                  <a:ext uri="{FF2B5EF4-FFF2-40B4-BE49-F238E27FC236}">
                    <a16:creationId xmlns:a16="http://schemas.microsoft.com/office/drawing/2014/main" id="{FD8C53E6-9690-457A-B3ED-909EA85747F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1ïdè">
                <a:extLst>
                  <a:ext uri="{FF2B5EF4-FFF2-40B4-BE49-F238E27FC236}">
                    <a16:creationId xmlns:a16="http://schemas.microsoft.com/office/drawing/2014/main" id="{CDC46A59-DD51-48EB-96E6-6BE3CBC4A75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ŝľîdê">
                <a:extLst>
                  <a:ext uri="{FF2B5EF4-FFF2-40B4-BE49-F238E27FC236}">
                    <a16:creationId xmlns:a16="http://schemas.microsoft.com/office/drawing/2014/main" id="{36F39D7F-4B38-4C0D-B4B8-8456D9E65C1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ḷïḍe">
                <a:extLst>
                  <a:ext uri="{FF2B5EF4-FFF2-40B4-BE49-F238E27FC236}">
                    <a16:creationId xmlns:a16="http://schemas.microsoft.com/office/drawing/2014/main" id="{726C82A7-9211-4326-841C-580D0F55CF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ṣ1îḋe">
                <a:extLst>
                  <a:ext uri="{FF2B5EF4-FFF2-40B4-BE49-F238E27FC236}">
                    <a16:creationId xmlns:a16="http://schemas.microsoft.com/office/drawing/2014/main" id="{4676BE31-584F-4CB6-A817-EC087A54ED1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ļiḍè">
                <a:extLst>
                  <a:ext uri="{FF2B5EF4-FFF2-40B4-BE49-F238E27FC236}">
                    <a16:creationId xmlns:a16="http://schemas.microsoft.com/office/drawing/2014/main" id="{D9276E6F-666D-42C6-93A3-7FE46A37077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ṧ1íḋé">
                <a:extLst>
                  <a:ext uri="{FF2B5EF4-FFF2-40B4-BE49-F238E27FC236}">
                    <a16:creationId xmlns:a16="http://schemas.microsoft.com/office/drawing/2014/main" id="{DD9DC6A2-2E98-4576-ABEB-97D175E86F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$ḻíḑé">
                <a:extLst>
                  <a:ext uri="{FF2B5EF4-FFF2-40B4-BE49-F238E27FC236}">
                    <a16:creationId xmlns:a16="http://schemas.microsoft.com/office/drawing/2014/main" id="{18E5497F-29BE-42F0-876C-7D1A7F634B1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ṣļiḋé">
                <a:extLst>
                  <a:ext uri="{FF2B5EF4-FFF2-40B4-BE49-F238E27FC236}">
                    <a16:creationId xmlns:a16="http://schemas.microsoft.com/office/drawing/2014/main" id="{114E6E6C-6D44-4D14-BD12-C31E1CB8A27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ş1îḋe">
                <a:extLst>
                  <a:ext uri="{FF2B5EF4-FFF2-40B4-BE49-F238E27FC236}">
                    <a16:creationId xmlns:a16="http://schemas.microsoft.com/office/drawing/2014/main" id="{8C9A80DC-65A0-4FB1-A32D-601221EBA6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$ḻiḋê">
                <a:extLst>
                  <a:ext uri="{FF2B5EF4-FFF2-40B4-BE49-F238E27FC236}">
                    <a16:creationId xmlns:a16="http://schemas.microsoft.com/office/drawing/2014/main" id="{88BECA85-37FA-462F-B845-C2431543B6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7AAD1ABE-AEAC-4C2F-AA7A-A7EA22D8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25" y="269471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直接箭头连接符 56">
            <a:extLst>
              <a:ext uri="{FF2B5EF4-FFF2-40B4-BE49-F238E27FC236}">
                <a16:creationId xmlns:a16="http://schemas.microsoft.com/office/drawing/2014/main" id="{9BA1168F-7FAE-495A-AA28-85007D4456EB}"/>
              </a:ext>
            </a:extLst>
          </p:cNvPr>
          <p:cNvCxnSpPr>
            <a:cxnSpLocks noChangeShapeType="1"/>
            <a:stCxn id="66" idx="3"/>
            <a:endCxn id="72" idx="1"/>
          </p:cNvCxnSpPr>
          <p:nvPr/>
        </p:nvCxnSpPr>
        <p:spPr bwMode="auto">
          <a:xfrm>
            <a:off x="2412247" y="3142706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8" name="Picture 11">
            <a:extLst>
              <a:ext uri="{FF2B5EF4-FFF2-40B4-BE49-F238E27FC236}">
                <a16:creationId xmlns:a16="http://schemas.microsoft.com/office/drawing/2014/main" id="{0F14948D-5459-4687-99B0-BB95A512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57" y="2694710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82">
            <a:extLst>
              <a:ext uri="{FF2B5EF4-FFF2-40B4-BE49-F238E27FC236}">
                <a16:creationId xmlns:a16="http://schemas.microsoft.com/office/drawing/2014/main" id="{6DB9FEA3-8A08-48E3-8059-07C73E0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2" y="314270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0" name="图片 33">
            <a:extLst>
              <a:ext uri="{FF2B5EF4-FFF2-40B4-BE49-F238E27FC236}">
                <a16:creationId xmlns:a16="http://schemas.microsoft.com/office/drawing/2014/main" id="{501C9308-E0FC-47FA-9316-1A13806E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4970661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接箭头连接符 71">
            <a:extLst>
              <a:ext uri="{FF2B5EF4-FFF2-40B4-BE49-F238E27FC236}">
                <a16:creationId xmlns:a16="http://schemas.microsoft.com/office/drawing/2014/main" id="{7747F719-EB45-48F8-B2FC-BACF1CEA9411}"/>
              </a:ext>
            </a:extLst>
          </p:cNvPr>
          <p:cNvCxnSpPr>
            <a:cxnSpLocks noChangeShapeType="1"/>
            <a:stCxn id="70" idx="3"/>
            <a:endCxn id="69" idx="2"/>
          </p:cNvCxnSpPr>
          <p:nvPr/>
        </p:nvCxnSpPr>
        <p:spPr bwMode="auto">
          <a:xfrm flipV="1">
            <a:off x="6096000" y="3542816"/>
            <a:ext cx="0" cy="1427845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081556-F3EB-4FBC-BA46-8E07551F35B9}"/>
              </a:ext>
            </a:extLst>
          </p:cNvPr>
          <p:cNvSpPr/>
          <p:nvPr/>
        </p:nvSpPr>
        <p:spPr>
          <a:xfrm>
            <a:off x="3599063" y="2694760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A00EDF20-AF1E-4D56-84DC-ECBCF2D5F4BD}"/>
              </a:ext>
            </a:extLst>
          </p:cNvPr>
          <p:cNvCxnSpPr>
            <a:cxnSpLocks noChangeShapeType="1"/>
            <a:endCxn id="74" idx="1"/>
          </p:cNvCxnSpPr>
          <p:nvPr/>
        </p:nvCxnSpPr>
        <p:spPr bwMode="auto">
          <a:xfrm>
            <a:off x="4845518" y="3142680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2E8657F-C95E-403F-AAF1-35BB71E9037B}"/>
              </a:ext>
            </a:extLst>
          </p:cNvPr>
          <p:cNvSpPr/>
          <p:nvPr/>
        </p:nvSpPr>
        <p:spPr>
          <a:xfrm>
            <a:off x="7555786" y="2694760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56">
            <a:extLst>
              <a:ext uri="{FF2B5EF4-FFF2-40B4-BE49-F238E27FC236}">
                <a16:creationId xmlns:a16="http://schemas.microsoft.com/office/drawing/2014/main" id="{E10DC547-9BE6-40A2-8CAD-5D72D7FB4A7E}"/>
              </a:ext>
            </a:extLst>
          </p:cNvPr>
          <p:cNvCxnSpPr>
            <a:cxnSpLocks noChangeShapeType="1"/>
            <a:stCxn id="74" idx="3"/>
            <a:endCxn id="68" idx="1"/>
          </p:cNvCxnSpPr>
          <p:nvPr/>
        </p:nvCxnSpPr>
        <p:spPr bwMode="auto">
          <a:xfrm flipV="1">
            <a:off x="8802241" y="3142696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866E09C-19D9-46D5-80C5-BC12A68D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998" y="31293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43A20-6ED7-4D15-A00B-B88FECBB7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992" y="31293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2">
            <a:extLst>
              <a:ext uri="{FF2B5EF4-FFF2-40B4-BE49-F238E27FC236}">
                <a16:creationId xmlns:a16="http://schemas.microsoft.com/office/drawing/2014/main" id="{3D889AD0-6D62-4A9F-B923-F3D42C9BC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安全加密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对称密钥加密体制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∏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满足什么条件才算“安全”？</a:t>
            </a:r>
          </a:p>
        </p:txBody>
      </p:sp>
    </p:spTree>
    <p:extLst>
      <p:ext uri="{BB962C8B-B14F-4D97-AF65-F5344CB8AC3E}">
        <p14:creationId xmlns:p14="http://schemas.microsoft.com/office/powerpoint/2010/main" val="201182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F5B36F-7C7C-4368-A407-B0C37DCA4E2E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CE0100-D096-4B08-BE6C-F5A1BE7E63C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0839E72-24E7-4412-8CE4-3271AB77C6E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F00032BC-B78E-4644-85BE-ED35B360812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4B836D3-9F62-42D6-B625-470B32F5C01F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83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1CDAB89-DDDE-4212-873B-46D5FFC368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4" name="ïṧḷïḋe">
                <a:extLst>
                  <a:ext uri="{FF2B5EF4-FFF2-40B4-BE49-F238E27FC236}">
                    <a16:creationId xmlns:a16="http://schemas.microsoft.com/office/drawing/2014/main" id="{CB42AF07-4558-47F9-953A-22E94EB3F28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ṩļïḋe">
                <a:extLst>
                  <a:ext uri="{FF2B5EF4-FFF2-40B4-BE49-F238E27FC236}">
                    <a16:creationId xmlns:a16="http://schemas.microsoft.com/office/drawing/2014/main" id="{CE1ED9F8-25B7-4586-A018-3A5968707AA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ļíḑé">
                <a:extLst>
                  <a:ext uri="{FF2B5EF4-FFF2-40B4-BE49-F238E27FC236}">
                    <a16:creationId xmlns:a16="http://schemas.microsoft.com/office/drawing/2014/main" id="{B42A51B9-6516-4087-A8D7-1CABCFEC27F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ďè">
                <a:extLst>
                  <a:ext uri="{FF2B5EF4-FFF2-40B4-BE49-F238E27FC236}">
                    <a16:creationId xmlns:a16="http://schemas.microsoft.com/office/drawing/2014/main" id="{0C535FA2-5CB4-489F-828F-C80F5C7004E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ṧ1ïďé">
                <a:extLst>
                  <a:ext uri="{FF2B5EF4-FFF2-40B4-BE49-F238E27FC236}">
                    <a16:creationId xmlns:a16="http://schemas.microsoft.com/office/drawing/2014/main" id="{49AFF8DB-835B-4001-BD97-8C7803B600D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ḻiḍè">
                <a:extLst>
                  <a:ext uri="{FF2B5EF4-FFF2-40B4-BE49-F238E27FC236}">
                    <a16:creationId xmlns:a16="http://schemas.microsoft.com/office/drawing/2014/main" id="{423A6D40-9254-4293-A853-D652799B61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$líḍé">
                <a:extLst>
                  <a:ext uri="{FF2B5EF4-FFF2-40B4-BE49-F238E27FC236}">
                    <a16:creationId xmlns:a16="http://schemas.microsoft.com/office/drawing/2014/main" id="{DD614D3D-FF22-41F5-BB8D-B3048A36433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íḓe">
                <a:extLst>
                  <a:ext uri="{FF2B5EF4-FFF2-40B4-BE49-F238E27FC236}">
                    <a16:creationId xmlns:a16="http://schemas.microsoft.com/office/drawing/2014/main" id="{66B312B1-AB11-4A79-8316-91143834A27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ṡ1îḋê">
                <a:extLst>
                  <a:ext uri="{FF2B5EF4-FFF2-40B4-BE49-F238E27FC236}">
                    <a16:creationId xmlns:a16="http://schemas.microsoft.com/office/drawing/2014/main" id="{A232EEBC-8A5E-4719-AB3A-481589D746C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ḻíďè">
                <a:extLst>
                  <a:ext uri="{FF2B5EF4-FFF2-40B4-BE49-F238E27FC236}">
                    <a16:creationId xmlns:a16="http://schemas.microsoft.com/office/drawing/2014/main" id="{0CC7AE68-2655-4AD0-9C0A-8B890C939BB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ļïḍe">
                <a:extLst>
                  <a:ext uri="{FF2B5EF4-FFF2-40B4-BE49-F238E27FC236}">
                    <a16:creationId xmlns:a16="http://schemas.microsoft.com/office/drawing/2014/main" id="{0F3150ED-41AA-46CB-9D14-C8C8D908EE4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sļídè">
                <a:extLst>
                  <a:ext uri="{FF2B5EF4-FFF2-40B4-BE49-F238E27FC236}">
                    <a16:creationId xmlns:a16="http://schemas.microsoft.com/office/drawing/2014/main" id="{AD9B1B10-1890-4A56-9D4D-B0504B2ACD8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śļîḋé">
                <a:extLst>
                  <a:ext uri="{FF2B5EF4-FFF2-40B4-BE49-F238E27FC236}">
                    <a16:creationId xmlns:a16="http://schemas.microsoft.com/office/drawing/2014/main" id="{53BC4176-B288-48C3-B01D-5303C72F4A1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ṣ1ïḓè">
                <a:extLst>
                  <a:ext uri="{FF2B5EF4-FFF2-40B4-BE49-F238E27FC236}">
                    <a16:creationId xmlns:a16="http://schemas.microsoft.com/office/drawing/2014/main" id="{C4F08D05-80C2-4627-A058-80A65DEA14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ḷiḓe">
                <a:extLst>
                  <a:ext uri="{FF2B5EF4-FFF2-40B4-BE49-F238E27FC236}">
                    <a16:creationId xmlns:a16="http://schemas.microsoft.com/office/drawing/2014/main" id="{9ED477E3-29F0-4E39-A0C0-D828924AB52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šľïḑè">
                <a:extLst>
                  <a:ext uri="{FF2B5EF4-FFF2-40B4-BE49-F238E27FC236}">
                    <a16:creationId xmlns:a16="http://schemas.microsoft.com/office/drawing/2014/main" id="{2861C7C9-DDF2-4D01-97F1-7235A52B2AB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ṥḷîḋé">
                <a:extLst>
                  <a:ext uri="{FF2B5EF4-FFF2-40B4-BE49-F238E27FC236}">
                    <a16:creationId xmlns:a16="http://schemas.microsoft.com/office/drawing/2014/main" id="{5369743B-A688-4239-8437-885D5B2C46C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šlîḋê">
                <a:extLst>
                  <a:ext uri="{FF2B5EF4-FFF2-40B4-BE49-F238E27FC236}">
                    <a16:creationId xmlns:a16="http://schemas.microsoft.com/office/drawing/2014/main" id="{52F4ACC3-3EF3-4DB7-95A8-B2927128D7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ṧḻiḓe">
                <a:extLst>
                  <a:ext uri="{FF2B5EF4-FFF2-40B4-BE49-F238E27FC236}">
                    <a16:creationId xmlns:a16="http://schemas.microsoft.com/office/drawing/2014/main" id="{22D0A1CD-3307-4E59-A5C0-6A6F0C0436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liḋè">
                <a:extLst>
                  <a:ext uri="{FF2B5EF4-FFF2-40B4-BE49-F238E27FC236}">
                    <a16:creationId xmlns:a16="http://schemas.microsoft.com/office/drawing/2014/main" id="{2688495E-845A-4208-BD18-D0A1A93852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sľíďe">
                <a:extLst>
                  <a:ext uri="{FF2B5EF4-FFF2-40B4-BE49-F238E27FC236}">
                    <a16:creationId xmlns:a16="http://schemas.microsoft.com/office/drawing/2014/main" id="{A82C666E-B5D8-4305-84FB-3B8E200C0A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ḷiḓé">
                <a:extLst>
                  <a:ext uri="{FF2B5EF4-FFF2-40B4-BE49-F238E27FC236}">
                    <a16:creationId xmlns:a16="http://schemas.microsoft.com/office/drawing/2014/main" id="{3D27FB9A-9EB7-4336-8D35-CBE8ECFF680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íḋê">
                <a:extLst>
                  <a:ext uri="{FF2B5EF4-FFF2-40B4-BE49-F238E27FC236}">
                    <a16:creationId xmlns:a16="http://schemas.microsoft.com/office/drawing/2014/main" id="{0E02D6B0-5904-4AC5-9C93-25763037F0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ḷïḑê">
                <a:extLst>
                  <a:ext uri="{FF2B5EF4-FFF2-40B4-BE49-F238E27FC236}">
                    <a16:creationId xmlns:a16="http://schemas.microsoft.com/office/drawing/2014/main" id="{75EAF6DF-D477-4D96-A117-8A79AF5FB72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1iḍé">
                <a:extLst>
                  <a:ext uri="{FF2B5EF4-FFF2-40B4-BE49-F238E27FC236}">
                    <a16:creationId xmlns:a16="http://schemas.microsoft.com/office/drawing/2014/main" id="{1BDD864D-784F-4DEA-91F9-91980191C2E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ľíḋe">
                <a:extLst>
                  <a:ext uri="{FF2B5EF4-FFF2-40B4-BE49-F238E27FC236}">
                    <a16:creationId xmlns:a16="http://schemas.microsoft.com/office/drawing/2014/main" id="{9BB08B71-D689-4114-9FE8-87A994AD8F0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$1iḑê">
                <a:extLst>
                  <a:ext uri="{FF2B5EF4-FFF2-40B4-BE49-F238E27FC236}">
                    <a16:creationId xmlns:a16="http://schemas.microsoft.com/office/drawing/2014/main" id="{29A73ACE-DB89-47AC-A218-7B6A7BBA1EA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$1iḋé">
                <a:extLst>
                  <a:ext uri="{FF2B5EF4-FFF2-40B4-BE49-F238E27FC236}">
                    <a16:creationId xmlns:a16="http://schemas.microsoft.com/office/drawing/2014/main" id="{36A3A88A-9A87-4AAC-8384-FEB89BC693C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ḷíďè">
                <a:extLst>
                  <a:ext uri="{FF2B5EF4-FFF2-40B4-BE49-F238E27FC236}">
                    <a16:creationId xmlns:a16="http://schemas.microsoft.com/office/drawing/2014/main" id="{DC5BAD97-94BA-48B4-9F6F-CD545213296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ṩľídé">
                <a:extLst>
                  <a:ext uri="{FF2B5EF4-FFF2-40B4-BE49-F238E27FC236}">
                    <a16:creationId xmlns:a16="http://schemas.microsoft.com/office/drawing/2014/main" id="{F515AFEF-1401-4472-8E38-FDAA9105ED9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1idê">
                <a:extLst>
                  <a:ext uri="{FF2B5EF4-FFF2-40B4-BE49-F238E27FC236}">
                    <a16:creationId xmlns:a16="http://schemas.microsoft.com/office/drawing/2014/main" id="{C05ABF44-2450-4460-AB20-CD52EC4424B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ŝḻiḋe">
                <a:extLst>
                  <a:ext uri="{FF2B5EF4-FFF2-40B4-BE49-F238E27FC236}">
                    <a16:creationId xmlns:a16="http://schemas.microsoft.com/office/drawing/2014/main" id="{65DDD74E-1119-4710-8AEA-93F4DD0736F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Slïḑè">
                <a:extLst>
                  <a:ext uri="{FF2B5EF4-FFF2-40B4-BE49-F238E27FC236}">
                    <a16:creationId xmlns:a16="http://schemas.microsoft.com/office/drawing/2014/main" id="{4590F330-77BB-4D3F-BB4D-D90FC84E85B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s1íḋè">
                <a:extLst>
                  <a:ext uri="{FF2B5EF4-FFF2-40B4-BE49-F238E27FC236}">
                    <a16:creationId xmlns:a16="http://schemas.microsoft.com/office/drawing/2014/main" id="{470ABD0F-A19E-46C3-9255-76FAF03828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ŝḻiḍê">
                <a:extLst>
                  <a:ext uri="{FF2B5EF4-FFF2-40B4-BE49-F238E27FC236}">
                    <a16:creationId xmlns:a16="http://schemas.microsoft.com/office/drawing/2014/main" id="{548A267D-6605-4F43-9080-03B4BF7F975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ṧ1íďé">
                <a:extLst>
                  <a:ext uri="{FF2B5EF4-FFF2-40B4-BE49-F238E27FC236}">
                    <a16:creationId xmlns:a16="http://schemas.microsoft.com/office/drawing/2014/main" id="{057C4CE1-D1FA-4C7B-BC52-C3A5CE098A1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S1íďè">
                <a:extLst>
                  <a:ext uri="{FF2B5EF4-FFF2-40B4-BE49-F238E27FC236}">
                    <a16:creationId xmlns:a16="http://schemas.microsoft.com/office/drawing/2014/main" id="{52F21840-1530-4BC9-AD5C-4E64830632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ḷîḍê">
                <a:extLst>
                  <a:ext uri="{FF2B5EF4-FFF2-40B4-BE49-F238E27FC236}">
                    <a16:creationId xmlns:a16="http://schemas.microsoft.com/office/drawing/2014/main" id="{EC669552-E25D-4198-A317-DF28DE85973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šḷïḑê">
                <a:extLst>
                  <a:ext uri="{FF2B5EF4-FFF2-40B4-BE49-F238E27FC236}">
                    <a16:creationId xmlns:a16="http://schemas.microsoft.com/office/drawing/2014/main" id="{FF828E38-F8B3-4D56-A87E-977ACB6E309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ŝļîḍè">
                <a:extLst>
                  <a:ext uri="{FF2B5EF4-FFF2-40B4-BE49-F238E27FC236}">
                    <a16:creationId xmlns:a16="http://schemas.microsoft.com/office/drawing/2014/main" id="{FA6A051F-6563-48E9-8596-5097DC1A9E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śliḑè">
                <a:extLst>
                  <a:ext uri="{FF2B5EF4-FFF2-40B4-BE49-F238E27FC236}">
                    <a16:creationId xmlns:a16="http://schemas.microsoft.com/office/drawing/2014/main" id="{6548898B-F51B-4113-B045-9FA9E906FE0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ṥ1îdé">
                <a:extLst>
                  <a:ext uri="{FF2B5EF4-FFF2-40B4-BE49-F238E27FC236}">
                    <a16:creationId xmlns:a16="http://schemas.microsoft.com/office/drawing/2014/main" id="{5281607B-3855-4433-B712-D40C77E988A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ṣlîḑé">
                <a:extLst>
                  <a:ext uri="{FF2B5EF4-FFF2-40B4-BE49-F238E27FC236}">
                    <a16:creationId xmlns:a16="http://schemas.microsoft.com/office/drawing/2014/main" id="{0C2B8541-C440-4C9A-923F-A7636B06E99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sliďé">
                <a:extLst>
                  <a:ext uri="{FF2B5EF4-FFF2-40B4-BE49-F238E27FC236}">
                    <a16:creationId xmlns:a16="http://schemas.microsoft.com/office/drawing/2014/main" id="{43736565-5CF2-4531-B03D-725EA97D92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ŝliḓè">
                <a:extLst>
                  <a:ext uri="{FF2B5EF4-FFF2-40B4-BE49-F238E27FC236}">
                    <a16:creationId xmlns:a16="http://schemas.microsoft.com/office/drawing/2014/main" id="{A9AF1DD5-707A-4F91-9716-0ED6E30E903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Sļîḍé">
                <a:extLst>
                  <a:ext uri="{FF2B5EF4-FFF2-40B4-BE49-F238E27FC236}">
                    <a16:creationId xmlns:a16="http://schemas.microsoft.com/office/drawing/2014/main" id="{456BD30A-F049-475E-9F3E-FF1428613DB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1íḑê">
                <a:extLst>
                  <a:ext uri="{FF2B5EF4-FFF2-40B4-BE49-F238E27FC236}">
                    <a16:creationId xmlns:a16="http://schemas.microsoft.com/office/drawing/2014/main" id="{5B8E2BC5-D0CA-4644-A5DA-E314CB9588C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ṥḷiḑê">
                <a:extLst>
                  <a:ext uri="{FF2B5EF4-FFF2-40B4-BE49-F238E27FC236}">
                    <a16:creationId xmlns:a16="http://schemas.microsoft.com/office/drawing/2014/main" id="{FD8C53E6-9690-457A-B3ED-909EA85747F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1ïdè">
                <a:extLst>
                  <a:ext uri="{FF2B5EF4-FFF2-40B4-BE49-F238E27FC236}">
                    <a16:creationId xmlns:a16="http://schemas.microsoft.com/office/drawing/2014/main" id="{CDC46A59-DD51-48EB-96E6-6BE3CBC4A75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ŝľîdê">
                <a:extLst>
                  <a:ext uri="{FF2B5EF4-FFF2-40B4-BE49-F238E27FC236}">
                    <a16:creationId xmlns:a16="http://schemas.microsoft.com/office/drawing/2014/main" id="{36F39D7F-4B38-4C0D-B4B8-8456D9E65C1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ḷïḍe">
                <a:extLst>
                  <a:ext uri="{FF2B5EF4-FFF2-40B4-BE49-F238E27FC236}">
                    <a16:creationId xmlns:a16="http://schemas.microsoft.com/office/drawing/2014/main" id="{726C82A7-9211-4326-841C-580D0F55CF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ṣ1îḋe">
                <a:extLst>
                  <a:ext uri="{FF2B5EF4-FFF2-40B4-BE49-F238E27FC236}">
                    <a16:creationId xmlns:a16="http://schemas.microsoft.com/office/drawing/2014/main" id="{4676BE31-584F-4CB6-A817-EC087A54ED1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ļiḍè">
                <a:extLst>
                  <a:ext uri="{FF2B5EF4-FFF2-40B4-BE49-F238E27FC236}">
                    <a16:creationId xmlns:a16="http://schemas.microsoft.com/office/drawing/2014/main" id="{D9276E6F-666D-42C6-93A3-7FE46A37077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ṧ1íḋé">
                <a:extLst>
                  <a:ext uri="{FF2B5EF4-FFF2-40B4-BE49-F238E27FC236}">
                    <a16:creationId xmlns:a16="http://schemas.microsoft.com/office/drawing/2014/main" id="{DD9DC6A2-2E98-4576-ABEB-97D175E86F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$ḻíḑé">
                <a:extLst>
                  <a:ext uri="{FF2B5EF4-FFF2-40B4-BE49-F238E27FC236}">
                    <a16:creationId xmlns:a16="http://schemas.microsoft.com/office/drawing/2014/main" id="{18E5497F-29BE-42F0-876C-7D1A7F634B1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ṣļiḋé">
                <a:extLst>
                  <a:ext uri="{FF2B5EF4-FFF2-40B4-BE49-F238E27FC236}">
                    <a16:creationId xmlns:a16="http://schemas.microsoft.com/office/drawing/2014/main" id="{114E6E6C-6D44-4D14-BD12-C31E1CB8A27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ş1îḋe">
                <a:extLst>
                  <a:ext uri="{FF2B5EF4-FFF2-40B4-BE49-F238E27FC236}">
                    <a16:creationId xmlns:a16="http://schemas.microsoft.com/office/drawing/2014/main" id="{8C9A80DC-65A0-4FB1-A32D-601221EBA6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$ḻiḋê">
                <a:extLst>
                  <a:ext uri="{FF2B5EF4-FFF2-40B4-BE49-F238E27FC236}">
                    <a16:creationId xmlns:a16="http://schemas.microsoft.com/office/drawing/2014/main" id="{88BECA85-37FA-462F-B845-C2431543B6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9" name="文本框 2">
            <a:extLst>
              <a:ext uri="{FF2B5EF4-FFF2-40B4-BE49-F238E27FC236}">
                <a16:creationId xmlns:a16="http://schemas.microsoft.com/office/drawing/2014/main" id="{825E017E-BAE0-4F27-9231-65731F94F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安全加密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144" name="文本框 2">
            <a:extLst>
              <a:ext uri="{FF2B5EF4-FFF2-40B4-BE49-F238E27FC236}">
                <a16:creationId xmlns:a16="http://schemas.microsoft.com/office/drawing/2014/main" id="{C670AAE9-0321-4907-A4CE-4246520A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359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：如果没有敌手能够在给定密文的情况下发现秘密的密钥，则加密方案是安全的</a:t>
            </a:r>
          </a:p>
        </p:txBody>
      </p:sp>
      <p:sp>
        <p:nvSpPr>
          <p:cNvPr id="145" name="乘号 144">
            <a:extLst>
              <a:ext uri="{FF2B5EF4-FFF2-40B4-BE49-F238E27FC236}">
                <a16:creationId xmlns:a16="http://schemas.microsoft.com/office/drawing/2014/main" id="{2F28D6AD-2379-4B8E-9DE4-61AA63B50335}"/>
              </a:ext>
            </a:extLst>
          </p:cNvPr>
          <p:cNvSpPr/>
          <p:nvPr/>
        </p:nvSpPr>
        <p:spPr>
          <a:xfrm>
            <a:off x="5635636" y="1872366"/>
            <a:ext cx="1036948" cy="1036948"/>
          </a:xfrm>
          <a:prstGeom prst="mathMultiply">
            <a:avLst>
              <a:gd name="adj1" fmla="val 70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2">
            <a:extLst>
              <a:ext uri="{FF2B5EF4-FFF2-40B4-BE49-F238E27FC236}">
                <a16:creationId xmlns:a16="http://schemas.microsoft.com/office/drawing/2014/main" id="{B7468FC3-2235-4DC4-9944-B4F6D669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909314"/>
            <a:ext cx="9636492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：如果没有敌手能够发现密文对应的明文，则加密方案是安全的</a:t>
            </a:r>
          </a:p>
        </p:txBody>
      </p:sp>
      <p:sp>
        <p:nvSpPr>
          <p:cNvPr id="147" name="文本框 2">
            <a:extLst>
              <a:ext uri="{FF2B5EF4-FFF2-40B4-BE49-F238E27FC236}">
                <a16:creationId xmlns:a16="http://schemas.microsoft.com/office/drawing/2014/main" id="{541E56EB-B503-41A0-8F8B-0F0B95D0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457992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：如果没有敌手能够确定密文所对应的明文中的任何字符，则加密方案是安全的</a:t>
            </a:r>
          </a:p>
        </p:txBody>
      </p:sp>
      <p:sp>
        <p:nvSpPr>
          <p:cNvPr id="148" name="乘号 147">
            <a:extLst>
              <a:ext uri="{FF2B5EF4-FFF2-40B4-BE49-F238E27FC236}">
                <a16:creationId xmlns:a16="http://schemas.microsoft.com/office/drawing/2014/main" id="{DB0896E9-1A2A-43AB-9953-861685152DC6}"/>
              </a:ext>
            </a:extLst>
          </p:cNvPr>
          <p:cNvSpPr/>
          <p:nvPr/>
        </p:nvSpPr>
        <p:spPr>
          <a:xfrm>
            <a:off x="5635636" y="2639723"/>
            <a:ext cx="1036948" cy="1036948"/>
          </a:xfrm>
          <a:prstGeom prst="mathMultiply">
            <a:avLst>
              <a:gd name="adj1" fmla="val 70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2">
            <a:extLst>
              <a:ext uri="{FF2B5EF4-FFF2-40B4-BE49-F238E27FC236}">
                <a16:creationId xmlns:a16="http://schemas.microsoft.com/office/drawing/2014/main" id="{6B0DBA9E-B2AB-42D3-9FA3-AE74B032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376540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：如果没有敌手能够从密文中确定有关明文的任何有意义的信息，则加密方案是安全的</a:t>
            </a:r>
          </a:p>
        </p:txBody>
      </p:sp>
      <p:sp>
        <p:nvSpPr>
          <p:cNvPr id="151" name="乘号 150">
            <a:extLst>
              <a:ext uri="{FF2B5EF4-FFF2-40B4-BE49-F238E27FC236}">
                <a16:creationId xmlns:a16="http://schemas.microsoft.com/office/drawing/2014/main" id="{145AA976-6436-4F47-BBE2-195B264DE670}"/>
              </a:ext>
            </a:extLst>
          </p:cNvPr>
          <p:cNvSpPr/>
          <p:nvPr/>
        </p:nvSpPr>
        <p:spPr>
          <a:xfrm>
            <a:off x="5635636" y="3359278"/>
            <a:ext cx="1036948" cy="1036948"/>
          </a:xfrm>
          <a:prstGeom prst="mathMultiply">
            <a:avLst>
              <a:gd name="adj1" fmla="val 70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乘号 151">
            <a:extLst>
              <a:ext uri="{FF2B5EF4-FFF2-40B4-BE49-F238E27FC236}">
                <a16:creationId xmlns:a16="http://schemas.microsoft.com/office/drawing/2014/main" id="{866D548D-A375-4160-8FE3-59BA7E9FFCED}"/>
              </a:ext>
            </a:extLst>
          </p:cNvPr>
          <p:cNvSpPr/>
          <p:nvPr/>
        </p:nvSpPr>
        <p:spPr>
          <a:xfrm>
            <a:off x="5635636" y="4353242"/>
            <a:ext cx="1036948" cy="1036948"/>
          </a:xfrm>
          <a:prstGeom prst="mathMultiply">
            <a:avLst>
              <a:gd name="adj1" fmla="val 70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 animBg="1"/>
      <p:bldP spid="146" grpId="0"/>
      <p:bldP spid="147" grpId="0"/>
      <p:bldP spid="148" grpId="0" animBg="1"/>
      <p:bldP spid="149" grpId="0"/>
      <p:bldP spid="151" grpId="0" animBg="1"/>
      <p:bldP spid="1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F5B36F-7C7C-4368-A407-B0C37DCA4E2E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CE0100-D096-4B08-BE6C-F5A1BE7E63C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0839E72-24E7-4412-8CE4-3271AB77C6E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F00032BC-B78E-4644-85BE-ED35B360812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4B836D3-9F62-42D6-B625-470B32F5C01F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83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1CDAB89-DDDE-4212-873B-46D5FFC368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4" name="ïṧḷïḋe">
                <a:extLst>
                  <a:ext uri="{FF2B5EF4-FFF2-40B4-BE49-F238E27FC236}">
                    <a16:creationId xmlns:a16="http://schemas.microsoft.com/office/drawing/2014/main" id="{CB42AF07-4558-47F9-953A-22E94EB3F28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ṩļïḋe">
                <a:extLst>
                  <a:ext uri="{FF2B5EF4-FFF2-40B4-BE49-F238E27FC236}">
                    <a16:creationId xmlns:a16="http://schemas.microsoft.com/office/drawing/2014/main" id="{CE1ED9F8-25B7-4586-A018-3A5968707AA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ļíḑé">
                <a:extLst>
                  <a:ext uri="{FF2B5EF4-FFF2-40B4-BE49-F238E27FC236}">
                    <a16:creationId xmlns:a16="http://schemas.microsoft.com/office/drawing/2014/main" id="{B42A51B9-6516-4087-A8D7-1CABCFEC27F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ďè">
                <a:extLst>
                  <a:ext uri="{FF2B5EF4-FFF2-40B4-BE49-F238E27FC236}">
                    <a16:creationId xmlns:a16="http://schemas.microsoft.com/office/drawing/2014/main" id="{0C535FA2-5CB4-489F-828F-C80F5C7004E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ṧ1ïďé">
                <a:extLst>
                  <a:ext uri="{FF2B5EF4-FFF2-40B4-BE49-F238E27FC236}">
                    <a16:creationId xmlns:a16="http://schemas.microsoft.com/office/drawing/2014/main" id="{49AFF8DB-835B-4001-BD97-8C7803B600D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ḻiḍè">
                <a:extLst>
                  <a:ext uri="{FF2B5EF4-FFF2-40B4-BE49-F238E27FC236}">
                    <a16:creationId xmlns:a16="http://schemas.microsoft.com/office/drawing/2014/main" id="{423A6D40-9254-4293-A853-D652799B61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$líḍé">
                <a:extLst>
                  <a:ext uri="{FF2B5EF4-FFF2-40B4-BE49-F238E27FC236}">
                    <a16:creationId xmlns:a16="http://schemas.microsoft.com/office/drawing/2014/main" id="{DD614D3D-FF22-41F5-BB8D-B3048A36433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íḓe">
                <a:extLst>
                  <a:ext uri="{FF2B5EF4-FFF2-40B4-BE49-F238E27FC236}">
                    <a16:creationId xmlns:a16="http://schemas.microsoft.com/office/drawing/2014/main" id="{66B312B1-AB11-4A79-8316-91143834A27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ṡ1îḋê">
                <a:extLst>
                  <a:ext uri="{FF2B5EF4-FFF2-40B4-BE49-F238E27FC236}">
                    <a16:creationId xmlns:a16="http://schemas.microsoft.com/office/drawing/2014/main" id="{A232EEBC-8A5E-4719-AB3A-481589D746C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ḻíďè">
                <a:extLst>
                  <a:ext uri="{FF2B5EF4-FFF2-40B4-BE49-F238E27FC236}">
                    <a16:creationId xmlns:a16="http://schemas.microsoft.com/office/drawing/2014/main" id="{0CC7AE68-2655-4AD0-9C0A-8B890C939BB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ļïḍe">
                <a:extLst>
                  <a:ext uri="{FF2B5EF4-FFF2-40B4-BE49-F238E27FC236}">
                    <a16:creationId xmlns:a16="http://schemas.microsoft.com/office/drawing/2014/main" id="{0F3150ED-41AA-46CB-9D14-C8C8D908EE4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sļídè">
                <a:extLst>
                  <a:ext uri="{FF2B5EF4-FFF2-40B4-BE49-F238E27FC236}">
                    <a16:creationId xmlns:a16="http://schemas.microsoft.com/office/drawing/2014/main" id="{AD9B1B10-1890-4A56-9D4D-B0504B2ACD8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śļîḋé">
                <a:extLst>
                  <a:ext uri="{FF2B5EF4-FFF2-40B4-BE49-F238E27FC236}">
                    <a16:creationId xmlns:a16="http://schemas.microsoft.com/office/drawing/2014/main" id="{53BC4176-B288-48C3-B01D-5303C72F4A1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ṣ1ïḓè">
                <a:extLst>
                  <a:ext uri="{FF2B5EF4-FFF2-40B4-BE49-F238E27FC236}">
                    <a16:creationId xmlns:a16="http://schemas.microsoft.com/office/drawing/2014/main" id="{C4F08D05-80C2-4627-A058-80A65DEA14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ḷiḓe">
                <a:extLst>
                  <a:ext uri="{FF2B5EF4-FFF2-40B4-BE49-F238E27FC236}">
                    <a16:creationId xmlns:a16="http://schemas.microsoft.com/office/drawing/2014/main" id="{9ED477E3-29F0-4E39-A0C0-D828924AB52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šľïḑè">
                <a:extLst>
                  <a:ext uri="{FF2B5EF4-FFF2-40B4-BE49-F238E27FC236}">
                    <a16:creationId xmlns:a16="http://schemas.microsoft.com/office/drawing/2014/main" id="{2861C7C9-DDF2-4D01-97F1-7235A52B2AB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ṥḷîḋé">
                <a:extLst>
                  <a:ext uri="{FF2B5EF4-FFF2-40B4-BE49-F238E27FC236}">
                    <a16:creationId xmlns:a16="http://schemas.microsoft.com/office/drawing/2014/main" id="{5369743B-A688-4239-8437-885D5B2C46C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šlîḋê">
                <a:extLst>
                  <a:ext uri="{FF2B5EF4-FFF2-40B4-BE49-F238E27FC236}">
                    <a16:creationId xmlns:a16="http://schemas.microsoft.com/office/drawing/2014/main" id="{52F4ACC3-3EF3-4DB7-95A8-B2927128D7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ṧḻiḓe">
                <a:extLst>
                  <a:ext uri="{FF2B5EF4-FFF2-40B4-BE49-F238E27FC236}">
                    <a16:creationId xmlns:a16="http://schemas.microsoft.com/office/drawing/2014/main" id="{22D0A1CD-3307-4E59-A5C0-6A6F0C04360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liḋè">
                <a:extLst>
                  <a:ext uri="{FF2B5EF4-FFF2-40B4-BE49-F238E27FC236}">
                    <a16:creationId xmlns:a16="http://schemas.microsoft.com/office/drawing/2014/main" id="{2688495E-845A-4208-BD18-D0A1A93852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sľíďe">
                <a:extLst>
                  <a:ext uri="{FF2B5EF4-FFF2-40B4-BE49-F238E27FC236}">
                    <a16:creationId xmlns:a16="http://schemas.microsoft.com/office/drawing/2014/main" id="{A82C666E-B5D8-4305-84FB-3B8E200C0A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ḷiḓé">
                <a:extLst>
                  <a:ext uri="{FF2B5EF4-FFF2-40B4-BE49-F238E27FC236}">
                    <a16:creationId xmlns:a16="http://schemas.microsoft.com/office/drawing/2014/main" id="{3D27FB9A-9EB7-4336-8D35-CBE8ECFF680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íḋê">
                <a:extLst>
                  <a:ext uri="{FF2B5EF4-FFF2-40B4-BE49-F238E27FC236}">
                    <a16:creationId xmlns:a16="http://schemas.microsoft.com/office/drawing/2014/main" id="{0E02D6B0-5904-4AC5-9C93-25763037F0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ḷïḑê">
                <a:extLst>
                  <a:ext uri="{FF2B5EF4-FFF2-40B4-BE49-F238E27FC236}">
                    <a16:creationId xmlns:a16="http://schemas.microsoft.com/office/drawing/2014/main" id="{75EAF6DF-D477-4D96-A117-8A79AF5FB72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1iḍé">
                <a:extLst>
                  <a:ext uri="{FF2B5EF4-FFF2-40B4-BE49-F238E27FC236}">
                    <a16:creationId xmlns:a16="http://schemas.microsoft.com/office/drawing/2014/main" id="{1BDD864D-784F-4DEA-91F9-91980191C2E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ľíḋe">
                <a:extLst>
                  <a:ext uri="{FF2B5EF4-FFF2-40B4-BE49-F238E27FC236}">
                    <a16:creationId xmlns:a16="http://schemas.microsoft.com/office/drawing/2014/main" id="{9BB08B71-D689-4114-9FE8-87A994AD8F0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$1iḑê">
                <a:extLst>
                  <a:ext uri="{FF2B5EF4-FFF2-40B4-BE49-F238E27FC236}">
                    <a16:creationId xmlns:a16="http://schemas.microsoft.com/office/drawing/2014/main" id="{29A73ACE-DB89-47AC-A218-7B6A7BBA1EA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$1iḋé">
                <a:extLst>
                  <a:ext uri="{FF2B5EF4-FFF2-40B4-BE49-F238E27FC236}">
                    <a16:creationId xmlns:a16="http://schemas.microsoft.com/office/drawing/2014/main" id="{36A3A88A-9A87-4AAC-8384-FEB89BC693C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ḷíďè">
                <a:extLst>
                  <a:ext uri="{FF2B5EF4-FFF2-40B4-BE49-F238E27FC236}">
                    <a16:creationId xmlns:a16="http://schemas.microsoft.com/office/drawing/2014/main" id="{DC5BAD97-94BA-48B4-9F6F-CD545213296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ṩľídé">
                <a:extLst>
                  <a:ext uri="{FF2B5EF4-FFF2-40B4-BE49-F238E27FC236}">
                    <a16:creationId xmlns:a16="http://schemas.microsoft.com/office/drawing/2014/main" id="{F515AFEF-1401-4472-8E38-FDAA9105ED9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1idê">
                <a:extLst>
                  <a:ext uri="{FF2B5EF4-FFF2-40B4-BE49-F238E27FC236}">
                    <a16:creationId xmlns:a16="http://schemas.microsoft.com/office/drawing/2014/main" id="{C05ABF44-2450-4460-AB20-CD52EC4424B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ŝḻiḋe">
                <a:extLst>
                  <a:ext uri="{FF2B5EF4-FFF2-40B4-BE49-F238E27FC236}">
                    <a16:creationId xmlns:a16="http://schemas.microsoft.com/office/drawing/2014/main" id="{65DDD74E-1119-4710-8AEA-93F4DD0736F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Slïḑè">
                <a:extLst>
                  <a:ext uri="{FF2B5EF4-FFF2-40B4-BE49-F238E27FC236}">
                    <a16:creationId xmlns:a16="http://schemas.microsoft.com/office/drawing/2014/main" id="{4590F330-77BB-4D3F-BB4D-D90FC84E85B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s1íḋè">
                <a:extLst>
                  <a:ext uri="{FF2B5EF4-FFF2-40B4-BE49-F238E27FC236}">
                    <a16:creationId xmlns:a16="http://schemas.microsoft.com/office/drawing/2014/main" id="{470ABD0F-A19E-46C3-9255-76FAF03828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ŝḻiḍê">
                <a:extLst>
                  <a:ext uri="{FF2B5EF4-FFF2-40B4-BE49-F238E27FC236}">
                    <a16:creationId xmlns:a16="http://schemas.microsoft.com/office/drawing/2014/main" id="{548A267D-6605-4F43-9080-03B4BF7F975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ṧ1íďé">
                <a:extLst>
                  <a:ext uri="{FF2B5EF4-FFF2-40B4-BE49-F238E27FC236}">
                    <a16:creationId xmlns:a16="http://schemas.microsoft.com/office/drawing/2014/main" id="{057C4CE1-D1FA-4C7B-BC52-C3A5CE098A1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S1íďè">
                <a:extLst>
                  <a:ext uri="{FF2B5EF4-FFF2-40B4-BE49-F238E27FC236}">
                    <a16:creationId xmlns:a16="http://schemas.microsoft.com/office/drawing/2014/main" id="{52F21840-1530-4BC9-AD5C-4E64830632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ḷîḍê">
                <a:extLst>
                  <a:ext uri="{FF2B5EF4-FFF2-40B4-BE49-F238E27FC236}">
                    <a16:creationId xmlns:a16="http://schemas.microsoft.com/office/drawing/2014/main" id="{EC669552-E25D-4198-A317-DF28DE85973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šḷïḑê">
                <a:extLst>
                  <a:ext uri="{FF2B5EF4-FFF2-40B4-BE49-F238E27FC236}">
                    <a16:creationId xmlns:a16="http://schemas.microsoft.com/office/drawing/2014/main" id="{FF828E38-F8B3-4D56-A87E-977ACB6E309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ŝļîḍè">
                <a:extLst>
                  <a:ext uri="{FF2B5EF4-FFF2-40B4-BE49-F238E27FC236}">
                    <a16:creationId xmlns:a16="http://schemas.microsoft.com/office/drawing/2014/main" id="{FA6A051F-6563-48E9-8596-5097DC1A9E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śliḑè">
                <a:extLst>
                  <a:ext uri="{FF2B5EF4-FFF2-40B4-BE49-F238E27FC236}">
                    <a16:creationId xmlns:a16="http://schemas.microsoft.com/office/drawing/2014/main" id="{6548898B-F51B-4113-B045-9FA9E906FE0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ṥ1îdé">
                <a:extLst>
                  <a:ext uri="{FF2B5EF4-FFF2-40B4-BE49-F238E27FC236}">
                    <a16:creationId xmlns:a16="http://schemas.microsoft.com/office/drawing/2014/main" id="{5281607B-3855-4433-B712-D40C77E988A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ṣlîḑé">
                <a:extLst>
                  <a:ext uri="{FF2B5EF4-FFF2-40B4-BE49-F238E27FC236}">
                    <a16:creationId xmlns:a16="http://schemas.microsoft.com/office/drawing/2014/main" id="{0C2B8541-C440-4C9A-923F-A7636B06E99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sliďé">
                <a:extLst>
                  <a:ext uri="{FF2B5EF4-FFF2-40B4-BE49-F238E27FC236}">
                    <a16:creationId xmlns:a16="http://schemas.microsoft.com/office/drawing/2014/main" id="{43736565-5CF2-4531-B03D-725EA97D92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ŝliḓè">
                <a:extLst>
                  <a:ext uri="{FF2B5EF4-FFF2-40B4-BE49-F238E27FC236}">
                    <a16:creationId xmlns:a16="http://schemas.microsoft.com/office/drawing/2014/main" id="{A9AF1DD5-707A-4F91-9716-0ED6E30E903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Sļîḍé">
                <a:extLst>
                  <a:ext uri="{FF2B5EF4-FFF2-40B4-BE49-F238E27FC236}">
                    <a16:creationId xmlns:a16="http://schemas.microsoft.com/office/drawing/2014/main" id="{456BD30A-F049-475E-9F3E-FF1428613DB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ṣ1íḑê">
                <a:extLst>
                  <a:ext uri="{FF2B5EF4-FFF2-40B4-BE49-F238E27FC236}">
                    <a16:creationId xmlns:a16="http://schemas.microsoft.com/office/drawing/2014/main" id="{5B8E2BC5-D0CA-4644-A5DA-E314CB9588C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ṥḷiḑê">
                <a:extLst>
                  <a:ext uri="{FF2B5EF4-FFF2-40B4-BE49-F238E27FC236}">
                    <a16:creationId xmlns:a16="http://schemas.microsoft.com/office/drawing/2014/main" id="{FD8C53E6-9690-457A-B3ED-909EA85747F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1ïdè">
                <a:extLst>
                  <a:ext uri="{FF2B5EF4-FFF2-40B4-BE49-F238E27FC236}">
                    <a16:creationId xmlns:a16="http://schemas.microsoft.com/office/drawing/2014/main" id="{CDC46A59-DD51-48EB-96E6-6BE3CBC4A75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ŝľîdê">
                <a:extLst>
                  <a:ext uri="{FF2B5EF4-FFF2-40B4-BE49-F238E27FC236}">
                    <a16:creationId xmlns:a16="http://schemas.microsoft.com/office/drawing/2014/main" id="{36F39D7F-4B38-4C0D-B4B8-8456D9E65C1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ḷïḍe">
                <a:extLst>
                  <a:ext uri="{FF2B5EF4-FFF2-40B4-BE49-F238E27FC236}">
                    <a16:creationId xmlns:a16="http://schemas.microsoft.com/office/drawing/2014/main" id="{726C82A7-9211-4326-841C-580D0F55CF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ṣ1îḋe">
                <a:extLst>
                  <a:ext uri="{FF2B5EF4-FFF2-40B4-BE49-F238E27FC236}">
                    <a16:creationId xmlns:a16="http://schemas.microsoft.com/office/drawing/2014/main" id="{4676BE31-584F-4CB6-A817-EC087A54ED1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sļiḍè">
                <a:extLst>
                  <a:ext uri="{FF2B5EF4-FFF2-40B4-BE49-F238E27FC236}">
                    <a16:creationId xmlns:a16="http://schemas.microsoft.com/office/drawing/2014/main" id="{D9276E6F-666D-42C6-93A3-7FE46A37077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ṧ1íḋé">
                <a:extLst>
                  <a:ext uri="{FF2B5EF4-FFF2-40B4-BE49-F238E27FC236}">
                    <a16:creationId xmlns:a16="http://schemas.microsoft.com/office/drawing/2014/main" id="{DD9DC6A2-2E98-4576-ABEB-97D175E86F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$ḻíḑé">
                <a:extLst>
                  <a:ext uri="{FF2B5EF4-FFF2-40B4-BE49-F238E27FC236}">
                    <a16:creationId xmlns:a16="http://schemas.microsoft.com/office/drawing/2014/main" id="{18E5497F-29BE-42F0-876C-7D1A7F634B1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ṣļiḋé">
                <a:extLst>
                  <a:ext uri="{FF2B5EF4-FFF2-40B4-BE49-F238E27FC236}">
                    <a16:creationId xmlns:a16="http://schemas.microsoft.com/office/drawing/2014/main" id="{114E6E6C-6D44-4D14-BD12-C31E1CB8A27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iş1îḋe">
                <a:extLst>
                  <a:ext uri="{FF2B5EF4-FFF2-40B4-BE49-F238E27FC236}">
                    <a16:creationId xmlns:a16="http://schemas.microsoft.com/office/drawing/2014/main" id="{8C9A80DC-65A0-4FB1-A32D-601221EBA6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$ḻiḋê">
                <a:extLst>
                  <a:ext uri="{FF2B5EF4-FFF2-40B4-BE49-F238E27FC236}">
                    <a16:creationId xmlns:a16="http://schemas.microsoft.com/office/drawing/2014/main" id="{88BECA85-37FA-462F-B845-C2431543B6F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9" name="文本框 2">
            <a:extLst>
              <a:ext uri="{FF2B5EF4-FFF2-40B4-BE49-F238E27FC236}">
                <a16:creationId xmlns:a16="http://schemas.microsoft.com/office/drawing/2014/main" id="{825E017E-BAE0-4F27-9231-65731F94F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安全加密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144" name="文本框 2">
            <a:extLst>
              <a:ext uri="{FF2B5EF4-FFF2-40B4-BE49-F238E27FC236}">
                <a16:creationId xmlns:a16="http://schemas.microsoft.com/office/drawing/2014/main" id="{C670AAE9-0321-4907-A4CE-4246520A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359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终极回答：如果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没有敌手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能够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从密文中计算任何关于明文的函数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，则加密方案是安全的</a:t>
            </a:r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E07B7FF1-DD86-4612-9F11-9C63A47C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359279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任何安全定义的通用形式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06B3755-CBCA-4733-B39E-C05851596FF0}"/>
              </a:ext>
            </a:extLst>
          </p:cNvPr>
          <p:cNvGrpSpPr/>
          <p:nvPr/>
        </p:nvGrpSpPr>
        <p:grpSpPr>
          <a:xfrm>
            <a:off x="458000" y="4458888"/>
            <a:ext cx="11347111" cy="724153"/>
            <a:chOff x="1652716" y="1972344"/>
            <a:chExt cx="9148504" cy="37264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EF523E1-6A6B-4972-9CF9-946FD9342CCB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B686854-602F-4BAB-AD03-CA6137B071BF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447CBB80-881F-4135-B2E8-3B09F36EE9E2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699EA426-B768-45C2-8BB4-1DC3D553DAC0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57414B3C-11F1-4615-A364-6C3C0CA88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F4D7365C-A434-46D2-8331-E9DFF3FC1ECD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26C6315A-3263-499B-B3EB-BFD94EFB9FB9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ED85ECC5-8F31-4A4C-A710-963CBCF56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A574FEF-1905-4163-8611-C966083C7966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特定的敌手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不能完成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特定的攻破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，则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给定任务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的一个密码学方案是安全的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80E74498-068C-4DAE-9709-BB6D759E6F84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0335107-5AA6-4785-9BF4-0E066DA00C3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7B0FAD5-8885-4605-8A97-80E24E25026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F3FB7D0-6240-43FF-8460-555BB88885D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6F61D2E-0541-4839-AF4B-CC51C37C8A77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2——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</a:t>
              </a:r>
            </a:p>
          </p:txBody>
        </p:sp>
        <p:grpSp>
          <p:nvGrpSpPr>
            <p:cNvPr id="69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BF3FACC-0780-4DF3-BFBB-8708835B17F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0" name="ïṧḷïḋe">
                <a:extLst>
                  <a:ext uri="{FF2B5EF4-FFF2-40B4-BE49-F238E27FC236}">
                    <a16:creationId xmlns:a16="http://schemas.microsoft.com/office/drawing/2014/main" id="{74B382A6-07D1-4817-AC4F-89A35EA39D3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ṩļïḋe">
                <a:extLst>
                  <a:ext uri="{FF2B5EF4-FFF2-40B4-BE49-F238E27FC236}">
                    <a16:creationId xmlns:a16="http://schemas.microsoft.com/office/drawing/2014/main" id="{2D14D4A6-0F24-4532-A5FC-6531C4526D7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Sļíḑé">
                <a:extLst>
                  <a:ext uri="{FF2B5EF4-FFF2-40B4-BE49-F238E27FC236}">
                    <a16:creationId xmlns:a16="http://schemas.microsoft.com/office/drawing/2014/main" id="{51AF4F00-6EEB-40BD-8E78-EDBD003BE54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šlîďè">
                <a:extLst>
                  <a:ext uri="{FF2B5EF4-FFF2-40B4-BE49-F238E27FC236}">
                    <a16:creationId xmlns:a16="http://schemas.microsoft.com/office/drawing/2014/main" id="{B0D3B4F2-939E-458E-AB59-F375A471FA4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ṧ1ïďé">
                <a:extLst>
                  <a:ext uri="{FF2B5EF4-FFF2-40B4-BE49-F238E27FC236}">
                    <a16:creationId xmlns:a16="http://schemas.microsoft.com/office/drawing/2014/main" id="{40DCA279-7AB5-4127-B3C3-2669A95018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ḻiḍè">
                <a:extLst>
                  <a:ext uri="{FF2B5EF4-FFF2-40B4-BE49-F238E27FC236}">
                    <a16:creationId xmlns:a16="http://schemas.microsoft.com/office/drawing/2014/main" id="{FF284A97-2A34-463F-AB6F-A58CF3140B4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$líḍé">
                <a:extLst>
                  <a:ext uri="{FF2B5EF4-FFF2-40B4-BE49-F238E27FC236}">
                    <a16:creationId xmlns:a16="http://schemas.microsoft.com/office/drawing/2014/main" id="{E425D569-FA87-4717-8D35-A5226BD92F2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íḓe">
                <a:extLst>
                  <a:ext uri="{FF2B5EF4-FFF2-40B4-BE49-F238E27FC236}">
                    <a16:creationId xmlns:a16="http://schemas.microsoft.com/office/drawing/2014/main" id="{C83AACFD-DD9A-4129-AD2E-77D063CB989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ṡ1îḋê">
                <a:extLst>
                  <a:ext uri="{FF2B5EF4-FFF2-40B4-BE49-F238E27FC236}">
                    <a16:creationId xmlns:a16="http://schemas.microsoft.com/office/drawing/2014/main" id="{45DCD6D1-AE27-43F0-8AB0-187703B1EE9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ḻíďè">
                <a:extLst>
                  <a:ext uri="{FF2B5EF4-FFF2-40B4-BE49-F238E27FC236}">
                    <a16:creationId xmlns:a16="http://schemas.microsoft.com/office/drawing/2014/main" id="{88B499D7-E697-4D0F-A6F2-ED4291DB625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Sļïḍe">
                <a:extLst>
                  <a:ext uri="{FF2B5EF4-FFF2-40B4-BE49-F238E27FC236}">
                    <a16:creationId xmlns:a16="http://schemas.microsoft.com/office/drawing/2014/main" id="{07D60B2B-8BE1-43CF-95BA-976A344C308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sļídè">
                <a:extLst>
                  <a:ext uri="{FF2B5EF4-FFF2-40B4-BE49-F238E27FC236}">
                    <a16:creationId xmlns:a16="http://schemas.microsoft.com/office/drawing/2014/main" id="{E22FDD21-90BF-4BF7-B6A5-A7CC925F65C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śļîḋé">
                <a:extLst>
                  <a:ext uri="{FF2B5EF4-FFF2-40B4-BE49-F238E27FC236}">
                    <a16:creationId xmlns:a16="http://schemas.microsoft.com/office/drawing/2014/main" id="{C5FA4E50-3CF7-4416-8D32-DD147A28927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ṣ1ïḓè">
                <a:extLst>
                  <a:ext uri="{FF2B5EF4-FFF2-40B4-BE49-F238E27FC236}">
                    <a16:creationId xmlns:a16="http://schemas.microsoft.com/office/drawing/2014/main" id="{1A66790B-235C-4C13-971D-FED4C284DC7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şḷiḓe">
                <a:extLst>
                  <a:ext uri="{FF2B5EF4-FFF2-40B4-BE49-F238E27FC236}">
                    <a16:creationId xmlns:a16="http://schemas.microsoft.com/office/drawing/2014/main" id="{DB449394-151E-4C2A-B0D2-F02B32A03B5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šľïḑè">
                <a:extLst>
                  <a:ext uri="{FF2B5EF4-FFF2-40B4-BE49-F238E27FC236}">
                    <a16:creationId xmlns:a16="http://schemas.microsoft.com/office/drawing/2014/main" id="{C8FC5422-776C-4422-8B41-46168D48D52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ṥḷîḋé">
                <a:extLst>
                  <a:ext uri="{FF2B5EF4-FFF2-40B4-BE49-F238E27FC236}">
                    <a16:creationId xmlns:a16="http://schemas.microsoft.com/office/drawing/2014/main" id="{6D60E705-FFED-46BD-8DBD-ABDADE7F416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ḋê">
                <a:extLst>
                  <a:ext uri="{FF2B5EF4-FFF2-40B4-BE49-F238E27FC236}">
                    <a16:creationId xmlns:a16="http://schemas.microsoft.com/office/drawing/2014/main" id="{A4ECF402-4E69-409C-8F03-A6EECAAA4B5D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ṧḻiḓe">
                <a:extLst>
                  <a:ext uri="{FF2B5EF4-FFF2-40B4-BE49-F238E27FC236}">
                    <a16:creationId xmlns:a16="http://schemas.microsoft.com/office/drawing/2014/main" id="{65C3BACE-ABC7-43BC-96B9-4C4F36B22C3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liḋè">
                <a:extLst>
                  <a:ext uri="{FF2B5EF4-FFF2-40B4-BE49-F238E27FC236}">
                    <a16:creationId xmlns:a16="http://schemas.microsoft.com/office/drawing/2014/main" id="{275FCE4A-9033-46CB-8BE6-DEC6DACB851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ľíďe">
                <a:extLst>
                  <a:ext uri="{FF2B5EF4-FFF2-40B4-BE49-F238E27FC236}">
                    <a16:creationId xmlns:a16="http://schemas.microsoft.com/office/drawing/2014/main" id="{65E07E02-2B4E-4DC6-AD62-41C94BA893C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ṩḷiḓé">
                <a:extLst>
                  <a:ext uri="{FF2B5EF4-FFF2-40B4-BE49-F238E27FC236}">
                    <a16:creationId xmlns:a16="http://schemas.microsoft.com/office/drawing/2014/main" id="{D28F653E-3FC2-49E7-827B-BE988C318CE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ľíḋê">
                <a:extLst>
                  <a:ext uri="{FF2B5EF4-FFF2-40B4-BE49-F238E27FC236}">
                    <a16:creationId xmlns:a16="http://schemas.microsoft.com/office/drawing/2014/main" id="{2FA60FB5-57EB-4DB6-9D8F-FECDE88257C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šḷïḑê">
                <a:extLst>
                  <a:ext uri="{FF2B5EF4-FFF2-40B4-BE49-F238E27FC236}">
                    <a16:creationId xmlns:a16="http://schemas.microsoft.com/office/drawing/2014/main" id="{48A4B124-FA76-4168-A67E-859470872A4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$1iḍé">
                <a:extLst>
                  <a:ext uri="{FF2B5EF4-FFF2-40B4-BE49-F238E27FC236}">
                    <a16:creationId xmlns:a16="http://schemas.microsoft.com/office/drawing/2014/main" id="{C5F803FB-50F0-449B-9CA5-CD496BE9D4C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šľíḋe">
                <a:extLst>
                  <a:ext uri="{FF2B5EF4-FFF2-40B4-BE49-F238E27FC236}">
                    <a16:creationId xmlns:a16="http://schemas.microsoft.com/office/drawing/2014/main" id="{7D2C556A-28E2-4ABF-B304-9C4FC0A99D1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$1iḑê">
                <a:extLst>
                  <a:ext uri="{FF2B5EF4-FFF2-40B4-BE49-F238E27FC236}">
                    <a16:creationId xmlns:a16="http://schemas.microsoft.com/office/drawing/2014/main" id="{01788F24-8C87-4681-8BA5-95EFD0E4FB6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ḋé">
                <a:extLst>
                  <a:ext uri="{FF2B5EF4-FFF2-40B4-BE49-F238E27FC236}">
                    <a16:creationId xmlns:a16="http://schemas.microsoft.com/office/drawing/2014/main" id="{FCBDB307-DD28-4348-901E-B048290DA86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şḷíďè">
                <a:extLst>
                  <a:ext uri="{FF2B5EF4-FFF2-40B4-BE49-F238E27FC236}">
                    <a16:creationId xmlns:a16="http://schemas.microsoft.com/office/drawing/2014/main" id="{B99199D0-3B65-42F3-9846-302B684AD91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ṩľídé">
                <a:extLst>
                  <a:ext uri="{FF2B5EF4-FFF2-40B4-BE49-F238E27FC236}">
                    <a16:creationId xmlns:a16="http://schemas.microsoft.com/office/drawing/2014/main" id="{3150B789-A43D-445A-96C6-038BA4A6527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ş1idê">
                <a:extLst>
                  <a:ext uri="{FF2B5EF4-FFF2-40B4-BE49-F238E27FC236}">
                    <a16:creationId xmlns:a16="http://schemas.microsoft.com/office/drawing/2014/main" id="{3ACA190F-BCCE-46D3-A5B3-5E4C348593B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ŝḻiḋe">
                <a:extLst>
                  <a:ext uri="{FF2B5EF4-FFF2-40B4-BE49-F238E27FC236}">
                    <a16:creationId xmlns:a16="http://schemas.microsoft.com/office/drawing/2014/main" id="{4C6F00B7-9597-44F6-87D5-59B9ED06E7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Slïḑè">
                <a:extLst>
                  <a:ext uri="{FF2B5EF4-FFF2-40B4-BE49-F238E27FC236}">
                    <a16:creationId xmlns:a16="http://schemas.microsoft.com/office/drawing/2014/main" id="{914E2E2D-45ED-4DA7-9BA3-F6AF6BF1A0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1íḋè">
                <a:extLst>
                  <a:ext uri="{FF2B5EF4-FFF2-40B4-BE49-F238E27FC236}">
                    <a16:creationId xmlns:a16="http://schemas.microsoft.com/office/drawing/2014/main" id="{1520D6F8-669E-4C2E-BEC3-4025DEDE1E0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ŝḻiḍê">
                <a:extLst>
                  <a:ext uri="{FF2B5EF4-FFF2-40B4-BE49-F238E27FC236}">
                    <a16:creationId xmlns:a16="http://schemas.microsoft.com/office/drawing/2014/main" id="{05A8B6E5-8E7D-41C9-9950-4FB30079AC4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ṧ1íďé">
                <a:extLst>
                  <a:ext uri="{FF2B5EF4-FFF2-40B4-BE49-F238E27FC236}">
                    <a16:creationId xmlns:a16="http://schemas.microsoft.com/office/drawing/2014/main" id="{8FC414D8-37CA-46FF-9FD0-F33E9FEBAA8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1íďè">
                <a:extLst>
                  <a:ext uri="{FF2B5EF4-FFF2-40B4-BE49-F238E27FC236}">
                    <a16:creationId xmlns:a16="http://schemas.microsoft.com/office/drawing/2014/main" id="{EA13EF22-B4A6-487A-8772-8179E246E85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ṣḷîḍê">
                <a:extLst>
                  <a:ext uri="{FF2B5EF4-FFF2-40B4-BE49-F238E27FC236}">
                    <a16:creationId xmlns:a16="http://schemas.microsoft.com/office/drawing/2014/main" id="{C6995E81-25FD-417D-A5A4-166626DCB8B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ḷïḑê">
                <a:extLst>
                  <a:ext uri="{FF2B5EF4-FFF2-40B4-BE49-F238E27FC236}">
                    <a16:creationId xmlns:a16="http://schemas.microsoft.com/office/drawing/2014/main" id="{9A9AED0A-F40E-4F43-AA75-4FE1DF3DE8D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ŝļîḍè">
                <a:extLst>
                  <a:ext uri="{FF2B5EF4-FFF2-40B4-BE49-F238E27FC236}">
                    <a16:creationId xmlns:a16="http://schemas.microsoft.com/office/drawing/2014/main" id="{45DBA345-B25B-42DF-B832-62088CC32F2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śliḑè">
                <a:extLst>
                  <a:ext uri="{FF2B5EF4-FFF2-40B4-BE49-F238E27FC236}">
                    <a16:creationId xmlns:a16="http://schemas.microsoft.com/office/drawing/2014/main" id="{16037D23-8D81-432E-897F-EDB3A985EB7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îdé">
                <a:extLst>
                  <a:ext uri="{FF2B5EF4-FFF2-40B4-BE49-F238E27FC236}">
                    <a16:creationId xmlns:a16="http://schemas.microsoft.com/office/drawing/2014/main" id="{DD479807-AD7D-4AF9-B103-58739A7C418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lîḑé">
                <a:extLst>
                  <a:ext uri="{FF2B5EF4-FFF2-40B4-BE49-F238E27FC236}">
                    <a16:creationId xmlns:a16="http://schemas.microsoft.com/office/drawing/2014/main" id="{ABA5FD0E-107E-4BF1-B2D4-087238FF4C3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sliďé">
                <a:extLst>
                  <a:ext uri="{FF2B5EF4-FFF2-40B4-BE49-F238E27FC236}">
                    <a16:creationId xmlns:a16="http://schemas.microsoft.com/office/drawing/2014/main" id="{58AEEA09-C403-461B-8665-6E2100688F4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ŝliḓè">
                <a:extLst>
                  <a:ext uri="{FF2B5EF4-FFF2-40B4-BE49-F238E27FC236}">
                    <a16:creationId xmlns:a16="http://schemas.microsoft.com/office/drawing/2014/main" id="{759F8D77-F519-453A-BD56-127115E6A73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ļîḍé">
                <a:extLst>
                  <a:ext uri="{FF2B5EF4-FFF2-40B4-BE49-F238E27FC236}">
                    <a16:creationId xmlns:a16="http://schemas.microsoft.com/office/drawing/2014/main" id="{FBC0F700-F8DC-433C-B2F9-449DC435652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ṣ1íḑê">
                <a:extLst>
                  <a:ext uri="{FF2B5EF4-FFF2-40B4-BE49-F238E27FC236}">
                    <a16:creationId xmlns:a16="http://schemas.microsoft.com/office/drawing/2014/main" id="{0637EAC1-304B-4342-8BBC-96E0FA9593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ṥḷiḑê">
                <a:extLst>
                  <a:ext uri="{FF2B5EF4-FFF2-40B4-BE49-F238E27FC236}">
                    <a16:creationId xmlns:a16="http://schemas.microsoft.com/office/drawing/2014/main" id="{A4464F8A-0067-4F18-9859-C87A0C28FD9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ïdè">
                <a:extLst>
                  <a:ext uri="{FF2B5EF4-FFF2-40B4-BE49-F238E27FC236}">
                    <a16:creationId xmlns:a16="http://schemas.microsoft.com/office/drawing/2014/main" id="{866BCF97-528C-43A0-9AE3-BC4184A6B15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ŝľîdê">
                <a:extLst>
                  <a:ext uri="{FF2B5EF4-FFF2-40B4-BE49-F238E27FC236}">
                    <a16:creationId xmlns:a16="http://schemas.microsoft.com/office/drawing/2014/main" id="{085ED861-B573-403F-9361-EED34B30EED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şḷïḍe">
                <a:extLst>
                  <a:ext uri="{FF2B5EF4-FFF2-40B4-BE49-F238E27FC236}">
                    <a16:creationId xmlns:a16="http://schemas.microsoft.com/office/drawing/2014/main" id="{0CEE5D47-C500-49F5-B744-2DDFAA26C3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1îḋe">
                <a:extLst>
                  <a:ext uri="{FF2B5EF4-FFF2-40B4-BE49-F238E27FC236}">
                    <a16:creationId xmlns:a16="http://schemas.microsoft.com/office/drawing/2014/main" id="{84820F4E-EC1B-45C9-8E64-C0913AFE073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ļiḍè">
                <a:extLst>
                  <a:ext uri="{FF2B5EF4-FFF2-40B4-BE49-F238E27FC236}">
                    <a16:creationId xmlns:a16="http://schemas.microsoft.com/office/drawing/2014/main" id="{90FA7017-6C1E-4E17-8DC3-E544FBFA200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ṧ1íḋé">
                <a:extLst>
                  <a:ext uri="{FF2B5EF4-FFF2-40B4-BE49-F238E27FC236}">
                    <a16:creationId xmlns:a16="http://schemas.microsoft.com/office/drawing/2014/main" id="{F348ED00-9C5A-4726-9425-890B78EC53E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$ḻíḑé">
                <a:extLst>
                  <a:ext uri="{FF2B5EF4-FFF2-40B4-BE49-F238E27FC236}">
                    <a16:creationId xmlns:a16="http://schemas.microsoft.com/office/drawing/2014/main" id="{A18107A4-AA0A-43FD-BE57-B94498076E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ļiḋé">
                <a:extLst>
                  <a:ext uri="{FF2B5EF4-FFF2-40B4-BE49-F238E27FC236}">
                    <a16:creationId xmlns:a16="http://schemas.microsoft.com/office/drawing/2014/main" id="{19753C18-9338-46FB-9C83-55B1FF7EF20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1îḋe">
                <a:extLst>
                  <a:ext uri="{FF2B5EF4-FFF2-40B4-BE49-F238E27FC236}">
                    <a16:creationId xmlns:a16="http://schemas.microsoft.com/office/drawing/2014/main" id="{0561D298-D66D-44C0-8761-3AE39AF07B5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ï$ḻiḋê">
                <a:extLst>
                  <a:ext uri="{FF2B5EF4-FFF2-40B4-BE49-F238E27FC236}">
                    <a16:creationId xmlns:a16="http://schemas.microsoft.com/office/drawing/2014/main" id="{F00EAAFA-82EA-44F8-8B69-BC4CB0494EC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5CB98429-0A49-4EB4-A63B-BCDB14AB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3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无一例外，现代密码学需要一些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计算假设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可以近似的理解为一种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暂时的公理（公设）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XXX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是计算困难的</a:t>
            </a: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至少在我们证明 </a:t>
            </a:r>
            <a:r>
              <a:rPr lang="en-US" altLang="zh-CN" sz="2000" dirty="0">
                <a:latin typeface="Segoe Print" panose="02000600000000000000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P 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Segoe Print" panose="02000600000000000000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NP 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的关系之前，公钥中的困难性假设都</a:t>
            </a:r>
            <a:r>
              <a:rPr lang="zh-CN" altLang="en-US"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被认为在当前的计算模型中是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成立的</a:t>
            </a: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C19CC1E4-7C14-419B-84E4-A49DADAB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891121"/>
            <a:ext cx="9465923" cy="16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所依赖的假设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务必精确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使得存在方法去探究其正确性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便于多方案之间的比较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有助于安全性证明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80E74498-068C-4DAE-9709-BB6D759E6F84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0335107-5AA6-4785-9BF4-0E066DA00C3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7B0FAD5-8885-4605-8A97-80E24E25026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F3FB7D0-6240-43FF-8460-555BB88885D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6F61D2E-0541-4839-AF4B-CC51C37C8A77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2——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</a:t>
              </a:r>
            </a:p>
          </p:txBody>
        </p:sp>
        <p:grpSp>
          <p:nvGrpSpPr>
            <p:cNvPr id="69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BF3FACC-0780-4DF3-BFBB-8708835B17F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0" name="ïṧḷïḋe">
                <a:extLst>
                  <a:ext uri="{FF2B5EF4-FFF2-40B4-BE49-F238E27FC236}">
                    <a16:creationId xmlns:a16="http://schemas.microsoft.com/office/drawing/2014/main" id="{74B382A6-07D1-4817-AC4F-89A35EA39D3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ṩļïḋe">
                <a:extLst>
                  <a:ext uri="{FF2B5EF4-FFF2-40B4-BE49-F238E27FC236}">
                    <a16:creationId xmlns:a16="http://schemas.microsoft.com/office/drawing/2014/main" id="{2D14D4A6-0F24-4532-A5FC-6531C4526D7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Sļíḑé">
                <a:extLst>
                  <a:ext uri="{FF2B5EF4-FFF2-40B4-BE49-F238E27FC236}">
                    <a16:creationId xmlns:a16="http://schemas.microsoft.com/office/drawing/2014/main" id="{51AF4F00-6EEB-40BD-8E78-EDBD003BE54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šlîďè">
                <a:extLst>
                  <a:ext uri="{FF2B5EF4-FFF2-40B4-BE49-F238E27FC236}">
                    <a16:creationId xmlns:a16="http://schemas.microsoft.com/office/drawing/2014/main" id="{B0D3B4F2-939E-458E-AB59-F375A471FA4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ṧ1ïďé">
                <a:extLst>
                  <a:ext uri="{FF2B5EF4-FFF2-40B4-BE49-F238E27FC236}">
                    <a16:creationId xmlns:a16="http://schemas.microsoft.com/office/drawing/2014/main" id="{40DCA279-7AB5-4127-B3C3-2669A95018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ḻiḍè">
                <a:extLst>
                  <a:ext uri="{FF2B5EF4-FFF2-40B4-BE49-F238E27FC236}">
                    <a16:creationId xmlns:a16="http://schemas.microsoft.com/office/drawing/2014/main" id="{FF284A97-2A34-463F-AB6F-A58CF3140B4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$líḍé">
                <a:extLst>
                  <a:ext uri="{FF2B5EF4-FFF2-40B4-BE49-F238E27FC236}">
                    <a16:creationId xmlns:a16="http://schemas.microsoft.com/office/drawing/2014/main" id="{E425D569-FA87-4717-8D35-A5226BD92F2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íḓe">
                <a:extLst>
                  <a:ext uri="{FF2B5EF4-FFF2-40B4-BE49-F238E27FC236}">
                    <a16:creationId xmlns:a16="http://schemas.microsoft.com/office/drawing/2014/main" id="{C83AACFD-DD9A-4129-AD2E-77D063CB989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ṡ1îḋê">
                <a:extLst>
                  <a:ext uri="{FF2B5EF4-FFF2-40B4-BE49-F238E27FC236}">
                    <a16:creationId xmlns:a16="http://schemas.microsoft.com/office/drawing/2014/main" id="{45DCD6D1-AE27-43F0-8AB0-187703B1EE9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ḻíďè">
                <a:extLst>
                  <a:ext uri="{FF2B5EF4-FFF2-40B4-BE49-F238E27FC236}">
                    <a16:creationId xmlns:a16="http://schemas.microsoft.com/office/drawing/2014/main" id="{88B499D7-E697-4D0F-A6F2-ED4291DB625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Sļïḍe">
                <a:extLst>
                  <a:ext uri="{FF2B5EF4-FFF2-40B4-BE49-F238E27FC236}">
                    <a16:creationId xmlns:a16="http://schemas.microsoft.com/office/drawing/2014/main" id="{07D60B2B-8BE1-43CF-95BA-976A344C308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sļídè">
                <a:extLst>
                  <a:ext uri="{FF2B5EF4-FFF2-40B4-BE49-F238E27FC236}">
                    <a16:creationId xmlns:a16="http://schemas.microsoft.com/office/drawing/2014/main" id="{E22FDD21-90BF-4BF7-B6A5-A7CC925F65C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śļîḋé">
                <a:extLst>
                  <a:ext uri="{FF2B5EF4-FFF2-40B4-BE49-F238E27FC236}">
                    <a16:creationId xmlns:a16="http://schemas.microsoft.com/office/drawing/2014/main" id="{C5FA4E50-3CF7-4416-8D32-DD147A28927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ṣ1ïḓè">
                <a:extLst>
                  <a:ext uri="{FF2B5EF4-FFF2-40B4-BE49-F238E27FC236}">
                    <a16:creationId xmlns:a16="http://schemas.microsoft.com/office/drawing/2014/main" id="{1A66790B-235C-4C13-971D-FED4C284DC7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şḷiḓe">
                <a:extLst>
                  <a:ext uri="{FF2B5EF4-FFF2-40B4-BE49-F238E27FC236}">
                    <a16:creationId xmlns:a16="http://schemas.microsoft.com/office/drawing/2014/main" id="{DB449394-151E-4C2A-B0D2-F02B32A03B5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šľïḑè">
                <a:extLst>
                  <a:ext uri="{FF2B5EF4-FFF2-40B4-BE49-F238E27FC236}">
                    <a16:creationId xmlns:a16="http://schemas.microsoft.com/office/drawing/2014/main" id="{C8FC5422-776C-4422-8B41-46168D48D52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ṥḷîḋé">
                <a:extLst>
                  <a:ext uri="{FF2B5EF4-FFF2-40B4-BE49-F238E27FC236}">
                    <a16:creationId xmlns:a16="http://schemas.microsoft.com/office/drawing/2014/main" id="{6D60E705-FFED-46BD-8DBD-ABDADE7F416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ḋê">
                <a:extLst>
                  <a:ext uri="{FF2B5EF4-FFF2-40B4-BE49-F238E27FC236}">
                    <a16:creationId xmlns:a16="http://schemas.microsoft.com/office/drawing/2014/main" id="{A4ECF402-4E69-409C-8F03-A6EECAAA4B5D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ṧḻiḓe">
                <a:extLst>
                  <a:ext uri="{FF2B5EF4-FFF2-40B4-BE49-F238E27FC236}">
                    <a16:creationId xmlns:a16="http://schemas.microsoft.com/office/drawing/2014/main" id="{65C3BACE-ABC7-43BC-96B9-4C4F36B22C3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liḋè">
                <a:extLst>
                  <a:ext uri="{FF2B5EF4-FFF2-40B4-BE49-F238E27FC236}">
                    <a16:creationId xmlns:a16="http://schemas.microsoft.com/office/drawing/2014/main" id="{275FCE4A-9033-46CB-8BE6-DEC6DACB851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ľíďe">
                <a:extLst>
                  <a:ext uri="{FF2B5EF4-FFF2-40B4-BE49-F238E27FC236}">
                    <a16:creationId xmlns:a16="http://schemas.microsoft.com/office/drawing/2014/main" id="{65E07E02-2B4E-4DC6-AD62-41C94BA893C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ṩḷiḓé">
                <a:extLst>
                  <a:ext uri="{FF2B5EF4-FFF2-40B4-BE49-F238E27FC236}">
                    <a16:creationId xmlns:a16="http://schemas.microsoft.com/office/drawing/2014/main" id="{D28F653E-3FC2-49E7-827B-BE988C318CE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ľíḋê">
                <a:extLst>
                  <a:ext uri="{FF2B5EF4-FFF2-40B4-BE49-F238E27FC236}">
                    <a16:creationId xmlns:a16="http://schemas.microsoft.com/office/drawing/2014/main" id="{2FA60FB5-57EB-4DB6-9D8F-FECDE88257C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šḷïḑê">
                <a:extLst>
                  <a:ext uri="{FF2B5EF4-FFF2-40B4-BE49-F238E27FC236}">
                    <a16:creationId xmlns:a16="http://schemas.microsoft.com/office/drawing/2014/main" id="{48A4B124-FA76-4168-A67E-859470872A4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$1iḍé">
                <a:extLst>
                  <a:ext uri="{FF2B5EF4-FFF2-40B4-BE49-F238E27FC236}">
                    <a16:creationId xmlns:a16="http://schemas.microsoft.com/office/drawing/2014/main" id="{C5F803FB-50F0-449B-9CA5-CD496BE9D4C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šľíḋe">
                <a:extLst>
                  <a:ext uri="{FF2B5EF4-FFF2-40B4-BE49-F238E27FC236}">
                    <a16:creationId xmlns:a16="http://schemas.microsoft.com/office/drawing/2014/main" id="{7D2C556A-28E2-4ABF-B304-9C4FC0A99D1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$1iḑê">
                <a:extLst>
                  <a:ext uri="{FF2B5EF4-FFF2-40B4-BE49-F238E27FC236}">
                    <a16:creationId xmlns:a16="http://schemas.microsoft.com/office/drawing/2014/main" id="{01788F24-8C87-4681-8BA5-95EFD0E4FB6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ḋé">
                <a:extLst>
                  <a:ext uri="{FF2B5EF4-FFF2-40B4-BE49-F238E27FC236}">
                    <a16:creationId xmlns:a16="http://schemas.microsoft.com/office/drawing/2014/main" id="{FCBDB307-DD28-4348-901E-B048290DA86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şḷíďè">
                <a:extLst>
                  <a:ext uri="{FF2B5EF4-FFF2-40B4-BE49-F238E27FC236}">
                    <a16:creationId xmlns:a16="http://schemas.microsoft.com/office/drawing/2014/main" id="{B99199D0-3B65-42F3-9846-302B684AD91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ṩľídé">
                <a:extLst>
                  <a:ext uri="{FF2B5EF4-FFF2-40B4-BE49-F238E27FC236}">
                    <a16:creationId xmlns:a16="http://schemas.microsoft.com/office/drawing/2014/main" id="{3150B789-A43D-445A-96C6-038BA4A6527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ş1idê">
                <a:extLst>
                  <a:ext uri="{FF2B5EF4-FFF2-40B4-BE49-F238E27FC236}">
                    <a16:creationId xmlns:a16="http://schemas.microsoft.com/office/drawing/2014/main" id="{3ACA190F-BCCE-46D3-A5B3-5E4C348593B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ŝḻiḋe">
                <a:extLst>
                  <a:ext uri="{FF2B5EF4-FFF2-40B4-BE49-F238E27FC236}">
                    <a16:creationId xmlns:a16="http://schemas.microsoft.com/office/drawing/2014/main" id="{4C6F00B7-9597-44F6-87D5-59B9ED06E7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Slïḑè">
                <a:extLst>
                  <a:ext uri="{FF2B5EF4-FFF2-40B4-BE49-F238E27FC236}">
                    <a16:creationId xmlns:a16="http://schemas.microsoft.com/office/drawing/2014/main" id="{914E2E2D-45ED-4DA7-9BA3-F6AF6BF1A0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1íḋè">
                <a:extLst>
                  <a:ext uri="{FF2B5EF4-FFF2-40B4-BE49-F238E27FC236}">
                    <a16:creationId xmlns:a16="http://schemas.microsoft.com/office/drawing/2014/main" id="{1520D6F8-669E-4C2E-BEC3-4025DEDE1E0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ŝḻiḍê">
                <a:extLst>
                  <a:ext uri="{FF2B5EF4-FFF2-40B4-BE49-F238E27FC236}">
                    <a16:creationId xmlns:a16="http://schemas.microsoft.com/office/drawing/2014/main" id="{05A8B6E5-8E7D-41C9-9950-4FB30079AC4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ṧ1íďé">
                <a:extLst>
                  <a:ext uri="{FF2B5EF4-FFF2-40B4-BE49-F238E27FC236}">
                    <a16:creationId xmlns:a16="http://schemas.microsoft.com/office/drawing/2014/main" id="{8FC414D8-37CA-46FF-9FD0-F33E9FEBAA8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1íďè">
                <a:extLst>
                  <a:ext uri="{FF2B5EF4-FFF2-40B4-BE49-F238E27FC236}">
                    <a16:creationId xmlns:a16="http://schemas.microsoft.com/office/drawing/2014/main" id="{EA13EF22-B4A6-487A-8772-8179E246E85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ṣḷîḍê">
                <a:extLst>
                  <a:ext uri="{FF2B5EF4-FFF2-40B4-BE49-F238E27FC236}">
                    <a16:creationId xmlns:a16="http://schemas.microsoft.com/office/drawing/2014/main" id="{C6995E81-25FD-417D-A5A4-166626DCB8B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ḷïḑê">
                <a:extLst>
                  <a:ext uri="{FF2B5EF4-FFF2-40B4-BE49-F238E27FC236}">
                    <a16:creationId xmlns:a16="http://schemas.microsoft.com/office/drawing/2014/main" id="{9A9AED0A-F40E-4F43-AA75-4FE1DF3DE8D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ŝļîḍè">
                <a:extLst>
                  <a:ext uri="{FF2B5EF4-FFF2-40B4-BE49-F238E27FC236}">
                    <a16:creationId xmlns:a16="http://schemas.microsoft.com/office/drawing/2014/main" id="{45DBA345-B25B-42DF-B832-62088CC32F2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śliḑè">
                <a:extLst>
                  <a:ext uri="{FF2B5EF4-FFF2-40B4-BE49-F238E27FC236}">
                    <a16:creationId xmlns:a16="http://schemas.microsoft.com/office/drawing/2014/main" id="{16037D23-8D81-432E-897F-EDB3A985EB7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îdé">
                <a:extLst>
                  <a:ext uri="{FF2B5EF4-FFF2-40B4-BE49-F238E27FC236}">
                    <a16:creationId xmlns:a16="http://schemas.microsoft.com/office/drawing/2014/main" id="{DD479807-AD7D-4AF9-B103-58739A7C418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lîḑé">
                <a:extLst>
                  <a:ext uri="{FF2B5EF4-FFF2-40B4-BE49-F238E27FC236}">
                    <a16:creationId xmlns:a16="http://schemas.microsoft.com/office/drawing/2014/main" id="{ABA5FD0E-107E-4BF1-B2D4-087238FF4C3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sliďé">
                <a:extLst>
                  <a:ext uri="{FF2B5EF4-FFF2-40B4-BE49-F238E27FC236}">
                    <a16:creationId xmlns:a16="http://schemas.microsoft.com/office/drawing/2014/main" id="{58AEEA09-C403-461B-8665-6E2100688F4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ŝliḓè">
                <a:extLst>
                  <a:ext uri="{FF2B5EF4-FFF2-40B4-BE49-F238E27FC236}">
                    <a16:creationId xmlns:a16="http://schemas.microsoft.com/office/drawing/2014/main" id="{759F8D77-F519-453A-BD56-127115E6A73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ļîḍé">
                <a:extLst>
                  <a:ext uri="{FF2B5EF4-FFF2-40B4-BE49-F238E27FC236}">
                    <a16:creationId xmlns:a16="http://schemas.microsoft.com/office/drawing/2014/main" id="{FBC0F700-F8DC-433C-B2F9-449DC435652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ṣ1íḑê">
                <a:extLst>
                  <a:ext uri="{FF2B5EF4-FFF2-40B4-BE49-F238E27FC236}">
                    <a16:creationId xmlns:a16="http://schemas.microsoft.com/office/drawing/2014/main" id="{0637EAC1-304B-4342-8BBC-96E0FA9593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ṥḷiḑê">
                <a:extLst>
                  <a:ext uri="{FF2B5EF4-FFF2-40B4-BE49-F238E27FC236}">
                    <a16:creationId xmlns:a16="http://schemas.microsoft.com/office/drawing/2014/main" id="{A4464F8A-0067-4F18-9859-C87A0C28FD9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ïdè">
                <a:extLst>
                  <a:ext uri="{FF2B5EF4-FFF2-40B4-BE49-F238E27FC236}">
                    <a16:creationId xmlns:a16="http://schemas.microsoft.com/office/drawing/2014/main" id="{866BCF97-528C-43A0-9AE3-BC4184A6B15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ŝľîdê">
                <a:extLst>
                  <a:ext uri="{FF2B5EF4-FFF2-40B4-BE49-F238E27FC236}">
                    <a16:creationId xmlns:a16="http://schemas.microsoft.com/office/drawing/2014/main" id="{085ED861-B573-403F-9361-EED34B30EED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şḷïḍe">
                <a:extLst>
                  <a:ext uri="{FF2B5EF4-FFF2-40B4-BE49-F238E27FC236}">
                    <a16:creationId xmlns:a16="http://schemas.microsoft.com/office/drawing/2014/main" id="{0CEE5D47-C500-49F5-B744-2DDFAA26C3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1îḋe">
                <a:extLst>
                  <a:ext uri="{FF2B5EF4-FFF2-40B4-BE49-F238E27FC236}">
                    <a16:creationId xmlns:a16="http://schemas.microsoft.com/office/drawing/2014/main" id="{84820F4E-EC1B-45C9-8E64-C0913AFE073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ļiḍè">
                <a:extLst>
                  <a:ext uri="{FF2B5EF4-FFF2-40B4-BE49-F238E27FC236}">
                    <a16:creationId xmlns:a16="http://schemas.microsoft.com/office/drawing/2014/main" id="{90FA7017-6C1E-4E17-8DC3-E544FBFA200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ṧ1íḋé">
                <a:extLst>
                  <a:ext uri="{FF2B5EF4-FFF2-40B4-BE49-F238E27FC236}">
                    <a16:creationId xmlns:a16="http://schemas.microsoft.com/office/drawing/2014/main" id="{F348ED00-9C5A-4726-9425-890B78EC53E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$ḻíḑé">
                <a:extLst>
                  <a:ext uri="{FF2B5EF4-FFF2-40B4-BE49-F238E27FC236}">
                    <a16:creationId xmlns:a16="http://schemas.microsoft.com/office/drawing/2014/main" id="{A18107A4-AA0A-43FD-BE57-B94498076E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ļiḋé">
                <a:extLst>
                  <a:ext uri="{FF2B5EF4-FFF2-40B4-BE49-F238E27FC236}">
                    <a16:creationId xmlns:a16="http://schemas.microsoft.com/office/drawing/2014/main" id="{19753C18-9338-46FB-9C83-55B1FF7EF20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1îḋe">
                <a:extLst>
                  <a:ext uri="{FF2B5EF4-FFF2-40B4-BE49-F238E27FC236}">
                    <a16:creationId xmlns:a16="http://schemas.microsoft.com/office/drawing/2014/main" id="{0561D298-D66D-44C0-8761-3AE39AF07B5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ï$ḻiḋê">
                <a:extLst>
                  <a:ext uri="{FF2B5EF4-FFF2-40B4-BE49-F238E27FC236}">
                    <a16:creationId xmlns:a16="http://schemas.microsoft.com/office/drawing/2014/main" id="{F00EAAFA-82EA-44F8-8B69-BC4CB0494EC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624EC6E2-63BD-4DFC-BC23-6D639092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如果假设不精确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2">
            <a:extLst>
              <a:ext uri="{FF2B5EF4-FFF2-40B4-BE49-F238E27FC236}">
                <a16:creationId xmlns:a16="http://schemas.microsoft.com/office/drawing/2014/main" id="{CA43A4CF-13DF-43F3-B3DF-D46120D6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036318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“整数分解问题是困难的”这句话对吗？</a:t>
            </a: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D8986456-9C2B-4B31-A958-5E49BFED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650234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如果你认为是对的，那么分解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15 = 3×5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困难吗？</a:t>
            </a: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45E9A49C-7B97-4027-9B3B-906F6715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264150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改成“大整数分解问题是困难的”可以吗？</a:t>
            </a:r>
          </a:p>
        </p:txBody>
      </p:sp>
      <p:sp>
        <p:nvSpPr>
          <p:cNvPr id="134" name="文本框 2">
            <a:extLst>
              <a:ext uri="{FF2B5EF4-FFF2-40B4-BE49-F238E27FC236}">
                <a16:creationId xmlns:a16="http://schemas.microsoft.com/office/drawing/2014/main" id="{021F5A98-A661-4C41-897D-DE949580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878066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如何定义“大”？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吗？那么分解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234576762718813941966540 = 2 × 117288381359406970983271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困难吗？</a:t>
            </a:r>
          </a:p>
        </p:txBody>
      </p:sp>
      <p:sp>
        <p:nvSpPr>
          <p:cNvPr id="135" name="文本框 2">
            <a:extLst>
              <a:ext uri="{FF2B5EF4-FFF2-40B4-BE49-F238E27FC236}">
                <a16:creationId xmlns:a16="http://schemas.microsoft.com/office/drawing/2014/main" id="{ED7AE340-5B87-4B8B-8328-7607C5E1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853483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改成“由两个不小于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的素数相乘而得的整数的分解问题是困难的”可以吗？</a:t>
            </a:r>
          </a:p>
        </p:txBody>
      </p:sp>
      <p:sp>
        <p:nvSpPr>
          <p:cNvPr id="136" name="文本框 2">
            <a:extLst>
              <a:ext uri="{FF2B5EF4-FFF2-40B4-BE49-F238E27FC236}">
                <a16:creationId xmlns:a16="http://schemas.microsoft.com/office/drawing/2014/main" id="{5F7CCF99-F77D-4699-9CA6-CAC39347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5762498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想想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Pollard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–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4621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3" grpId="0"/>
      <p:bldP spid="134" grpId="0"/>
      <p:bldP spid="135" grpId="0"/>
      <p:bldP spid="1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80E74498-068C-4DAE-9709-BB6D759E6F84}"/>
              </a:ext>
            </a:extLst>
          </p:cNvPr>
          <p:cNvGrpSpPr/>
          <p:nvPr/>
        </p:nvGrpSpPr>
        <p:grpSpPr>
          <a:xfrm>
            <a:off x="458000" y="379930"/>
            <a:ext cx="6235030" cy="688062"/>
            <a:chOff x="458000" y="379930"/>
            <a:chExt cx="6235030" cy="68806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0335107-5AA6-4785-9BF4-0E066DA00C3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7B0FAD5-8885-4605-8A97-80E24E25026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F3FB7D0-6240-43FF-8460-555BB88885D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6F61D2E-0541-4839-AF4B-CC51C37C8A77}"/>
                </a:ext>
              </a:extLst>
            </p:cNvPr>
            <p:cNvSpPr txBox="1"/>
            <p:nvPr/>
          </p:nvSpPr>
          <p:spPr>
            <a:xfrm>
              <a:off x="1146061" y="472593"/>
              <a:ext cx="554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现代密码学基本原则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3——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证明</a:t>
              </a:r>
            </a:p>
          </p:txBody>
        </p:sp>
        <p:grpSp>
          <p:nvGrpSpPr>
            <p:cNvPr id="69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BF3FACC-0780-4DF3-BFBB-8708835B17F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0" name="ïṧḷïḋe">
                <a:extLst>
                  <a:ext uri="{FF2B5EF4-FFF2-40B4-BE49-F238E27FC236}">
                    <a16:creationId xmlns:a16="http://schemas.microsoft.com/office/drawing/2014/main" id="{74B382A6-07D1-4817-AC4F-89A35EA39D3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ṩļïḋe">
                <a:extLst>
                  <a:ext uri="{FF2B5EF4-FFF2-40B4-BE49-F238E27FC236}">
                    <a16:creationId xmlns:a16="http://schemas.microsoft.com/office/drawing/2014/main" id="{2D14D4A6-0F24-4532-A5FC-6531C4526D7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Sļíḑé">
                <a:extLst>
                  <a:ext uri="{FF2B5EF4-FFF2-40B4-BE49-F238E27FC236}">
                    <a16:creationId xmlns:a16="http://schemas.microsoft.com/office/drawing/2014/main" id="{51AF4F00-6EEB-40BD-8E78-EDBD003BE54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šlîďè">
                <a:extLst>
                  <a:ext uri="{FF2B5EF4-FFF2-40B4-BE49-F238E27FC236}">
                    <a16:creationId xmlns:a16="http://schemas.microsoft.com/office/drawing/2014/main" id="{B0D3B4F2-939E-458E-AB59-F375A471FA4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ṧ1ïďé">
                <a:extLst>
                  <a:ext uri="{FF2B5EF4-FFF2-40B4-BE49-F238E27FC236}">
                    <a16:creationId xmlns:a16="http://schemas.microsoft.com/office/drawing/2014/main" id="{40DCA279-7AB5-4127-B3C3-2669A95018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ḻiḍè">
                <a:extLst>
                  <a:ext uri="{FF2B5EF4-FFF2-40B4-BE49-F238E27FC236}">
                    <a16:creationId xmlns:a16="http://schemas.microsoft.com/office/drawing/2014/main" id="{FF284A97-2A34-463F-AB6F-A58CF3140B4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$líḍé">
                <a:extLst>
                  <a:ext uri="{FF2B5EF4-FFF2-40B4-BE49-F238E27FC236}">
                    <a16:creationId xmlns:a16="http://schemas.microsoft.com/office/drawing/2014/main" id="{E425D569-FA87-4717-8D35-A5226BD92F2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sļíḓe">
                <a:extLst>
                  <a:ext uri="{FF2B5EF4-FFF2-40B4-BE49-F238E27FC236}">
                    <a16:creationId xmlns:a16="http://schemas.microsoft.com/office/drawing/2014/main" id="{C83AACFD-DD9A-4129-AD2E-77D063CB989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ṡ1îḋê">
                <a:extLst>
                  <a:ext uri="{FF2B5EF4-FFF2-40B4-BE49-F238E27FC236}">
                    <a16:creationId xmlns:a16="http://schemas.microsoft.com/office/drawing/2014/main" id="{45DCD6D1-AE27-43F0-8AB0-187703B1EE9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ḻíďè">
                <a:extLst>
                  <a:ext uri="{FF2B5EF4-FFF2-40B4-BE49-F238E27FC236}">
                    <a16:creationId xmlns:a16="http://schemas.microsoft.com/office/drawing/2014/main" id="{88B499D7-E697-4D0F-A6F2-ED4291DB625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Sļïḍe">
                <a:extLst>
                  <a:ext uri="{FF2B5EF4-FFF2-40B4-BE49-F238E27FC236}">
                    <a16:creationId xmlns:a16="http://schemas.microsoft.com/office/drawing/2014/main" id="{07D60B2B-8BE1-43CF-95BA-976A344C308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sļídè">
                <a:extLst>
                  <a:ext uri="{FF2B5EF4-FFF2-40B4-BE49-F238E27FC236}">
                    <a16:creationId xmlns:a16="http://schemas.microsoft.com/office/drawing/2014/main" id="{E22FDD21-90BF-4BF7-B6A5-A7CC925F65C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śļîḋé">
                <a:extLst>
                  <a:ext uri="{FF2B5EF4-FFF2-40B4-BE49-F238E27FC236}">
                    <a16:creationId xmlns:a16="http://schemas.microsoft.com/office/drawing/2014/main" id="{C5FA4E50-3CF7-4416-8D32-DD147A28927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ṣ1ïḓè">
                <a:extLst>
                  <a:ext uri="{FF2B5EF4-FFF2-40B4-BE49-F238E27FC236}">
                    <a16:creationId xmlns:a16="http://schemas.microsoft.com/office/drawing/2014/main" id="{1A66790B-235C-4C13-971D-FED4C284DC7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şḷiḓe">
                <a:extLst>
                  <a:ext uri="{FF2B5EF4-FFF2-40B4-BE49-F238E27FC236}">
                    <a16:creationId xmlns:a16="http://schemas.microsoft.com/office/drawing/2014/main" id="{DB449394-151E-4C2A-B0D2-F02B32A03B5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šľïḑè">
                <a:extLst>
                  <a:ext uri="{FF2B5EF4-FFF2-40B4-BE49-F238E27FC236}">
                    <a16:creationId xmlns:a16="http://schemas.microsoft.com/office/drawing/2014/main" id="{C8FC5422-776C-4422-8B41-46168D48D52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ṥḷîḋé">
                <a:extLst>
                  <a:ext uri="{FF2B5EF4-FFF2-40B4-BE49-F238E27FC236}">
                    <a16:creationId xmlns:a16="http://schemas.microsoft.com/office/drawing/2014/main" id="{6D60E705-FFED-46BD-8DBD-ABDADE7F416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ḋê">
                <a:extLst>
                  <a:ext uri="{FF2B5EF4-FFF2-40B4-BE49-F238E27FC236}">
                    <a16:creationId xmlns:a16="http://schemas.microsoft.com/office/drawing/2014/main" id="{A4ECF402-4E69-409C-8F03-A6EECAAA4B5D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ṧḻiḓe">
                <a:extLst>
                  <a:ext uri="{FF2B5EF4-FFF2-40B4-BE49-F238E27FC236}">
                    <a16:creationId xmlns:a16="http://schemas.microsoft.com/office/drawing/2014/main" id="{65C3BACE-ABC7-43BC-96B9-4C4F36B22C3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liḋè">
                <a:extLst>
                  <a:ext uri="{FF2B5EF4-FFF2-40B4-BE49-F238E27FC236}">
                    <a16:creationId xmlns:a16="http://schemas.microsoft.com/office/drawing/2014/main" id="{275FCE4A-9033-46CB-8BE6-DEC6DACB851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ľíďe">
                <a:extLst>
                  <a:ext uri="{FF2B5EF4-FFF2-40B4-BE49-F238E27FC236}">
                    <a16:creationId xmlns:a16="http://schemas.microsoft.com/office/drawing/2014/main" id="{65E07E02-2B4E-4DC6-AD62-41C94BA893C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ṩḷiḓé">
                <a:extLst>
                  <a:ext uri="{FF2B5EF4-FFF2-40B4-BE49-F238E27FC236}">
                    <a16:creationId xmlns:a16="http://schemas.microsoft.com/office/drawing/2014/main" id="{D28F653E-3FC2-49E7-827B-BE988C318CE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ľíḋê">
                <a:extLst>
                  <a:ext uri="{FF2B5EF4-FFF2-40B4-BE49-F238E27FC236}">
                    <a16:creationId xmlns:a16="http://schemas.microsoft.com/office/drawing/2014/main" id="{2FA60FB5-57EB-4DB6-9D8F-FECDE88257C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šḷïḑê">
                <a:extLst>
                  <a:ext uri="{FF2B5EF4-FFF2-40B4-BE49-F238E27FC236}">
                    <a16:creationId xmlns:a16="http://schemas.microsoft.com/office/drawing/2014/main" id="{48A4B124-FA76-4168-A67E-859470872A4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$1iḍé">
                <a:extLst>
                  <a:ext uri="{FF2B5EF4-FFF2-40B4-BE49-F238E27FC236}">
                    <a16:creationId xmlns:a16="http://schemas.microsoft.com/office/drawing/2014/main" id="{C5F803FB-50F0-449B-9CA5-CD496BE9D4C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šľíḋe">
                <a:extLst>
                  <a:ext uri="{FF2B5EF4-FFF2-40B4-BE49-F238E27FC236}">
                    <a16:creationId xmlns:a16="http://schemas.microsoft.com/office/drawing/2014/main" id="{7D2C556A-28E2-4ABF-B304-9C4FC0A99D1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$1iḑê">
                <a:extLst>
                  <a:ext uri="{FF2B5EF4-FFF2-40B4-BE49-F238E27FC236}">
                    <a16:creationId xmlns:a16="http://schemas.microsoft.com/office/drawing/2014/main" id="{01788F24-8C87-4681-8BA5-95EFD0E4FB6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ḋé">
                <a:extLst>
                  <a:ext uri="{FF2B5EF4-FFF2-40B4-BE49-F238E27FC236}">
                    <a16:creationId xmlns:a16="http://schemas.microsoft.com/office/drawing/2014/main" id="{FCBDB307-DD28-4348-901E-B048290DA86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şḷíďè">
                <a:extLst>
                  <a:ext uri="{FF2B5EF4-FFF2-40B4-BE49-F238E27FC236}">
                    <a16:creationId xmlns:a16="http://schemas.microsoft.com/office/drawing/2014/main" id="{B99199D0-3B65-42F3-9846-302B684AD91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ṩľídé">
                <a:extLst>
                  <a:ext uri="{FF2B5EF4-FFF2-40B4-BE49-F238E27FC236}">
                    <a16:creationId xmlns:a16="http://schemas.microsoft.com/office/drawing/2014/main" id="{3150B789-A43D-445A-96C6-038BA4A6527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ş1idê">
                <a:extLst>
                  <a:ext uri="{FF2B5EF4-FFF2-40B4-BE49-F238E27FC236}">
                    <a16:creationId xmlns:a16="http://schemas.microsoft.com/office/drawing/2014/main" id="{3ACA190F-BCCE-46D3-A5B3-5E4C348593B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ŝḻiḋe">
                <a:extLst>
                  <a:ext uri="{FF2B5EF4-FFF2-40B4-BE49-F238E27FC236}">
                    <a16:creationId xmlns:a16="http://schemas.microsoft.com/office/drawing/2014/main" id="{4C6F00B7-9597-44F6-87D5-59B9ED06E7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Slïḑè">
                <a:extLst>
                  <a:ext uri="{FF2B5EF4-FFF2-40B4-BE49-F238E27FC236}">
                    <a16:creationId xmlns:a16="http://schemas.microsoft.com/office/drawing/2014/main" id="{914E2E2D-45ED-4DA7-9BA3-F6AF6BF1A0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1íḋè">
                <a:extLst>
                  <a:ext uri="{FF2B5EF4-FFF2-40B4-BE49-F238E27FC236}">
                    <a16:creationId xmlns:a16="http://schemas.microsoft.com/office/drawing/2014/main" id="{1520D6F8-669E-4C2E-BEC3-4025DEDE1E0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ŝḻiḍê">
                <a:extLst>
                  <a:ext uri="{FF2B5EF4-FFF2-40B4-BE49-F238E27FC236}">
                    <a16:creationId xmlns:a16="http://schemas.microsoft.com/office/drawing/2014/main" id="{05A8B6E5-8E7D-41C9-9950-4FB30079AC4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ṧ1íďé">
                <a:extLst>
                  <a:ext uri="{FF2B5EF4-FFF2-40B4-BE49-F238E27FC236}">
                    <a16:creationId xmlns:a16="http://schemas.microsoft.com/office/drawing/2014/main" id="{8FC414D8-37CA-46FF-9FD0-F33E9FEBAA8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1íďè">
                <a:extLst>
                  <a:ext uri="{FF2B5EF4-FFF2-40B4-BE49-F238E27FC236}">
                    <a16:creationId xmlns:a16="http://schemas.microsoft.com/office/drawing/2014/main" id="{EA13EF22-B4A6-487A-8772-8179E246E85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ṣḷîḍê">
                <a:extLst>
                  <a:ext uri="{FF2B5EF4-FFF2-40B4-BE49-F238E27FC236}">
                    <a16:creationId xmlns:a16="http://schemas.microsoft.com/office/drawing/2014/main" id="{C6995E81-25FD-417D-A5A4-166626DCB8B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ḷïḑê">
                <a:extLst>
                  <a:ext uri="{FF2B5EF4-FFF2-40B4-BE49-F238E27FC236}">
                    <a16:creationId xmlns:a16="http://schemas.microsoft.com/office/drawing/2014/main" id="{9A9AED0A-F40E-4F43-AA75-4FE1DF3DE8D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ŝļîḍè">
                <a:extLst>
                  <a:ext uri="{FF2B5EF4-FFF2-40B4-BE49-F238E27FC236}">
                    <a16:creationId xmlns:a16="http://schemas.microsoft.com/office/drawing/2014/main" id="{45DBA345-B25B-42DF-B832-62088CC32F2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śliḑè">
                <a:extLst>
                  <a:ext uri="{FF2B5EF4-FFF2-40B4-BE49-F238E27FC236}">
                    <a16:creationId xmlns:a16="http://schemas.microsoft.com/office/drawing/2014/main" id="{16037D23-8D81-432E-897F-EDB3A985EB7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îdé">
                <a:extLst>
                  <a:ext uri="{FF2B5EF4-FFF2-40B4-BE49-F238E27FC236}">
                    <a16:creationId xmlns:a16="http://schemas.microsoft.com/office/drawing/2014/main" id="{DD479807-AD7D-4AF9-B103-58739A7C418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lîḑé">
                <a:extLst>
                  <a:ext uri="{FF2B5EF4-FFF2-40B4-BE49-F238E27FC236}">
                    <a16:creationId xmlns:a16="http://schemas.microsoft.com/office/drawing/2014/main" id="{ABA5FD0E-107E-4BF1-B2D4-087238FF4C3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sliďé">
                <a:extLst>
                  <a:ext uri="{FF2B5EF4-FFF2-40B4-BE49-F238E27FC236}">
                    <a16:creationId xmlns:a16="http://schemas.microsoft.com/office/drawing/2014/main" id="{58AEEA09-C403-461B-8665-6E2100688F4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ŝliḓè">
                <a:extLst>
                  <a:ext uri="{FF2B5EF4-FFF2-40B4-BE49-F238E27FC236}">
                    <a16:creationId xmlns:a16="http://schemas.microsoft.com/office/drawing/2014/main" id="{759F8D77-F519-453A-BD56-127115E6A73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ļîḍé">
                <a:extLst>
                  <a:ext uri="{FF2B5EF4-FFF2-40B4-BE49-F238E27FC236}">
                    <a16:creationId xmlns:a16="http://schemas.microsoft.com/office/drawing/2014/main" id="{FBC0F700-F8DC-433C-B2F9-449DC435652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ṣ1íḑê">
                <a:extLst>
                  <a:ext uri="{FF2B5EF4-FFF2-40B4-BE49-F238E27FC236}">
                    <a16:creationId xmlns:a16="http://schemas.microsoft.com/office/drawing/2014/main" id="{0637EAC1-304B-4342-8BBC-96E0FA9593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ṥḷiḑê">
                <a:extLst>
                  <a:ext uri="{FF2B5EF4-FFF2-40B4-BE49-F238E27FC236}">
                    <a16:creationId xmlns:a16="http://schemas.microsoft.com/office/drawing/2014/main" id="{A4464F8A-0067-4F18-9859-C87A0C28FD9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ïdè">
                <a:extLst>
                  <a:ext uri="{FF2B5EF4-FFF2-40B4-BE49-F238E27FC236}">
                    <a16:creationId xmlns:a16="http://schemas.microsoft.com/office/drawing/2014/main" id="{866BCF97-528C-43A0-9AE3-BC4184A6B15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ŝľîdê">
                <a:extLst>
                  <a:ext uri="{FF2B5EF4-FFF2-40B4-BE49-F238E27FC236}">
                    <a16:creationId xmlns:a16="http://schemas.microsoft.com/office/drawing/2014/main" id="{085ED861-B573-403F-9361-EED34B30EED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şḷïḍe">
                <a:extLst>
                  <a:ext uri="{FF2B5EF4-FFF2-40B4-BE49-F238E27FC236}">
                    <a16:creationId xmlns:a16="http://schemas.microsoft.com/office/drawing/2014/main" id="{0CEE5D47-C500-49F5-B744-2DDFAA26C3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ṣ1îḋe">
                <a:extLst>
                  <a:ext uri="{FF2B5EF4-FFF2-40B4-BE49-F238E27FC236}">
                    <a16:creationId xmlns:a16="http://schemas.microsoft.com/office/drawing/2014/main" id="{84820F4E-EC1B-45C9-8E64-C0913AFE073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ļiḍè">
                <a:extLst>
                  <a:ext uri="{FF2B5EF4-FFF2-40B4-BE49-F238E27FC236}">
                    <a16:creationId xmlns:a16="http://schemas.microsoft.com/office/drawing/2014/main" id="{90FA7017-6C1E-4E17-8DC3-E544FBFA200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ṧ1íḋé">
                <a:extLst>
                  <a:ext uri="{FF2B5EF4-FFF2-40B4-BE49-F238E27FC236}">
                    <a16:creationId xmlns:a16="http://schemas.microsoft.com/office/drawing/2014/main" id="{F348ED00-9C5A-4726-9425-890B78EC53E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$ḻíḑé">
                <a:extLst>
                  <a:ext uri="{FF2B5EF4-FFF2-40B4-BE49-F238E27FC236}">
                    <a16:creationId xmlns:a16="http://schemas.microsoft.com/office/drawing/2014/main" id="{A18107A4-AA0A-43FD-BE57-B94498076E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ļiḋé">
                <a:extLst>
                  <a:ext uri="{FF2B5EF4-FFF2-40B4-BE49-F238E27FC236}">
                    <a16:creationId xmlns:a16="http://schemas.microsoft.com/office/drawing/2014/main" id="{19753C18-9338-46FB-9C83-55B1FF7EF20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1îḋe">
                <a:extLst>
                  <a:ext uri="{FF2B5EF4-FFF2-40B4-BE49-F238E27FC236}">
                    <a16:creationId xmlns:a16="http://schemas.microsoft.com/office/drawing/2014/main" id="{0561D298-D66D-44C0-8761-3AE39AF07B5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ï$ḻiḋê">
                <a:extLst>
                  <a:ext uri="{FF2B5EF4-FFF2-40B4-BE49-F238E27FC236}">
                    <a16:creationId xmlns:a16="http://schemas.microsoft.com/office/drawing/2014/main" id="{F00EAAFA-82EA-44F8-8B69-BC4CB0494EC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34EF5597-62E6-488E-8AE0-AA674E67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存在一个恶意敌手试图“攻破”你的方案</a:t>
            </a: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95A20FC9-3E7D-4AB4-8C4E-270F82F2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52124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因此，需要提供一个严格证明，证明方案在某些具体假设下符合给定的安全性定义</a:t>
            </a: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文本框 2">
            <a:extLst>
              <a:ext uri="{FF2B5EF4-FFF2-40B4-BE49-F238E27FC236}">
                <a16:creationId xmlns:a16="http://schemas.microsoft.com/office/drawing/2014/main" id="{90B6EE44-0261-438A-9323-720F13B9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283597"/>
            <a:ext cx="9465923" cy="87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构造方案和协议的安全性不可能用检查软件的方法来检查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“证伪”相对容易，“证真”相对困难</a:t>
            </a:r>
            <a:endParaRPr lang="en-US" altLang="zh-C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11A2E957-F6F5-4CDC-B242-F47A636EA2F5}"/>
              </a:ext>
            </a:extLst>
          </p:cNvPr>
          <p:cNvGrpSpPr/>
          <p:nvPr/>
        </p:nvGrpSpPr>
        <p:grpSpPr>
          <a:xfrm>
            <a:off x="661575" y="4943099"/>
            <a:ext cx="10575372" cy="724153"/>
            <a:chOff x="1652716" y="1972342"/>
            <a:chExt cx="9148504" cy="3726401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2241C500-6EE7-4E9E-93F5-A7C94352AEC7}"/>
                </a:ext>
              </a:extLst>
            </p:cNvPr>
            <p:cNvGrpSpPr/>
            <p:nvPr/>
          </p:nvGrpSpPr>
          <p:grpSpPr>
            <a:xfrm>
              <a:off x="1652716" y="1972342"/>
              <a:ext cx="9113647" cy="3726401"/>
              <a:chOff x="1343407" y="2407292"/>
              <a:chExt cx="9505193" cy="2669532"/>
            </a:xfrm>
          </p:grpSpPr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3F88B445-D372-416E-AA12-0BA97D75FA1B}"/>
                  </a:ext>
                </a:extLst>
              </p:cNvPr>
              <p:cNvSpPr/>
              <p:nvPr/>
            </p:nvSpPr>
            <p:spPr>
              <a:xfrm>
                <a:off x="1343407" y="2407292"/>
                <a:ext cx="9505185" cy="266953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ADFB30C4-5E48-440D-864E-8A14323003D8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21B33BD9-912D-460F-84D9-7F2E65E43773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26DBBAC1-A7BB-4DB7-95D5-991855917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963AC9E0-BEC0-4502-8678-B3372B7B0EA2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50952EB-C470-40F5-9825-DB80EB4F59FC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8EC815D1-D4B9-441E-BCFD-EDA9ADF8A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B6DB32F-B6A1-40AA-9E5E-2746459F61E9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是正确的，则根据给定的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定义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，所构造的方案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7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3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155A29E6-F489-4B03-BF34-C9AFCDBA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前面我们给过任何安全定义的通用形式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0DC8357-67F7-445B-BF04-30C58A7A27F8}"/>
              </a:ext>
            </a:extLst>
          </p:cNvPr>
          <p:cNvGrpSpPr/>
          <p:nvPr/>
        </p:nvGrpSpPr>
        <p:grpSpPr>
          <a:xfrm>
            <a:off x="399889" y="2421331"/>
            <a:ext cx="11347111" cy="724153"/>
            <a:chOff x="1652716" y="1972344"/>
            <a:chExt cx="9148504" cy="3726400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C49D251C-7F1F-4FD5-BA58-08CAA7D210EE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4FBDE4E9-EBF2-4418-A6DD-41924DF99C8D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DB1180B6-FBF6-4E43-94CF-BBEBDCB7330F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A1AC1BD2-CA0B-468F-B6F0-85E16C831835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479C868E-48D5-42B4-A4D3-3B6C676BD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B8B1BF5A-F782-4129-987D-F71D3CCB23BF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E9E0B69D-E21B-44CA-8D04-E573EB1C4DD1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145B3432-F3BA-4676-8550-33A66CD5A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4E2E3AB-828C-4289-B00B-5323F07D5B83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特定的敌手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不能完成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特定的攻破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，则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给定任务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的一个密码学方案是安全的</a:t>
              </a:r>
            </a:p>
          </p:txBody>
        </p:sp>
      </p:grpSp>
      <p:sp>
        <p:nvSpPr>
          <p:cNvPr id="128" name="文本框 2">
            <a:extLst>
              <a:ext uri="{FF2B5EF4-FFF2-40B4-BE49-F238E27FC236}">
                <a16:creationId xmlns:a16="http://schemas.microsoft.com/office/drawing/2014/main" id="{666B00BB-AF8B-4807-AF62-4AAC2E04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3712517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我们希望定义一个保密通信中的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Perfect Secrecy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）加密的概念，这里该如何刻画？</a:t>
            </a:r>
          </a:p>
        </p:txBody>
      </p:sp>
    </p:spTree>
    <p:extLst>
      <p:ext uri="{BB962C8B-B14F-4D97-AF65-F5344CB8AC3E}">
        <p14:creationId xmlns:p14="http://schemas.microsoft.com/office/powerpoint/2010/main" val="19534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42CD2-96B2-4DCB-BDFF-00BC7AE89AEB}"/>
              </a:ext>
            </a:extLst>
          </p:cNvPr>
          <p:cNvGrpSpPr/>
          <p:nvPr/>
        </p:nvGrpSpPr>
        <p:grpSpPr>
          <a:xfrm>
            <a:off x="458000" y="379930"/>
            <a:ext cx="6112482" cy="688062"/>
            <a:chOff x="458000" y="379930"/>
            <a:chExt cx="611248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474A45-6806-4690-B295-0BBA3BC14E7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C6675A2-B499-4BFD-AA36-77398B4103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CC51CE-D550-450B-8549-4657D5C7554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40292D-B578-444D-9FDC-3B69602AF8B6}"/>
                </a:ext>
              </a:extLst>
            </p:cNvPr>
            <p:cNvSpPr txBox="1"/>
            <p:nvPr/>
          </p:nvSpPr>
          <p:spPr>
            <a:xfrm>
              <a:off x="1146062" y="472593"/>
              <a:ext cx="54244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243EAB6-A76C-484F-8152-99DC812A53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04614F6-2B7B-4342-B324-8433B7992BE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7E317E2-F93F-413E-9C45-6A31E0FCBA1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E37B1A4-6834-4DE7-B980-6EB23963AD1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55D9CA1-B7A1-48FC-BCBB-AB6F828089A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736CF0F-9546-4C1E-895C-A490BCC6C1C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E7F06BC-6B89-43DB-85BF-FADBB5F3C4E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0736610-DC05-4D48-A2DD-6C978BE6548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83275E8-8F15-4B83-99A9-2BF7FB92B78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7943960-DD30-4E0D-B5BF-31F6C2B2658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213EE2A-6BF7-4FB8-9139-33716131B10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0501BB9-764E-4BF0-889F-51E17B1E982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6CC3E57-311F-423B-A605-3DE1E4EB654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2DDDFF5-837A-4054-91F6-52CAEA102B15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7266B08-0325-4256-B023-33BCCC5E8F5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F3F8B4E-B055-4BF9-BA73-D22C43E6924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BF08125-E7E3-4E39-862A-E8822BEE8115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6E4DC57-35E7-4EC9-929A-BAFCA8ADAC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B61BA69-237F-48FE-88B2-606D3B9FE01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297E70C7-51FA-40FC-BF5A-E1684694275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C29C3B8-8BA1-48E5-AA34-206199E74E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5C11AA3-7893-48DE-BBD8-BBA969023C2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EE9B28-E5AE-42C8-A038-9E9A8C5D32E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1CAE393-2AED-4871-9DC0-D77C88E7AEB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BF7C412-D53F-469A-AEBE-58282A5DF2B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DC3823A-8DE8-415C-885F-3F40BD3084C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9F45080-BEDA-41A4-9B31-0C8AD28DD7D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D4D24EA-E151-4F3C-A707-1B3EFCFE1E7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A2CF6F7-59D7-445C-BFD4-FA715E46783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2D39A20-1227-4B57-B959-45538ECEC4E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6F9DE74-83FD-4452-9B2C-0D1C436C41C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453DAFE-CB16-4F38-89A9-8C7C7037B57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54F2C9B-49C4-4D33-AE10-818D9757E30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9355EFE-B040-43A0-875E-AB2D507F84A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A2BFAD1-9FFA-4DE0-9E00-67E24E8F050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6AB0C9F-DA48-4E89-926D-01571327F67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EA8C342-EE99-463E-94E6-2771346834A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48596D6-4B62-4024-9E06-352A51436D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5B4481C4-7E05-4274-9284-5DD52533BA1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B0B1D80-43C5-4A4E-947B-7E00F29741F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C553104-848E-4DBF-B2DE-AEB7F87DF78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00674D9-25F1-4504-8CF8-6B2AEA1304F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010ABD6-4211-47C9-9171-725F065C2A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AC129-6DB6-4A9D-B498-1A8D511E443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66CD91E-5962-4A89-AF9F-FE41966FC40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AAA7F11-4DCD-4E91-B1AF-94BB10D7FAB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F3DDBCB-A6EB-4C37-83B4-DA15DE37161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92B3654-B8AB-4E4F-8DB9-9F76C222F2E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FFEAB96-7A41-4414-BE18-394F56841F1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FAAEB55-BCCA-45D6-A50E-63489D7FECF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77D799B-0F6D-4278-8290-7B02536BFF2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34E03269-F764-414D-AB08-91FA21E502F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60E095C-C05C-469E-B30E-8E63705B661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3ACB0B9-B6A7-41EE-95A3-66CE652B3F6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127023F-D282-4DA3-A0AD-843BF1918AD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1DFA90F-DAC6-4DEF-9FCB-243F71946E0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DBEF705-2B63-425D-A243-7363DFC25EE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721FBE0-075A-4DEB-B71D-E45BE4CE62D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76DDA4D-C807-4780-8AA1-24E4129D5DF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9AB42D53-5125-4B1F-ABA6-B7266EDB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通常，我们刻画威胁模型从敌手的计算能力、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攻击场景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、背景知识等方面进行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3F2972A8-322D-48A5-BD9C-E726A845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攻击场景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唯密文攻击（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Ciphertext-only Attack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）：敌手只能观察到一个或多个密文，并试图确定相应的明文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已知明文攻击（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Known-plaintext Attack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）：敌手已知一个或多个使用相同密钥加密的明文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密文对，并试图确定其它密文对应的明文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选择明文攻击（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Chosen-plaintext Attack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）：敌手能够选择明文，并得到相应的密文，并试图确定目标密文对应的明文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选择密文攻击（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Chosen-ciphertext Attack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）：敌手能够选择密文并得到相应的明文，并试图确定其它密文对应的明文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ECBC879-E309-44F1-BAA8-5A2BB860FD23}"/>
              </a:ext>
            </a:extLst>
          </p:cNvPr>
          <p:cNvSpPr/>
          <p:nvPr/>
        </p:nvSpPr>
        <p:spPr>
          <a:xfrm>
            <a:off x="1146062" y="2863517"/>
            <a:ext cx="10034129" cy="85424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2">
            <a:extLst>
              <a:ext uri="{FF2B5EF4-FFF2-40B4-BE49-F238E27FC236}">
                <a16:creationId xmlns:a16="http://schemas.microsoft.com/office/drawing/2014/main" id="{790FD60A-35DB-4EE2-A37C-595858548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2501019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“无论敌手是否已知有关明文的先验信息，密文都不应该泄露任何有关明文的其它信息”（唯密文攻击，单个密文）</a:t>
            </a:r>
          </a:p>
        </p:txBody>
      </p:sp>
      <p:sp>
        <p:nvSpPr>
          <p:cNvPr id="128" name="文本框 2">
            <a:extLst>
              <a:ext uri="{FF2B5EF4-FFF2-40B4-BE49-F238E27FC236}">
                <a16:creationId xmlns:a16="http://schemas.microsoft.com/office/drawing/2014/main" id="{666B00BB-AF8B-4807-AF62-4AAC2E04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直观定义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加密的概念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B379D4B-9FD5-4083-B6A1-66CCB5F7CDE0}"/>
              </a:ext>
            </a:extLst>
          </p:cNvPr>
          <p:cNvGrpSpPr/>
          <p:nvPr/>
        </p:nvGrpSpPr>
        <p:grpSpPr>
          <a:xfrm>
            <a:off x="1480732" y="4114566"/>
            <a:ext cx="2605647" cy="1173871"/>
            <a:chOff x="1618171" y="1650706"/>
            <a:chExt cx="9027999" cy="201651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473B5FDE-210F-4A42-A549-982C914C189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A7AAC35D-64D2-40E9-A27F-FF827DDF45D3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1B51BD4-56AF-4882-BDB1-8870F27C40DC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B847499-DF69-433D-A975-0C1126654AB8}"/>
                </a:ext>
              </a:extLst>
            </p:cNvPr>
            <p:cNvSpPr/>
            <p:nvPr/>
          </p:nvSpPr>
          <p:spPr>
            <a:xfrm>
              <a:off x="1867303" y="1775621"/>
              <a:ext cx="8625398" cy="1566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计算能力：无限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（无条件安全）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9E32175-551D-4067-BDC5-B849CAAEA18B}"/>
              </a:ext>
            </a:extLst>
          </p:cNvPr>
          <p:cNvGrpSpPr/>
          <p:nvPr/>
        </p:nvGrpSpPr>
        <p:grpSpPr>
          <a:xfrm>
            <a:off x="4810515" y="4116170"/>
            <a:ext cx="1576006" cy="572258"/>
            <a:chOff x="1618171" y="1650706"/>
            <a:chExt cx="9027999" cy="2016519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CC7481C-2E49-491B-90DB-A4841D8EFFE6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AA204AE9-B3F7-490B-86BC-8AD28C9C1D30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1070E74-A2E6-44F3-B4E2-14B3255B3E7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CF8E89D9-FB2A-4DB1-9307-8E03D69E2890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攻击场景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45C030D-DBF1-4FC1-86F5-67A465A647C7}"/>
              </a:ext>
            </a:extLst>
          </p:cNvPr>
          <p:cNvGrpSpPr/>
          <p:nvPr/>
        </p:nvGrpSpPr>
        <p:grpSpPr>
          <a:xfrm>
            <a:off x="7184163" y="4114567"/>
            <a:ext cx="4094866" cy="572258"/>
            <a:chOff x="1618171" y="1650706"/>
            <a:chExt cx="9027999" cy="2016519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3876A6B7-2386-410E-9831-BD590BEC1EF7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3D57668E-D553-4A34-8965-E693CDE7D47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581DA6C6-1627-4722-B362-78A0A966925D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D4662D5-F92A-40DE-8A19-F8D45B34F7C1}"/>
                </a:ext>
              </a:extLst>
            </p:cNvPr>
            <p:cNvSpPr/>
            <p:nvPr/>
          </p:nvSpPr>
          <p:spPr>
            <a:xfrm>
              <a:off x="1867305" y="1775621"/>
              <a:ext cx="8625395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背景知识：明文的概率分布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椭圆 140">
            <a:extLst>
              <a:ext uri="{FF2B5EF4-FFF2-40B4-BE49-F238E27FC236}">
                <a16:creationId xmlns:a16="http://schemas.microsoft.com/office/drawing/2014/main" id="{1E9CBA41-8BCB-40D2-984D-124545B8F37E}"/>
              </a:ext>
            </a:extLst>
          </p:cNvPr>
          <p:cNvSpPr/>
          <p:nvPr/>
        </p:nvSpPr>
        <p:spPr>
          <a:xfrm>
            <a:off x="4152817" y="2551694"/>
            <a:ext cx="2808733" cy="42022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711946F3-6867-4540-9C58-1D03843F045F}"/>
              </a:ext>
            </a:extLst>
          </p:cNvPr>
          <p:cNvCxnSpPr>
            <a:cxnSpLocks/>
            <a:stCxn id="141" idx="6"/>
            <a:endCxn id="139" idx="0"/>
          </p:cNvCxnSpPr>
          <p:nvPr/>
        </p:nvCxnSpPr>
        <p:spPr>
          <a:xfrm>
            <a:off x="6961550" y="2761806"/>
            <a:ext cx="2278712" cy="137495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A5BEABCD-0D61-4FA2-A45C-A1738673E922}"/>
              </a:ext>
            </a:extLst>
          </p:cNvPr>
          <p:cNvSpPr/>
          <p:nvPr/>
        </p:nvSpPr>
        <p:spPr>
          <a:xfrm>
            <a:off x="3900679" y="3021761"/>
            <a:ext cx="3617054" cy="42022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BCF095B-8048-4BEE-ADB6-BA0C27DB3F3D}"/>
              </a:ext>
            </a:extLst>
          </p:cNvPr>
          <p:cNvCxnSpPr>
            <a:cxnSpLocks/>
            <a:stCxn id="143" idx="4"/>
            <a:endCxn id="133" idx="0"/>
          </p:cNvCxnSpPr>
          <p:nvPr/>
        </p:nvCxnSpPr>
        <p:spPr>
          <a:xfrm flipH="1">
            <a:off x="5606868" y="3441983"/>
            <a:ext cx="102338" cy="70963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2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41" grpId="0" animBg="1"/>
      <p:bldP spid="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回顾与思考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2">
            <a:extLst>
              <a:ext uri="{FF2B5EF4-FFF2-40B4-BE49-F238E27FC236}">
                <a16:creationId xmlns:a16="http://schemas.microsoft.com/office/drawing/2014/main" id="{790FD60A-35DB-4EE2-A37C-595858548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2501019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“无论敌手是否已知有关明文的先验信息，密文都不应该泄露任何有关明文的其它信息”（唯密文攻击，单个密文）</a:t>
            </a:r>
          </a:p>
        </p:txBody>
      </p:sp>
      <p:sp>
        <p:nvSpPr>
          <p:cNvPr id="128" name="文本框 2">
            <a:extLst>
              <a:ext uri="{FF2B5EF4-FFF2-40B4-BE49-F238E27FC236}">
                <a16:creationId xmlns:a16="http://schemas.microsoft.com/office/drawing/2014/main" id="{666B00BB-AF8B-4807-AF62-4AAC2E04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直观定义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加密的概念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C4CA6191-2B8C-479F-95BA-33908C41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4029103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如何用数学语言定义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3" name="对话气泡: 圆角矩形 122">
            <a:extLst>
              <a:ext uri="{FF2B5EF4-FFF2-40B4-BE49-F238E27FC236}">
                <a16:creationId xmlns:a16="http://schemas.microsoft.com/office/drawing/2014/main" id="{E3D2EF21-4840-4D6E-8EDF-B2165CE5E187}"/>
              </a:ext>
            </a:extLst>
          </p:cNvPr>
          <p:cNvSpPr/>
          <p:nvPr/>
        </p:nvSpPr>
        <p:spPr>
          <a:xfrm>
            <a:off x="2901244" y="1964784"/>
            <a:ext cx="2673334" cy="497957"/>
          </a:xfrm>
          <a:prstGeom prst="wedgeRoundRectCallout">
            <a:avLst>
              <a:gd name="adj1" fmla="val 33722"/>
              <a:gd name="adj2" fmla="val 7405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定义消息明文分布</a:t>
            </a:r>
          </a:p>
        </p:txBody>
      </p:sp>
    </p:spTree>
    <p:extLst>
      <p:ext uri="{BB962C8B-B14F-4D97-AF65-F5344CB8AC3E}">
        <p14:creationId xmlns:p14="http://schemas.microsoft.com/office/powerpoint/2010/main" val="39481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2">
            <a:extLst>
              <a:ext uri="{FF2B5EF4-FFF2-40B4-BE49-F238E27FC236}">
                <a16:creationId xmlns:a16="http://schemas.microsoft.com/office/drawing/2014/main" id="{790FD60A-35DB-4EE2-A37C-595858548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2501019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“无论敌手是否已知有关明文的先验信息，密文都不应该泄露任何有关明文的其它信息”（唯密文攻击，单个密文）</a:t>
            </a:r>
          </a:p>
        </p:txBody>
      </p:sp>
      <p:sp>
        <p:nvSpPr>
          <p:cNvPr id="128" name="文本框 2">
            <a:extLst>
              <a:ext uri="{FF2B5EF4-FFF2-40B4-BE49-F238E27FC236}">
                <a16:creationId xmlns:a16="http://schemas.microsoft.com/office/drawing/2014/main" id="{666B00BB-AF8B-4807-AF62-4AAC2E04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直观定义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加密的概念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C4CA6191-2B8C-479F-95BA-33908C41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4029103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如何用数学语言定义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3" name="对话气泡: 圆角矩形 122">
            <a:extLst>
              <a:ext uri="{FF2B5EF4-FFF2-40B4-BE49-F238E27FC236}">
                <a16:creationId xmlns:a16="http://schemas.microsoft.com/office/drawing/2014/main" id="{E3D2EF21-4840-4D6E-8EDF-B2165CE5E187}"/>
              </a:ext>
            </a:extLst>
          </p:cNvPr>
          <p:cNvSpPr/>
          <p:nvPr/>
        </p:nvSpPr>
        <p:spPr>
          <a:xfrm>
            <a:off x="2901244" y="1964784"/>
            <a:ext cx="2673334" cy="497957"/>
          </a:xfrm>
          <a:prstGeom prst="wedgeRoundRectCallout">
            <a:avLst>
              <a:gd name="adj1" fmla="val 33722"/>
              <a:gd name="adj2" fmla="val 7405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定义消息明文分布</a:t>
            </a:r>
          </a:p>
        </p:txBody>
      </p:sp>
      <p:sp>
        <p:nvSpPr>
          <p:cNvPr id="118" name="对话气泡: 圆角矩形 117">
            <a:extLst>
              <a:ext uri="{FF2B5EF4-FFF2-40B4-BE49-F238E27FC236}">
                <a16:creationId xmlns:a16="http://schemas.microsoft.com/office/drawing/2014/main" id="{DAF742BC-17D9-4241-91E6-9C589BEACDB0}"/>
              </a:ext>
            </a:extLst>
          </p:cNvPr>
          <p:cNvSpPr/>
          <p:nvPr/>
        </p:nvSpPr>
        <p:spPr>
          <a:xfrm>
            <a:off x="6937796" y="1958480"/>
            <a:ext cx="2673334" cy="497957"/>
          </a:xfrm>
          <a:prstGeom prst="wedgeRoundRectCallout">
            <a:avLst>
              <a:gd name="adj1" fmla="val -23050"/>
              <a:gd name="adj2" fmla="val 7405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定义密文分布</a:t>
            </a:r>
          </a:p>
        </p:txBody>
      </p:sp>
    </p:spTree>
    <p:extLst>
      <p:ext uri="{BB962C8B-B14F-4D97-AF65-F5344CB8AC3E}">
        <p14:creationId xmlns:p14="http://schemas.microsoft.com/office/powerpoint/2010/main" val="36222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2">
            <a:extLst>
              <a:ext uri="{FF2B5EF4-FFF2-40B4-BE49-F238E27FC236}">
                <a16:creationId xmlns:a16="http://schemas.microsoft.com/office/drawing/2014/main" id="{666B00BB-AF8B-4807-AF62-4AAC2E04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存在一个明文空间为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、密文空间为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，如果对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上任意的概率分布，任意明文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和任意密文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&gt;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868144" cy="688062"/>
            <a:chOff x="458000" y="379930"/>
            <a:chExt cx="4868144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4180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正式定义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948ABB4-BE1A-43A5-A11E-AEA18B9A3E41}"/>
              </a:ext>
            </a:extLst>
          </p:cNvPr>
          <p:cNvGrpSpPr/>
          <p:nvPr/>
        </p:nvGrpSpPr>
        <p:grpSpPr>
          <a:xfrm>
            <a:off x="3679296" y="3770967"/>
            <a:ext cx="1477165" cy="572258"/>
            <a:chOff x="1618171" y="1650706"/>
            <a:chExt cx="9027999" cy="201651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B1D7E468-D828-4273-92E0-96A33D1B1999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75A5D06-2054-4C5B-B092-F72FAB81A5C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A5EFD10-C6AE-479F-8155-7E472A5293B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1962EB9-8095-4A5C-8604-FAC4815AB195}"/>
                </a:ext>
              </a:extLst>
            </p:cNvPr>
            <p:cNvSpPr/>
            <p:nvPr/>
          </p:nvSpPr>
          <p:spPr>
            <a:xfrm>
              <a:off x="1867305" y="1775621"/>
              <a:ext cx="8625398" cy="1754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后验概率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椭圆 123">
            <a:extLst>
              <a:ext uri="{FF2B5EF4-FFF2-40B4-BE49-F238E27FC236}">
                <a16:creationId xmlns:a16="http://schemas.microsoft.com/office/drawing/2014/main" id="{29B66FEE-DC91-4910-B5F8-138792EF1983}"/>
              </a:ext>
            </a:extLst>
          </p:cNvPr>
          <p:cNvSpPr/>
          <p:nvPr/>
        </p:nvSpPr>
        <p:spPr>
          <a:xfrm>
            <a:off x="4202336" y="2804944"/>
            <a:ext cx="2189038" cy="42022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D18486E-4B88-4E7A-9996-534634927881}"/>
              </a:ext>
            </a:extLst>
          </p:cNvPr>
          <p:cNvCxnSpPr>
            <a:cxnSpLocks/>
            <a:stCxn id="124" idx="4"/>
            <a:endCxn id="120" idx="0"/>
          </p:cNvCxnSpPr>
          <p:nvPr/>
        </p:nvCxnSpPr>
        <p:spPr>
          <a:xfrm flipH="1">
            <a:off x="4425705" y="3225166"/>
            <a:ext cx="871150" cy="58125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F0C6D6D-1F16-4670-B291-E78D42CC9D48}"/>
              </a:ext>
            </a:extLst>
          </p:cNvPr>
          <p:cNvGrpSpPr/>
          <p:nvPr/>
        </p:nvGrpSpPr>
        <p:grpSpPr>
          <a:xfrm>
            <a:off x="6716852" y="3769265"/>
            <a:ext cx="1477165" cy="572258"/>
            <a:chOff x="1618171" y="1650706"/>
            <a:chExt cx="9027999" cy="2016519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04C16EC-3373-4191-9105-CB1655987179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0269AB7-5037-417B-9EEC-F87E71C7B2E3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9D23A84-5BC4-479E-8E9D-29F952BED4C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C711CC6-B765-433D-AE45-E8B85B9963DC}"/>
                </a:ext>
              </a:extLst>
            </p:cNvPr>
            <p:cNvSpPr/>
            <p:nvPr/>
          </p:nvSpPr>
          <p:spPr>
            <a:xfrm>
              <a:off x="1867305" y="1775621"/>
              <a:ext cx="8625398" cy="1754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先验概率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椭圆 132">
            <a:extLst>
              <a:ext uri="{FF2B5EF4-FFF2-40B4-BE49-F238E27FC236}">
                <a16:creationId xmlns:a16="http://schemas.microsoft.com/office/drawing/2014/main" id="{20EAE521-85BD-4564-AE60-03404606CF67}"/>
              </a:ext>
            </a:extLst>
          </p:cNvPr>
          <p:cNvSpPr/>
          <p:nvPr/>
        </p:nvSpPr>
        <p:spPr>
          <a:xfrm>
            <a:off x="6529902" y="2804944"/>
            <a:ext cx="1458436" cy="42022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48C7173A-6206-4CEC-90DD-A81C4181BBB2}"/>
              </a:ext>
            </a:extLst>
          </p:cNvPr>
          <p:cNvCxnSpPr>
            <a:cxnSpLocks/>
            <a:stCxn id="133" idx="4"/>
            <a:endCxn id="130" idx="0"/>
          </p:cNvCxnSpPr>
          <p:nvPr/>
        </p:nvCxnSpPr>
        <p:spPr>
          <a:xfrm>
            <a:off x="7259120" y="3225166"/>
            <a:ext cx="204141" cy="57954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AAC3998-661F-4ABE-81D3-FF6C6EBE0E8F}"/>
              </a:ext>
            </a:extLst>
          </p:cNvPr>
          <p:cNvGrpSpPr/>
          <p:nvPr/>
        </p:nvGrpSpPr>
        <p:grpSpPr>
          <a:xfrm>
            <a:off x="1697513" y="4825166"/>
            <a:ext cx="8796971" cy="724153"/>
            <a:chOff x="1652716" y="1972344"/>
            <a:chExt cx="9148504" cy="3726400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CD773F5-D9EB-419A-8417-E6D1FD10ABCA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F768FAED-600C-4DFF-9707-61713722D4BF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6075389-7DA1-4A60-BE07-522221CF0703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D2858C8-4C4C-4877-AD98-EFDE3477C6EE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28FCE5DD-F08D-4BF4-AA3C-100492417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542665A2-6D7D-4D2F-92CD-ABBF1A27DC90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159D3218-93A9-4D0D-883B-3DEC081983A2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8A05670C-42FA-49E3-AD44-85C444DC5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3929619-6009-4E2B-8FCF-FAD24B0AC26F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只有明文和密文的分布是独立的，方案</a:t>
              </a:r>
              <a:r>
                <a:rPr lang="el-GR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Π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才是完善保密加密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9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3C97E85-926F-4286-9DFA-2C45D8ADEFE3}"/>
              </a:ext>
            </a:extLst>
          </p:cNvPr>
          <p:cNvGrpSpPr/>
          <p:nvPr/>
        </p:nvGrpSpPr>
        <p:grpSpPr>
          <a:xfrm>
            <a:off x="458000" y="379930"/>
            <a:ext cx="4868144" cy="688062"/>
            <a:chOff x="458000" y="379930"/>
            <a:chExt cx="4868144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F391B7D-0986-4BF6-AB7B-84384923BE8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6E66628-E7BB-4727-9BF1-3A0952744EA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075F04F-1AFD-4CB4-B9A6-F66885EA31A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5066D1-C6CF-4814-8DC1-C4FF65BE2673}"/>
                </a:ext>
              </a:extLst>
            </p:cNvPr>
            <p:cNvSpPr txBox="1"/>
            <p:nvPr/>
          </p:nvSpPr>
          <p:spPr>
            <a:xfrm>
              <a:off x="1146062" y="472593"/>
              <a:ext cx="4180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正式定义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2BF7741-4536-4FBD-BAA7-881C82937E8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0CFBF34-D48D-4C88-9671-2A1B8EDEE66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A32F824-89DF-4698-8260-4D0DF94C7EE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FA49B97-E0CF-4121-B8C2-FC7B63FDCAB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35363A6-BE31-49A0-AF2F-50F47D4878E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A5D15D5-AC90-4AB3-A834-5AE3CC42E5B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8935F0F-6041-4EDF-B235-D00F06F97CD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102B2D2-EE37-4BB8-9D14-021926BEFF6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49F24E4-E1CE-49F4-AA30-94B1592735E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6081CD16-F4D8-48AA-8A2F-9D2449BF250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1B06582-E5D3-440E-8F55-C1DE85D4C878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A3BAADA-BD95-4ACF-AE40-90A57991644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99ADC195-0730-4067-B1FB-2E70D28B94E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610BC4B-406E-4AEC-BB3D-2223070D04B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55FA31F6-0882-4B02-9D35-82C523DCEDC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FC3885F-E64E-442C-A9B9-64E9E53EB9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7E437C7-1934-4FA5-A9D3-BA77F57EE71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9AC7F9F0-5FC9-469E-AFA3-82639A73957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1A232FF-A776-4A52-B164-32FFEF105FE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28097BF-FAC4-4AD5-9010-04D60CE4752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54B2271-3EDA-45CB-BBA7-C91F4C1924D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B9170B72-431C-42BD-A73F-701A57BE85F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C8F248-84E3-4C9A-A786-A1DEA40CB53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0D531FA-49A4-49DC-8F59-A2ADCF7A3DD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4F7392B-1E00-4151-B441-C2DE8ABCB53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AD68CF8-CC56-462F-A406-D4AC9C8D97A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2777C83-90AA-439D-A877-987F00327F3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634D00D-7930-4FA3-B828-4FC383CE479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21FEF2C-C23C-4023-94A0-B09404D04A2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7D7E555-3AD2-426E-A12F-4A6BF6DCF63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CF91518-2FAC-45E6-8ECF-B6573840A4E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9649670-51F4-4E00-B09C-CBA8FA9CBBFF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CC752FF-84D8-47A4-9FE4-8EACDB9CF73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A8EE998-940B-46BF-87EF-BAB35ED81C6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281A957-AB98-4147-A859-042946EC875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C80375E-287D-4653-9FE5-4E745EFED0B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3A17DDD-E23A-469D-ADB3-912569DF51D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26A9F0E-CB87-4F26-ADF7-F611D27C58E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C526D02-CF10-400E-95BA-7856A4F45B2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E3A2C45-FD2B-4275-9E5F-1F63881A5EF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FCA5389-5A4E-4492-BCDC-C79B963F75E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941716C-94B9-494D-9FD2-AAB3EAE018C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B62AC5C-72B1-4210-849F-1B679D4E6B7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23FF480-7948-4DC1-836B-198DC24A24C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9B6A534B-533E-4816-A4EE-D4085F8B815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3C49F6B-1C49-48FE-9872-3DF4472ADDE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25BD57C-179D-4BB2-99B0-CF3E613F4CE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D3894A0-A622-4BA5-8FF7-2CCFD437F8E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DE2C061-4096-47C4-BB63-9CA07F591BAA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9874323-84FE-49E7-A318-CAFDCA5FAFF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13CA7D12-B3E5-40A8-B50B-70FA1472CB1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8020DE3-20EC-49FC-AC7A-E1EC47D29F0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01896DF-F7E4-4AFA-9CAD-154200867D2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370F948-9E2F-4916-88CE-98444139389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B56DDFD-FB1F-43F2-BE9E-063751DBCCB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AE9883B-37C2-48FE-B098-EEFC35B960A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88DDC43-54E8-46DF-BE35-3AB57D888E3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DC8D592-1A1C-441E-96B5-EFC80035C77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890E2F1-5C56-4095-A7C9-74ACF17B6430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06AE59C-C407-4F35-9923-1FDAC78C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引理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明文空间为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、密文空间为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是完善保密加密，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上任意的概率分布，任意明文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和任意密文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FEDC1890-2631-402C-BC70-EE8B67C0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3264334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（充分性）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]) /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（必要性）与充分性的证明类似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9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C7AC59-1B61-49C8-A8D1-88EC0C5F6731}"/>
              </a:ext>
            </a:extLst>
          </p:cNvPr>
          <p:cNvGrpSpPr/>
          <p:nvPr/>
        </p:nvGrpSpPr>
        <p:grpSpPr>
          <a:xfrm>
            <a:off x="458000" y="379930"/>
            <a:ext cx="6830566" cy="688062"/>
            <a:chOff x="458000" y="379930"/>
            <a:chExt cx="683056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7BA752-C940-40DD-82F0-71C8B832C9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2560D80-47DB-4F65-82F6-13CD43076BB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4920275-92E8-4256-A183-FC6A6B31872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2FC739B-8916-491B-93A3-CA0C74F3F246}"/>
                </a:ext>
              </a:extLst>
            </p:cNvPr>
            <p:cNvSpPr txBox="1"/>
            <p:nvPr/>
          </p:nvSpPr>
          <p:spPr>
            <a:xfrm>
              <a:off x="1146061" y="472593"/>
              <a:ext cx="6142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“一次一密”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791F714-B528-4EDA-9537-B57E85A4180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6FFF9118-516B-43C7-8441-5C01EC16DEB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9E05F0F-D9F2-4EEE-BE53-C07FEC30AEA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31369CF-1A33-4FCB-B838-288BEB5BCCC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0DF20F8-C55B-4BED-84A9-60E46735661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6E72CC5-289E-49C7-B2DE-D8CF58D10EC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0E12EDD-0CD6-4FFD-8D7C-D78B5E5730A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1CDD2AE-6238-491E-B167-EBE2303925A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180B2D5-DBD9-4C16-BA5B-AA6255330D4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48F7395-4069-4FE5-8327-DC9D75FF81B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C55A536-B396-47C1-9E17-CDDD9D65782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9D55285-756C-4B92-A954-CA0D2C57C8A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10149DB-26FD-4AF1-A77D-25D128048FB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25B2198-1F72-4961-A7CF-EFC7B1822E8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B8FB909-BA69-4457-A6D0-C9D232A112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FE5AB8ED-59D9-4FBE-8048-FD5846A5FF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1E29B74-8667-4493-B5B2-309E3B80CB55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011A63C-6F12-423C-A9FC-82BA463445A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F67709B-9963-41A9-90A2-70F8CC84469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43E3F8F-3907-42E9-8F50-B884A959BBF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B7CA9E8-111B-40E3-94D7-9373CC200F9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60C375E-6E8B-4729-A3AE-8A8862A5423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BB462CE-5FE4-4B8C-A3B8-34BF557673B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3D1F0EF-B668-440E-BC91-10448DD07BE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2C4AE91-CB97-4504-AEB3-C691D457AED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A369277-1D51-460C-BE62-5896241D67B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B1E3735-4511-45A8-8FA6-6BABB40305F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4425346-C121-4882-97A5-0F8F85E88DE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53102B16-ED1F-40E3-BF9F-4251234CB58A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2E242D8-41BE-4102-91B1-3A37C14C283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59C2285-EB32-497A-A36C-D929C10754E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D01FFBD-E2D6-4A39-8D26-5FF5EAF14EB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2A0A43A-C47B-46CF-AB85-154956FF8DE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80A7882-CE3D-4ABB-B148-F14130A04D8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CD6E744-31EA-4D0A-851E-8AF652A189D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4308EFB-6206-4103-8012-9EA3E4B3DAA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7534CEC-D72E-444B-B486-FEDE3050CE6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D9692CF-6ACB-46D5-ADBF-BB0434B6371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DE97A9A-71CC-4844-B2A2-0890B0C591F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1A9F3F6-7705-44FC-9BF8-941F13B6D33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93F6ADF-E46F-42AB-B05F-A82C4E15AFF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DB86E19-28F7-4381-8628-CB1D4ED1302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B764858-2A97-4611-8E2A-71CCC53629C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4A71EBA-79C1-4286-A7F0-C46B59D2FC2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02BCE8F-EFB6-4097-9329-8F046ACC6C4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49C0D70-169D-4EF0-B00C-5DD15F1FA95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AAD154C-06F3-4A29-86CD-CDE17490559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C2A0028-C4E5-45E1-B2A4-C34BFDDA467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5AEF9AC-C725-4E78-A8CD-B851D03B1ADA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104D283-74DD-4E75-9896-2F97D832683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60CBD02-8D0A-4D63-9BD6-16F5A2CA917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778BA83-F67C-47C7-B74E-F32DACFE069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F7FC97-97A0-431D-B3CF-B7A6F1E697A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6874DFE-F38C-4A69-AC4B-4E1EC67F81A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6B65369-15BD-4E3D-ADDD-4DEABDAC158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0ABCECC4-7092-4F8D-AA50-A2FA890DBF7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AA35CF3-579B-45B9-AA29-0277A3497A0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C680D4C-92D0-4CDA-A644-1482B715BB1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A6F3ACD-FB14-4038-94E4-3FFC9E60D54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3F0C3E1-5BCE-4F12-A296-E42E1D45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一次一密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明文空间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、密文空间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和密钥空间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中根据均匀分布选取一个二进制比特串作为密钥（空间中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个元素任一个被选中的概率均为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，算法被定义为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，算法被定义为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AB5A8FC1-7CBE-4494-B4E5-143C3E52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00513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F988DF19-908A-4B79-B9EC-2EE7240F4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48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“一次一密”方案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是完善保密加密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选定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上的任意分布，任意一个明文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c|M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	  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根据全概率公式可得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∑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    = ∑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    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∑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故有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，根据之前的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引理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，定理得证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00C0457-D2B2-4FEE-8952-A3CBFBCFEC1B}"/>
              </a:ext>
            </a:extLst>
          </p:cNvPr>
          <p:cNvGrpSpPr/>
          <p:nvPr/>
        </p:nvGrpSpPr>
        <p:grpSpPr>
          <a:xfrm>
            <a:off x="458000" y="379930"/>
            <a:ext cx="6830566" cy="688062"/>
            <a:chOff x="458000" y="379930"/>
            <a:chExt cx="6830566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F92DD6F-6A06-4C98-A7C9-572F0243587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BC55F80A-A239-437D-812D-830A68860A6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0008E8D-B88C-4182-8C0A-5BCB8A6D1FF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0BC83A1-78B4-41AE-838B-974916322246}"/>
                </a:ext>
              </a:extLst>
            </p:cNvPr>
            <p:cNvSpPr txBox="1"/>
            <p:nvPr/>
          </p:nvSpPr>
          <p:spPr>
            <a:xfrm>
              <a:off x="1146061" y="472593"/>
              <a:ext cx="6142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“一次一密”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940AC6B-CF32-4345-89F8-73D25E2F31B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ECCFCA20-688F-4330-9531-9CB4EA05EFF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240DF33B-4474-43DE-B6FC-EBE84699DC7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FF45AF43-9F4A-43F1-931B-4246BC6200C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73854198-C95E-4696-B415-FFB889A0DE9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5D5220AB-F0AC-4C5A-A7A2-D1BD5BF7BED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C969234A-EEA4-4FB1-8A7B-BFA2BFB6F4D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E3B07097-AD1A-42A0-B0F1-724EB9C955A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B8FB6B00-B0C8-4D05-B3C7-B69C12F108B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3ABF6302-2C26-4DD7-8020-2707392CFB3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4C13105B-341A-41A1-A77B-0E28C4857AD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2557942F-B714-4812-A663-643D94E86F2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746578F6-28A2-49FE-AB63-39A6EBF1505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342D6C51-734F-414B-A2BD-B7D26975219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A9DD496F-320F-4A9F-8E22-649A2A1F4A3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58202BAA-6DDD-461D-A423-A7077EDF604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9851C59C-D9A1-4CE6-B42E-58DCF54A6465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6E6C0C0C-FE93-482F-B38B-6BC9D932B1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DB0B4341-06E5-4CE4-A4AE-57BA03DFD5B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E61ECDE1-21C4-4B59-89E6-8D952F31B09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C55B90F3-F419-46CD-8136-0FE4CFDDACF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6352A300-BFD5-4457-8C36-34BCC71E4CD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002033CE-B503-464C-BEC2-0A8C1D20584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A3BD076D-98E0-41EA-927F-7E26731D253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E597C628-10E4-4749-8F29-5AA39DD4DFE8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D41BEDDC-8DC6-497B-84C5-A19D8EA0CC4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F18B06C9-6D51-48A3-891E-2B6A8632968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918D8097-5297-4496-B051-384D3DA7F23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9428A28B-AE67-4966-A532-EA42C210E627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E0789826-F7E2-42BC-B3C6-537FE26C854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CC8511B3-0270-4347-873E-EB1F078B309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2F2585AF-0124-4265-8045-2C7AAACF186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D90FD7F3-E68C-4585-8AAD-13542C71EA6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B515F27D-EE13-45D3-8A69-E8A1E095FB7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C063E226-FBAE-4A66-BE47-F2629DA4D0C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AD21600C-FF6C-4221-867C-673945873A1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9708CD50-3003-4B74-8CF2-C26DFBE0293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58DA9584-8CCE-4100-B5F3-82411B96453C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8A281D32-B859-4696-AEE1-128901BE128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9BD40F50-575C-4C8E-8B01-FEEB8AF861E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5902707E-3B87-4348-8A94-43CBC1A720C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E2EA902A-75F3-4907-BFB0-4F8BDF7856B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B12B30D8-5DC4-440F-9A7A-96E489F81FE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D5BED3E8-DD7C-408E-9670-F75A6320244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A1146364-6EBB-4F6B-993C-976F8989CA5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384C95E4-71F8-4D58-8DC0-1A8F895B416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A54CC083-758A-465F-A903-3268379F847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081169B5-E81E-4AB3-BF7C-F116753D1F9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6EED3631-67A1-4785-866F-C5D4429546D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83F950FC-DA92-46EA-970F-80A8F208E5F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CD9CB3D7-6B59-46A5-ADA4-99AAE4E56DB3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1C7B6808-AAD1-47F0-8E33-745ACAC78A1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5370B5E5-5F93-49AB-91EB-D586A359A43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2CD99C8C-89FC-49E4-BFBF-FA4A394C3A9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FB6FB10D-5B05-4EBE-832A-524D68AF72F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7832AA7B-E434-4D68-8A00-42B388BAF1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350E52F0-A70F-4A0D-9292-C68A6EA5950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45F9BAD0-5415-4237-BF4A-BA11128AE1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87F0A19D-964E-4958-BD78-A32864139AD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1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088D56-55E3-4AE0-B750-BB0EFFE67A2F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018D09-193C-4183-9BE6-6813AE752FD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24912C1-3B56-4F7D-9C08-85A1649E5CB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79EB8C2-386E-49FD-AEF7-B1559044D2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6C31AE-D677-4BF6-A5F3-C4D3F47A5584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局限性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F418C11-8864-4F89-86AE-AAF3CF4093D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6D88858-AF61-4E95-A514-56E60F6E32C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45845E8-542B-4645-898D-A3713E6E134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7C6C9D8-5EC7-4BF4-87DA-9A4EC2348AC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A0983B-3A5B-42FC-A49C-C3EB7758384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BE8111C-0F39-439A-9DF7-8337752E68E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C5B20DB-6320-435C-80FA-1CC9C867F9E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0BA51E-DD7F-49B8-9A78-AD1C0139D1A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4E66672-FE1E-413D-97C7-C9CE7EF91A3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6AA8B54-1622-4AE0-BAC2-590193CD595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3226BD-18EB-46E4-9BB4-8832161D654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7FF1A49-9CE3-4E31-B6BD-7A01ADF29A2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77881D6-A8AD-45EE-9837-8A9547541D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6059102-9C81-47AF-B45B-B5665E9E1A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38F3F2E-C233-48A6-9997-DD853DB08C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DDB6FAD-2608-4DCC-BDDE-946B2CB8ED2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BF6D1-50C8-4130-BA96-EA87D4E66D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FEF449F-48CA-4925-BDF1-721651FBB51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B3860BA-DB80-49E1-A8ED-5F45F79F4C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89FFAC5-6B75-4A63-8270-36F977B4CE0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376655F-7629-44BE-9BB9-5D83086FD03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D537A-6B00-484F-8D45-21D7550151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671ADC5-BA30-43F8-A378-E0F9F028364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F1E78E4-C3DE-46D2-B6B1-1E593A7935A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9998793-B500-42A2-AF8E-F4CC5BD224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FAE6974-22DC-4715-BB9A-E0CE6A63361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589D462-6FF2-433C-BBC1-F3670F96AE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0BB16D9-EE00-4D09-89D7-EE3497D182D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D428D4E-E7FD-43A7-855D-C5CD493C3EB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D304FEA-1D73-44D4-A8F5-251E022D052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6E25389-9A36-4A42-947F-F8B1CCB5CA1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61F6504-1B2B-4C08-93FE-6BEFB9652F2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163811D-E9C7-400D-AB9B-BF97A41729F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E2036A0-CAA8-4B45-AEB7-2E9DB27BCE8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32E3A89-8DF9-4D89-92BF-3FC79BB1153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D46DA6F-1B92-477B-8F73-A89EE225C07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C44CC34-5C33-4085-AE12-45DEA641528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544362E-56FB-4EA2-9799-BC72401FAC6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561F3F-401A-4041-B7C4-5B350EA2402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591D267-C631-4E82-9D3A-0584FD4B6F2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4A6903-C5AB-4C3C-938C-D05CE93A21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07F34BE-C25F-407E-800D-7403F8C7370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47FE06-A8D4-472E-BF51-5009F69A24C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3F8915F-D053-47F5-9711-0CD77D1665F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1A1F01-2FD6-4859-B568-FFA3C2B7AA3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EA8D22-9A9D-4B30-8D11-771F986B419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527AD00-DC72-4E11-84EB-B9DDB8C11A3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501EB3D-0898-43FB-8B9E-4FCB81F71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AE23DA2-956D-4996-A4B3-2A1DD43E6E8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A3E023-B26B-4777-9AAA-FDBE11B6D92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53D1CF4-6290-415E-A73D-2B1965688E0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0DF568E-C54B-4D70-85D2-690057287B0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8CA9D9C-6FA6-486E-B08A-EEF2CA024FE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49DEFC-4186-4ADD-9673-5DBC470C432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5A5B413-3B82-493E-AE83-FFE5AC13455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06EE972-0248-47FC-BABB-D9A27EC7B8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BB251DC-47AD-4472-8A72-CCE95751A5D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7FF51EA-0E3D-46FB-A064-E157FE3549F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516A402-75CA-485F-AE57-C6039F77DC0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98E22810-FDB5-47EB-85CE-3BEA7C3C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完善保密所提供的“安全”只针对面向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单消息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的唯密文攻击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D3AC3409-40C5-4235-A838-65B12BA84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60837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那么，完善保密加密有何局限性？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（必要性）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密钥至少要与明文一样长（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长密钥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（适用范围）密钥只能使用一次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“一次性”</a:t>
            </a:r>
          </a:p>
        </p:txBody>
      </p:sp>
    </p:spTree>
    <p:extLst>
      <p:ext uri="{BB962C8B-B14F-4D97-AF65-F5344CB8AC3E}">
        <p14:creationId xmlns:p14="http://schemas.microsoft.com/office/powerpoint/2010/main" val="12659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088D56-55E3-4AE0-B750-BB0EFFE67A2F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018D09-193C-4183-9BE6-6813AE752FD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24912C1-3B56-4F7D-9C08-85A1649E5CB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79EB8C2-386E-49FD-AEF7-B1559044D2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6C31AE-D677-4BF6-A5F3-C4D3F47A5584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长密钥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F418C11-8864-4F89-86AE-AAF3CF4093D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6D88858-AF61-4E95-A514-56E60F6E32C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45845E8-542B-4645-898D-A3713E6E134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7C6C9D8-5EC7-4BF4-87DA-9A4EC2348AC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A0983B-3A5B-42FC-A49C-C3EB7758384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BE8111C-0F39-439A-9DF7-8337752E68E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C5B20DB-6320-435C-80FA-1CC9C867F9E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0BA51E-DD7F-49B8-9A78-AD1C0139D1A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4E66672-FE1E-413D-97C7-C9CE7EF91A3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6AA8B54-1622-4AE0-BAC2-590193CD595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3226BD-18EB-46E4-9BB4-8832161D654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7FF1A49-9CE3-4E31-B6BD-7A01ADF29A2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77881D6-A8AD-45EE-9837-8A9547541D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6059102-9C81-47AF-B45B-B5665E9E1A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38F3F2E-C233-48A6-9997-DD853DB08C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DDB6FAD-2608-4DCC-BDDE-946B2CB8ED2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BF6D1-50C8-4130-BA96-EA87D4E66D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FEF449F-48CA-4925-BDF1-721651FBB51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B3860BA-DB80-49E1-A8ED-5F45F79F4C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89FFAC5-6B75-4A63-8270-36F977B4CE0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376655F-7629-44BE-9BB9-5D83086FD03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D537A-6B00-484F-8D45-21D7550151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671ADC5-BA30-43F8-A378-E0F9F028364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F1E78E4-C3DE-46D2-B6B1-1E593A7935A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9998793-B500-42A2-AF8E-F4CC5BD224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FAE6974-22DC-4715-BB9A-E0CE6A63361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589D462-6FF2-433C-BBC1-F3670F96AE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0BB16D9-EE00-4D09-89D7-EE3497D182D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D428D4E-E7FD-43A7-855D-C5CD493C3EB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D304FEA-1D73-44D4-A8F5-251E022D052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6E25389-9A36-4A42-947F-F8B1CCB5CA1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61F6504-1B2B-4C08-93FE-6BEFB9652F2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163811D-E9C7-400D-AB9B-BF97A41729F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E2036A0-CAA8-4B45-AEB7-2E9DB27BCE8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32E3A89-8DF9-4D89-92BF-3FC79BB1153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D46DA6F-1B92-477B-8F73-A89EE225C07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C44CC34-5C33-4085-AE12-45DEA641528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544362E-56FB-4EA2-9799-BC72401FAC6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561F3F-401A-4041-B7C4-5B350EA2402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591D267-C631-4E82-9D3A-0584FD4B6F2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4A6903-C5AB-4C3C-938C-D05CE93A21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07F34BE-C25F-407E-800D-7403F8C7370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47FE06-A8D4-472E-BF51-5009F69A24C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3F8915F-D053-47F5-9711-0CD77D1665F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1A1F01-2FD6-4859-B568-FFA3C2B7AA3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EA8D22-9A9D-4B30-8D11-771F986B419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527AD00-DC72-4E11-84EB-B9DDB8C11A3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501EB3D-0898-43FB-8B9E-4FCB81F71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AE23DA2-956D-4996-A4B3-2A1DD43E6E8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A3E023-B26B-4777-9AAA-FDBE11B6D92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53D1CF4-6290-415E-A73D-2B1965688E0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0DF568E-C54B-4D70-85D2-690057287B0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8CA9D9C-6FA6-486E-B08A-EEF2CA024FE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49DEFC-4186-4ADD-9673-5DBC470C432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5A5B413-3B82-493E-AE83-FFE5AC13455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06EE972-0248-47FC-BABB-D9A27EC7B8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BB251DC-47AD-4472-8A72-CCE95751A5D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7FF51EA-0E3D-46FB-A064-E157FE3549F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516A402-75CA-485F-AE57-C6039F77DC0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7731AD7-21F8-4667-9565-C9A7936E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（必要性）设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是明文空间为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的一个完善保密加密方案，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的密钥空间由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决定，则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5A99214-C7E4-4CAE-828B-85824B8FAFC0}"/>
              </a:ext>
            </a:extLst>
          </p:cNvPr>
          <p:cNvGrpSpPr/>
          <p:nvPr/>
        </p:nvGrpSpPr>
        <p:grpSpPr>
          <a:xfrm>
            <a:off x="2265123" y="5539619"/>
            <a:ext cx="7661753" cy="724153"/>
            <a:chOff x="1652716" y="1972344"/>
            <a:chExt cx="9148504" cy="372640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1B1EC02-AB7C-41A6-9FFC-2CDE1E0FA498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CE781EE0-53B6-4A2A-96AB-21E86D213ED5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483F8297-3B87-41A1-AA20-96777512BAD9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75AF694F-4570-480F-8CD9-16BE622B9583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6FB38EB4-D6CB-4ED5-81EF-4BAD8E133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07203C2-A528-4983-8D70-EF8D004829F7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F51BC1B1-5DFE-42FE-A519-3FE1ACE7FC04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AFF39A34-A473-48DB-AF03-C04724E98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4E53DD-4EAB-432D-80B9-F6A7F562C84D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该定理说明了长密钥是完善保密加密的固有局限性</a:t>
              </a:r>
            </a:p>
          </p:txBody>
        </p: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E5945F96-F44F-47CB-B063-15C7A07B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82665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，明文在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上均匀分布且密文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有非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概率，定义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{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存在某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（想想为什么）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，必存在某个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，于是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0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’]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该方案不是完善保密加密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088D56-55E3-4AE0-B750-BB0EFFE67A2F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018D09-193C-4183-9BE6-6813AE752FD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24912C1-3B56-4F7D-9C08-85A1649E5CB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79EB8C2-386E-49FD-AEF7-B1559044D2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6C31AE-D677-4BF6-A5F3-C4D3F47A5584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长密钥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F418C11-8864-4F89-86AE-AAF3CF4093D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6D88858-AF61-4E95-A514-56E60F6E32C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45845E8-542B-4645-898D-A3713E6E134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7C6C9D8-5EC7-4BF4-87DA-9A4EC2348AC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A0983B-3A5B-42FC-A49C-C3EB7758384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BE8111C-0F39-439A-9DF7-8337752E68E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C5B20DB-6320-435C-80FA-1CC9C867F9E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0BA51E-DD7F-49B8-9A78-AD1C0139D1A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4E66672-FE1E-413D-97C7-C9CE7EF91A3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6AA8B54-1622-4AE0-BAC2-590193CD595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3226BD-18EB-46E4-9BB4-8832161D654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7FF1A49-9CE3-4E31-B6BD-7A01ADF29A2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77881D6-A8AD-45EE-9837-8A9547541D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6059102-9C81-47AF-B45B-B5665E9E1A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38F3F2E-C233-48A6-9997-DD853DB08C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DDB6FAD-2608-4DCC-BDDE-946B2CB8ED2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BF6D1-50C8-4130-BA96-EA87D4E66D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FEF449F-48CA-4925-BDF1-721651FBB51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B3860BA-DB80-49E1-A8ED-5F45F79F4C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89FFAC5-6B75-4A63-8270-36F977B4CE0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376655F-7629-44BE-9BB9-5D83086FD03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D537A-6B00-484F-8D45-21D7550151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671ADC5-BA30-43F8-A378-E0F9F028364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F1E78E4-C3DE-46D2-B6B1-1E593A7935A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9998793-B500-42A2-AF8E-F4CC5BD224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FAE6974-22DC-4715-BB9A-E0CE6A63361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589D462-6FF2-433C-BBC1-F3670F96AE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0BB16D9-EE00-4D09-89D7-EE3497D182D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D428D4E-E7FD-43A7-855D-C5CD493C3EB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D304FEA-1D73-44D4-A8F5-251E022D052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6E25389-9A36-4A42-947F-F8B1CCB5CA1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61F6504-1B2B-4C08-93FE-6BEFB9652F2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163811D-E9C7-400D-AB9B-BF97A41729F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E2036A0-CAA8-4B45-AEB7-2E9DB27BCE8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32E3A89-8DF9-4D89-92BF-3FC79BB1153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D46DA6F-1B92-477B-8F73-A89EE225C07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C44CC34-5C33-4085-AE12-45DEA641528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544362E-56FB-4EA2-9799-BC72401FAC6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561F3F-401A-4041-B7C4-5B350EA2402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591D267-C631-4E82-9D3A-0584FD4B6F2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4A6903-C5AB-4C3C-938C-D05CE93A21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07F34BE-C25F-407E-800D-7403F8C7370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47FE06-A8D4-472E-BF51-5009F69A24C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3F8915F-D053-47F5-9711-0CD77D1665F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1A1F01-2FD6-4859-B568-FFA3C2B7AA3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EA8D22-9A9D-4B30-8D11-771F986B419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527AD00-DC72-4E11-84EB-B9DDB8C11A3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501EB3D-0898-43FB-8B9E-4FCB81F71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AE23DA2-956D-4996-A4B3-2A1DD43E6E8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A3E023-B26B-4777-9AAA-FDBE11B6D92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53D1CF4-6290-415E-A73D-2B1965688E0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0DF568E-C54B-4D70-85D2-690057287B0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8CA9D9C-6FA6-486E-B08A-EEF2CA024FE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49DEFC-4186-4ADD-9673-5DBC470C432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5A5B413-3B82-493E-AE83-FFE5AC13455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06EE972-0248-47FC-BABB-D9A27EC7B8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BB251DC-47AD-4472-8A72-CCE95751A5D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7FF51EA-0E3D-46FB-A064-E157FE3549F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516A402-75CA-485F-AE57-C6039F77DC0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6548711-F57F-42B8-86E4-A0DA8D33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完善保密加密的密钥长度下界是否为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如果是，必要条件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”何时成立？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BF76650-C3ED-4EA7-9CD8-B77A9F8A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2468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Shannon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定理）设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的明文空间为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下列条件成立时，此方案是完善保密加密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产生的任意密钥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对任意明文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和任意密文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，只存在唯一的密钥使得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088D56-55E3-4AE0-B750-BB0EFFE67A2F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018D09-193C-4183-9BE6-6813AE752FD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24912C1-3B56-4F7D-9C08-85A1649E5CB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79EB8C2-386E-49FD-AEF7-B1559044D2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6C31AE-D677-4BF6-A5F3-C4D3F47A5584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“一次性”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F418C11-8864-4F89-86AE-AAF3CF4093D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6D88858-AF61-4E95-A514-56E60F6E32C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45845E8-542B-4645-898D-A3713E6E134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7C6C9D8-5EC7-4BF4-87DA-9A4EC2348AC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A0983B-3A5B-42FC-A49C-C3EB7758384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BE8111C-0F39-439A-9DF7-8337752E68E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C5B20DB-6320-435C-80FA-1CC9C867F9E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0BA51E-DD7F-49B8-9A78-AD1C0139D1A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4E66672-FE1E-413D-97C7-C9CE7EF91A3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6AA8B54-1622-4AE0-BAC2-590193CD595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3226BD-18EB-46E4-9BB4-8832161D654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7FF1A49-9CE3-4E31-B6BD-7A01ADF29A2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77881D6-A8AD-45EE-9837-8A9547541D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6059102-9C81-47AF-B45B-B5665E9E1A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38F3F2E-C233-48A6-9997-DD853DB08C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DDB6FAD-2608-4DCC-BDDE-946B2CB8ED2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BF6D1-50C8-4130-BA96-EA87D4E66D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FEF449F-48CA-4925-BDF1-721651FBB51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B3860BA-DB80-49E1-A8ED-5F45F79F4C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89FFAC5-6B75-4A63-8270-36F977B4CE0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376655F-7629-44BE-9BB9-5D83086FD03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D537A-6B00-484F-8D45-21D7550151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671ADC5-BA30-43F8-A378-E0F9F028364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F1E78E4-C3DE-46D2-B6B1-1E593A7935A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9998793-B500-42A2-AF8E-F4CC5BD224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FAE6974-22DC-4715-BB9A-E0CE6A63361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589D462-6FF2-433C-BBC1-F3670F96AE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0BB16D9-EE00-4D09-89D7-EE3497D182D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CD428D4E-E7FD-43A7-855D-C5CD493C3EB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D304FEA-1D73-44D4-A8F5-251E022D052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6E25389-9A36-4A42-947F-F8B1CCB5CA1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61F6504-1B2B-4C08-93FE-6BEFB9652F2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163811D-E9C7-400D-AB9B-BF97A41729F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E2036A0-CAA8-4B45-AEB7-2E9DB27BCE8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32E3A89-8DF9-4D89-92BF-3FC79BB1153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D46DA6F-1B92-477B-8F73-A89EE225C07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C44CC34-5C33-4085-AE12-45DEA641528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544362E-56FB-4EA2-9799-BC72401FAC6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561F3F-401A-4041-B7C4-5B350EA2402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591D267-C631-4E82-9D3A-0584FD4B6F2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4A6903-C5AB-4C3C-938C-D05CE93A21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07F34BE-C25F-407E-800D-7403F8C7370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47FE06-A8D4-472E-BF51-5009F69A24C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3F8915F-D053-47F5-9711-0CD77D1665F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1A1F01-2FD6-4859-B568-FFA3C2B7AA3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EA8D22-9A9D-4B30-8D11-771F986B419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527AD00-DC72-4E11-84EB-B9DDB8C11A3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501EB3D-0898-43FB-8B9E-4FCB81F71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AE23DA2-956D-4996-A4B3-2A1DD43E6E8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A3E023-B26B-4777-9AAA-FDBE11B6D92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53D1CF4-6290-415E-A73D-2B1965688E0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0DF568E-C54B-4D70-85D2-690057287B0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8CA9D9C-6FA6-486E-B08A-EEF2CA024FE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49DEFC-4186-4ADD-9673-5DBC470C432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5A5B413-3B82-493E-AE83-FFE5AC13455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06EE972-0248-47FC-BABB-D9A27EC7B8F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BB251DC-47AD-4472-8A72-CCE95751A5D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7FF51EA-0E3D-46FB-A064-E157FE3549F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516A402-75CA-485F-AE57-C6039F77DC0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6548711-F57F-42B8-86E4-A0DA8D33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在敌手攻击时，有许多“可能的”密钥存在，但只有一个是正确的，那些“可能的”但不正确的密钥称为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伪密钥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4B74AA4-596D-4BBA-9F6E-AFB0AEC4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994961"/>
            <a:ext cx="9465923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的完善保密加密方案，给定一个长为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的密文串，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伪密钥的期望数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|/|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6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0FD6715-F830-4BC3-AD97-2DE2D2375D79}"/>
              </a:ext>
            </a:extLst>
          </p:cNvPr>
          <p:cNvGrpSpPr/>
          <p:nvPr/>
        </p:nvGrpSpPr>
        <p:grpSpPr>
          <a:xfrm>
            <a:off x="1421149" y="2393034"/>
            <a:ext cx="7703997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8E22CA6-514C-40E8-90F5-A3CFCA70C179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52FC782-CF5B-4133-8C9B-B485F9857710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4E1AB2B-69E0-4F28-8CB8-713F0797DAC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C2FFB8D-392E-4966-9A6F-9078B2DC799B}"/>
                </a:ext>
              </a:extLst>
            </p:cNvPr>
            <p:cNvSpPr/>
            <p:nvPr/>
          </p:nvSpPr>
          <p:spPr>
            <a:xfrm>
              <a:off x="1867301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敌手可以利用多个密文实现攻破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排除所有伪密钥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本框 2">
            <a:extLst>
              <a:ext uri="{FF2B5EF4-FFF2-40B4-BE49-F238E27FC236}">
                <a16:creationId xmlns:a16="http://schemas.microsoft.com/office/drawing/2014/main" id="{9D52EB45-12AD-4FFE-9FAC-771C5264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39842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唯一解距离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是使得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的值，记为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4" name="文本框 2">
            <a:extLst>
              <a:ext uri="{FF2B5EF4-FFF2-40B4-BE49-F238E27FC236}">
                <a16:creationId xmlns:a16="http://schemas.microsoft.com/office/drawing/2014/main" id="{5DEF1B5C-C843-4F47-A91A-8D5434AB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7" y="4893485"/>
            <a:ext cx="9465923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唯一解距离的近似估计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，可被视为排除所有伪密钥所需的平均密文数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≈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log|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|/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log|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基本问题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117" name="Picture 5">
            <a:extLst>
              <a:ext uri="{FF2B5EF4-FFF2-40B4-BE49-F238E27FC236}">
                <a16:creationId xmlns:a16="http://schemas.microsoft.com/office/drawing/2014/main" id="{AE9BC083-9BA7-4458-B279-C61E6D42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25" y="2617872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直接箭头连接符 56">
            <a:extLst>
              <a:ext uri="{FF2B5EF4-FFF2-40B4-BE49-F238E27FC236}">
                <a16:creationId xmlns:a16="http://schemas.microsoft.com/office/drawing/2014/main" id="{E35747EA-7D47-4ABD-841D-E72EF32E993F}"/>
              </a:ext>
            </a:extLst>
          </p:cNvPr>
          <p:cNvCxnSpPr>
            <a:cxnSpLocks noChangeShapeType="1"/>
            <a:stCxn id="117" idx="3"/>
            <a:endCxn id="119" idx="1"/>
          </p:cNvCxnSpPr>
          <p:nvPr/>
        </p:nvCxnSpPr>
        <p:spPr bwMode="auto">
          <a:xfrm flipV="1">
            <a:off x="3326647" y="3065858"/>
            <a:ext cx="5746505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" name="Picture 11">
            <a:extLst>
              <a:ext uri="{FF2B5EF4-FFF2-40B4-BE49-F238E27FC236}">
                <a16:creationId xmlns:a16="http://schemas.microsoft.com/office/drawing/2014/main" id="{E0A9D061-3532-45BB-9579-F4AFCD36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152" y="2617872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文本框 82">
            <a:extLst>
              <a:ext uri="{FF2B5EF4-FFF2-40B4-BE49-F238E27FC236}">
                <a16:creationId xmlns:a16="http://schemas.microsoft.com/office/drawing/2014/main" id="{EA261B0B-9CA1-4EBC-AD87-13FB15FA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2" y="314270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3" name="图片 33">
            <a:extLst>
              <a:ext uri="{FF2B5EF4-FFF2-40B4-BE49-F238E27FC236}">
                <a16:creationId xmlns:a16="http://schemas.microsoft.com/office/drawing/2014/main" id="{1C6B5B7E-5E98-4847-A7D1-651A847F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4970661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直接箭头连接符 71">
            <a:extLst>
              <a:ext uri="{FF2B5EF4-FFF2-40B4-BE49-F238E27FC236}">
                <a16:creationId xmlns:a16="http://schemas.microsoft.com/office/drawing/2014/main" id="{56DAA306-BBBA-44DD-9E57-6ADC432B51C9}"/>
              </a:ext>
            </a:extLst>
          </p:cNvPr>
          <p:cNvCxnSpPr>
            <a:cxnSpLocks noChangeShapeType="1"/>
            <a:stCxn id="123" idx="3"/>
            <a:endCxn id="120" idx="2"/>
          </p:cNvCxnSpPr>
          <p:nvPr/>
        </p:nvCxnSpPr>
        <p:spPr bwMode="auto">
          <a:xfrm flipV="1">
            <a:off x="6096000" y="3542816"/>
            <a:ext cx="0" cy="1427845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文本框 2">
            <a:extLst>
              <a:ext uri="{FF2B5EF4-FFF2-40B4-BE49-F238E27FC236}">
                <a16:creationId xmlns:a16="http://schemas.microsoft.com/office/drawing/2014/main" id="{7C6FC6CA-8EB3-4CF7-AB24-E9FF7399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如何实现保密通信？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76A5B92-6FED-4A22-95A6-0BB14A3A1AAF}"/>
              </a:ext>
            </a:extLst>
          </p:cNvPr>
          <p:cNvGrpSpPr/>
          <p:nvPr/>
        </p:nvGrpSpPr>
        <p:grpSpPr>
          <a:xfrm>
            <a:off x="5288566" y="1385251"/>
            <a:ext cx="2799633" cy="572258"/>
            <a:chOff x="1618171" y="1650706"/>
            <a:chExt cx="9027999" cy="2016519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1595ED19-9415-4CC4-8137-B9751812367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0C0870C-9162-4111-9E0C-2115D27D469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160EF39-D6D5-4D05-8AC8-16B584A9CB7C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A3C76A9-D599-45CC-9224-113A7C292197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使用密码学工具！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9CA3DAC-21A9-49A9-8830-B9C28FCC3A71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F74B7F9-218E-401D-8D20-1825ABFB9CA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29B5809-B506-48CC-8F7D-EE0128A0443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7B2C63C-4FDE-4109-9DB7-ADD844F10C0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D36A37-EF87-46EC-939A-8A8793BD0B41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</a:p>
          </p:txBody>
        </p:sp>
        <p:grpSp>
          <p:nvGrpSpPr>
            <p:cNvPr id="1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D2FD602-CFB4-49C3-82E6-1A4AF2E82D3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3" name="ïṧḷïḋe">
                <a:extLst>
                  <a:ext uri="{FF2B5EF4-FFF2-40B4-BE49-F238E27FC236}">
                    <a16:creationId xmlns:a16="http://schemas.microsoft.com/office/drawing/2014/main" id="{401F40A8-7B0D-488E-AD51-0D1581987B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ṩļïḋe">
                <a:extLst>
                  <a:ext uri="{FF2B5EF4-FFF2-40B4-BE49-F238E27FC236}">
                    <a16:creationId xmlns:a16="http://schemas.microsoft.com/office/drawing/2014/main" id="{D05CB410-5435-4AD2-9A90-D3566A4587B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ḑé">
                <a:extLst>
                  <a:ext uri="{FF2B5EF4-FFF2-40B4-BE49-F238E27FC236}">
                    <a16:creationId xmlns:a16="http://schemas.microsoft.com/office/drawing/2014/main" id="{305DD82A-F0AB-4DD3-B90B-8A88327E932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šlîďè">
                <a:extLst>
                  <a:ext uri="{FF2B5EF4-FFF2-40B4-BE49-F238E27FC236}">
                    <a16:creationId xmlns:a16="http://schemas.microsoft.com/office/drawing/2014/main" id="{6708220F-306B-457F-BB77-85D762F965F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ṧ1ïďé">
                <a:extLst>
                  <a:ext uri="{FF2B5EF4-FFF2-40B4-BE49-F238E27FC236}">
                    <a16:creationId xmlns:a16="http://schemas.microsoft.com/office/drawing/2014/main" id="{B04C70D3-EBF4-4EAB-8656-4027E8B2A8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iḍè">
                <a:extLst>
                  <a:ext uri="{FF2B5EF4-FFF2-40B4-BE49-F238E27FC236}">
                    <a16:creationId xmlns:a16="http://schemas.microsoft.com/office/drawing/2014/main" id="{C5868B6D-9FB4-4E45-9A54-FE85AF64B7D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líḍé">
                <a:extLst>
                  <a:ext uri="{FF2B5EF4-FFF2-40B4-BE49-F238E27FC236}">
                    <a16:creationId xmlns:a16="http://schemas.microsoft.com/office/drawing/2014/main" id="{BDA6A845-9187-46EA-82B5-1AFECD520B3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ḓe">
                <a:extLst>
                  <a:ext uri="{FF2B5EF4-FFF2-40B4-BE49-F238E27FC236}">
                    <a16:creationId xmlns:a16="http://schemas.microsoft.com/office/drawing/2014/main" id="{A5F9250F-4919-46B7-B662-A1B64847BD7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1îḋê">
                <a:extLst>
                  <a:ext uri="{FF2B5EF4-FFF2-40B4-BE49-F238E27FC236}">
                    <a16:creationId xmlns:a16="http://schemas.microsoft.com/office/drawing/2014/main" id="{A2AE713D-2513-4E2C-92DF-C57DC55B726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íďè">
                <a:extLst>
                  <a:ext uri="{FF2B5EF4-FFF2-40B4-BE49-F238E27FC236}">
                    <a16:creationId xmlns:a16="http://schemas.microsoft.com/office/drawing/2014/main" id="{7A0623AB-B899-42B9-8693-209C92CC24C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ļïḍe">
                <a:extLst>
                  <a:ext uri="{FF2B5EF4-FFF2-40B4-BE49-F238E27FC236}">
                    <a16:creationId xmlns:a16="http://schemas.microsoft.com/office/drawing/2014/main" id="{052EF8B2-CD7B-4EE6-979D-A38B1FD375D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ļídè">
                <a:extLst>
                  <a:ext uri="{FF2B5EF4-FFF2-40B4-BE49-F238E27FC236}">
                    <a16:creationId xmlns:a16="http://schemas.microsoft.com/office/drawing/2014/main" id="{AA90F998-BC54-47C3-9227-F6A6FE65C58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ļîḋé">
                <a:extLst>
                  <a:ext uri="{FF2B5EF4-FFF2-40B4-BE49-F238E27FC236}">
                    <a16:creationId xmlns:a16="http://schemas.microsoft.com/office/drawing/2014/main" id="{6AED1642-BF3D-4FF3-8AC1-F188812BB70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1ïḓè">
                <a:extLst>
                  <a:ext uri="{FF2B5EF4-FFF2-40B4-BE49-F238E27FC236}">
                    <a16:creationId xmlns:a16="http://schemas.microsoft.com/office/drawing/2014/main" id="{501991FB-B222-456E-8825-40AC0E5942D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şḷiḓe">
                <a:extLst>
                  <a:ext uri="{FF2B5EF4-FFF2-40B4-BE49-F238E27FC236}">
                    <a16:creationId xmlns:a16="http://schemas.microsoft.com/office/drawing/2014/main" id="{13669786-CC0B-457A-844A-5D99A135AD4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ľïḑè">
                <a:extLst>
                  <a:ext uri="{FF2B5EF4-FFF2-40B4-BE49-F238E27FC236}">
                    <a16:creationId xmlns:a16="http://schemas.microsoft.com/office/drawing/2014/main" id="{3FC1B7FA-D418-4F23-BD05-6480A0FCE7C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ḷîḋé">
                <a:extLst>
                  <a:ext uri="{FF2B5EF4-FFF2-40B4-BE49-F238E27FC236}">
                    <a16:creationId xmlns:a16="http://schemas.microsoft.com/office/drawing/2014/main" id="{0B689964-98BA-4861-AA1B-2167044A449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lîḋê">
                <a:extLst>
                  <a:ext uri="{FF2B5EF4-FFF2-40B4-BE49-F238E27FC236}">
                    <a16:creationId xmlns:a16="http://schemas.microsoft.com/office/drawing/2014/main" id="{E5757013-B124-4DA3-8F4E-5CB4C1F99BC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ḻiḓe">
                <a:extLst>
                  <a:ext uri="{FF2B5EF4-FFF2-40B4-BE49-F238E27FC236}">
                    <a16:creationId xmlns:a16="http://schemas.microsoft.com/office/drawing/2014/main" id="{449FBB23-B9A9-449F-BED4-7FE253C4C06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iḋè">
                <a:extLst>
                  <a:ext uri="{FF2B5EF4-FFF2-40B4-BE49-F238E27FC236}">
                    <a16:creationId xmlns:a16="http://schemas.microsoft.com/office/drawing/2014/main" id="{7B6FC970-658B-4B68-91E7-91757BFBC7D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ľíďe">
                <a:extLst>
                  <a:ext uri="{FF2B5EF4-FFF2-40B4-BE49-F238E27FC236}">
                    <a16:creationId xmlns:a16="http://schemas.microsoft.com/office/drawing/2014/main" id="{B5FF6700-17FF-41C9-A81A-8DC23A38283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ṩḷiḓé">
                <a:extLst>
                  <a:ext uri="{FF2B5EF4-FFF2-40B4-BE49-F238E27FC236}">
                    <a16:creationId xmlns:a16="http://schemas.microsoft.com/office/drawing/2014/main" id="{D9FFB076-C963-402D-9FED-7BE891338B1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ľíḋê">
                <a:extLst>
                  <a:ext uri="{FF2B5EF4-FFF2-40B4-BE49-F238E27FC236}">
                    <a16:creationId xmlns:a16="http://schemas.microsoft.com/office/drawing/2014/main" id="{9EF3EAE2-A77C-4E7E-8677-9213A6CF8FE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ḷïḑê">
                <a:extLst>
                  <a:ext uri="{FF2B5EF4-FFF2-40B4-BE49-F238E27FC236}">
                    <a16:creationId xmlns:a16="http://schemas.microsoft.com/office/drawing/2014/main" id="{37AC4B4C-7940-4A63-8201-F9D4CE74A6D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$1iḍé">
                <a:extLst>
                  <a:ext uri="{FF2B5EF4-FFF2-40B4-BE49-F238E27FC236}">
                    <a16:creationId xmlns:a16="http://schemas.microsoft.com/office/drawing/2014/main" id="{C0BE6CDE-D833-4C84-B51B-22232F2A224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íḋe">
                <a:extLst>
                  <a:ext uri="{FF2B5EF4-FFF2-40B4-BE49-F238E27FC236}">
                    <a16:creationId xmlns:a16="http://schemas.microsoft.com/office/drawing/2014/main" id="{451FCF5D-5972-4E1F-A9E7-2BE781A1FCC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ḑê">
                <a:extLst>
                  <a:ext uri="{FF2B5EF4-FFF2-40B4-BE49-F238E27FC236}">
                    <a16:creationId xmlns:a16="http://schemas.microsoft.com/office/drawing/2014/main" id="{369A793B-C43A-4ECB-A75F-0DFAACE1B98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iḋé">
                <a:extLst>
                  <a:ext uri="{FF2B5EF4-FFF2-40B4-BE49-F238E27FC236}">
                    <a16:creationId xmlns:a16="http://schemas.microsoft.com/office/drawing/2014/main" id="{A65F63E0-B345-47F7-9D4B-B4C5697AE8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ḷíďè">
                <a:extLst>
                  <a:ext uri="{FF2B5EF4-FFF2-40B4-BE49-F238E27FC236}">
                    <a16:creationId xmlns:a16="http://schemas.microsoft.com/office/drawing/2014/main" id="{127F3DAC-8A30-4B3C-A5F1-82E9E76227A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dé">
                <a:extLst>
                  <a:ext uri="{FF2B5EF4-FFF2-40B4-BE49-F238E27FC236}">
                    <a16:creationId xmlns:a16="http://schemas.microsoft.com/office/drawing/2014/main" id="{7F3C3392-EE99-465D-8A56-B91D5759856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1idê">
                <a:extLst>
                  <a:ext uri="{FF2B5EF4-FFF2-40B4-BE49-F238E27FC236}">
                    <a16:creationId xmlns:a16="http://schemas.microsoft.com/office/drawing/2014/main" id="{D36D8BFC-5B47-4257-8733-ED5C9076D83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ḻiḋe">
                <a:extLst>
                  <a:ext uri="{FF2B5EF4-FFF2-40B4-BE49-F238E27FC236}">
                    <a16:creationId xmlns:a16="http://schemas.microsoft.com/office/drawing/2014/main" id="{DB71FE73-BF85-49C7-869D-ED51B9C43CC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lïḑè">
                <a:extLst>
                  <a:ext uri="{FF2B5EF4-FFF2-40B4-BE49-F238E27FC236}">
                    <a16:creationId xmlns:a16="http://schemas.microsoft.com/office/drawing/2014/main" id="{065F7BD6-A9E6-4272-86B6-8A20A038C72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ḋè">
                <a:extLst>
                  <a:ext uri="{FF2B5EF4-FFF2-40B4-BE49-F238E27FC236}">
                    <a16:creationId xmlns:a16="http://schemas.microsoft.com/office/drawing/2014/main" id="{3D90049A-7588-4A2C-8519-41BC91E9120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ḻiḍê">
                <a:extLst>
                  <a:ext uri="{FF2B5EF4-FFF2-40B4-BE49-F238E27FC236}">
                    <a16:creationId xmlns:a16="http://schemas.microsoft.com/office/drawing/2014/main" id="{A03ABB9E-D35D-408F-800B-754E87AD6B4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1íďé">
                <a:extLst>
                  <a:ext uri="{FF2B5EF4-FFF2-40B4-BE49-F238E27FC236}">
                    <a16:creationId xmlns:a16="http://schemas.microsoft.com/office/drawing/2014/main" id="{82459EE7-8983-46C8-BE78-F99FACEAF68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1íďè">
                <a:extLst>
                  <a:ext uri="{FF2B5EF4-FFF2-40B4-BE49-F238E27FC236}">
                    <a16:creationId xmlns:a16="http://schemas.microsoft.com/office/drawing/2014/main" id="{3000CE51-1790-4263-91A1-54C9AB4B936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ḷîḍê">
                <a:extLst>
                  <a:ext uri="{FF2B5EF4-FFF2-40B4-BE49-F238E27FC236}">
                    <a16:creationId xmlns:a16="http://schemas.microsoft.com/office/drawing/2014/main" id="{23A0420D-282B-4BDB-845A-F4D6C8FBFDD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šḷïḑê">
                <a:extLst>
                  <a:ext uri="{FF2B5EF4-FFF2-40B4-BE49-F238E27FC236}">
                    <a16:creationId xmlns:a16="http://schemas.microsoft.com/office/drawing/2014/main" id="{88DB2E9D-E0B7-49A9-BDE5-5194CD75F70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îḍè">
                <a:extLst>
                  <a:ext uri="{FF2B5EF4-FFF2-40B4-BE49-F238E27FC236}">
                    <a16:creationId xmlns:a16="http://schemas.microsoft.com/office/drawing/2014/main" id="{15036DE0-29CD-4F1F-86CD-E1B819671C9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iḑè">
                <a:extLst>
                  <a:ext uri="{FF2B5EF4-FFF2-40B4-BE49-F238E27FC236}">
                    <a16:creationId xmlns:a16="http://schemas.microsoft.com/office/drawing/2014/main" id="{55956711-28E2-4D6A-95E2-EE45CB97091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1îdé">
                <a:extLst>
                  <a:ext uri="{FF2B5EF4-FFF2-40B4-BE49-F238E27FC236}">
                    <a16:creationId xmlns:a16="http://schemas.microsoft.com/office/drawing/2014/main" id="{038DDC57-BF15-4C23-AFA9-FA5A3070B88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îḑé">
                <a:extLst>
                  <a:ext uri="{FF2B5EF4-FFF2-40B4-BE49-F238E27FC236}">
                    <a16:creationId xmlns:a16="http://schemas.microsoft.com/office/drawing/2014/main" id="{4C41899C-43AC-49B3-83C0-182E4D3BA4B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sliďé">
                <a:extLst>
                  <a:ext uri="{FF2B5EF4-FFF2-40B4-BE49-F238E27FC236}">
                    <a16:creationId xmlns:a16="http://schemas.microsoft.com/office/drawing/2014/main" id="{FFC2FAF5-6A0A-4649-89F1-92DD8EEC0C1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iḓè">
                <a:extLst>
                  <a:ext uri="{FF2B5EF4-FFF2-40B4-BE49-F238E27FC236}">
                    <a16:creationId xmlns:a16="http://schemas.microsoft.com/office/drawing/2014/main" id="{40136751-8F14-4280-8B04-AC7A3554D96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Sļîḍé">
                <a:extLst>
                  <a:ext uri="{FF2B5EF4-FFF2-40B4-BE49-F238E27FC236}">
                    <a16:creationId xmlns:a16="http://schemas.microsoft.com/office/drawing/2014/main" id="{907A870E-064E-4334-96C1-4B9CEB248CA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ṣ1íḑê">
                <a:extLst>
                  <a:ext uri="{FF2B5EF4-FFF2-40B4-BE49-F238E27FC236}">
                    <a16:creationId xmlns:a16="http://schemas.microsoft.com/office/drawing/2014/main" id="{7BCC13F5-5885-495B-9332-A6075B07F9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ḷiḑê">
                <a:extLst>
                  <a:ext uri="{FF2B5EF4-FFF2-40B4-BE49-F238E27FC236}">
                    <a16:creationId xmlns:a16="http://schemas.microsoft.com/office/drawing/2014/main" id="{9A93145B-BAA8-433D-8722-798041B1001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s1ïdè">
                <a:extLst>
                  <a:ext uri="{FF2B5EF4-FFF2-40B4-BE49-F238E27FC236}">
                    <a16:creationId xmlns:a16="http://schemas.microsoft.com/office/drawing/2014/main" id="{8436E4AF-FE34-45ED-BE4F-969667022FF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îdê">
                <a:extLst>
                  <a:ext uri="{FF2B5EF4-FFF2-40B4-BE49-F238E27FC236}">
                    <a16:creationId xmlns:a16="http://schemas.microsoft.com/office/drawing/2014/main" id="{43DBB1C8-19EB-484D-BAA3-5D265C78992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ḷïḍe">
                <a:extLst>
                  <a:ext uri="{FF2B5EF4-FFF2-40B4-BE49-F238E27FC236}">
                    <a16:creationId xmlns:a16="http://schemas.microsoft.com/office/drawing/2014/main" id="{C8DDAC0A-FAEF-4BA3-9B8C-12904E4D659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ṣ1îḋe">
                <a:extLst>
                  <a:ext uri="{FF2B5EF4-FFF2-40B4-BE49-F238E27FC236}">
                    <a16:creationId xmlns:a16="http://schemas.microsoft.com/office/drawing/2014/main" id="{57F9576E-48A7-42CD-BB79-22D5E86A9CF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sļiḍè">
                <a:extLst>
                  <a:ext uri="{FF2B5EF4-FFF2-40B4-BE49-F238E27FC236}">
                    <a16:creationId xmlns:a16="http://schemas.microsoft.com/office/drawing/2014/main" id="{51A79CB3-838A-4929-8310-0AC2DCF1677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1íḋé">
                <a:extLst>
                  <a:ext uri="{FF2B5EF4-FFF2-40B4-BE49-F238E27FC236}">
                    <a16:creationId xmlns:a16="http://schemas.microsoft.com/office/drawing/2014/main" id="{5171204F-423C-422B-A427-D157B302385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$ḻíḑé">
                <a:extLst>
                  <a:ext uri="{FF2B5EF4-FFF2-40B4-BE49-F238E27FC236}">
                    <a16:creationId xmlns:a16="http://schemas.microsoft.com/office/drawing/2014/main" id="{51A7AA49-399F-4E56-9D34-D0B18496CFF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ṣļiḋé">
                <a:extLst>
                  <a:ext uri="{FF2B5EF4-FFF2-40B4-BE49-F238E27FC236}">
                    <a16:creationId xmlns:a16="http://schemas.microsoft.com/office/drawing/2014/main" id="{D40356A3-E9C6-40C7-833D-CE8610071A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1îḋe">
                <a:extLst>
                  <a:ext uri="{FF2B5EF4-FFF2-40B4-BE49-F238E27FC236}">
                    <a16:creationId xmlns:a16="http://schemas.microsoft.com/office/drawing/2014/main" id="{D73DE414-37B4-4471-88B2-06D310628E5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$ḻiḋê">
                <a:extLst>
                  <a:ext uri="{FF2B5EF4-FFF2-40B4-BE49-F238E27FC236}">
                    <a16:creationId xmlns:a16="http://schemas.microsoft.com/office/drawing/2014/main" id="{C13C6241-A397-4AD7-9A1A-B7081CCE05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5" name="文本框 2">
            <a:extLst>
              <a:ext uri="{FF2B5EF4-FFF2-40B4-BE49-F238E27FC236}">
                <a16:creationId xmlns:a16="http://schemas.microsoft.com/office/drawing/2014/main" id="{F2992D56-26F4-482B-8DF7-9898F8E38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：选择明文攻击场景下，存在完善保密的方案吗？</a:t>
            </a:r>
          </a:p>
        </p:txBody>
      </p:sp>
    </p:spTree>
    <p:extLst>
      <p:ext uri="{BB962C8B-B14F-4D97-AF65-F5344CB8AC3E}">
        <p14:creationId xmlns:p14="http://schemas.microsoft.com/office/powerpoint/2010/main" val="4282466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4B0FF2-5E00-4153-BAE9-846BE7EF89AE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8648CFD-F16E-4EF8-AC32-8A9A9D31175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B060F32-146C-4E2D-80E9-BA7B2B4FABA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2AE2174-EE70-4950-BF8E-9E0777C8C0B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0E1AB6-F9FA-4144-96C6-FE3DA389A1DE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再看完善保密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5CE8822-E773-4DD5-B0A8-616DE7B273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290639C-CD68-40C6-9DA3-BB68C68B633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B41AE6A-0668-48C2-9810-84596804859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8CC1442-6A5F-45E0-B1DB-5186A4CD0DC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97EB15F1-69CF-4593-9491-84BD0D8E56D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77708E1-668D-49DC-8E6B-9F2EA9049EE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A1F0FF3-5555-4BF3-99FF-E4B0B96D067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62844374-6CDE-4AFD-A829-3E679C75689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63143E4-CDC7-4E13-BE08-D1A512AD7D9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9E13641-4411-46F2-B6ED-5C48BA24A92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CA06B4F-4C8B-43E1-AC42-0D40D7D9FD0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D886AD0-E41B-4886-828F-0DB7D34EC13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7718E6D-4872-4009-8C43-3F8CC55FF0D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1C43A0D-1A7A-4D11-983E-60AD3384220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A7392F4-AFD4-410B-B05C-14AE2EB4827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4509DB9-DA72-4FBE-9EBD-1D8B82981FC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4F27C38-0B08-4B9B-B672-6D27584476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C759D4F-3DCE-49EA-B7BD-760A72B00E8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448E2C1-0E30-490A-B29B-5561FAD8657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84F747B-D652-4E09-89EB-4EC8743CDE0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E7A99D96-C112-489C-A962-F1682526A2D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7891128-8A47-4436-A8AB-4AB3F93ADEA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07F5EE0-7205-43DD-A63D-5910A6F3B70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BAD4DB9-3384-402F-BE3F-261B01FBE91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B92DC73-1635-4B27-B7E6-5850BA0BAA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4F17C00-F4BC-4A59-A6CB-297FB672381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7795652-1807-4FF4-A253-45086DB8311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54EE79F-A3D4-403C-8902-84475E99F61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5217242-F634-4BE7-9ACA-0EC954CA3B4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85103E9-6B40-4086-AD1F-9320E52F569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A0F1646-0594-4D14-B804-CA0E7DC5F63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4A77465-F7CE-40CC-BE8A-E9450832AFC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408BE42-F1AD-4892-8B85-7189B369D64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79231B2-8CBE-410D-B434-BAA963B6675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5D511B1-8DC2-4E51-B3B6-4F576C3A84F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5734258-6254-4A0E-A2B0-0F369D5321F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8699789-76AE-44F0-8A0C-6A62126623D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A210B82-A7E1-48C8-99B0-AE2E206A0F1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57C8AB1-1A80-4F46-864F-3699735ABD8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88CF1D3-A895-407C-A0DC-7B2A1440EE6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9F6F730-20E3-4082-BAFC-D23E715DFF6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AD2F7A2-931C-4C76-9DBA-5A193BDF098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F6AEC34-87CD-424B-8E2E-86C6AF5BB37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A76C0105-1610-4E5C-A8D6-FFF5577E1AD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B75995E8-F798-42EA-8570-9C9336F3921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A6E3B03-984A-4B65-B6D0-040E0CD25CD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AAA2585-097B-459F-85EC-062FD70F5EB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D1FF471-006A-462B-9409-5FE9532F4AE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5F5643D-03B1-48A8-B4DC-F1EDE6397F2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62F4FC07-780B-4E8E-BD84-7FD343C5B2D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2B3EEA9-F204-49FE-8453-0CA0C06B7F5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0F07DA3-EEDE-4533-9906-F253ED57BEA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DDC0923-4466-4D9E-BA5F-6908E897FB2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EDB9373-F50D-4190-9AED-4B69890A9CB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3A57417-037E-4926-A9F9-455E4405F35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B6AE389-DFC0-418C-9138-8ECE5958891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DE8B93C-ECC3-4698-B7A5-91FF22196DA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43DD5E5-33B2-414F-957C-CE6678F306D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899DD9E-0B0C-4D17-A97A-B091A5E8506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8FA79F87-87C0-4D7A-B47D-9FBF2B5B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可以看出，完善保密加密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密文不泄露任何有关明文的其它信息，即使面对拥有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无限计算能力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的窃听者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存在两个固有的局限性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完善保密提供的是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无条件安全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（无需考虑敌手的计算能力），实际所需安全级别似乎没必要这么强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固有的局限性令其实现起来过于苛刻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47148F5-C652-4134-BF14-F30EDC01EFED}"/>
              </a:ext>
            </a:extLst>
          </p:cNvPr>
          <p:cNvGrpSpPr/>
          <p:nvPr/>
        </p:nvGrpSpPr>
        <p:grpSpPr>
          <a:xfrm>
            <a:off x="1421150" y="5101460"/>
            <a:ext cx="3141424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E4C0CC7-CED5-4A65-9EC7-395E279C3565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C27FC3A-CC67-49F4-A175-47E12B16589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E2BC124-9027-4F91-8D5F-D95293A29540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21DE92C-BA4D-4A26-B327-9B68AA4324DE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我们应该何去何从？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768C5C-33CF-4EC8-B52C-7A2C8D13B5C9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4C6538B-70F3-453F-87B8-4167283A707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A3D3DBB-F8A1-4ABC-BF79-67D74C56D7F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01A25D7-2672-49B4-91D8-C8999B59AD7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8A203EC-5D5A-4390-8B97-97839BDF4592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6370982-62F0-4B25-9D8A-CB955FE80FF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174C4AD-FFD9-4115-86F5-758E53740D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9791873-6674-48A6-A682-9BD796F121A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DA5EF4F4-8AEF-4575-BDED-42615AE588E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EF5F91F-D7F8-406D-8A00-23A5A274FFE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063AFC3-D4D4-449B-AC27-4E592C77073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2C9FBC6-C27F-4AF9-B9D0-6019E11A7F7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8361EBB-E99E-4BF9-832E-50D4D214371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42F707B-BC79-4DCC-AD48-B3C4AE2DBCC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FA1B3A1-5921-4A68-B390-1F119BC9EFE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D25EC1E-34C9-4E4F-A27F-0BF88FD39F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C7DD6EC-229A-4746-A28C-B5E61B2E7BC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3992E72-EC35-4E52-AC2D-70C337683C2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592CCDF-232A-4944-8CA8-6189170D658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AAD6BDD-D517-4A2E-A802-B34B4891198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FA224BE-5C1A-46B3-AE59-C30A913E90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E4812D0-FF03-4704-94FD-15221835DDD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67AAE6A-F248-43AF-8F95-6C476408180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ADCF053-8024-4627-917D-2E29F1A06F8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0A399BE-BCF7-42C1-B61F-A30C493366F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058269-EECE-4553-92D4-BB14870D88D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7EA0403-79D8-448C-9B1A-61AFE3B95B0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1C3BBF05-5D4D-4F80-B2E6-9061CA6EB7B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59FD929-725E-4BD7-BF46-D0CAC7C95F4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BFC4F899-DE2C-4B3D-8F66-8961B0216DE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49DBBB7-3682-456F-9F8F-801DC62FA63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A6AD7A3-67B9-4051-970B-249847E5C49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70D487E-A0A9-490C-A733-3D27BDBC605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C464253-5F00-4AF4-BC11-546FD4A2EC7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9C9B28-8DF7-4E7E-AA8D-672A135968C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D67F1A2-0657-4FCB-B903-A9520DD49C8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C2F54B8-5357-41B7-8EE0-D9A9FCF2B32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D2C8770-481E-45D9-9F0D-E65B47166FD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B7EF5CD-38DD-468A-84D3-205F1AE3D8F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CF6BB5F-6ACA-4C24-87EF-7E673C73B43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245257D-6D85-47FC-A945-AE2D4B56DC8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F29FA66-2490-4707-A9B0-F8A17D57588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D69967F-7F34-4EE4-9877-DA76CF2D9E4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997D3FD-2D0A-4DBA-946A-ED25BCF2BD4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EF555E3-8A76-4443-AA2E-8D1A21DE73B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22C0BF-1364-4435-A537-1E19067BEC4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E9B7A3C-BC05-4313-8BCC-8F06C8C5B50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5839E0D-67F4-4D20-90FE-5FE159EF67B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7371C03-6FA4-4EE5-8E8C-579B39630B8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0D3736C-9051-4AD3-8E77-7812AFF8258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B9EE2A5-219C-40FE-BC2F-97B34192A28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15455AE-7003-4B12-9E0E-421DED4C09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D7699AD-B990-4D88-9BAE-4073CBBECEB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12EE981-3021-4923-A481-8E6D7136B77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4EDAB2E-3565-4C98-BF31-8E96A596455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7C1231F-84D6-48E1-B0AD-10777C6E29B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45526FF-34FC-4899-97F8-E5382883EA5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71B5A26-6461-446D-9F7F-A2C35E3D5E2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9C3A3FF-7A26-4E3B-B713-43F79574F44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8388FA8-462C-4AFA-8B78-491CC1740D7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00C2605-B613-4F70-AA0C-F5205E0180E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23BB59B-4ECF-4723-83FD-10C27209D1D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28BDB1F-CBBE-416B-A8C0-B05B6A9F76C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76BCC8F-2B76-4EE2-ADDB-C727086C68E0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3D38B4C-7EEA-4843-B3B7-3F3A4273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我们是不是可以尝试放宽无条件安全？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89B71AF-32A2-448F-B12A-EBF1C621FE1D}"/>
              </a:ext>
            </a:extLst>
          </p:cNvPr>
          <p:cNvGrpSpPr/>
          <p:nvPr/>
        </p:nvGrpSpPr>
        <p:grpSpPr>
          <a:xfrm>
            <a:off x="356625" y="2061128"/>
            <a:ext cx="11594969" cy="724153"/>
            <a:chOff x="1652716" y="1972344"/>
            <a:chExt cx="9148504" cy="372640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6672672-576E-4B08-9E76-8C5848955E6C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B9533A37-B18E-4217-990E-E259DE60A55E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C54CFF0-857C-4760-B580-39CBD356AF9B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FD2829DE-DB53-429B-BFC5-7AFDA638E764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3CACAA2C-7444-4786-9259-72F5BBD8A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F2B9BEC-3760-4B94-B9BD-B46DE5F67AC1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885E2081-2DE1-4555-B375-85F225F0E5E8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3186175-1FF9-4195-96AA-CF8C5CB33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0E42D1F-911A-42D4-A8BB-440C452D9165}"/>
                </a:ext>
              </a:extLst>
            </p:cNvPr>
            <p:cNvSpPr txBox="1"/>
            <p:nvPr/>
          </p:nvSpPr>
          <p:spPr bwMode="auto">
            <a:xfrm>
              <a:off x="2147587" y="2491563"/>
              <a:ext cx="8653633" cy="2562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一种密码学方案如果不是在数学上无法攻破的话，则必须在实践上无法攻破</a:t>
              </a:r>
            </a:p>
          </p:txBody>
        </p: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AB1F78C6-A13B-467D-B035-AA500706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30" y="2938977"/>
            <a:ext cx="11010348" cy="49776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我们希望：敌手不能在“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合理的时间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”内，以任何“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合理的成功概率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”攻破方案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2">
            <a:extLst>
              <a:ext uri="{FF2B5EF4-FFF2-40B4-BE49-F238E27FC236}">
                <a16:creationId xmlns:a16="http://schemas.microsoft.com/office/drawing/2014/main" id="{9AA3BEA0-E099-41D0-94F2-5704E0E1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574955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这样考虑的意义上何在？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直观上，如果打破完善保密的局限性，敌手必然会在若干次计算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尝试后从密文中发现明文的其它信息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敌手攻破方案的成功概率越低，所需的计算次数就越多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当成功概率所需的攻破时间超出了“合理的时间”，则方案安全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66A176F-731E-4F3E-92C6-35AC5C36733E}"/>
              </a:ext>
            </a:extLst>
          </p:cNvPr>
          <p:cNvGrpSpPr/>
          <p:nvPr/>
        </p:nvGrpSpPr>
        <p:grpSpPr>
          <a:xfrm>
            <a:off x="7265768" y="1385155"/>
            <a:ext cx="1180648" cy="572258"/>
            <a:chOff x="1618171" y="1650706"/>
            <a:chExt cx="9027999" cy="2016519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1769A4A-944A-4DDF-8D73-345D3BAAB156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28E1A24-6EB1-471A-B341-F1AC2503EE49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ED851A7-644A-4C62-A6D9-879930237F78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72ADD5B-CFD7-4FCF-80F6-5DDC44666109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可以！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1CE2DCF-F90F-4459-BACF-F8F66BCFD50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2953679-BDB0-4727-AF45-A2D5E49F58D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B97CCA6-D398-4916-985C-A415B7C78A8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C99C922-ECF0-4302-B4B3-940E9689675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6FDCFC2-BDF3-41C8-A987-3000CCCE066C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20CC5E6-88BB-46E1-A4F6-01BB3D8E819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14647C4-A57F-4F8D-8143-AFC63AF8952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8C842D7-71B1-429F-9CFD-473A9AF4D9D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5B9C5D8-0D52-4CAB-81B0-92E95A91426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3710B56-9B14-47C7-881C-B69E221E221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06E1634-277D-4E1A-A72C-97C19AAD52F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58E2755-8FCE-4C41-A4B2-BBE0295C8D7F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268B888-97DF-40A8-BB38-C00ABD304DC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D618F34-31B4-4429-B6AB-6DE133271BA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F3AC284-0A4F-4C52-BFEE-EAF383B4A9D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0DD02A6-8D48-4300-907C-B345D6D38A9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37746F5-3960-48CA-9EEB-39A3551C8FE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A0E1DB3-A103-42D2-9672-46DA82A73AA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3BD3562-99AA-4CB4-9CCD-674BF414F4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E79672E-460A-4158-967F-3FCD31F92A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1CD49902-1832-4957-802E-EB6DB56DED0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79EDEF2-3202-4882-86B1-D8D7ED8C965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9CAE048-5314-4930-B7B2-6538FE88E65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809510-2584-460D-9F78-312128A01BB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2948BD0-1EA8-45A5-ACAF-30AD85288E2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A4A7D15-CF2D-445E-A538-5DF88D3378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692BCBB-2CCD-40CF-BC58-37B186DDDF78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E6C8965-4F13-47EA-B2E5-BE9D0894C00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C8C2E5A-BDE8-45AF-9883-4774653751B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CD44938-F528-4697-985D-7407D0C6365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8CF0297-DFCD-48D0-A66F-55C05BA80A2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0794841-1A75-48FA-BE4C-3D7C1B12109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767FC58-1557-4899-A44D-BE8FF595C9E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0431F824-DDC1-472F-B85E-C34320D0065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2AFE9C7-0EDD-4F0F-8293-1E9FB457136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06734E1-C13A-4384-81EA-59B9D064551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3CBE653-69DD-4AF9-95A5-A2130D9C032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5C6C05B-49B9-4495-BD15-3CA040B5AE7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E85FEA7-5F93-4541-8F5B-B00D7B2F2CB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BF02334-2783-4140-9DEA-06AB5CCAA14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0608283-382A-4FBF-A933-C0C0357164C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6D707E0-A8C6-419A-B791-E8E522D28D5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84ECACB-18A9-4FD3-A739-AE9028ED1E0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86500B7-F44F-42BD-B460-8B14A960BE9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ECF06BF-4A4A-4317-AA70-F6CEF16C303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60B3793-0149-42E8-B940-41DA8E632F2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19B75FAF-EB23-49ED-B79F-B7E3C29DDB3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46AD9D1-999A-4AA5-A351-933DC0F00F1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82AA50F-2615-4373-B29E-2C429C2780B3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8D53386-9EC7-4B79-A821-0E0B33D14D7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02948EE4-5A73-4AFE-A279-28696FC5445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2DBD336-99F3-4383-B3F6-2BE6069084D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2195B6E-1F58-40F5-97C1-063B38C0FED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2237C84-7B3D-4E55-936C-2CA0390BD9C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64E9F5D-10FD-4CF5-B2C0-572A15396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38DD9E94-8AE1-44DB-948D-C4006C96747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DEA116C3-BC18-4296-BD46-4985ABDB374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A25DFEAB-9B92-4555-96F3-17E666CB976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1751E8C-4691-4B2D-9687-B083BA51459B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B35FAB0A-572A-4B45-8357-D3A425343C7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7B4D62B-5CBF-4063-83BC-0F95153E650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9FD38F7-DC1C-4A25-8E50-FB24F153053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13CB660-E800-4858-92D1-4EC8AAA42B1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1232B81B-9E6A-4674-9EA5-0EB9B676215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8F6E4F16-EF2A-4C72-8BEE-0650F22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那么，具体如何放宽？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仅在对抗“有效的”（在可行的时间内运行）敌手时，安全性存在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敌手潜在的成功概率是非常小的（小到以至于不关心它是否真的会发生）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CC3DA7B4-3457-4DA6-A380-7A427BD2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429000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放宽后的安全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计算安全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有两种定义方式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具体安全（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Concrete Security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渐进安全（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Asymptotic Security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7FABCF-62B5-47D8-AB32-5C68E8308AAC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F6FD30-7424-420E-9D8A-E43FA5F9BC3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3133106-7ADE-4E5B-8B97-7B2734431F9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D0D2D6F-7542-4C58-8D48-ADE0E5324B7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BEB243C-0251-492C-8D38-9ACC8E22D919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具体安全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5C37157-0209-4D0D-B11D-9A637EF350B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6070D3E-DECA-4D51-9845-24E1D5C0756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B34A335F-DD38-476C-8831-16F1F61AFA3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18A5410-3FBE-409B-8D3C-6A29A7E7FFE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08AAABD-C4B3-48C0-832E-75CF1127FB0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D8EF73A-BC6E-4C80-AC17-719EDE7816B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9C3F5CC-4806-421D-93B2-1BB6114AB85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4BF33BB-2B90-47A2-A65F-B405C545BE2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2332AE19-F41E-4703-8153-110659AE742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C5C177D-4F40-4EBB-9BE2-B31921EF168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D84B9CD-5EB4-4F5A-A8E8-A66E3FFD4AB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5F35B2F-8761-4548-B474-7D094E62C86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F59EE-6B21-4829-B87D-50C18332805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3707EA4-A0F4-4843-86D6-E05EB794207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00036A-8C0B-498C-9AC9-744D4E352EA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62907BB-364C-4B80-97F6-BE8BF79C435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C96B904-67F4-4A37-9F67-72DE082DF2D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F4B5ACD-E233-433D-82B3-6C71B134313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C976AE2-4CD6-4D39-B69D-1B0447BEDAA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5D12E4C-565A-44A4-ACF8-849749274C9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E525DC3-A2A9-4CDA-982D-7B075CCC064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7E11573-77A5-4759-A9E1-C4C71D81B0A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6430DF6-234D-41CA-BA6D-98832850B2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2CCBEB7-63AD-4804-8377-257FB01E314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9BCC021-59B4-4E13-A216-A3A9FE43E30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EA3CC34-FEA9-4111-8BE7-12BF126DBA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B3C527E1-A562-4451-9BE4-4620B4F044E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F571469-95E9-491D-ABA0-A005B58C99B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28579C4-D718-4BF7-99DD-B82F059E935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0AAE980-1D1C-49F2-8FB6-7CBC68BBFAA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BE9FD25-07A3-4C9E-9B86-5F3D7F754C0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C7A33A7-DCA4-4A32-8258-CFEEB72BE8F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81D1B960-3ECA-41A8-93FB-AA45EA9CF06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F8025D3-887B-4F24-8542-ACF176C96A2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2C70BA9-00C4-40C7-B3B7-D3415928899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328F974-1F7C-43A6-B32B-8F4CFAA3385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34615AB-8A09-4714-BAC2-25F3F6E90A9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9BEF7C0-48F1-4E61-A4C4-167C9401ED3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8BA043C-5F07-44FE-8E77-DE771B2C782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7F621A85-848A-48A7-92DB-BC338FA3614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F4F2A6A-8D2F-4EF9-BE4D-593855E5ADE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779AB60-C68B-4CA2-AB72-94C0EA1B000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71A78C0-B61E-497C-A33E-540B41C7A62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940A8F0-FD51-4562-8222-47E2CC15502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08EDEF5-07FE-48D9-8D0D-421FF68E83A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E10129EE-57E7-48C3-96A2-200AD20AC58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8389FEF-E13C-41FA-9941-EADB9E7DDFF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9ECEC29-C81E-41E5-BA2F-BBC8C5499B8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9CF14FF-917C-43F4-868A-C5369A497B7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8EE84E3-5857-48B0-83AA-F450E391494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FCB6CB5-FC61-4BCD-BE1D-2446D75B18D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87E9E7CF-D801-48FC-A55F-529EEC600F0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16FB7EB-2578-4748-A220-7517EFA5A36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104C7FF-EC15-4450-B8B8-22E4835A983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361C182-A74E-46EB-84D7-04606BA09A0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2EE3BC8-7275-43D0-B394-0DD94F1EC2B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15A96EE7-F827-4416-84B7-B9D53A57C80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498D4B7-1FBA-4CF1-B3DC-77EE8D3FEE3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32E65BD-BDFF-4759-857F-AE0895E8C75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E4A4B6A-5FD0-4186-B4EC-FFE2B602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具体安全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希望通过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明确限定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任意敌手在最多某个特定时间内的最大成功概率，对一个给定密码学方案的安全性进行量化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1B7DEEE3-A49C-4F38-A5DF-322FAB39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敌手的运行时间至多为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攻破方案的成功概率不超过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2">
            <a:extLst>
              <a:ext uri="{FF2B5EF4-FFF2-40B4-BE49-F238E27FC236}">
                <a16:creationId xmlns:a16="http://schemas.microsoft.com/office/drawing/2014/main" id="{79006BF4-FF44-4C8E-BE7D-136CE42B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692909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例如：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某密码学方案，在至多运行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周期的情况下，没有敌手能够以高于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-64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的概率攻破该方案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CCECA0-BAAC-4524-9692-16BB5698E55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F177C0E-6CE5-4985-9901-850E2A7279C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48145BB-5966-462B-AC67-6D09E6C7A2D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D0AED3E-2967-4FD7-B594-40E09910822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67C656-9337-4BCB-9A72-7B277543E504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具体安全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1E59683-467C-43E2-8A55-DDB4388C781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7491251-C601-4A16-A410-9006C2A9F8B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18F4F31-67EB-4094-82FF-FA229C75DE3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F600A72-C117-4C5D-A692-2FBEF57C238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95B4EA2-9E26-400D-B99B-F5B1B10914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D84DAB7F-1CFB-4662-9EFF-7D6186BAA4A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07D72F4-88EF-410F-AF1A-9891A2DE818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90A3897-D358-476A-A2B7-E951F87CF40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5567919-8DD7-4E1F-9C72-268151BF314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CF7979F-CAEB-40A0-94A2-6785638BF43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3D97610-C87D-45A7-9FFE-C421572768C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757ED97-B608-46AD-A307-D9C6591F7AE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D466D66-68C8-4E4E-BF24-714699040A0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4CC529C-8387-486C-8165-3A8153140DE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04F0FF2-2BD0-4DE3-BEE2-ADDA0E6833B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E61400A6-5B46-4D0F-A792-130325A8341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85E0BB1-B4DB-4260-859B-14354167E2B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E804C83-497F-499A-8D54-64FEA08731D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B0F6647-A924-463C-BDED-2AD53D128E3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732DCA1-2B40-4B51-8A48-0E9B818397A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637D7E0-B1C7-498D-A486-CE59A90172A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17019A5-53F4-4D09-9AEA-7D18FD4C2ED9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200AF2E-2F76-4B1A-A8B0-46551FC6C5C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6C966CF-C49B-423E-B7D1-E3D33A958A1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7C01BFD-97B3-444C-85DA-046396620E6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49902BA-E5DA-4D45-9715-E42813A0978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E2D84DB-F82B-44C3-A399-C357301AC7E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308538BF-FE5E-44EB-B240-DB3784C261F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C46567E-2F4F-4A97-BF5F-82A74D942E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EDB1BB5-7352-43AF-BFD9-1F871CA661F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4307E15-2EAB-43FF-9C85-5C47D5D939B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268C2BF-FE5A-4C17-A16E-FF63ED00DD2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8817590-017C-4C5E-A27F-734D91AAE42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A319C4A-77C9-4AD6-BE64-3E197141A28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B3BCBAD7-C512-4255-B385-7285A279341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89E6317-7B23-458A-8952-00DD8211821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56C7AE4-B3E8-4225-A36C-A54160FDA04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F91400D-4D8E-41C4-8239-5E78E912327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02AB6DA-5511-418E-B559-8D4E44C9469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6A45E59-D7D2-4651-A75F-EFF15419E62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2F108F3-D9FB-45DE-9CAB-2D70AD85D4A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9827144-A621-49A7-B2EA-D59D7CD0B8C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BD2EF66-01AF-43D3-932D-CD39B120EC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CCC2261-E91C-4217-99F8-BB01A9606F0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39F6DEA-12C1-4AA1-8091-04CFA528CBE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575AD45-D17E-4D13-B8B6-6BB28352076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03DA50E5-A67E-43E6-BF13-D827EF7B811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E0723BD-F2F4-430A-9E11-4701D2EA74F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5458F9A-65E2-4B61-9F35-6809485F122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7ACC482-B411-4B8F-9310-DCFE91986CA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BA6D36CA-C323-4B73-A1C4-241114DAA5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D6B8AD7D-E601-4535-84CE-826102BB224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AE3F496-4E9D-418C-95D4-D9E1F0C30DE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EB3A2C74-461A-4919-ADDE-045B7860DB4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FC45329-1284-4034-9C9F-293E8D8D4A7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9C3EE8A-4C97-4732-9EE3-74EEE162D22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8FE305C-78F4-43BC-B073-6AEAB0A0FF4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7D5A5477-0C18-40A7-93B4-05720C17B19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C20B26A-B2CF-409C-89DF-A668B7F3A46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BF71707-11CF-45C1-8CB4-10A50B68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82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感受一下以下几个数量级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兆赫的计算机（每秒执行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次周期）上运行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周期需要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在任意指定一秒内发生概率为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-30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的事件，约每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年发生一次；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在任意指定一秒内发生概率为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-60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的事件，约每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亿年发生一次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穷举某集合，以密钥空间为例，如果一个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周期测试一次密钥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一般台式计算机可做到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57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超级计算机可做到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不远的将来，超级计算机可做到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112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68E1577-DDD5-4809-A459-2C82BA449C0B}"/>
              </a:ext>
            </a:extLst>
          </p:cNvPr>
          <p:cNvGrpSpPr/>
          <p:nvPr/>
        </p:nvGrpSpPr>
        <p:grpSpPr>
          <a:xfrm>
            <a:off x="1421149" y="5525131"/>
            <a:ext cx="5215321" cy="572258"/>
            <a:chOff x="1618171" y="1650706"/>
            <a:chExt cx="9027999" cy="201651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92E2172-F1E4-493D-888F-36D66316BD49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96B5223-A456-419C-964E-6DEFD6E0A23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7370875-1EF6-47C2-B865-CA311BBCF561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C0CA48B-CCE1-4353-B576-477E5B69B1AE}"/>
                </a:ext>
              </a:extLst>
            </p:cNvPr>
            <p:cNvSpPr/>
            <p:nvPr/>
          </p:nvSpPr>
          <p:spPr>
            <a:xfrm>
              <a:off x="1867302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参数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应用中很难给出确切的范围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对话气泡: 圆角矩形 81">
            <a:extLst>
              <a:ext uri="{FF2B5EF4-FFF2-40B4-BE49-F238E27FC236}">
                <a16:creationId xmlns:a16="http://schemas.microsoft.com/office/drawing/2014/main" id="{54186E5C-0F5F-471A-8927-8B7EF528BB6B}"/>
              </a:ext>
            </a:extLst>
          </p:cNvPr>
          <p:cNvSpPr/>
          <p:nvPr/>
        </p:nvSpPr>
        <p:spPr>
          <a:xfrm>
            <a:off x="7640053" y="4967887"/>
            <a:ext cx="4138862" cy="841575"/>
          </a:xfrm>
          <a:prstGeom prst="wedgeRoundRectCallout">
            <a:avLst>
              <a:gd name="adj1" fmla="val -54872"/>
              <a:gd name="adj2" fmla="val -3838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摩尔定理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计算能力每隔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个月便会增加一倍</a:t>
            </a:r>
          </a:p>
        </p:txBody>
      </p:sp>
    </p:spTree>
    <p:extLst>
      <p:ext uri="{BB962C8B-B14F-4D97-AF65-F5344CB8AC3E}">
        <p14:creationId xmlns:p14="http://schemas.microsoft.com/office/powerpoint/2010/main" val="16110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3C6460-D84E-4662-A125-D0CA0FEC27E7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B3A380C-C0C0-4052-85BA-3894653C53F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A31EA15-5E16-4622-BCEA-F120B8519EC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473EDAE-A59F-4117-9F18-E9AC706595D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911EA7-5125-4E66-8116-0A8E974C7422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渐进安全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A6B8A6-8BA7-4C64-B924-8EAC640D8E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0C2337B-22F0-405A-97B7-DD9953E27E9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44CE09A-8188-45F2-94C4-ECAF00E4F61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5890EF6-C83E-4A12-9060-3D41F70E26D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6AAFC65-CFA2-45E0-B48A-659EA43FEC3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DDA00CB-4741-4182-89DC-8A83FEBE73B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A162CA7C-8659-4A36-9184-E8C3302E208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CF5266F-7B09-43B0-8C1D-F1A97ADC425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7C34761-68B2-415D-B7CC-1B889B6458F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E6E8CC0-0DE8-45AB-B51F-E29CB6DD4BB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DF227FDC-C4DF-4E34-BF79-5FC21DE3D4A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931BB65-808E-4AB9-BBF4-8ACC0E44F28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4F286D5-EA56-4B21-A035-1F75897A00B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4D36AF5-18D2-47CD-A41C-5E84B073835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5B98A28-6891-4065-A549-E4BBB41C137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9D8051C-8765-433C-A8AF-27C061844FA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779BCCB-065F-498A-B566-E889FC6B660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B11FC2A-BA16-402F-A6A1-F04AF5EB417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4768397F-1CD9-403E-BF83-301A5CB4844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0920C16-4CD4-4F00-9C1B-1115DB9071F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DA286A3-4D29-4AAC-B8F5-5A1B4C21A22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B73C9AF-6061-4BA4-8D71-EC94AE4E97B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FABDE6-B884-41F8-8A3B-CA78BCC0F8B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2F50F38-97B8-4D8E-AF71-DED37E8A005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C12F254B-966F-4C86-92E7-D761902042D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A25C459-BEE4-41F5-A3C7-BD013D9B248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472BFB6-F786-4D20-BE01-74DBD19D011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974CB32-B994-41E1-BA1C-CCDF8F5650F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2B30DDE-80F6-450E-AF68-5A67A82A6BE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DBAEFCB-FB51-42AC-9F36-3B6E98F7DB6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74BC748-C8E8-4555-92D0-A9E026EF8D4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D637DA3-4259-42BA-966F-6F9F7F9F73A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391B7E8-B6C7-4D75-A26B-461D4B2D5DD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86A87C0-B712-4AEC-8BEE-6C20B8505CB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3E1B876-54C4-4E10-AE03-07E8F1D4B95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81D6EB8-7FD7-4982-A967-B8428F89C33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E36DCEE-622F-45A4-B0A8-AAAEBFB9F42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18D3870-AA2B-4B8B-9AB8-CE2470EF596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BE1728A-A6F3-43AE-A797-89620938FD4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22BCBA2-8517-4327-97F3-AC4CC910181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BC3EBF8-F1B0-4555-B3E2-BF9E0FD5136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5DE4C8A-968F-4B31-BEF3-FDAB8BF59CA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63B8AE9-E4CE-41FC-A55D-A5FF29B8DBF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14C124A9-207A-40F5-A63E-206E0F5F627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22B2E25-BBB6-4D55-89B7-027CA5D4EC4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0425D41-DE57-490B-A6D3-EA72E25C267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B15B7B50-5EA4-457F-8EE0-04CF7D75536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CE22E4AD-B464-47A3-AC19-7594245DDA7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66D189E-264A-402D-881B-739158AD97F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25BB632-63FB-49BC-B78E-99F0F607263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4797CAF-5B04-46F5-8FC4-775943F0584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AAA0E27-4AFB-48AB-A7CA-389CB701326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8319A92-D5A5-4BAE-8B66-1C0FB34FD46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E5CB8E12-593E-4235-8448-E6B70D8F731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BF68ED0-928E-4A54-A8DB-4F69797EC42B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6CE39CA-4397-49EB-BC5F-2F582D14232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1C4480CE-2DDC-4FE9-9509-F613380FFDE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DE593BB-4B9A-4D3A-9BA9-6885EA1C64F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C86AFF6-CE50-4067-A1BA-2AEAFDAD17E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38BC11B-975F-4ED0-B65F-D593C1B7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渐进安全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希望通过将敌手的运行时间以及成功概率视为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某个参数（安全参数</a:t>
            </a:r>
            <a:r>
              <a:rPr lang="el-GR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）的函数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，对一个给定密码学方案的安全性进行量化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“有效的敌手”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“有效的算法”：在以为参数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内运行的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“小的成功概率”：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negligible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2">
            <a:extLst>
              <a:ext uri="{FF2B5EF4-FFF2-40B4-BE49-F238E27FC236}">
                <a16:creationId xmlns:a16="http://schemas.microsoft.com/office/drawing/2014/main" id="{25FBBA66-2013-4BB7-A4E7-525BBFDA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579356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渐进安全定义的一般形式：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如果每个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Probabilistic Polynomial-time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）敌手只能以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可以忽略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的概率攻破一个方案，那么该方案是安全的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6CFB9FF-86B2-4727-A15A-536D8EA9E38C}"/>
              </a:ext>
            </a:extLst>
          </p:cNvPr>
          <p:cNvGrpSpPr/>
          <p:nvPr/>
        </p:nvGrpSpPr>
        <p:grpSpPr>
          <a:xfrm>
            <a:off x="3049961" y="2456285"/>
            <a:ext cx="6208295" cy="724153"/>
            <a:chOff x="1652716" y="1972344"/>
            <a:chExt cx="9148504" cy="3726400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8E5CD32-7065-4C35-A59F-ADCE1B19B359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7FA0F08-8D28-482D-96A2-3B983AF3787C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F367243-92C9-4427-B9BB-7357DD5E22AA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4F5843F1-5563-4A67-9581-CAF091A5F0FC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DA350D01-71C7-4D3A-9770-2BA5475D6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7E8F1F5D-60FE-4382-B879-D157D7A5E659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FB8EB68-DF24-4451-8D2F-6FB79EBD60A7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3944C980-90CA-4590-B2B8-594160E66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65E59CA-B90B-4225-9AB6-F5469BDE59A6}"/>
                </a:ext>
              </a:extLst>
            </p:cNvPr>
            <p:cNvSpPr txBox="1"/>
            <p:nvPr/>
          </p:nvSpPr>
          <p:spPr bwMode="auto">
            <a:xfrm>
              <a:off x="2147587" y="2491563"/>
              <a:ext cx="8653633" cy="25614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仅当安全参数</a:t>
              </a:r>
              <a:r>
                <a:rPr lang="el-GR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λ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足够大时才“保证安全”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7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AD71FD-880D-4592-A13C-AAA482F49BFC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FCDE3FA-12D7-4126-82A4-4259D02B5E4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64C50B8-D115-4D1C-8C6E-CB56EF725C9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6C904C4-B5BE-482E-AB0B-19D0C396A6C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287D6EF-A527-49A0-9BA8-9141B81C2EDE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概率多项式时间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3F7847C-60D9-4A37-9F39-1FD58496DD8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EA39EE-EB51-4AB7-8708-0E93BF9F1DC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0ABD5E7-7400-4F07-9227-230DE0C79B8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E4B73F4-26B9-408C-BA39-5D492567C66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9BFA5F1-C10E-48A6-8972-3199EBA1C0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B2CA2EA-1D5E-4C70-BFC5-6622F81AFD7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C2E4D7F-CA4F-4062-A289-1D2E6123226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BBC018F-0698-410E-B3C4-98409FF6145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AC0E748-B4A7-4C11-8327-8D2F87011DE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6BF4765-D162-40A0-B039-6005CD3C25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12CB8A0-275E-483C-ACB6-8CA7C5C90CC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6892B95-F9FE-46E8-83BD-465F2357DF3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142B2C2-127B-451C-AC0A-6B7E150A213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DF0DC36-BDBF-4640-98EE-2E80E5AA2B4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F68D774-5386-4879-B5A7-63317BA9D7E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CBB2E5E-28C7-40CF-8C2C-8633451722E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27FF66A-A6C8-42DC-A0AE-599CF1E862F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035976F-81A8-46A5-B04B-8407319FB05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E84FB2A-CF2D-4CA1-BD28-890FF767214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27FE729-96CD-4CD7-8A17-79282CAE9F6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C07C81D-83F7-4159-A5D9-1DAEF1158C6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DFC24A7-EF7D-4D8A-B208-6AA2F7557809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0CF70E8-8122-4D81-9352-F4F0E148EFA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E25A68F-CF1E-4CB3-A54B-A4E8F0E7B96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539CCB1-E2CB-49AE-8DCC-6E975FF73EC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154064DE-050E-451C-8EF0-D871B30E803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274992-F094-4DDF-8B69-D977C424BBF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17C72BC-686A-4F23-9C03-904D38FD807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154205F-1994-4696-AD27-3E81A5C2AEF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593B911-C4E8-4B9E-ABAE-03D7A526A13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69455AB-33B3-4656-995E-E9351BA41EA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1CA7F476-4DB1-4934-8EC3-C571D8559B4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B0397A5-F0D0-43B5-93D2-F0E45DB5DDDB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68F2923-D2B7-4790-9EC8-E061CDB8E22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1C22D93-E075-436D-B28D-3A8B58BAE9C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7D7213F-4BA7-4B2D-B6D9-523718A69E8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211FCAB-0FCD-4FFC-93B6-73535326D2F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0E2366B-0634-48BB-A7C1-2FC5E8732F9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B80E30F-116F-4933-AEC6-88523067F93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1ABCFDC-A90B-4AEE-98E8-7370937F2FF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FD16773-DF30-4A6E-B4A2-597515E0252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BB129F4-74E4-491C-ABB7-01C3688A30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8896135-F111-4941-86CC-6B84E7776EA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5B0E11C-381A-4326-8C3F-1E4882CBDA3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970194C8-A4AD-42A1-8425-F8094D8A92E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8CAF4AC2-97AC-49B4-9DB1-14A105947F6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DB200C0C-2F2F-4C06-88AB-EB8AB39C963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4FAD43E-A292-4EDD-B47F-D5DDF154149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F38FCA0-42D7-4306-BCFD-5004B2C6DB2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1893CC-A822-4AF9-8605-7F643064D5D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F34CFD6-7FC6-45CE-9D85-4A2DF1E01AC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678F0FBC-1E81-47E3-A332-197E5885041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33DE788-36A3-4F94-85C1-B1FD84B24B4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0E7B97A-F68E-49A3-8EC9-61A4D7210D5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2235C4A-98EE-4B1C-9CE8-B7A1538C8B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364BC95-93D5-416D-B0B4-7DA5188C647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F509EF9-AC07-453F-B8B1-33547BBCC11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B8AADB1-B1A6-47BC-A482-3A241D23D4D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E93086E-3525-4509-AC37-CCEA8260F87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167F8735-56E7-4BBE-9C3F-34D75817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什么是“多项式时间” ？“算法的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为多项式级”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A925BE1B-3100-4E76-8F9E-0CA964698D54}"/>
              </a:ext>
            </a:extLst>
          </p:cNvPr>
          <p:cNvSpPr/>
          <p:nvPr/>
        </p:nvSpPr>
        <p:spPr>
          <a:xfrm>
            <a:off x="3046226" y="3000746"/>
            <a:ext cx="4702112" cy="756297"/>
          </a:xfrm>
          <a:prstGeom prst="wedgeRoundRectCallout">
            <a:avLst>
              <a:gd name="adj1" fmla="val -29521"/>
              <a:gd name="adj2" fmla="val 7943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多项式，例如：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· |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poly · poly = poly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poly(poly) = poly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2">
            <a:extLst>
              <a:ext uri="{FF2B5EF4-FFF2-40B4-BE49-F238E27FC236}">
                <a16:creationId xmlns:a16="http://schemas.microsoft.com/office/drawing/2014/main" id="{47A5C34B-6ACE-4B6D-8B6E-34325481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920167"/>
            <a:ext cx="9465923" cy="9602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称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{0,1}</a:t>
            </a:r>
            <a:r>
              <a:rPr lang="en-US" altLang="zh-CN" sz="24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，如果对于任意输入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∈{0,1}</a:t>
            </a:r>
            <a:r>
              <a:rPr lang="en-US" altLang="zh-CN" sz="24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恰好在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个步骤后终止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2">
            <a:extLst>
              <a:ext uri="{FF2B5EF4-FFF2-40B4-BE49-F238E27FC236}">
                <a16:creationId xmlns:a16="http://schemas.microsoft.com/office/drawing/2014/main" id="{E2421A59-76A3-4803-A69C-069805BCA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907712"/>
            <a:ext cx="9465923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poly(|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，那么称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多项式时间算法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同时是一个概率算法，那么称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概率多项式时间算法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2">
            <a:extLst>
              <a:ext uri="{FF2B5EF4-FFF2-40B4-BE49-F238E27FC236}">
                <a16:creationId xmlns:a16="http://schemas.microsoft.com/office/drawing/2014/main" id="{CD5BC80B-D8F8-4C77-9BF3-9E465BF01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91791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：为什么用时间复杂度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刻画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有效的敌手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根据以往经验，人们认为高效的算法，其运行时间局限于一个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与输入长度相关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的小多项式内</a:t>
            </a:r>
          </a:p>
        </p:txBody>
      </p:sp>
    </p:spTree>
    <p:extLst>
      <p:ext uri="{BB962C8B-B14F-4D97-AF65-F5344CB8AC3E}">
        <p14:creationId xmlns:p14="http://schemas.microsoft.com/office/powerpoint/2010/main" val="37532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977673-EC88-4A17-A678-DAFA4967D4C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6876D1-15C6-4316-861E-DDDC34DD437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9036DB3-0E1A-489A-9AAD-34FA69C2076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300004A-1120-4B28-AA77-0DB09DF7A13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F2AE46-9A83-435D-B59D-8FEBF65D9E6C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概率多项式时间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99C8639-0915-4B13-9700-40F055D30A3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8047432-7746-420A-9F18-757CB20612A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E69A066-F951-405B-A82D-CA00F17F85C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6708070-179C-4AA9-9BC3-5626F5A5E68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81B3E8A-2D35-4EE4-A696-3C734BC98DA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4A438E9-A095-4EBA-B5E9-809089E7B47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E9AC625-D192-4751-B720-B4091C70B9B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C22DF21-86DB-4C6F-BA0A-75202FE92D2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1D62172-6788-4372-94B6-49E2A8AC738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018624E-3E7B-47E7-B004-FC0A28A3A6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4FF8015-89ED-4687-B0C6-CA5A3DF54AE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8D353CF-A6A8-4F43-A870-63C490DA8F5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BB4A06C-F7FC-4847-AD86-589F1A115D2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19AE043-5780-4C00-82D9-33A19050E35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F0CF4A-D44D-44A6-B3A7-28206B36CE2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F754A9-A585-4569-83E0-C69DC7E2B8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1C3889C-A19D-409C-A816-DBB6AF7DCE5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2C3788A-6321-42A5-99A1-FB6BA1AC4C1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547199A-B440-446E-BC6F-B8DE57B7CE9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2E9E764-5414-4E6D-BF83-6980A542016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196B8C4-F8E4-403D-A36F-187C7BFCFD8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52D1D75-F370-43FB-A486-C61337FA216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90F9E01-D615-4C7F-B24F-14F9CFC1C7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AABDC82-A72C-49B6-9D7D-A10B8E59BED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CED8E5F3-F6D7-459C-B127-6F8A1F11DDF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DEA8F9B-DE2C-40AD-B0DB-5CDF6A2736E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BBA2FC6-417A-4DD4-ABDE-68FE07468C6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15EE215-29F4-44EB-9E54-D0F0E90B5F1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57FBB6-0535-41BC-8B70-17DB424C8E4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15046B5-547E-452C-A8E9-30CB38B6452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5502BC45-0007-4F9B-A6F4-F524161DBD4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AE5681A-8788-4093-BF9D-78937953279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C8EDA13-8D2E-4906-A08D-C2D464AFBF9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183229E-FF0D-4483-9E49-4B10069FA2C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C2BF97F-2E3F-4EEF-A3D7-B42DD3706FE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7F6905A-3203-45D4-9DCC-302A16B7C73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F40097A-4D1A-4B19-B6EA-B89260F63BC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7C0332B-D9D7-4373-86CA-58876576B89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4D80614-3D91-4102-BD24-16E258C5E58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46EB9CE-1938-4268-9884-CA7303096D7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FE785F-484D-454C-A046-0C350FAD637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1FD603DC-56F4-4610-9FB8-EA390488A42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9592B3D-9202-4A03-A9AE-BFF8AC217D5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91CCB90-E608-40F7-843F-1AD0D914EE3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80BE47E-698F-4FCC-8172-E29A744F1ED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B07F5C9-09D9-4575-86D9-9B596B1C38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AA5A637-7A4B-4AF5-A11C-9E1A9DF27EF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0BAAC7D-EACD-4E39-B7C7-7E135C1EAAA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054BD3-84A8-4A10-8A00-9B9011D0C3A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6059DD-B1B5-40C4-8B82-A275B260A84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12E3596-3481-4D93-8B40-1D43A15F196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C95DA72-AB8F-41D6-BD51-4108DD846E4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F5129D-D6D2-48E1-A3C0-49173FE2F9B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AE93E86-662B-43A6-AE0C-D733A22789B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041CFF7-193D-4934-9B6D-597BF92357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AE71EB-579B-40ED-83D9-9A4FFA0852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4045139-CBE2-4252-8838-0101F269BD3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57BC1C9-C8C0-4655-A7BF-D08A07C0C7F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9FA1064-C4FB-49C4-A913-5889C8E49CB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6E19C2A-F6E0-461B-96F3-F17395ED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为什么时间复杂度要与输入长度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102CAF5-02B4-44E1-A17A-37F87DDA4FDD}"/>
              </a:ext>
            </a:extLst>
          </p:cNvPr>
          <p:cNvGrpSpPr/>
          <p:nvPr/>
        </p:nvGrpSpPr>
        <p:grpSpPr>
          <a:xfrm>
            <a:off x="8003717" y="1347909"/>
            <a:ext cx="2547978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20381AA-BA70-4E80-ACFB-193BBF34B74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89EEEE1-B082-4DEC-A024-4391B9BF7E3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39B025C-99DE-456F-8965-E0C793D6E20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0FEC01C-F091-48FE-9BB1-DF5AB1CC970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计算模型的机制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2">
            <a:extLst>
              <a:ext uri="{FF2B5EF4-FFF2-40B4-BE49-F238E27FC236}">
                <a16:creationId xmlns:a16="http://schemas.microsoft.com/office/drawing/2014/main" id="{CAF73A83-6097-454F-99CB-01B56BC9D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07560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计算模型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（单带）图灵机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，初始状态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，接受状态集合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，输入符号集合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，可用符号集合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，空格符号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× {-1, 0,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1}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当达到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接收状态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停机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并输出头部在左边的内容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0BE21E7-68B5-4910-AFBF-0BA69A6407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5243" y="5738545"/>
          <a:ext cx="8128000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798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80593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766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441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0967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08691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0019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8549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7410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24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6946"/>
                  </a:ext>
                </a:extLst>
              </a:tr>
            </a:tbl>
          </a:graphicData>
        </a:graphic>
      </p:graphicFrame>
      <p:sp>
        <p:nvSpPr>
          <p:cNvPr id="74" name="文本框 2">
            <a:extLst>
              <a:ext uri="{FF2B5EF4-FFF2-40B4-BE49-F238E27FC236}">
                <a16:creationId xmlns:a16="http://schemas.microsoft.com/office/drawing/2014/main" id="{7D250EAB-FA25-44BD-8905-FF925AA2D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13" y="5611620"/>
            <a:ext cx="85683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1B7B127E-BBEA-4D6B-AF95-CEFF7690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3243" y="5611619"/>
            <a:ext cx="85683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6" name="标注: 下箭头 75">
            <a:extLst>
              <a:ext uri="{FF2B5EF4-FFF2-40B4-BE49-F238E27FC236}">
                <a16:creationId xmlns:a16="http://schemas.microsoft.com/office/drawing/2014/main" id="{2C4E9BC1-911B-428A-A6EA-B875665E74C4}"/>
              </a:ext>
            </a:extLst>
          </p:cNvPr>
          <p:cNvSpPr/>
          <p:nvPr/>
        </p:nvSpPr>
        <p:spPr>
          <a:xfrm>
            <a:off x="2854313" y="5030143"/>
            <a:ext cx="478437" cy="683148"/>
          </a:xfrm>
          <a:prstGeom prst="downArrow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5948402C-0C73-4397-9D08-04AEA3D88699}"/>
              </a:ext>
            </a:extLst>
          </p:cNvPr>
          <p:cNvSpPr/>
          <p:nvPr/>
        </p:nvSpPr>
        <p:spPr>
          <a:xfrm>
            <a:off x="8074030" y="4703237"/>
            <a:ext cx="3055182" cy="683148"/>
          </a:xfrm>
          <a:prstGeom prst="wedgeRoundRectCallout">
            <a:avLst>
              <a:gd name="adj1" fmla="val -54291"/>
              <a:gd name="adj2" fmla="val 3881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abaa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l-GR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36377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  <p:bldP spid="76" grpId="0" animBg="1"/>
      <p:bldP spid="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977673-EC88-4A17-A678-DAFA4967D4C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6876D1-15C6-4316-861E-DDDC34DD437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9036DB3-0E1A-489A-9AAD-34FA69C2076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300004A-1120-4B28-AA77-0DB09DF7A13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F2AE46-9A83-435D-B59D-8FEBF65D9E6C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概率多项式时间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99C8639-0915-4B13-9700-40F055D30A3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8047432-7746-420A-9F18-757CB20612A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E69A066-F951-405B-A82D-CA00F17F85C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6708070-179C-4AA9-9BC3-5626F5A5E68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81B3E8A-2D35-4EE4-A696-3C734BC98DA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4A438E9-A095-4EBA-B5E9-809089E7B47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E9AC625-D192-4751-B720-B4091C70B9B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C22DF21-86DB-4C6F-BA0A-75202FE92D2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1D62172-6788-4372-94B6-49E2A8AC738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018624E-3E7B-47E7-B004-FC0A28A3A6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4FF8015-89ED-4687-B0C6-CA5A3DF54AE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8D353CF-A6A8-4F43-A870-63C490DA8F5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BB4A06C-F7FC-4847-AD86-589F1A115D2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19AE043-5780-4C00-82D9-33A19050E35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F0CF4A-D44D-44A6-B3A7-28206B36CE2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F754A9-A585-4569-83E0-C69DC7E2B8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1C3889C-A19D-409C-A816-DBB6AF7DCE5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2C3788A-6321-42A5-99A1-FB6BA1AC4C1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547199A-B440-446E-BC6F-B8DE57B7CE9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2E9E764-5414-4E6D-BF83-6980A542016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196B8C4-F8E4-403D-A36F-187C7BFCFD8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52D1D75-F370-43FB-A486-C61337FA216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90F9E01-D615-4C7F-B24F-14F9CFC1C7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AABDC82-A72C-49B6-9D7D-A10B8E59BED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CED8E5F3-F6D7-459C-B127-6F8A1F11DDF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DEA8F9B-DE2C-40AD-B0DB-5CDF6A2736E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BBA2FC6-417A-4DD4-ABDE-68FE07468C6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15EE215-29F4-44EB-9E54-D0F0E90B5F1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57FBB6-0535-41BC-8B70-17DB424C8E4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15046B5-547E-452C-A8E9-30CB38B6452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5502BC45-0007-4F9B-A6F4-F524161DBD4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AE5681A-8788-4093-BF9D-78937953279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C8EDA13-8D2E-4906-A08D-C2D464AFBF9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183229E-FF0D-4483-9E49-4B10069FA2C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C2BF97F-2E3F-4EEF-A3D7-B42DD3706FE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7F6905A-3203-45D4-9DCC-302A16B7C73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F40097A-4D1A-4B19-B6EA-B89260F63BC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7C0332B-D9D7-4373-86CA-58876576B89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4D80614-3D91-4102-BD24-16E258C5E58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46EB9CE-1938-4268-9884-CA7303096D7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FE785F-484D-454C-A046-0C350FAD637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1FD603DC-56F4-4610-9FB8-EA390488A42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9592B3D-9202-4A03-A9AE-BFF8AC217D5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91CCB90-E608-40F7-843F-1AD0D914EE3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80BE47E-698F-4FCC-8172-E29A744F1ED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B07F5C9-09D9-4575-86D9-9B596B1C38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AA5A637-7A4B-4AF5-A11C-9E1A9DF27EF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0BAAC7D-EACD-4E39-B7C7-7E135C1EAAA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054BD3-84A8-4A10-8A00-9B9011D0C3A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6059DD-B1B5-40C4-8B82-A275B260A84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12E3596-3481-4D93-8B40-1D43A15F196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C95DA72-AB8F-41D6-BD51-4108DD846E4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F5129D-D6D2-48E1-A3C0-49173FE2F9B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AE93E86-662B-43A6-AE0C-D733A22789B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041CFF7-193D-4934-9B6D-597BF92357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AE71EB-579B-40ED-83D9-9A4FFA0852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4045139-CBE2-4252-8838-0101F269BD3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57BC1C9-C8C0-4655-A7BF-D08A07C0C7F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9FA1064-C4FB-49C4-A913-5889C8E49CB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6E19C2A-F6E0-461B-96F3-F17395ED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为什么时间复杂度要与输入长度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102CAF5-02B4-44E1-A17A-37F87DDA4FDD}"/>
              </a:ext>
            </a:extLst>
          </p:cNvPr>
          <p:cNvGrpSpPr/>
          <p:nvPr/>
        </p:nvGrpSpPr>
        <p:grpSpPr>
          <a:xfrm>
            <a:off x="8003717" y="1347909"/>
            <a:ext cx="2547978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20381AA-BA70-4E80-ACFB-193BBF34B74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89EEEE1-B082-4DEC-A024-4391B9BF7E3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39B025C-99DE-456F-8965-E0C793D6E20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0FEC01C-F091-48FE-9BB1-DF5AB1CC970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计算模型的机制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2">
            <a:extLst>
              <a:ext uri="{FF2B5EF4-FFF2-40B4-BE49-F238E27FC236}">
                <a16:creationId xmlns:a16="http://schemas.microsoft.com/office/drawing/2014/main" id="{CAF73A83-6097-454F-99CB-01B56BC9D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07560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计算模型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（单带）图灵机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，初始状态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，接受状态集合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，输入符号集合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，可用符号集合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，空格符号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× {-1, 0,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1}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当达到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接收状态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停机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并输出头部在左边的内容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0BE21E7-68B5-4910-AFBF-0BA69A6407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5243" y="5738520"/>
          <a:ext cx="8128000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798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80593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766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441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09679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08691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0019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8549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7410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249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6946"/>
                  </a:ext>
                </a:extLst>
              </a:tr>
            </a:tbl>
          </a:graphicData>
        </a:graphic>
      </p:graphicFrame>
      <p:sp>
        <p:nvSpPr>
          <p:cNvPr id="74" name="文本框 2">
            <a:extLst>
              <a:ext uri="{FF2B5EF4-FFF2-40B4-BE49-F238E27FC236}">
                <a16:creationId xmlns:a16="http://schemas.microsoft.com/office/drawing/2014/main" id="{7D250EAB-FA25-44BD-8905-FF925AA2D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13" y="5611595"/>
            <a:ext cx="85683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1B7B127E-BBEA-4D6B-AF95-CEFF7690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3243" y="5611594"/>
            <a:ext cx="85683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6" name="标注: 下箭头 75">
            <a:extLst>
              <a:ext uri="{FF2B5EF4-FFF2-40B4-BE49-F238E27FC236}">
                <a16:creationId xmlns:a16="http://schemas.microsoft.com/office/drawing/2014/main" id="{2C4E9BC1-911B-428A-A6EA-B875665E74C4}"/>
              </a:ext>
            </a:extLst>
          </p:cNvPr>
          <p:cNvSpPr/>
          <p:nvPr/>
        </p:nvSpPr>
        <p:spPr>
          <a:xfrm>
            <a:off x="3660430" y="5030118"/>
            <a:ext cx="478437" cy="683148"/>
          </a:xfrm>
          <a:prstGeom prst="downArrow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3487C10B-9ABD-41A3-99F1-85A74165735B}"/>
              </a:ext>
            </a:extLst>
          </p:cNvPr>
          <p:cNvSpPr/>
          <p:nvPr/>
        </p:nvSpPr>
        <p:spPr>
          <a:xfrm>
            <a:off x="8074030" y="4888594"/>
            <a:ext cx="3055182" cy="497765"/>
          </a:xfrm>
          <a:prstGeom prst="wedgeRoundRectCallout">
            <a:avLst>
              <a:gd name="adj1" fmla="val -54291"/>
              <a:gd name="adj2" fmla="val 3881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l-GR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6408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CC0729D-F452-4CFB-BEE5-01B018FD236E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C7C4D8B-55B8-470C-90B4-C2B9256F4FB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9E11F2F4-312F-40AE-8651-F4838300797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8D229EA-8CBE-4E71-AD71-D398DBD04A5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7A9A26-F440-4247-9826-359B4FD4EC22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对称密钥加密体制</a:t>
              </a:r>
            </a:p>
          </p:txBody>
        </p:sp>
        <p:grpSp>
          <p:nvGrpSpPr>
            <p:cNvPr id="7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0E1BEB5-85A3-4E48-AA1D-ED99D835FEB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" name="ïṧḷïḋe">
                <a:extLst>
                  <a:ext uri="{FF2B5EF4-FFF2-40B4-BE49-F238E27FC236}">
                    <a16:creationId xmlns:a16="http://schemas.microsoft.com/office/drawing/2014/main" id="{A89902B3-FF47-45E8-9F8C-A7B164DFDE7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ïṩļïḋe">
                <a:extLst>
                  <a:ext uri="{FF2B5EF4-FFF2-40B4-BE49-F238E27FC236}">
                    <a16:creationId xmlns:a16="http://schemas.microsoft.com/office/drawing/2014/main" id="{40E7DC79-91C6-45A5-903B-6E3871271F2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Sļíḑé">
                <a:extLst>
                  <a:ext uri="{FF2B5EF4-FFF2-40B4-BE49-F238E27FC236}">
                    <a16:creationId xmlns:a16="http://schemas.microsoft.com/office/drawing/2014/main" id="{E3BAE343-22CF-423F-BAED-7BE967D30AB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šlîďè">
                <a:extLst>
                  <a:ext uri="{FF2B5EF4-FFF2-40B4-BE49-F238E27FC236}">
                    <a16:creationId xmlns:a16="http://schemas.microsoft.com/office/drawing/2014/main" id="{E58F99A2-8384-4178-AE9A-4CAAC654D81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ṧ1ïďé">
                <a:extLst>
                  <a:ext uri="{FF2B5EF4-FFF2-40B4-BE49-F238E27FC236}">
                    <a16:creationId xmlns:a16="http://schemas.microsoft.com/office/drawing/2014/main" id="{C3044A72-7F99-4941-A632-87102E00E5B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ḻiḍè">
                <a:extLst>
                  <a:ext uri="{FF2B5EF4-FFF2-40B4-BE49-F238E27FC236}">
                    <a16:creationId xmlns:a16="http://schemas.microsoft.com/office/drawing/2014/main" id="{BA430282-6ADA-4441-A7BC-8DF30357E4C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$líḍé">
                <a:extLst>
                  <a:ext uri="{FF2B5EF4-FFF2-40B4-BE49-F238E27FC236}">
                    <a16:creationId xmlns:a16="http://schemas.microsoft.com/office/drawing/2014/main" id="{872F59C2-49C2-4A3F-A5CF-642762C84B4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ḓe">
                <a:extLst>
                  <a:ext uri="{FF2B5EF4-FFF2-40B4-BE49-F238E27FC236}">
                    <a16:creationId xmlns:a16="http://schemas.microsoft.com/office/drawing/2014/main" id="{1B3B6B5D-9A5D-4079-A2DE-9405EE62BAE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ṡ1îḋê">
                <a:extLst>
                  <a:ext uri="{FF2B5EF4-FFF2-40B4-BE49-F238E27FC236}">
                    <a16:creationId xmlns:a16="http://schemas.microsoft.com/office/drawing/2014/main" id="{B5A0A168-2E1C-4E8B-9910-6EB8930FA56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sḻíďè">
                <a:extLst>
                  <a:ext uri="{FF2B5EF4-FFF2-40B4-BE49-F238E27FC236}">
                    <a16:creationId xmlns:a16="http://schemas.microsoft.com/office/drawing/2014/main" id="{71C9823D-3660-4C9D-A4BB-977D53C4624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Sļïḍe">
                <a:extLst>
                  <a:ext uri="{FF2B5EF4-FFF2-40B4-BE49-F238E27FC236}">
                    <a16:creationId xmlns:a16="http://schemas.microsoft.com/office/drawing/2014/main" id="{9A5F3DA9-87B9-463F-8E87-753C71746ED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dè">
                <a:extLst>
                  <a:ext uri="{FF2B5EF4-FFF2-40B4-BE49-F238E27FC236}">
                    <a16:creationId xmlns:a16="http://schemas.microsoft.com/office/drawing/2014/main" id="{ACE97575-1278-4B98-8C75-A6F7D63FFFA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śļîḋé">
                <a:extLst>
                  <a:ext uri="{FF2B5EF4-FFF2-40B4-BE49-F238E27FC236}">
                    <a16:creationId xmlns:a16="http://schemas.microsoft.com/office/drawing/2014/main" id="{DD1BA764-57E9-4FE6-A246-EBB94E2999E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ṣ1ïḓè">
                <a:extLst>
                  <a:ext uri="{FF2B5EF4-FFF2-40B4-BE49-F238E27FC236}">
                    <a16:creationId xmlns:a16="http://schemas.microsoft.com/office/drawing/2014/main" id="{5B94B992-F579-4DAE-B01E-D89283B93F4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şḷiḓe">
                <a:extLst>
                  <a:ext uri="{FF2B5EF4-FFF2-40B4-BE49-F238E27FC236}">
                    <a16:creationId xmlns:a16="http://schemas.microsoft.com/office/drawing/2014/main" id="{7B2F4698-16D6-4A94-A18B-64F534F4D11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šľïḑè">
                <a:extLst>
                  <a:ext uri="{FF2B5EF4-FFF2-40B4-BE49-F238E27FC236}">
                    <a16:creationId xmlns:a16="http://schemas.microsoft.com/office/drawing/2014/main" id="{3717C3DF-C818-48B6-80E8-C824BDB853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ḷîḋé">
                <a:extLst>
                  <a:ext uri="{FF2B5EF4-FFF2-40B4-BE49-F238E27FC236}">
                    <a16:creationId xmlns:a16="http://schemas.microsoft.com/office/drawing/2014/main" id="{7A4C6998-B9E3-4701-80E4-A0FCFECFC42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šlîḋê">
                <a:extLst>
                  <a:ext uri="{FF2B5EF4-FFF2-40B4-BE49-F238E27FC236}">
                    <a16:creationId xmlns:a16="http://schemas.microsoft.com/office/drawing/2014/main" id="{C98B85E2-CE48-4C6E-9603-9E9D147170F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ṧḻiḓe">
                <a:extLst>
                  <a:ext uri="{FF2B5EF4-FFF2-40B4-BE49-F238E27FC236}">
                    <a16:creationId xmlns:a16="http://schemas.microsoft.com/office/drawing/2014/main" id="{5924EF68-ECC1-46E5-8FD1-08D421257FC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liḋè">
                <a:extLst>
                  <a:ext uri="{FF2B5EF4-FFF2-40B4-BE49-F238E27FC236}">
                    <a16:creationId xmlns:a16="http://schemas.microsoft.com/office/drawing/2014/main" id="{9EF8826A-0118-49EA-A53B-E3CFE671F01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ľíďe">
                <a:extLst>
                  <a:ext uri="{FF2B5EF4-FFF2-40B4-BE49-F238E27FC236}">
                    <a16:creationId xmlns:a16="http://schemas.microsoft.com/office/drawing/2014/main" id="{3FE71FA3-8960-4041-8190-677DC2783B0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ḷiḓé">
                <a:extLst>
                  <a:ext uri="{FF2B5EF4-FFF2-40B4-BE49-F238E27FC236}">
                    <a16:creationId xmlns:a16="http://schemas.microsoft.com/office/drawing/2014/main" id="{E82B7065-1E81-4BB4-A738-4A41ABDCD69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sľíḋê">
                <a:extLst>
                  <a:ext uri="{FF2B5EF4-FFF2-40B4-BE49-F238E27FC236}">
                    <a16:creationId xmlns:a16="http://schemas.microsoft.com/office/drawing/2014/main" id="{4BB5FCB5-5C5C-4884-8DC3-06F39C022CF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ḷïḑê">
                <a:extLst>
                  <a:ext uri="{FF2B5EF4-FFF2-40B4-BE49-F238E27FC236}">
                    <a16:creationId xmlns:a16="http://schemas.microsoft.com/office/drawing/2014/main" id="{331D2751-73F9-44A5-B28A-0539AE5817F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$1iḍé">
                <a:extLst>
                  <a:ext uri="{FF2B5EF4-FFF2-40B4-BE49-F238E27FC236}">
                    <a16:creationId xmlns:a16="http://schemas.microsoft.com/office/drawing/2014/main" id="{FC7A510D-D707-4DA6-A385-52E3998D026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šľíḋe">
                <a:extLst>
                  <a:ext uri="{FF2B5EF4-FFF2-40B4-BE49-F238E27FC236}">
                    <a16:creationId xmlns:a16="http://schemas.microsoft.com/office/drawing/2014/main" id="{09BE834E-2CF9-459C-9971-1E1B03716D8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ḑê">
                <a:extLst>
                  <a:ext uri="{FF2B5EF4-FFF2-40B4-BE49-F238E27FC236}">
                    <a16:creationId xmlns:a16="http://schemas.microsoft.com/office/drawing/2014/main" id="{980EC57F-25F5-4F96-95A2-5D6D91E4A6A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1iḋé">
                <a:extLst>
                  <a:ext uri="{FF2B5EF4-FFF2-40B4-BE49-F238E27FC236}">
                    <a16:creationId xmlns:a16="http://schemas.microsoft.com/office/drawing/2014/main" id="{F4268253-7BDC-4DE4-AFCE-EF5727E5952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şḷíďè">
                <a:extLst>
                  <a:ext uri="{FF2B5EF4-FFF2-40B4-BE49-F238E27FC236}">
                    <a16:creationId xmlns:a16="http://schemas.microsoft.com/office/drawing/2014/main" id="{57732656-4C64-4930-902E-352F63E0EAF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ṩľídé">
                <a:extLst>
                  <a:ext uri="{FF2B5EF4-FFF2-40B4-BE49-F238E27FC236}">
                    <a16:creationId xmlns:a16="http://schemas.microsoft.com/office/drawing/2014/main" id="{9DD4C811-F745-416B-A685-A1C3312ACEB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ş1idê">
                <a:extLst>
                  <a:ext uri="{FF2B5EF4-FFF2-40B4-BE49-F238E27FC236}">
                    <a16:creationId xmlns:a16="http://schemas.microsoft.com/office/drawing/2014/main" id="{60818C70-4472-41CD-A06E-36E96A77C78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ŝḻiḋe">
                <a:extLst>
                  <a:ext uri="{FF2B5EF4-FFF2-40B4-BE49-F238E27FC236}">
                    <a16:creationId xmlns:a16="http://schemas.microsoft.com/office/drawing/2014/main" id="{03530F15-4395-43F0-B4A1-571C9493004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lïḑè">
                <a:extLst>
                  <a:ext uri="{FF2B5EF4-FFF2-40B4-BE49-F238E27FC236}">
                    <a16:creationId xmlns:a16="http://schemas.microsoft.com/office/drawing/2014/main" id="{28DCCA2C-7530-4132-9527-79CCE87E257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1íḋè">
                <a:extLst>
                  <a:ext uri="{FF2B5EF4-FFF2-40B4-BE49-F238E27FC236}">
                    <a16:creationId xmlns:a16="http://schemas.microsoft.com/office/drawing/2014/main" id="{1A90BF34-BAFA-44BE-98AA-35A6FF1FC9D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ḻiḍê">
                <a:extLst>
                  <a:ext uri="{FF2B5EF4-FFF2-40B4-BE49-F238E27FC236}">
                    <a16:creationId xmlns:a16="http://schemas.microsoft.com/office/drawing/2014/main" id="{1A3D9B04-E633-4B7B-B013-FF14AEDB8F4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ṧ1íďé">
                <a:extLst>
                  <a:ext uri="{FF2B5EF4-FFF2-40B4-BE49-F238E27FC236}">
                    <a16:creationId xmlns:a16="http://schemas.microsoft.com/office/drawing/2014/main" id="{5CF1EEB7-43B4-4274-84CE-45E3F7B267B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1íďè">
                <a:extLst>
                  <a:ext uri="{FF2B5EF4-FFF2-40B4-BE49-F238E27FC236}">
                    <a16:creationId xmlns:a16="http://schemas.microsoft.com/office/drawing/2014/main" id="{8C9A4919-3CD3-4785-BB33-CBE863E3F5C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ṣḷîḍê">
                <a:extLst>
                  <a:ext uri="{FF2B5EF4-FFF2-40B4-BE49-F238E27FC236}">
                    <a16:creationId xmlns:a16="http://schemas.microsoft.com/office/drawing/2014/main" id="{BC783405-080C-4CFE-A174-B698836F27E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šḷïḑê">
                <a:extLst>
                  <a:ext uri="{FF2B5EF4-FFF2-40B4-BE49-F238E27FC236}">
                    <a16:creationId xmlns:a16="http://schemas.microsoft.com/office/drawing/2014/main" id="{90C7BE2E-CBAD-4E08-AB8D-03A32626889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ŝļîḍè">
                <a:extLst>
                  <a:ext uri="{FF2B5EF4-FFF2-40B4-BE49-F238E27FC236}">
                    <a16:creationId xmlns:a16="http://schemas.microsoft.com/office/drawing/2014/main" id="{26E64F17-ACAF-4C93-9F21-DB0A625BFD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liḑè">
                <a:extLst>
                  <a:ext uri="{FF2B5EF4-FFF2-40B4-BE49-F238E27FC236}">
                    <a16:creationId xmlns:a16="http://schemas.microsoft.com/office/drawing/2014/main" id="{8739E1E3-FF97-4E5B-85D0-A4A1D5A8236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ṥ1îdé">
                <a:extLst>
                  <a:ext uri="{FF2B5EF4-FFF2-40B4-BE49-F238E27FC236}">
                    <a16:creationId xmlns:a16="http://schemas.microsoft.com/office/drawing/2014/main" id="{7F1FE0C5-5646-446A-93D6-158E4FCF034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ṣlîḑé">
                <a:extLst>
                  <a:ext uri="{FF2B5EF4-FFF2-40B4-BE49-F238E27FC236}">
                    <a16:creationId xmlns:a16="http://schemas.microsoft.com/office/drawing/2014/main" id="{899F3B53-D5C6-455B-B2F7-8F7C57E02EA8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liďé">
                <a:extLst>
                  <a:ext uri="{FF2B5EF4-FFF2-40B4-BE49-F238E27FC236}">
                    <a16:creationId xmlns:a16="http://schemas.microsoft.com/office/drawing/2014/main" id="{E54A5132-8B22-4A27-8E6C-5B23AE72605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ŝliḓè">
                <a:extLst>
                  <a:ext uri="{FF2B5EF4-FFF2-40B4-BE49-F238E27FC236}">
                    <a16:creationId xmlns:a16="http://schemas.microsoft.com/office/drawing/2014/main" id="{139B5FBF-40F4-4FFE-B47D-2F92741522F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ļîḍé">
                <a:extLst>
                  <a:ext uri="{FF2B5EF4-FFF2-40B4-BE49-F238E27FC236}">
                    <a16:creationId xmlns:a16="http://schemas.microsoft.com/office/drawing/2014/main" id="{A3FB136B-7415-46C1-8096-6D533B7311D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1íḑê">
                <a:extLst>
                  <a:ext uri="{FF2B5EF4-FFF2-40B4-BE49-F238E27FC236}">
                    <a16:creationId xmlns:a16="http://schemas.microsoft.com/office/drawing/2014/main" id="{90BE127D-ED3B-4DDB-8CBF-3558FDCE25E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ṥḷiḑê">
                <a:extLst>
                  <a:ext uri="{FF2B5EF4-FFF2-40B4-BE49-F238E27FC236}">
                    <a16:creationId xmlns:a16="http://schemas.microsoft.com/office/drawing/2014/main" id="{1ADCC12C-4A58-4B76-A6A9-B3B5B2BBC95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s1ïdè">
                <a:extLst>
                  <a:ext uri="{FF2B5EF4-FFF2-40B4-BE49-F238E27FC236}">
                    <a16:creationId xmlns:a16="http://schemas.microsoft.com/office/drawing/2014/main" id="{081B8F33-5CDD-4BB4-8FF8-5A54AAE3564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ŝľîdê">
                <a:extLst>
                  <a:ext uri="{FF2B5EF4-FFF2-40B4-BE49-F238E27FC236}">
                    <a16:creationId xmlns:a16="http://schemas.microsoft.com/office/drawing/2014/main" id="{7EF23957-6E11-47B6-A6D4-B057F472F21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ḷïḍe">
                <a:extLst>
                  <a:ext uri="{FF2B5EF4-FFF2-40B4-BE49-F238E27FC236}">
                    <a16:creationId xmlns:a16="http://schemas.microsoft.com/office/drawing/2014/main" id="{43CFF9E7-FF57-4886-AD36-04B6E6BD0F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1îḋe">
                <a:extLst>
                  <a:ext uri="{FF2B5EF4-FFF2-40B4-BE49-F238E27FC236}">
                    <a16:creationId xmlns:a16="http://schemas.microsoft.com/office/drawing/2014/main" id="{6F405103-8697-4B7A-9F8E-7D19E301595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sļiḍè">
                <a:extLst>
                  <a:ext uri="{FF2B5EF4-FFF2-40B4-BE49-F238E27FC236}">
                    <a16:creationId xmlns:a16="http://schemas.microsoft.com/office/drawing/2014/main" id="{6DDCD9F1-5FEE-4794-BCBE-6F69A9F9BA6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ṧ1íḋé">
                <a:extLst>
                  <a:ext uri="{FF2B5EF4-FFF2-40B4-BE49-F238E27FC236}">
                    <a16:creationId xmlns:a16="http://schemas.microsoft.com/office/drawing/2014/main" id="{D66CE832-1256-48C3-A277-DD7A40C6DA4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$ḻíḑé">
                <a:extLst>
                  <a:ext uri="{FF2B5EF4-FFF2-40B4-BE49-F238E27FC236}">
                    <a16:creationId xmlns:a16="http://schemas.microsoft.com/office/drawing/2014/main" id="{B5586527-16F5-4EC7-AF88-EAA14964E3A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ṣļiḋé">
                <a:extLst>
                  <a:ext uri="{FF2B5EF4-FFF2-40B4-BE49-F238E27FC236}">
                    <a16:creationId xmlns:a16="http://schemas.microsoft.com/office/drawing/2014/main" id="{C2B3D42B-12D0-44A6-BDC6-BF71102F1DB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ş1îḋe">
                <a:extLst>
                  <a:ext uri="{FF2B5EF4-FFF2-40B4-BE49-F238E27FC236}">
                    <a16:creationId xmlns:a16="http://schemas.microsoft.com/office/drawing/2014/main" id="{2216E53F-CAB0-4429-8FDF-C3AEC59BA4F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$ḻiḋê">
                <a:extLst>
                  <a:ext uri="{FF2B5EF4-FFF2-40B4-BE49-F238E27FC236}">
                    <a16:creationId xmlns:a16="http://schemas.microsoft.com/office/drawing/2014/main" id="{0AD36528-1C05-481D-8B31-420C7679B98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8" name="文本框 2">
            <a:extLst>
              <a:ext uri="{FF2B5EF4-FFF2-40B4-BE49-F238E27FC236}">
                <a16:creationId xmlns:a16="http://schemas.microsoft.com/office/drawing/2014/main" id="{2F28FAC9-02F8-4369-8DBF-FABB883F8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5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对称密钥加密体制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可以由明文空间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、密文空间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（加密算法）：输入密钥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（解密算法）：输入密钥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或“错误”：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FAC9FEF0-5D56-482F-A7DE-BFFE1C66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00513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FC5B620-FC2A-43B1-9AC8-3227C25A06AF}"/>
              </a:ext>
            </a:extLst>
          </p:cNvPr>
          <p:cNvSpPr/>
          <p:nvPr/>
        </p:nvSpPr>
        <p:spPr>
          <a:xfrm>
            <a:off x="7568731" y="1384040"/>
            <a:ext cx="1608609" cy="64423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4278135-4C92-42D4-A456-D3C45D662379}"/>
              </a:ext>
            </a:extLst>
          </p:cNvPr>
          <p:cNvGrpSpPr/>
          <p:nvPr/>
        </p:nvGrpSpPr>
        <p:grpSpPr>
          <a:xfrm>
            <a:off x="8823616" y="597101"/>
            <a:ext cx="3067907" cy="572258"/>
            <a:chOff x="1618171" y="1650706"/>
            <a:chExt cx="9027999" cy="2016519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26D95B7-06D7-43D3-B200-9B6AC069A8E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73CD867-8DDB-4C4B-A3DA-0C3F50F20A13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500B6CC-DCDE-4F86-BC93-0156580D94C5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D3DD0F8-344D-413A-8D20-6DF5611FDFA2}"/>
                </a:ext>
              </a:extLst>
            </p:cNvPr>
            <p:cNvSpPr/>
            <p:nvPr/>
          </p:nvSpPr>
          <p:spPr>
            <a:xfrm>
              <a:off x="1867302" y="1775621"/>
              <a:ext cx="8625399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全体密文组成的集合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D109DBE-3DD7-4F9F-B59A-2F371E09C889}"/>
              </a:ext>
            </a:extLst>
          </p:cNvPr>
          <p:cNvCxnSpPr>
            <a:cxnSpLocks/>
            <a:stCxn id="70" idx="0"/>
            <a:endCxn id="74" idx="2"/>
          </p:cNvCxnSpPr>
          <p:nvPr/>
        </p:nvCxnSpPr>
        <p:spPr>
          <a:xfrm flipV="1">
            <a:off x="8373036" y="1169359"/>
            <a:ext cx="1991027" cy="214681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39C0D6B4-4758-406F-A754-AD17C049A5C5}"/>
              </a:ext>
            </a:extLst>
          </p:cNvPr>
          <p:cNvSpPr/>
          <p:nvPr/>
        </p:nvSpPr>
        <p:spPr>
          <a:xfrm>
            <a:off x="5694552" y="1367235"/>
            <a:ext cx="1608609" cy="64423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CC5BDB0-B821-4A18-9FA4-70DA8ECCBB4B}"/>
              </a:ext>
            </a:extLst>
          </p:cNvPr>
          <p:cNvGrpSpPr/>
          <p:nvPr/>
        </p:nvGrpSpPr>
        <p:grpSpPr>
          <a:xfrm>
            <a:off x="5425270" y="580296"/>
            <a:ext cx="3098882" cy="572258"/>
            <a:chOff x="1618171" y="1650706"/>
            <a:chExt cx="9027999" cy="201651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62C29F8-0C8A-4C9F-AE12-11C63CF52849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71BA2FB-503B-4076-8F09-3F16FA66CFE6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EF41E2-39C4-4438-B90A-E034EF5DC081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85AA62-7902-4D65-850F-834F2F37251C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全体明文组成的集合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E40B678-ABC8-4EB5-B518-AFEAD88A152C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6498857" y="1152554"/>
            <a:ext cx="482413" cy="214681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09153874-052F-46C9-9290-26CCA2CB3ABE}"/>
              </a:ext>
            </a:extLst>
          </p:cNvPr>
          <p:cNvSpPr/>
          <p:nvPr/>
        </p:nvSpPr>
        <p:spPr>
          <a:xfrm>
            <a:off x="5779210" y="3592932"/>
            <a:ext cx="1338028" cy="64423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5CAEF2-406F-4FEB-A54E-C029BDEA9CCB}"/>
              </a:ext>
            </a:extLst>
          </p:cNvPr>
          <p:cNvGrpSpPr/>
          <p:nvPr/>
        </p:nvGrpSpPr>
        <p:grpSpPr>
          <a:xfrm>
            <a:off x="9129027" y="2690482"/>
            <a:ext cx="2713222" cy="572258"/>
            <a:chOff x="1618171" y="1650706"/>
            <a:chExt cx="9027999" cy="2016519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B818960-EDC1-4BBB-AE27-6DC4C92D5C6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15FD100-C1CD-4C68-8C8D-697FEBC70205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32D6168-2915-4787-A0C7-5706DCFD95E4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8848FCE-7894-4C5D-B93C-AB9D390FA6AE}"/>
                </a:ext>
              </a:extLst>
            </p:cNvPr>
            <p:cNvSpPr/>
            <p:nvPr/>
          </p:nvSpPr>
          <p:spPr>
            <a:xfrm>
              <a:off x="1867301" y="1775621"/>
              <a:ext cx="8625399" cy="1822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Enc: </a:t>
              </a:r>
              <a:r>
                <a:rPr lang="en-US" altLang="zh-CN" sz="2400" dirty="0">
                  <a:solidFill>
                    <a:schemeClr val="bg1"/>
                  </a:solidFill>
                  <a:latin typeface="Segoe Print" panose="02000600000000000000" pitchFamily="2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× </a:t>
              </a:r>
              <a:r>
                <a:rPr lang="en-US" altLang="zh-CN" sz="2400" dirty="0">
                  <a:solidFill>
                    <a:schemeClr val="bg1"/>
                  </a:solidFill>
                  <a:latin typeface="Segoe Print" panose="02000600000000000000" pitchFamily="2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→ </a:t>
              </a:r>
              <a:r>
                <a:rPr lang="en-US" altLang="zh-CN" sz="2400" dirty="0">
                  <a:solidFill>
                    <a:schemeClr val="bg1"/>
                  </a:solidFill>
                  <a:latin typeface="Segoe Print" panose="02000600000000000000" pitchFamily="2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2400" baseline="30000" dirty="0">
                <a:solidFill>
                  <a:schemeClr val="bg1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EDC3DCF-2D47-4456-AE52-4F8F46173F01}"/>
              </a:ext>
            </a:extLst>
          </p:cNvPr>
          <p:cNvCxnSpPr>
            <a:cxnSpLocks/>
            <a:stCxn id="84" idx="6"/>
            <a:endCxn id="89" idx="1"/>
          </p:cNvCxnSpPr>
          <p:nvPr/>
        </p:nvCxnSpPr>
        <p:spPr>
          <a:xfrm flipV="1">
            <a:off x="7117238" y="2965513"/>
            <a:ext cx="2011789" cy="949534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273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7" grpId="0" animBg="1"/>
      <p:bldP spid="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977673-EC88-4A17-A678-DAFA4967D4C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6876D1-15C6-4316-861E-DDDC34DD437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9036DB3-0E1A-489A-9AAD-34FA69C2076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300004A-1120-4B28-AA77-0DB09DF7A13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F2AE46-9A83-435D-B59D-8FEBF65D9E6C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概率多项式时间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99C8639-0915-4B13-9700-40F055D30A3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8047432-7746-420A-9F18-757CB20612A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E69A066-F951-405B-A82D-CA00F17F85C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6708070-179C-4AA9-9BC3-5626F5A5E68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81B3E8A-2D35-4EE4-A696-3C734BC98DA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4A438E9-A095-4EBA-B5E9-809089E7B47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E9AC625-D192-4751-B720-B4091C70B9B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C22DF21-86DB-4C6F-BA0A-75202FE92D2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1D62172-6788-4372-94B6-49E2A8AC738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018624E-3E7B-47E7-B004-FC0A28A3A6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4FF8015-89ED-4687-B0C6-CA5A3DF54AE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8D353CF-A6A8-4F43-A870-63C490DA8F5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BB4A06C-F7FC-4847-AD86-589F1A115D2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19AE043-5780-4C00-82D9-33A19050E35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F0CF4A-D44D-44A6-B3A7-28206B36CE2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F754A9-A585-4569-83E0-C69DC7E2B8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1C3889C-A19D-409C-A816-DBB6AF7DCE5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2C3788A-6321-42A5-99A1-FB6BA1AC4C1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547199A-B440-446E-BC6F-B8DE57B7CE9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2E9E764-5414-4E6D-BF83-6980A542016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196B8C4-F8E4-403D-A36F-187C7BFCFD8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452D1D75-F370-43FB-A486-C61337FA216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90F9E01-D615-4C7F-B24F-14F9CFC1C7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AABDC82-A72C-49B6-9D7D-A10B8E59BED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CED8E5F3-F6D7-459C-B127-6F8A1F11DDF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DEA8F9B-DE2C-40AD-B0DB-5CDF6A2736E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BBA2FC6-417A-4DD4-ABDE-68FE07468C6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15EE215-29F4-44EB-9E54-D0F0E90B5F1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57FBB6-0535-41BC-8B70-17DB424C8E4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15046B5-547E-452C-A8E9-30CB38B64521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5502BC45-0007-4F9B-A6F4-F524161DBD4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AE5681A-8788-4093-BF9D-78937953279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C8EDA13-8D2E-4906-A08D-C2D464AFBF9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183229E-FF0D-4483-9E49-4B10069FA2C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C2BF97F-2E3F-4EEF-A3D7-B42DD3706FE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7F6905A-3203-45D4-9DCC-302A16B7C73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F40097A-4D1A-4B19-B6EA-B89260F63BC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7C0332B-D9D7-4373-86CA-58876576B89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4D80614-3D91-4102-BD24-16E258C5E58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46EB9CE-1938-4268-9884-CA7303096D7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FE785F-484D-454C-A046-0C350FAD637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1FD603DC-56F4-4610-9FB8-EA390488A42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9592B3D-9202-4A03-A9AE-BFF8AC217D5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91CCB90-E608-40F7-843F-1AD0D914EE3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80BE47E-698F-4FCC-8172-E29A744F1ED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B07F5C9-09D9-4575-86D9-9B596B1C38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AA5A637-7A4B-4AF5-A11C-9E1A9DF27EF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0BAAC7D-EACD-4E39-B7C7-7E135C1EAAA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054BD3-84A8-4A10-8A00-9B9011D0C3A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6059DD-B1B5-40C4-8B82-A275B260A84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12E3596-3481-4D93-8B40-1D43A15F196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C95DA72-AB8F-41D6-BD51-4108DD846E4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DF5129D-D6D2-48E1-A3C0-49173FE2F9B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AE93E86-662B-43A6-AE0C-D733A22789B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041CFF7-193D-4934-9B6D-597BF92357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AE71EB-579B-40ED-83D9-9A4FFA08527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4045139-CBE2-4252-8838-0101F269BD3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57BC1C9-C8C0-4655-A7BF-D08A07C0C7F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9FA1064-C4FB-49C4-A913-5889C8E49CB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6E19C2A-F6E0-461B-96F3-F17395ED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为什么时间复杂度要与输入长度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102CAF5-02B4-44E1-A17A-37F87DDA4FDD}"/>
              </a:ext>
            </a:extLst>
          </p:cNvPr>
          <p:cNvGrpSpPr/>
          <p:nvPr/>
        </p:nvGrpSpPr>
        <p:grpSpPr>
          <a:xfrm>
            <a:off x="8003717" y="1347909"/>
            <a:ext cx="2547978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20381AA-BA70-4E80-ACFB-193BBF34B74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89EEEE1-B082-4DEC-A024-4391B9BF7E3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39B025C-99DE-456F-8965-E0C793D6E20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0FEC01C-F091-48FE-9BB1-DF5AB1CC970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计算模型的机制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2">
            <a:extLst>
              <a:ext uri="{FF2B5EF4-FFF2-40B4-BE49-F238E27FC236}">
                <a16:creationId xmlns:a16="http://schemas.microsoft.com/office/drawing/2014/main" id="{CAF73A83-6097-454F-99CB-01B56BC9D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07560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计算模型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（单带）图灵机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，初始状态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，接受状态集合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，输入符号集合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，可用符号集合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，空格符号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转移函数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×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× {-1, 0,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1}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当达到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接收状态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停机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并输出头部在左边的内容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2">
            <a:extLst>
              <a:ext uri="{FF2B5EF4-FFF2-40B4-BE49-F238E27FC236}">
                <a16:creationId xmlns:a16="http://schemas.microsoft.com/office/drawing/2014/main" id="{35C63B02-4602-40CC-8F27-F215F3713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344118"/>
            <a:ext cx="9465923" cy="182646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每个图灵机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TM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定义了一个将输入映射为输出的函数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endParaRPr lang="en-US" altLang="zh-CN" sz="2400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如果将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定义域中的任意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输入图灵机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可输出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，且输入定义域以外的任意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无法停机，则称函数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可计算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可计算函数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的执行步骤数量（时间复杂度）与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629403-14D9-4628-B246-06741E71A684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24A798D-6AE4-4EFF-B31E-A8F8E740E2C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47BC25A-3E48-45C9-9C6A-2A8D023BFED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69A99DC-C424-4D49-BD97-FAE51011108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FD2725-2A89-4C48-8561-8B34A5C49C97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概率多项式时间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5E7DD3D-D450-491B-9E09-09D7CEF472F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790403C-E49F-41E5-957E-6E35AF27227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9940088-C506-4231-8D88-ACD00728473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FA82467-3DC1-4F68-8291-77AD36220E0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0852178-8642-43F5-B85A-682AE511162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1E75942E-2264-4068-A6F1-276AE864E32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B9C99AB-27ED-428E-8752-FA9F73DE953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4111E7E-B866-4D1E-9215-C82D6701904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C3FDDAF-21B0-471D-8A92-89E3C3867A9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CBF3A2C-4AFE-4BFB-8085-A08E1EBC4C0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2DE87121-BAEB-444C-A24A-6664A6CA43B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E69AFA1-332B-468D-9320-B94D46EF4AE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7326B4B-2469-4B83-B0C8-268D19D65D9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7262599-1F6E-45D7-BB01-AA1D5ACEA0E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8A80299-07C2-4A8D-8E64-425755BBA64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F1F91F2-F59E-4996-8207-F15F47FE0F7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7BD6A978-86A9-4F31-A8FD-8BAF426F8DA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1E4BDEB-227C-4CFA-A671-DC6F89D31FE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16416E7-0FCF-4A28-8AE6-A3DF4CE074F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DCE9E0A-6A5F-41B0-8B39-D6F9C9C352C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94CB2A1-18A7-489F-91A7-EFF7DFA2D3A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3107879D-2F23-434A-8B38-848F28165C4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50B4A84-A0D4-44A5-BDAA-4033AA2EAB4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51F6A41-1A06-452A-9DAC-08A3391C860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26645BE-8CF5-47DC-9B32-4C84FECF892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F1F98474-F23F-485C-9CDD-5DF0ABAFA4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78E10A1-BC07-4AA1-B54D-30E4B3BF0C4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4E5C54D-762B-42C4-81A7-4BBB814CFF5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191F8C1-27F8-46E4-BDE1-E04E035FC55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C9E1813-131C-438B-8267-83BCEF68E60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0161AE2-C843-4740-B59B-A6D3670461C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FD1215E-6B0F-43F1-AFB4-15A03F304C2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1C76D1B-F777-4CE6-A82C-A607A344E04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D095D09-31C0-48C2-A872-93A28C67E10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CBC33C8-6C16-440B-8BDE-2AA906F0FA6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1C554E5-C75F-4EC5-8E12-00FF71D6316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ED5731B-7291-4BF6-862F-44334C45C0B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DB06209-DCF7-4995-83A2-231BB0D338D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D673704-7DD4-48E8-BDE0-DDC137A535B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B8AB32-2F7D-47A4-B106-E68F6604F5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F9349AC-A8F5-4E46-9617-228651778ABE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04D3AB7-01B2-4E42-8E2D-DF90C246D1E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CA88699-40F5-41E9-BB00-E5FA39D21A8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910C446-F155-4A94-A2EB-8124412FDFB6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F5DA1D5-0B51-4698-80F7-2E805D7BF1B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6488B5-3591-42DC-95B5-25D2BDA7AFB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3255DDE-C603-4DAB-8EB7-370F54447E41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CDE8B33-361F-4062-9F16-953A4B3B3FB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DC64EA54-CD4A-4D57-913D-ED521CAE372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5B1D81D-B446-41C5-A79D-93DE62F83B8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FAD9302-3FF3-4146-B59C-940257815A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3D1FB72-8ED1-4918-B321-5BE6AEADC10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A3B02D3-AA34-4D27-B799-4E226ED5745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88C537C-310D-4C71-9A38-4AD4D3C24E6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62A7D27-4438-40C7-9894-E68543FB741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AE00F27-5A99-4DE5-9059-EDB4BFDFC2F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14E9D1-5658-44C3-8D94-6E347944BDE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E291404-8617-471C-85C3-61CCC5B333D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9880883-C5FA-4322-B332-1009586D316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9978C79-2A01-4C12-A0C1-E6490FF1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为什么“有效的敌手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算法”的刻画能够涵盖所有的现代计算机？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E0009738-5D33-40E3-9355-C2C706DE5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59211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Church-Turing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命题）如果一个函数在某个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合理的计算模型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可计算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，那么它在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图灵机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上也是可计算的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C786299D-58D5-441D-A991-F932988E1F39}"/>
              </a:ext>
            </a:extLst>
          </p:cNvPr>
          <p:cNvSpPr/>
          <p:nvPr/>
        </p:nvSpPr>
        <p:spPr>
          <a:xfrm>
            <a:off x="8362017" y="2625498"/>
            <a:ext cx="3281988" cy="803502"/>
          </a:xfrm>
          <a:prstGeom prst="wedgeRoundRectCallout">
            <a:avLst>
              <a:gd name="adj1" fmla="val -24674"/>
              <a:gd name="adj2" fmla="val -7524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历史上存在过的合理模型均被证明了符合该命题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2">
            <a:extLst>
              <a:ext uri="{FF2B5EF4-FFF2-40B4-BE49-F238E27FC236}">
                <a16:creationId xmlns:a16="http://schemas.microsoft.com/office/drawing/2014/main" id="{6F21B3E7-E6D8-45D6-8165-CF1F2F44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605505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（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Cobham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-Edmonds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定理）一个问题在某个合理且通用的计算模型中时间复杂度为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，当且仅当它在图灵机上的时间复杂度为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141602B-E7ED-4C23-B6AE-9933B647E33D}"/>
              </a:ext>
            </a:extLst>
          </p:cNvPr>
          <p:cNvGrpSpPr/>
          <p:nvPr/>
        </p:nvGrpSpPr>
        <p:grpSpPr>
          <a:xfrm>
            <a:off x="917665" y="5480407"/>
            <a:ext cx="10356669" cy="724153"/>
            <a:chOff x="1652716" y="1972344"/>
            <a:chExt cx="9148504" cy="372640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61322-0E95-471B-85EF-3105BD8FC172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708F473C-424F-45E1-BD14-ABBCB6D9391F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88D9A99-9CFA-46FA-A2A1-E77561116375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1348BD69-E13F-40AE-8E83-37CEF6DF66C5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CDFE0FC2-7D91-418D-825D-00116A0FA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AAE0A543-C111-47B1-89CD-43C28E6E41CE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6D015C41-40CC-462B-A085-2C376769BC70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D00078FF-D492-461A-97B0-73699E204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B65920D-2D77-40D9-8E71-365F23FEA36F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一个计算任务可以由实际计算机完成当且仅当它可以由图灵机完成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50A0EE3-5E21-45A1-A5E5-4AD5C5324686}"/>
              </a:ext>
            </a:extLst>
          </p:cNvPr>
          <p:cNvGrpSpPr/>
          <p:nvPr/>
        </p:nvGrpSpPr>
        <p:grpSpPr>
          <a:xfrm>
            <a:off x="3347495" y="4665452"/>
            <a:ext cx="5497009" cy="572258"/>
            <a:chOff x="1618171" y="1650706"/>
            <a:chExt cx="9027999" cy="2016519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C7DD0E0-FA5B-4FF9-BFFF-B6D39846A5DA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AB7AAC2-F31A-416A-AA25-A45E7E9B395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A23F6B3-A37E-4A12-AB1A-BA727855DCB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C3B9F0B-1914-40D4-AE9E-E6B291CD9268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算法的“有效”与否与计算模型无关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  <p:bldP spid="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4CBFB3-D256-4964-A917-810E963AF920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2E4754D-C3BF-4D60-A319-B47B2131972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7ADE4A8-8AF1-4CCA-A987-A7A239FADBC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BB297C1-9BB3-4EA5-A973-8196E6251B2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9F4775C-AB6A-4FBC-9FBA-08C1AC2AA55F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可忽略函数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76D5AFF-16CC-443F-AAE4-4332B57E30F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E15E978-6BE3-4185-B50B-609B6E96EC3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E747CA8-B4F2-4D36-BA59-C2B2B48AB66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C6479B5-92C9-4045-A773-BD87152697A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6188320-5524-4124-B4ED-A446E37594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F307EC-D6C2-4CF9-A73C-33E3E1B93EE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BBF108E-3603-4261-819A-5702534125C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D3520AB-C406-49F3-BC92-B9DCC5FB3B4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3E70172-05CB-4EA9-9191-69B88FA2F77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759B05-89BF-4A01-915A-25076376338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8109C7-3C84-4C04-A81B-FD4AFCB7D25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D608CB0-0423-4456-849B-C894911CE39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6040370-C7BB-42F2-A8C4-EBAA50C7EE3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600E774-B4E7-4482-BC94-0903E8E5726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F4E82F9-B2AB-4599-A4CE-CDDED9C18DA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AD7C7F1-1756-4C1F-82FA-F1FE01150BF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A882CD6-B4B6-4CB1-A490-AE7C3928AFF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9047462C-1018-46B1-8E25-7C193263D16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4DD858E-A082-43B3-803B-A082443DEA9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54E74E6-70DD-416F-8FFC-364585AA086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856DA0-F181-4032-816D-32CB7C50F4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E84CBFC-93F2-4614-95AA-591DC3F2972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D3A50B2-5FB4-4B66-BFBF-BCE29EB2C43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794FF3A-458F-4DEA-9584-F870B4B2985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694B632-2B5A-4B51-B653-A86E93B4232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BEBB643-F3A7-45BD-A606-378BAB007D5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5EC126B-1471-44AF-8269-19DEEFD3E6D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F37322E-46F2-41A4-A84E-B9C9EE638C9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41A2E3B-839E-47B9-93BC-EC405E3BB6C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4C790DF-3E2D-4295-A73E-CA7912FCD1E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353A6F0-39C9-45E8-BA83-6EA805912E3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35321F3-E856-4132-8A1E-F7FF4F781C4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8134B7B-DB22-4D77-884C-69ACA0C5915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3BEF7DC-8B8C-4782-B730-A227AB7BE04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565D7FC-1BAB-43FA-BF58-823A318BA5B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B80A709-8134-4E2B-BC9C-CB98953F6D4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E2B1D84-34EA-4741-AEF6-49877466FD0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7BB08C1-2A7F-44F2-9884-DEF6BE9D727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A46F8B4-BF94-45D2-96A0-E04F5C5399E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14D8B63-C417-4DA8-AECE-49531E264E7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AD9C163-C7DA-4146-B370-284BD4661E9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D4CAD8F-30BE-41AA-859F-662CF9F6F53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65BD45E-EF08-4A0B-BEE4-6D1FF788836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73B10BF-D7BB-483B-9E17-43851CE857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83F20BE-2E03-41E1-8268-7DE289B2D3D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5BF07BA-2E07-443A-8CD9-BD8B54BA3E0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B63CF5D-7927-420C-9292-5B814322429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5FE282C-3262-4E6C-9BD0-12C38F578C9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7041913-A144-43AE-AC14-C2D5DE3FD4A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34033471-61CB-4977-9F7C-1E5C0F5747E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B0B93C58-0D8D-4551-A179-22217B9C421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AD075330-4771-4628-A478-CA4080C4567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0B7B25F-A8C7-4D01-9EB7-F8631D34887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2DF39E5A-882C-4DAF-B32B-67E00BA75AD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23CFC29-CBA4-44D9-B953-706B58E1EA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817E42E-A254-4FD1-842D-6AF4E6CB592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F9466BA-AC60-4BB3-B444-A5033785700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93EF853-AECE-4231-ADA1-D8AEF286527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AFB2EF0-F572-4364-9FE4-C92900BE043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252BFD7-5421-4AAC-9D3A-FC1F06DF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如果对于每一个多项式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，使得对于所有的整数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，都满足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&lt; 1/poly(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，则称函数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597BE1D-B455-4394-8195-E0DD2F72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什么是可忽略的成功概率？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4D1B5ED9-F5D6-4602-84DC-FA0CEF21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358895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为什么可忽略的成功概率对于“有效的敌手”而言足够小？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lim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→∞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poly ·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4CBFB3-D256-4964-A917-810E963AF920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2E4754D-C3BF-4D60-A319-B47B2131972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7ADE4A8-8AF1-4CCA-A987-A7A239FADBC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BB297C1-9BB3-4EA5-A973-8196E6251B2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9F4775C-AB6A-4FBC-9FBA-08C1AC2AA55F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可忽略函数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76D5AFF-16CC-443F-AAE4-4332B57E30F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E15E978-6BE3-4185-B50B-609B6E96EC3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E747CA8-B4F2-4D36-BA59-C2B2B48AB66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C6479B5-92C9-4045-A773-BD87152697A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6188320-5524-4124-B4ED-A446E37594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F307EC-D6C2-4CF9-A73C-33E3E1B93EE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BBF108E-3603-4261-819A-5702534125C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D3520AB-C406-49F3-BC92-B9DCC5FB3B4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3E70172-05CB-4EA9-9191-69B88FA2F77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759B05-89BF-4A01-915A-25076376338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58109C7-3C84-4C04-A81B-FD4AFCB7D25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D608CB0-0423-4456-849B-C894911CE39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6040370-C7BB-42F2-A8C4-EBAA50C7EE3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600E774-B4E7-4482-BC94-0903E8E5726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F4E82F9-B2AB-4599-A4CE-CDDED9C18DA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AD7C7F1-1756-4C1F-82FA-F1FE01150BF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A882CD6-B4B6-4CB1-A490-AE7C3928AFF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9047462C-1018-46B1-8E25-7C193263D16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4DD858E-A082-43B3-803B-A082443DEA9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54E74E6-70DD-416F-8FFC-364585AA086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856DA0-F181-4032-816D-32CB7C50F4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E84CBFC-93F2-4614-95AA-591DC3F2972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D3A50B2-5FB4-4B66-BFBF-BCE29EB2C43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794FF3A-458F-4DEA-9584-F870B4B2985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694B632-2B5A-4B51-B653-A86E93B4232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BEBB643-F3A7-45BD-A606-378BAB007D5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5EC126B-1471-44AF-8269-19DEEFD3E6D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F37322E-46F2-41A4-A84E-B9C9EE638C9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41A2E3B-839E-47B9-93BC-EC405E3BB6C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4C790DF-3E2D-4295-A73E-CA7912FCD1E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353A6F0-39C9-45E8-BA83-6EA805912E3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35321F3-E856-4132-8A1E-F7FF4F781C4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8134B7B-DB22-4D77-884C-69ACA0C5915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23BEF7DC-8B8C-4782-B730-A227AB7BE04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565D7FC-1BAB-43FA-BF58-823A318BA5B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B80A709-8134-4E2B-BC9C-CB98953F6D4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E2B1D84-34EA-4741-AEF6-49877466FD0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7BB08C1-2A7F-44F2-9884-DEF6BE9D727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A46F8B4-BF94-45D2-96A0-E04F5C5399E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14D8B63-C417-4DA8-AECE-49531E264E7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AD9C163-C7DA-4146-B370-284BD4661E9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D4CAD8F-30BE-41AA-859F-662CF9F6F53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65BD45E-EF08-4A0B-BEE4-6D1FF788836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973B10BF-D7BB-483B-9E17-43851CE857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83F20BE-2E03-41E1-8268-7DE289B2D3D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5BF07BA-2E07-443A-8CD9-BD8B54BA3E0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B63CF5D-7927-420C-9292-5B814322429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5FE282C-3262-4E6C-9BD0-12C38F578C9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7041913-A144-43AE-AC14-C2D5DE3FD4A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34033471-61CB-4977-9F7C-1E5C0F5747E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B0B93C58-0D8D-4551-A179-22217B9C421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AD075330-4771-4628-A478-CA4080C4567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0B7B25F-A8C7-4D01-9EB7-F8631D34887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2DF39E5A-882C-4DAF-B32B-67E00BA75AD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23CFC29-CBA4-44D9-B953-706B58E1EA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817E42E-A254-4FD1-842D-6AF4E6CB592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F9466BA-AC60-4BB3-B444-A5033785700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93EF853-AECE-4231-ADA1-D8AEF286527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AFB2EF0-F572-4364-9FE4-C92900BE043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8" name="文本框 2">
            <a:extLst>
              <a:ext uri="{FF2B5EF4-FFF2-40B4-BE49-F238E27FC236}">
                <a16:creationId xmlns:a16="http://schemas.microsoft.com/office/drawing/2014/main" id="{E597BE1D-B455-4394-8195-E0DD2F72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假设我们有一个这样的安全方案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一个运行了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分钟的敌手能成功攻破该方案的概率为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时，意味着一个运行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分钟（大约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周）的敌手能够攻破该方案的概率为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50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时，一个运行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50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分钟（大约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个月）的敌手能够攻破该方案的概率约为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1/1000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500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时，一个运行超过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年的敌手攻破该方案的概率仅为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-500</a:t>
            </a:r>
          </a:p>
        </p:txBody>
      </p:sp>
      <p:sp>
        <p:nvSpPr>
          <p:cNvPr id="80" name="文本框 2">
            <a:extLst>
              <a:ext uri="{FF2B5EF4-FFF2-40B4-BE49-F238E27FC236}">
                <a16:creationId xmlns:a16="http://schemas.microsoft.com/office/drawing/2014/main" id="{860322E9-1E0D-4B74-9ACA-1764D749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944390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应该如何反映在密码学方案中？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C2D331-CCA4-4DED-ACA5-DC3D002F6756}"/>
              </a:ext>
            </a:extLst>
          </p:cNvPr>
          <p:cNvGrpSpPr/>
          <p:nvPr/>
        </p:nvGrpSpPr>
        <p:grpSpPr>
          <a:xfrm>
            <a:off x="458000" y="379930"/>
            <a:ext cx="7705612" cy="688062"/>
            <a:chOff x="458000" y="379930"/>
            <a:chExt cx="770561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5927E-912E-449C-97C0-9119163EDD6A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727FB11-DFA2-4F1E-9DB5-C5ED544B2D4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7B4CCF2-66D8-445E-958E-CF1A4548652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7594994-F7A6-475B-A6DE-2F7FC42B5BB8}"/>
                </a:ext>
              </a:extLst>
            </p:cNvPr>
            <p:cNvSpPr txBox="1"/>
            <p:nvPr/>
          </p:nvSpPr>
          <p:spPr>
            <a:xfrm>
              <a:off x="1146061" y="472593"/>
              <a:ext cx="7017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A43C54A-9EF1-4605-9720-B5713EA7B0F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D43A556-9585-420A-9117-D4BD31FBDED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978946-90C1-40B7-BDFD-5B27B1674E3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0EFA4EC-5480-4F8A-8123-7F9E8C00755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D5BB751-3E13-4D85-910F-1D1439F81C2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1900D831-9053-444A-956F-F294F8FAC60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4900ED0-C47B-4C45-B0FA-E9113F8B5A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FF99F74-2289-43E4-A589-BD205150F87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50CD408-7835-448E-926E-F9FCF08E66B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9444CAB-A68B-4779-B29B-42D08407E3C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14BB0EB-7343-44C0-A635-DC63B241D88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200B176-8A9B-4456-89AF-6FBE0A7FBC1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1AB2FB6-07B2-4294-963C-D7F7919CCA6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9FA0C70-4144-4BE5-A657-556BBE57300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7798A5B-3DD3-4BF0-B56A-F7CDB84C9B6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4212BD1-3B73-4B4C-AE19-9E07E3BD667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648ED41-41A6-4844-9DDC-A50834C45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EA41C8E-286B-4053-A0AE-10A5FA65E1AC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533E4A4-F672-4262-9348-55532BB6540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040F350-B1DF-4C58-B642-F7C86876022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2642EBB-955C-4B28-B7D1-F9D3B6CB2D9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BB714B45-AB7D-49DC-B98F-F81CF3D8D03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2FB5B2B-F974-47A5-A0C1-8DBCFA752CE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86EAA72-50B6-475E-84F5-A3287B5B28C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F3F8252-C947-4773-AB73-289331D16AE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9FF187E-94CC-4381-A52B-C08632DD9A1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C5EE978-65FE-472A-87B8-C7584CB85B3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4459893-CE49-4782-B7FA-BEB5F30B9B9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8A92535-70C6-4318-8042-D72EF052B5E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F58F03E4-0EBE-4521-8A2C-A4DE202404B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F4DBD78-E9B8-4BC5-BD88-D5EE46710CD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CD3FC30-7933-4FB9-B05E-841EE638289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E1E7ABF-DCF8-44F0-8537-EC823E050D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4EC4E9C-E572-4454-9E2F-247529D3E61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B80C2A0-C68A-4D99-9380-F0298440891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25C3B9F-37F2-4292-8B33-612DB7D72AA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78F00FD-CAFF-4AFE-BD82-36918611482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4D3ECF4-6D64-4C14-A5B2-420CB8F8F87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C0AC29BA-6C76-408A-B617-5C2F2B755FB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0936DDF-95A2-441A-AB9F-FF5E72D5D6F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C5CDF2E-A142-4E3D-92D9-D1570E6ADB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5B97D46-0407-4F83-BD15-B1CD7ADC375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C2AFB9F-B9D7-4C74-8172-EF390251D5D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D11E75C-AC7B-407C-B7A0-59B54A56FDE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5A4F09E-5459-4FBA-BA4A-335F83DC82A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59204A4-B308-4161-9F35-989466BE802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390C4B4-79B0-4C18-AB0F-A850D6968CD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2CAF48B-6CC0-44AA-817B-3A4C794C946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7B8C39D-DB6A-4C04-8404-52DAF66919E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01816C8-7561-4417-9682-C25C1B63155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6FC30C5-FAFE-4746-8B24-055435D9A3C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DBCA94D5-A310-4D0E-BF35-31CB2D1EB9A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772E29F-EDBE-4EC2-BA8C-3A6164CA51F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720F3B0D-6481-465B-991A-C48FB68E3EF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364D5B5-35BA-4C60-A6FB-81CC4406766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70983F6-8F5F-47E7-AFF8-A64A7184E9B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17EE01E-8814-480F-8008-ACEA511EABC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C32F5AB5-C0B7-45F8-BBAF-3CAA287A956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310493A-A28F-4593-99E9-7F38B5A7526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3629A15-3465-4041-BD85-0185A131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回顾渐进安全定义的一般形式：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如果每个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Probabilistic Polynomial-time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）敌手只能以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可以忽略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的概率攻破一个方案，那么该方案是安全的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7AEF594-CAA8-46DB-BBE4-7CBD32CB4BBF}"/>
              </a:ext>
            </a:extLst>
          </p:cNvPr>
          <p:cNvGrpSpPr/>
          <p:nvPr/>
        </p:nvGrpSpPr>
        <p:grpSpPr>
          <a:xfrm>
            <a:off x="422444" y="4719738"/>
            <a:ext cx="11347111" cy="724153"/>
            <a:chOff x="1652716" y="1972344"/>
            <a:chExt cx="9148504" cy="3726400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D35222A-3E6B-4C03-92AA-EF988ACB23C3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71B57478-B8C9-4D05-9CCB-BD320CD2B57C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1860BBE-5095-4B33-821F-A964C71AAF58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495EC908-23EA-4659-86EB-E45957957D2D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81CFE1CD-CCE4-438A-B3BE-9E18758A4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ED02E2C5-2528-43AE-8CE1-1269DBDC4D2F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EB57E5D2-A94F-4B6B-BA67-085F7FC9D9B9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C6256FE9-154E-4CE8-93AA-51006CCD6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BA2B097-1F17-4DD7-A591-EF3CAC53D991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特定的敌手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不能完成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特定的攻破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，则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给定任务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的一个密码学方案是安全的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EFF5D5C-DA4E-4CB4-B697-28271655E6CF}"/>
              </a:ext>
            </a:extLst>
          </p:cNvPr>
          <p:cNvGrpSpPr/>
          <p:nvPr/>
        </p:nvGrpSpPr>
        <p:grpSpPr>
          <a:xfrm>
            <a:off x="998126" y="3163802"/>
            <a:ext cx="4379495" cy="572258"/>
            <a:chOff x="1618171" y="1650706"/>
            <a:chExt cx="9027999" cy="201651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F2ABC7-7EDA-4279-AD22-1336B2CF0C73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E76A161-6C07-42F2-95A8-A8EEC3C5D14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87F0849-1178-4AE0-8F13-38F6E1BCCE02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7A138BE-39A4-46B2-9FDF-7CBD4252288A}"/>
                </a:ext>
              </a:extLst>
            </p:cNvPr>
            <p:cNvSpPr/>
            <p:nvPr/>
          </p:nvSpPr>
          <p:spPr>
            <a:xfrm>
              <a:off x="1867306" y="1775621"/>
              <a:ext cx="8625394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建模了 敌手能力 之 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计算能力</a:t>
              </a:r>
              <a:endPara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66EDD45A-D60B-4479-AA40-0D0CCE2F831A}"/>
              </a:ext>
            </a:extLst>
          </p:cNvPr>
          <p:cNvSpPr/>
          <p:nvPr/>
        </p:nvSpPr>
        <p:spPr>
          <a:xfrm>
            <a:off x="1660358" y="4820638"/>
            <a:ext cx="1672389" cy="55005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4DFDC64-1BDD-4F58-87E2-F1D4EB00EB3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flipV="1">
            <a:off x="2496553" y="3697016"/>
            <a:ext cx="714525" cy="1123622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987FA5D3-B93B-4742-940E-860498360D1E}"/>
              </a:ext>
            </a:extLst>
          </p:cNvPr>
          <p:cNvSpPr/>
          <p:nvPr/>
        </p:nvSpPr>
        <p:spPr>
          <a:xfrm>
            <a:off x="4423611" y="4820638"/>
            <a:ext cx="1672389" cy="55005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8FC5A05-AF55-4425-911B-854A6045E72E}"/>
              </a:ext>
            </a:extLst>
          </p:cNvPr>
          <p:cNvGrpSpPr/>
          <p:nvPr/>
        </p:nvGrpSpPr>
        <p:grpSpPr>
          <a:xfrm>
            <a:off x="5892208" y="3166267"/>
            <a:ext cx="4379495" cy="572258"/>
            <a:chOff x="1618171" y="1650706"/>
            <a:chExt cx="9027999" cy="201651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0267560-1579-44A4-9690-F4C79C27EA1E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4CA820F-B1B7-4F19-B0FA-CC4EDA94068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3550324-DE85-4C26-B7FC-92D863C0F57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9ECE21-C52F-4B26-B997-D279C65C5931}"/>
                </a:ext>
              </a:extLst>
            </p:cNvPr>
            <p:cNvSpPr/>
            <p:nvPr/>
          </p:nvSpPr>
          <p:spPr>
            <a:xfrm>
              <a:off x="1867307" y="1775621"/>
              <a:ext cx="8625395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建模了 特定的攻破 之 </a:t>
              </a:r>
              <a:r>
                <a:rPr lang="zh-CN" alt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概率</a:t>
              </a:r>
              <a:endPara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68DD10C-96D2-4DE1-BE11-E3E6A9F6B33E}"/>
              </a:ext>
            </a:extLst>
          </p:cNvPr>
          <p:cNvCxnSpPr>
            <a:cxnSpLocks/>
            <a:stCxn id="86" idx="0"/>
            <a:endCxn id="89" idx="2"/>
          </p:cNvCxnSpPr>
          <p:nvPr/>
        </p:nvCxnSpPr>
        <p:spPr>
          <a:xfrm flipV="1">
            <a:off x="5259806" y="3699481"/>
            <a:ext cx="2845354" cy="112115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23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7DFCACDF-B159-403F-A446-85104DF7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25" y="269471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56">
            <a:extLst>
              <a:ext uri="{FF2B5EF4-FFF2-40B4-BE49-F238E27FC236}">
                <a16:creationId xmlns:a16="http://schemas.microsoft.com/office/drawing/2014/main" id="{73A875A6-4ECD-47C9-B79F-0479605B07C5}"/>
              </a:ext>
            </a:extLst>
          </p:cNvPr>
          <p:cNvCxnSpPr>
            <a:cxnSpLocks noChangeShapeType="1"/>
            <a:stCxn id="3" idx="3"/>
            <a:endCxn id="73" idx="1"/>
          </p:cNvCxnSpPr>
          <p:nvPr/>
        </p:nvCxnSpPr>
        <p:spPr bwMode="auto">
          <a:xfrm>
            <a:off x="2412247" y="3142706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11">
            <a:extLst>
              <a:ext uri="{FF2B5EF4-FFF2-40B4-BE49-F238E27FC236}">
                <a16:creationId xmlns:a16="http://schemas.microsoft.com/office/drawing/2014/main" id="{29799D73-9A61-47F0-9200-F0AD6275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57" y="2694710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2">
            <a:extLst>
              <a:ext uri="{FF2B5EF4-FFF2-40B4-BE49-F238E27FC236}">
                <a16:creationId xmlns:a16="http://schemas.microsoft.com/office/drawing/2014/main" id="{83D10F79-AABB-4046-B456-A0B42215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2" y="314270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33">
            <a:extLst>
              <a:ext uri="{FF2B5EF4-FFF2-40B4-BE49-F238E27FC236}">
                <a16:creationId xmlns:a16="http://schemas.microsoft.com/office/drawing/2014/main" id="{029EE779-D2B7-459B-AAC7-23BA2F83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4970661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1">
            <a:extLst>
              <a:ext uri="{FF2B5EF4-FFF2-40B4-BE49-F238E27FC236}">
                <a16:creationId xmlns:a16="http://schemas.microsoft.com/office/drawing/2014/main" id="{95DB44AE-7BDD-4391-9E86-C4A59E52F402}"/>
              </a:ext>
            </a:extLst>
          </p:cNvPr>
          <p:cNvCxnSpPr>
            <a:cxnSpLocks noChangeShapeType="1"/>
            <a:stCxn id="7" idx="3"/>
            <a:endCxn id="6" idx="2"/>
          </p:cNvCxnSpPr>
          <p:nvPr/>
        </p:nvCxnSpPr>
        <p:spPr bwMode="auto">
          <a:xfrm flipV="1">
            <a:off x="6096000" y="3542816"/>
            <a:ext cx="0" cy="1427845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CA3DAC-21A9-49A9-8830-B9C28FCC3A71}"/>
              </a:ext>
            </a:extLst>
          </p:cNvPr>
          <p:cNvGrpSpPr/>
          <p:nvPr/>
        </p:nvGrpSpPr>
        <p:grpSpPr>
          <a:xfrm>
            <a:off x="458000" y="379930"/>
            <a:ext cx="5936832" cy="688062"/>
            <a:chOff x="458000" y="379930"/>
            <a:chExt cx="5936832" cy="688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F74B7F9-218E-401D-8D20-1825ABFB9CA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29B5809-B506-48CC-8F7D-EE0128A0443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7B2C63C-4FDE-4109-9DB7-ADD844F10C0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D36A37-EF87-46EC-939A-8A8793BD0B41}"/>
                </a:ext>
              </a:extLst>
            </p:cNvPr>
            <p:cNvSpPr txBox="1"/>
            <p:nvPr/>
          </p:nvSpPr>
          <p:spPr>
            <a:xfrm>
              <a:off x="1146061" y="472593"/>
              <a:ext cx="5248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安全的定义方式</a:t>
              </a:r>
            </a:p>
          </p:txBody>
        </p:sp>
        <p:grpSp>
          <p:nvGrpSpPr>
            <p:cNvPr id="1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D2FD602-CFB4-49C3-82E6-1A4AF2E82D3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3" name="ïṧḷïḋe">
                <a:extLst>
                  <a:ext uri="{FF2B5EF4-FFF2-40B4-BE49-F238E27FC236}">
                    <a16:creationId xmlns:a16="http://schemas.microsoft.com/office/drawing/2014/main" id="{401F40A8-7B0D-488E-AD51-0D1581987B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ṩļïḋe">
                <a:extLst>
                  <a:ext uri="{FF2B5EF4-FFF2-40B4-BE49-F238E27FC236}">
                    <a16:creationId xmlns:a16="http://schemas.microsoft.com/office/drawing/2014/main" id="{D05CB410-5435-4AD2-9A90-D3566A4587B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ḑé">
                <a:extLst>
                  <a:ext uri="{FF2B5EF4-FFF2-40B4-BE49-F238E27FC236}">
                    <a16:creationId xmlns:a16="http://schemas.microsoft.com/office/drawing/2014/main" id="{305DD82A-F0AB-4DD3-B90B-8A88327E932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šlîďè">
                <a:extLst>
                  <a:ext uri="{FF2B5EF4-FFF2-40B4-BE49-F238E27FC236}">
                    <a16:creationId xmlns:a16="http://schemas.microsoft.com/office/drawing/2014/main" id="{6708220F-306B-457F-BB77-85D762F965F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ṧ1ïďé">
                <a:extLst>
                  <a:ext uri="{FF2B5EF4-FFF2-40B4-BE49-F238E27FC236}">
                    <a16:creationId xmlns:a16="http://schemas.microsoft.com/office/drawing/2014/main" id="{B04C70D3-EBF4-4EAB-8656-4027E8B2A8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iḍè">
                <a:extLst>
                  <a:ext uri="{FF2B5EF4-FFF2-40B4-BE49-F238E27FC236}">
                    <a16:creationId xmlns:a16="http://schemas.microsoft.com/office/drawing/2014/main" id="{C5868B6D-9FB4-4E45-9A54-FE85AF64B7D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líḍé">
                <a:extLst>
                  <a:ext uri="{FF2B5EF4-FFF2-40B4-BE49-F238E27FC236}">
                    <a16:creationId xmlns:a16="http://schemas.microsoft.com/office/drawing/2014/main" id="{BDA6A845-9187-46EA-82B5-1AFECD520B3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ḓe">
                <a:extLst>
                  <a:ext uri="{FF2B5EF4-FFF2-40B4-BE49-F238E27FC236}">
                    <a16:creationId xmlns:a16="http://schemas.microsoft.com/office/drawing/2014/main" id="{A5F9250F-4919-46B7-B662-A1B64847BD7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1îḋê">
                <a:extLst>
                  <a:ext uri="{FF2B5EF4-FFF2-40B4-BE49-F238E27FC236}">
                    <a16:creationId xmlns:a16="http://schemas.microsoft.com/office/drawing/2014/main" id="{A2AE713D-2513-4E2C-92DF-C57DC55B726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íďè">
                <a:extLst>
                  <a:ext uri="{FF2B5EF4-FFF2-40B4-BE49-F238E27FC236}">
                    <a16:creationId xmlns:a16="http://schemas.microsoft.com/office/drawing/2014/main" id="{7A0623AB-B899-42B9-8693-209C92CC24C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ļïḍe">
                <a:extLst>
                  <a:ext uri="{FF2B5EF4-FFF2-40B4-BE49-F238E27FC236}">
                    <a16:creationId xmlns:a16="http://schemas.microsoft.com/office/drawing/2014/main" id="{052EF8B2-CD7B-4EE6-979D-A38B1FD375D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ļídè">
                <a:extLst>
                  <a:ext uri="{FF2B5EF4-FFF2-40B4-BE49-F238E27FC236}">
                    <a16:creationId xmlns:a16="http://schemas.microsoft.com/office/drawing/2014/main" id="{AA90F998-BC54-47C3-9227-F6A6FE65C58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ļîḋé">
                <a:extLst>
                  <a:ext uri="{FF2B5EF4-FFF2-40B4-BE49-F238E27FC236}">
                    <a16:creationId xmlns:a16="http://schemas.microsoft.com/office/drawing/2014/main" id="{6AED1642-BF3D-4FF3-8AC1-F188812BB70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1ïḓè">
                <a:extLst>
                  <a:ext uri="{FF2B5EF4-FFF2-40B4-BE49-F238E27FC236}">
                    <a16:creationId xmlns:a16="http://schemas.microsoft.com/office/drawing/2014/main" id="{501991FB-B222-456E-8825-40AC0E5942D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şḷiḓe">
                <a:extLst>
                  <a:ext uri="{FF2B5EF4-FFF2-40B4-BE49-F238E27FC236}">
                    <a16:creationId xmlns:a16="http://schemas.microsoft.com/office/drawing/2014/main" id="{13669786-CC0B-457A-844A-5D99A135AD4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ľïḑè">
                <a:extLst>
                  <a:ext uri="{FF2B5EF4-FFF2-40B4-BE49-F238E27FC236}">
                    <a16:creationId xmlns:a16="http://schemas.microsoft.com/office/drawing/2014/main" id="{3FC1B7FA-D418-4F23-BD05-6480A0FCE7C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ḷîḋé">
                <a:extLst>
                  <a:ext uri="{FF2B5EF4-FFF2-40B4-BE49-F238E27FC236}">
                    <a16:creationId xmlns:a16="http://schemas.microsoft.com/office/drawing/2014/main" id="{0B689964-98BA-4861-AA1B-2167044A449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lîḋê">
                <a:extLst>
                  <a:ext uri="{FF2B5EF4-FFF2-40B4-BE49-F238E27FC236}">
                    <a16:creationId xmlns:a16="http://schemas.microsoft.com/office/drawing/2014/main" id="{E5757013-B124-4DA3-8F4E-5CB4C1F99BC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ḻiḓe">
                <a:extLst>
                  <a:ext uri="{FF2B5EF4-FFF2-40B4-BE49-F238E27FC236}">
                    <a16:creationId xmlns:a16="http://schemas.microsoft.com/office/drawing/2014/main" id="{449FBB23-B9A9-449F-BED4-7FE253C4C06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iḋè">
                <a:extLst>
                  <a:ext uri="{FF2B5EF4-FFF2-40B4-BE49-F238E27FC236}">
                    <a16:creationId xmlns:a16="http://schemas.microsoft.com/office/drawing/2014/main" id="{7B6FC970-658B-4B68-91E7-91757BFBC7D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ľíďe">
                <a:extLst>
                  <a:ext uri="{FF2B5EF4-FFF2-40B4-BE49-F238E27FC236}">
                    <a16:creationId xmlns:a16="http://schemas.microsoft.com/office/drawing/2014/main" id="{B5FF6700-17FF-41C9-A81A-8DC23A38283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ṩḷiḓé">
                <a:extLst>
                  <a:ext uri="{FF2B5EF4-FFF2-40B4-BE49-F238E27FC236}">
                    <a16:creationId xmlns:a16="http://schemas.microsoft.com/office/drawing/2014/main" id="{D9FFB076-C963-402D-9FED-7BE891338B1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ľíḋê">
                <a:extLst>
                  <a:ext uri="{FF2B5EF4-FFF2-40B4-BE49-F238E27FC236}">
                    <a16:creationId xmlns:a16="http://schemas.microsoft.com/office/drawing/2014/main" id="{9EF3EAE2-A77C-4E7E-8677-9213A6CF8FE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ḷïḑê">
                <a:extLst>
                  <a:ext uri="{FF2B5EF4-FFF2-40B4-BE49-F238E27FC236}">
                    <a16:creationId xmlns:a16="http://schemas.microsoft.com/office/drawing/2014/main" id="{37AC4B4C-7940-4A63-8201-F9D4CE74A6D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$1iḍé">
                <a:extLst>
                  <a:ext uri="{FF2B5EF4-FFF2-40B4-BE49-F238E27FC236}">
                    <a16:creationId xmlns:a16="http://schemas.microsoft.com/office/drawing/2014/main" id="{C0BE6CDE-D833-4C84-B51B-22232F2A224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íḋe">
                <a:extLst>
                  <a:ext uri="{FF2B5EF4-FFF2-40B4-BE49-F238E27FC236}">
                    <a16:creationId xmlns:a16="http://schemas.microsoft.com/office/drawing/2014/main" id="{451FCF5D-5972-4E1F-A9E7-2BE781A1FCC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ḑê">
                <a:extLst>
                  <a:ext uri="{FF2B5EF4-FFF2-40B4-BE49-F238E27FC236}">
                    <a16:creationId xmlns:a16="http://schemas.microsoft.com/office/drawing/2014/main" id="{369A793B-C43A-4ECB-A75F-0DFAACE1B98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iḋé">
                <a:extLst>
                  <a:ext uri="{FF2B5EF4-FFF2-40B4-BE49-F238E27FC236}">
                    <a16:creationId xmlns:a16="http://schemas.microsoft.com/office/drawing/2014/main" id="{A65F63E0-B345-47F7-9D4B-B4C5697AE8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ḷíďè">
                <a:extLst>
                  <a:ext uri="{FF2B5EF4-FFF2-40B4-BE49-F238E27FC236}">
                    <a16:creationId xmlns:a16="http://schemas.microsoft.com/office/drawing/2014/main" id="{127F3DAC-8A30-4B3C-A5F1-82E9E76227A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dé">
                <a:extLst>
                  <a:ext uri="{FF2B5EF4-FFF2-40B4-BE49-F238E27FC236}">
                    <a16:creationId xmlns:a16="http://schemas.microsoft.com/office/drawing/2014/main" id="{7F3C3392-EE99-465D-8A56-B91D5759856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1idê">
                <a:extLst>
                  <a:ext uri="{FF2B5EF4-FFF2-40B4-BE49-F238E27FC236}">
                    <a16:creationId xmlns:a16="http://schemas.microsoft.com/office/drawing/2014/main" id="{D36D8BFC-5B47-4257-8733-ED5C9076D83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ḻiḋe">
                <a:extLst>
                  <a:ext uri="{FF2B5EF4-FFF2-40B4-BE49-F238E27FC236}">
                    <a16:creationId xmlns:a16="http://schemas.microsoft.com/office/drawing/2014/main" id="{DB71FE73-BF85-49C7-869D-ED51B9C43CC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lïḑè">
                <a:extLst>
                  <a:ext uri="{FF2B5EF4-FFF2-40B4-BE49-F238E27FC236}">
                    <a16:creationId xmlns:a16="http://schemas.microsoft.com/office/drawing/2014/main" id="{065F7BD6-A9E6-4272-86B6-8A20A038C72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ḋè">
                <a:extLst>
                  <a:ext uri="{FF2B5EF4-FFF2-40B4-BE49-F238E27FC236}">
                    <a16:creationId xmlns:a16="http://schemas.microsoft.com/office/drawing/2014/main" id="{3D90049A-7588-4A2C-8519-41BC91E9120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ḻiḍê">
                <a:extLst>
                  <a:ext uri="{FF2B5EF4-FFF2-40B4-BE49-F238E27FC236}">
                    <a16:creationId xmlns:a16="http://schemas.microsoft.com/office/drawing/2014/main" id="{A03ABB9E-D35D-408F-800B-754E87AD6B4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1íďé">
                <a:extLst>
                  <a:ext uri="{FF2B5EF4-FFF2-40B4-BE49-F238E27FC236}">
                    <a16:creationId xmlns:a16="http://schemas.microsoft.com/office/drawing/2014/main" id="{82459EE7-8983-46C8-BE78-F99FACEAF68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1íďè">
                <a:extLst>
                  <a:ext uri="{FF2B5EF4-FFF2-40B4-BE49-F238E27FC236}">
                    <a16:creationId xmlns:a16="http://schemas.microsoft.com/office/drawing/2014/main" id="{3000CE51-1790-4263-91A1-54C9AB4B936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ḷîḍê">
                <a:extLst>
                  <a:ext uri="{FF2B5EF4-FFF2-40B4-BE49-F238E27FC236}">
                    <a16:creationId xmlns:a16="http://schemas.microsoft.com/office/drawing/2014/main" id="{23A0420D-282B-4BDB-845A-F4D6C8FBFDD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šḷïḑê">
                <a:extLst>
                  <a:ext uri="{FF2B5EF4-FFF2-40B4-BE49-F238E27FC236}">
                    <a16:creationId xmlns:a16="http://schemas.microsoft.com/office/drawing/2014/main" id="{88DB2E9D-E0B7-49A9-BDE5-5194CD75F70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îḍè">
                <a:extLst>
                  <a:ext uri="{FF2B5EF4-FFF2-40B4-BE49-F238E27FC236}">
                    <a16:creationId xmlns:a16="http://schemas.microsoft.com/office/drawing/2014/main" id="{15036DE0-29CD-4F1F-86CD-E1B819671C9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iḑè">
                <a:extLst>
                  <a:ext uri="{FF2B5EF4-FFF2-40B4-BE49-F238E27FC236}">
                    <a16:creationId xmlns:a16="http://schemas.microsoft.com/office/drawing/2014/main" id="{55956711-28E2-4D6A-95E2-EE45CB97091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1îdé">
                <a:extLst>
                  <a:ext uri="{FF2B5EF4-FFF2-40B4-BE49-F238E27FC236}">
                    <a16:creationId xmlns:a16="http://schemas.microsoft.com/office/drawing/2014/main" id="{038DDC57-BF15-4C23-AFA9-FA5A3070B88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îḑé">
                <a:extLst>
                  <a:ext uri="{FF2B5EF4-FFF2-40B4-BE49-F238E27FC236}">
                    <a16:creationId xmlns:a16="http://schemas.microsoft.com/office/drawing/2014/main" id="{4C41899C-43AC-49B3-83C0-182E4D3BA4B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sliďé">
                <a:extLst>
                  <a:ext uri="{FF2B5EF4-FFF2-40B4-BE49-F238E27FC236}">
                    <a16:creationId xmlns:a16="http://schemas.microsoft.com/office/drawing/2014/main" id="{FFC2FAF5-6A0A-4649-89F1-92DD8EEC0C1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iḓè">
                <a:extLst>
                  <a:ext uri="{FF2B5EF4-FFF2-40B4-BE49-F238E27FC236}">
                    <a16:creationId xmlns:a16="http://schemas.microsoft.com/office/drawing/2014/main" id="{40136751-8F14-4280-8B04-AC7A3554D96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Sļîḍé">
                <a:extLst>
                  <a:ext uri="{FF2B5EF4-FFF2-40B4-BE49-F238E27FC236}">
                    <a16:creationId xmlns:a16="http://schemas.microsoft.com/office/drawing/2014/main" id="{907A870E-064E-4334-96C1-4B9CEB248CA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ṣ1íḑê">
                <a:extLst>
                  <a:ext uri="{FF2B5EF4-FFF2-40B4-BE49-F238E27FC236}">
                    <a16:creationId xmlns:a16="http://schemas.microsoft.com/office/drawing/2014/main" id="{7BCC13F5-5885-495B-9332-A6075B07F9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ḷiḑê">
                <a:extLst>
                  <a:ext uri="{FF2B5EF4-FFF2-40B4-BE49-F238E27FC236}">
                    <a16:creationId xmlns:a16="http://schemas.microsoft.com/office/drawing/2014/main" id="{9A93145B-BAA8-433D-8722-798041B1001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s1ïdè">
                <a:extLst>
                  <a:ext uri="{FF2B5EF4-FFF2-40B4-BE49-F238E27FC236}">
                    <a16:creationId xmlns:a16="http://schemas.microsoft.com/office/drawing/2014/main" id="{8436E4AF-FE34-45ED-BE4F-969667022FF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îdê">
                <a:extLst>
                  <a:ext uri="{FF2B5EF4-FFF2-40B4-BE49-F238E27FC236}">
                    <a16:creationId xmlns:a16="http://schemas.microsoft.com/office/drawing/2014/main" id="{43DBB1C8-19EB-484D-BAA3-5D265C78992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ḷïḍe">
                <a:extLst>
                  <a:ext uri="{FF2B5EF4-FFF2-40B4-BE49-F238E27FC236}">
                    <a16:creationId xmlns:a16="http://schemas.microsoft.com/office/drawing/2014/main" id="{C8DDAC0A-FAEF-4BA3-9B8C-12904E4D659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ṣ1îḋe">
                <a:extLst>
                  <a:ext uri="{FF2B5EF4-FFF2-40B4-BE49-F238E27FC236}">
                    <a16:creationId xmlns:a16="http://schemas.microsoft.com/office/drawing/2014/main" id="{57F9576E-48A7-42CD-BB79-22D5E86A9CF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sļiḍè">
                <a:extLst>
                  <a:ext uri="{FF2B5EF4-FFF2-40B4-BE49-F238E27FC236}">
                    <a16:creationId xmlns:a16="http://schemas.microsoft.com/office/drawing/2014/main" id="{51A79CB3-838A-4929-8310-0AC2DCF1677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1íḋé">
                <a:extLst>
                  <a:ext uri="{FF2B5EF4-FFF2-40B4-BE49-F238E27FC236}">
                    <a16:creationId xmlns:a16="http://schemas.microsoft.com/office/drawing/2014/main" id="{5171204F-423C-422B-A427-D157B302385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$ḻíḑé">
                <a:extLst>
                  <a:ext uri="{FF2B5EF4-FFF2-40B4-BE49-F238E27FC236}">
                    <a16:creationId xmlns:a16="http://schemas.microsoft.com/office/drawing/2014/main" id="{51A7AA49-399F-4E56-9D34-D0B18496CFF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ṣļiḋé">
                <a:extLst>
                  <a:ext uri="{FF2B5EF4-FFF2-40B4-BE49-F238E27FC236}">
                    <a16:creationId xmlns:a16="http://schemas.microsoft.com/office/drawing/2014/main" id="{D40356A3-E9C6-40C7-833D-CE8610071A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1îḋe">
                <a:extLst>
                  <a:ext uri="{FF2B5EF4-FFF2-40B4-BE49-F238E27FC236}">
                    <a16:creationId xmlns:a16="http://schemas.microsoft.com/office/drawing/2014/main" id="{D73DE414-37B4-4471-88B2-06D310628E5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$ḻiḋê">
                <a:extLst>
                  <a:ext uri="{FF2B5EF4-FFF2-40B4-BE49-F238E27FC236}">
                    <a16:creationId xmlns:a16="http://schemas.microsoft.com/office/drawing/2014/main" id="{C13C6241-A397-4AD7-9A1A-B7081CCE05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D0CF102-B027-448C-B711-60869CB02E1C}"/>
              </a:ext>
            </a:extLst>
          </p:cNvPr>
          <p:cNvSpPr/>
          <p:nvPr/>
        </p:nvSpPr>
        <p:spPr>
          <a:xfrm>
            <a:off x="3599063" y="2694760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56">
            <a:extLst>
              <a:ext uri="{FF2B5EF4-FFF2-40B4-BE49-F238E27FC236}">
                <a16:creationId xmlns:a16="http://schemas.microsoft.com/office/drawing/2014/main" id="{E5CBD1BC-1E04-4159-B46E-F72B10D24052}"/>
              </a:ext>
            </a:extLst>
          </p:cNvPr>
          <p:cNvCxnSpPr>
            <a:cxnSpLocks noChangeShapeType="1"/>
            <a:endCxn id="78" idx="1"/>
          </p:cNvCxnSpPr>
          <p:nvPr/>
        </p:nvCxnSpPr>
        <p:spPr bwMode="auto">
          <a:xfrm>
            <a:off x="4845518" y="3142680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F8BBACD-A980-4478-8892-CDE7E25FD5DD}"/>
              </a:ext>
            </a:extLst>
          </p:cNvPr>
          <p:cNvSpPr/>
          <p:nvPr/>
        </p:nvSpPr>
        <p:spPr>
          <a:xfrm>
            <a:off x="7555786" y="2694760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56">
            <a:extLst>
              <a:ext uri="{FF2B5EF4-FFF2-40B4-BE49-F238E27FC236}">
                <a16:creationId xmlns:a16="http://schemas.microsoft.com/office/drawing/2014/main" id="{4E7EDC15-C492-4B47-A38F-26C256F98E0A}"/>
              </a:ext>
            </a:extLst>
          </p:cNvPr>
          <p:cNvCxnSpPr>
            <a:cxnSpLocks noChangeShapeType="1"/>
            <a:stCxn id="78" idx="3"/>
            <a:endCxn id="5" idx="1"/>
          </p:cNvCxnSpPr>
          <p:nvPr/>
        </p:nvCxnSpPr>
        <p:spPr bwMode="auto">
          <a:xfrm flipV="1">
            <a:off x="8802241" y="3142696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11AD071-D245-4F2D-9BAE-109EF249A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998" y="31293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2EB8054-F0FD-4E2D-84A3-3E2F3615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992" y="31293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2">
            <a:extLst>
              <a:ext uri="{FF2B5EF4-FFF2-40B4-BE49-F238E27FC236}">
                <a16:creationId xmlns:a16="http://schemas.microsoft.com/office/drawing/2014/main" id="{F2992D56-26F4-482B-8DF7-9898F8E38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如何根据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给定任务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定义对称密钥加密体制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的计算安全？</a:t>
            </a:r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762D8ED1-DC4A-466A-890C-C1790E891CEF}"/>
              </a:ext>
            </a:extLst>
          </p:cNvPr>
          <p:cNvSpPr/>
          <p:nvPr/>
        </p:nvSpPr>
        <p:spPr>
          <a:xfrm>
            <a:off x="6872671" y="4841152"/>
            <a:ext cx="2427740" cy="531259"/>
          </a:xfrm>
          <a:prstGeom prst="wedgeRoundRectCallout">
            <a:avLst>
              <a:gd name="adj1" fmla="val -58034"/>
              <a:gd name="adj2" fmla="val 3406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俺是一个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1499490-7B61-4D2D-A2FF-1C7A93D3E150}"/>
              </a:ext>
            </a:extLst>
          </p:cNvPr>
          <p:cNvSpPr/>
          <p:nvPr/>
        </p:nvSpPr>
        <p:spPr>
          <a:xfrm>
            <a:off x="3521338" y="3619927"/>
            <a:ext cx="151355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7138C9E-109A-4E94-A56A-3595BBD55CEC}"/>
              </a:ext>
            </a:extLst>
          </p:cNvPr>
          <p:cNvSpPr/>
          <p:nvPr/>
        </p:nvSpPr>
        <p:spPr>
          <a:xfrm>
            <a:off x="7435861" y="3619927"/>
            <a:ext cx="1486304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Dec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12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3AF2E25-4733-49DF-82FC-0990490FA4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FAC1D0-4A90-42DA-96B8-46A3D7E2E62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8C4797-6606-4E60-B8DD-2FA22753D3D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D2B68B5-41AB-4D6C-97E6-7F1E115F1C5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623E194-40AA-409D-A82C-0C36CDBACEBE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安全的定义方式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不可区分性实验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FBD7EE1-474D-49FB-8183-133560E277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7E8FD04-67AF-41E1-8BB6-8F0D93D3BB3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7165B5D1-3D94-48D2-9BB4-D3E37F4F726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818848C-6A5A-435D-BB67-6BBEF8081AA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1C0475B-84AE-4756-87FC-DBF1B3B36EC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50E1863-6242-4DF5-A90F-EC1C564B2F7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0BBA6B4-4A38-45BF-9028-17A466D9828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B95DE4F-BAC7-43B1-A908-2732C1B0CC1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AF1B646-5AFF-4182-8535-8A485F5828A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F5635CAD-0B09-44B0-BB9E-7D559A076DD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B11588A-3BE1-4290-B482-5574AF38B22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3535646C-D702-471F-8EC4-4E3F2BD559F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0FBC37E-F8DA-41FA-AA6D-38ECC4D1243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D3B37B55-0770-4E37-A005-BA3985CAB0F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1B88F0F-79D3-47E3-BA02-713E491991C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26CB28E-4556-4EF1-9548-FE47FC499BE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5FC2FB4-BB94-4E2A-B8DA-BA98046E40A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99157694-DB34-49FA-A129-04BF1793E52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7F8012-4B4E-4C52-B473-694D4114638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9492D8D-3956-4843-8E07-FC678A33F8A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7C7455A-BD1C-4F26-B3ED-F2C7D2AFC7C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015BCF0-C0CD-4C61-9464-EABE184D4F6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D2AFF43-F27E-42BA-8532-2A9F32A0828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11F7E72-8E46-47BF-8446-AE1FADD3CBB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398F98C-FFAE-49C3-A446-F0148C6E20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D41701F-98D6-49EA-9092-604E8764B26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6078B9F-3F18-4569-BBA3-5B2905F50AA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1BDBD53-4809-429E-A2B0-B1874505B3C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A1B283A7-1B01-4E34-89EB-DDE256A7A33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D603070-E750-4FDB-A6C1-6455725729B8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2AA61EA-D0E6-4824-85D9-C4673348FBB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AECDF4C-BAA7-42E7-A1E2-05D946F45F7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D685823-A9F6-4588-9EA8-F8E8A3CBCB9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4A622B24-A76C-40EF-A75C-689BE71FED5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1F10D1F-1FBC-4895-8864-4C53DF63D44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268BABF-BF8D-4F8F-9F1C-1444F573AEC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C111DB0-822C-46AC-9FD8-74F25EC504F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1CFCCC8-87B5-4E0A-BC56-320A2973873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36551E6-0CDF-42E7-BAE2-03206B4AB2D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8AAB4C0-85BD-4E0A-9437-E03720059D5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48C8760-F23A-41F6-9144-7E60F2D8ACF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F03C66C-C3BA-4EBC-9E43-66517112BE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544DA59-D2A8-4BF2-8704-284285E3E58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654052F-134A-418F-BE05-58CAD2260B2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423B806-549F-4B07-87CD-1CDFA1CBD0AB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36BD01F-A810-41B2-965F-DC9373AFA46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5F310A6-8848-404E-AB6B-CBA11DB5333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A37AD2D-5632-44DB-86EE-EA990225068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C2ECAF5-EF11-425F-81CE-95654D96D5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F5F64AB-34B2-48A6-93BD-7AA140D05B4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6771DFE-E8A2-4BAE-A3C4-2E8E6B74DE1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F8C5651-F3EC-4257-92C9-3A9E5E3921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DA761BB-9C74-4367-92A8-46BFC2D35C4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1F3E4B9-37EE-460D-8DA9-45F2F09561A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15914CD-B059-4614-8E4C-62463F866E4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38C18DD-E379-4E63-B5F4-DABD233CF15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619F691-0066-48AA-9A5D-A4BE424DB85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B219803-33CB-4D8B-8291-F1135C4E97C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F60A8A5-55E9-40F3-8273-049A4054D07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8" name="文本框 2">
            <a:extLst>
              <a:ext uri="{FF2B5EF4-FFF2-40B4-BE49-F238E27FC236}">
                <a16:creationId xmlns:a16="http://schemas.microsoft.com/office/drawing/2014/main" id="{F05477DB-2F57-4A8C-A91B-6F4E00D1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27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如何基于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Adversary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给定任务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描述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设计一个基于敌手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Experiment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，并在实验中形式化地定义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不可达到的能力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实验模拟了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给定任务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中敌手与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Challenger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之间的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博弈（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Game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敌手试图破解一个密码学方案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，而挑战者希望知道敌手是否成功</a:t>
            </a:r>
          </a:p>
        </p:txBody>
      </p:sp>
      <p:pic>
        <p:nvPicPr>
          <p:cNvPr id="70" name="图片 33">
            <a:extLst>
              <a:ext uri="{FF2B5EF4-FFF2-40B4-BE49-F238E27FC236}">
                <a16:creationId xmlns:a16="http://schemas.microsoft.com/office/drawing/2014/main" id="{7ED7CAE6-D439-43E3-AE10-548D148E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42" y="4902771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LT\Pictures\png\002.png">
            <a:extLst>
              <a:ext uri="{FF2B5EF4-FFF2-40B4-BE49-F238E27FC236}">
                <a16:creationId xmlns:a16="http://schemas.microsoft.com/office/drawing/2014/main" id="{6318CCB8-877B-4EF1-9545-F1F083BE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709" y="4732624"/>
            <a:ext cx="567744" cy="871551"/>
          </a:xfrm>
          <a:prstGeom prst="rect">
            <a:avLst/>
          </a:prstGeom>
          <a:noFill/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80442C8D-F74F-4E91-B2B8-CE5F3248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743" y="560417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挑战者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236D73E-FF86-48D3-8D06-BC2AF345F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904" y="560417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r>
              <a:rPr lang="en-US" altLang="zh-CN" sz="20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000" baseline="-25000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56">
            <a:extLst>
              <a:ext uri="{FF2B5EF4-FFF2-40B4-BE49-F238E27FC236}">
                <a16:creationId xmlns:a16="http://schemas.microsoft.com/office/drawing/2014/main" id="{2515079D-81DB-413A-B4E5-9A0B6E7E50E9}"/>
              </a:ext>
            </a:extLst>
          </p:cNvPr>
          <p:cNvCxnSpPr>
            <a:cxnSpLocks noChangeShapeType="1"/>
            <a:stCxn id="71" idx="3"/>
            <a:endCxn id="70" idx="2"/>
          </p:cNvCxnSpPr>
          <p:nvPr/>
        </p:nvCxnSpPr>
        <p:spPr bwMode="auto">
          <a:xfrm>
            <a:off x="4011453" y="5168400"/>
            <a:ext cx="2797989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0502DDE-F093-40DC-BD95-994D666AFE2A}"/>
              </a:ext>
            </a:extLst>
          </p:cNvPr>
          <p:cNvSpPr/>
          <p:nvPr/>
        </p:nvSpPr>
        <p:spPr>
          <a:xfrm>
            <a:off x="2968036" y="4240199"/>
            <a:ext cx="6392902" cy="186489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A43D46A-5626-4F26-9B8D-07B3F76D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653" y="4968344"/>
            <a:ext cx="763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(·)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56">
            <a:extLst>
              <a:ext uri="{FF2B5EF4-FFF2-40B4-BE49-F238E27FC236}">
                <a16:creationId xmlns:a16="http://schemas.microsoft.com/office/drawing/2014/main" id="{FE196DE1-668D-4F11-A776-E27634CA227A}"/>
              </a:ext>
            </a:extLst>
          </p:cNvPr>
          <p:cNvCxnSpPr>
            <a:cxnSpLocks noChangeShapeType="1"/>
            <a:stCxn id="70" idx="0"/>
            <a:endCxn id="79" idx="1"/>
          </p:cNvCxnSpPr>
          <p:nvPr/>
        </p:nvCxnSpPr>
        <p:spPr bwMode="auto">
          <a:xfrm flipV="1">
            <a:off x="7407108" y="5168399"/>
            <a:ext cx="1054545" cy="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EDCC8E-138F-45B0-A970-EDD284D2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59" y="4972592"/>
            <a:ext cx="1708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密码学方案</a:t>
            </a:r>
            <a:r>
              <a:rPr lang="el-G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56">
            <a:extLst>
              <a:ext uri="{FF2B5EF4-FFF2-40B4-BE49-F238E27FC236}">
                <a16:creationId xmlns:a16="http://schemas.microsoft.com/office/drawing/2014/main" id="{B4248071-D5D6-4C75-A40C-C7539F4863AE}"/>
              </a:ext>
            </a:extLst>
          </p:cNvPr>
          <p:cNvCxnSpPr>
            <a:cxnSpLocks noChangeShapeType="1"/>
            <a:stCxn id="85" idx="3"/>
            <a:endCxn id="78" idx="1"/>
          </p:cNvCxnSpPr>
          <p:nvPr/>
        </p:nvCxnSpPr>
        <p:spPr bwMode="auto">
          <a:xfrm>
            <a:off x="2411196" y="5172647"/>
            <a:ext cx="556840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0631B7CF-D84C-4927-9D9B-89F13AA7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859" y="4972592"/>
            <a:ext cx="1115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Exp(·)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56">
            <a:extLst>
              <a:ext uri="{FF2B5EF4-FFF2-40B4-BE49-F238E27FC236}">
                <a16:creationId xmlns:a16="http://schemas.microsoft.com/office/drawing/2014/main" id="{72523D95-1299-4D66-9875-D7F3313BF995}"/>
              </a:ext>
            </a:extLst>
          </p:cNvPr>
          <p:cNvCxnSpPr>
            <a:cxnSpLocks noChangeShapeType="1"/>
            <a:stCxn id="78" idx="3"/>
            <a:endCxn id="90" idx="1"/>
          </p:cNvCxnSpPr>
          <p:nvPr/>
        </p:nvCxnSpPr>
        <p:spPr bwMode="auto">
          <a:xfrm>
            <a:off x="9360938" y="5172647"/>
            <a:ext cx="761921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7CEF4217-FECA-486A-92C2-C5217B16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70" y="4231707"/>
            <a:ext cx="1417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</a:t>
            </a:r>
            <a:endParaRPr lang="en-US" altLang="zh-CN" sz="2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8" grpId="0" animBg="1"/>
      <p:bldP spid="79" grpId="0"/>
      <p:bldP spid="85" grpId="0"/>
      <p:bldP spid="90" grpId="0"/>
      <p:bldP spid="9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8BE8A25-D3A4-4B12-A8E4-DF886D1A4697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8F70755-77DC-4EAE-A614-94B87B6A067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348B027-CF56-4F9D-97EB-F63F5941DAA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BF1A158-464B-44DA-9853-22AF00A58A6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E80FAEA-9510-46C4-85A7-34E23E2EE4E1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安全的定义方式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不可区分性实验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0E8E964-7ACD-4D90-ACB0-59C06A4BF7F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BADE667-EBAF-4775-8C08-5CB29DFD77A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451E404-C1D8-49E8-A66F-BE793A92F1E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23B0E52-7498-4836-A003-62A27077CCD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478DD03-EE8F-4C55-8BA4-628F5B1ACAD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A49841C-9688-4538-8917-984423481D8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49ED31C-A126-4F18-BB50-61701A1E6A3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D031E99E-0362-4E13-B583-33FFB3A331E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2C6EA2F-6F5E-4BC4-B3C4-7AB5D74185F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49672A6-0CD1-4F4D-99A3-7D1F8F0312D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A8F7E64-AB36-4658-BE38-ADF41A7A386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6C17781-F2B9-4C75-BAD1-B79EF291530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9613BEA4-1EDE-4F74-A487-673395CE810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04D686A-AC7C-469F-A892-6C376EB248F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D7F1E40-2014-4A23-A62C-126F3BED48D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0AF7B4A-2564-44DB-93A6-F71BA992F3F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00B0EF5-0E4F-42CD-A879-079FAEF1FBC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B34FAC1-AA60-4361-A96C-874B420A629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812A414-9244-4499-8648-F3221A6A1F8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3866F49-3110-4A05-866F-C014B2EAB21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F315D92-BBBD-4864-83D0-A54BCB99990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16E91DF8-1711-44F4-AFAF-E86D29D5BF8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F1E90B37-F95E-40EA-AB1C-731482564D4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E6E86DF-6129-4FF2-92DA-906336906C8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0483401-81EE-413B-9326-68BC5FEA2A9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D4E4271-581C-496F-9737-4F4035105FF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D1FF251-DAA6-42F4-BD53-220E22694D1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61C3A43-A5D7-46A0-9D88-9ABE8818FFC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211BEE3-08EC-4FFE-AEE5-9CFE9567E2B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2200908-1ADB-4314-9A4F-571BBA86974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8F35FF5-D6B8-41E0-9D1D-45C613E9DCE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DD9848A-687D-471E-A785-679A008F903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3F954351-CC6E-446B-88A3-2BD4DA9BC92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7FC2B9AE-C90D-4F76-89F7-A96F455E504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94A3D79-DA03-4B46-9C7C-F92529124EE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E3BFCAA-DB67-4110-90EA-3F9B2229C58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D724042-F5C8-4EDB-8146-619EB896B96B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45A17E6-12E6-451B-B52A-44EA62ADE7F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C719316D-1CEB-4561-B67D-FD2BF34B6C9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12227F1-4597-4648-B2D8-D20306D0ACD3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9B3D038-15BE-4CAA-B4EE-2335E01FE9C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97086B4-E054-4A8A-BE6D-BDF5C70FB87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3142398-0C17-486F-8C0E-DE3C182D564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A0192201-84CE-405B-9EC5-A31263C65F8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BD49489-719C-49FF-9157-E0D7C94A88B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172E400-F6DC-4BAF-8501-B3F38687746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C980A27-9896-4C29-B06A-39A3AF850F3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3DB367C-5371-4915-899D-CC67EFFFA93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70DA1F5-D87D-4B0E-AC75-BD0ABD3ADC3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90B3FCC-EB14-4DFF-A72D-9A51C3ED5E5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96B8BA3-26D2-417A-80E4-26B41EB35F5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80557A7-BC88-4B61-B3B2-43D4E0B1119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386F5AF-0F26-4E85-9C84-9D3EFB015DC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0EC27133-6AF0-4953-BDCA-6C3A1AE68A9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E39405D-160E-4CB7-B724-E00049432AE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8BCA673-347E-4611-B4B4-8FE69BDB174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AB0C74AA-9EA7-42C4-81DF-078082F78FC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85FBA15-2856-4A61-B0A7-88478B9DE43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8D32CB3-8A2D-4D62-B8C6-253DB23F227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9D2BDFF5-0786-4A40-9CA8-377D6D30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9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对称密钥加密体制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eavesdropper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indistinguishability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实验定义为：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6F6CF5F8-3FB7-4B62-8482-74D960334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9649"/>
            <a:ext cx="9465923" cy="31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窃听不可区分性实验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输出一对长度相等的消息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给挑战者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生成一个密钥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，选择一个随机比特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并发送给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输出一个比特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成功）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562EE3F-F5C1-41B1-8F42-1F7768532112}"/>
              </a:ext>
            </a:extLst>
          </p:cNvPr>
          <p:cNvGrpSpPr/>
          <p:nvPr/>
        </p:nvGrpSpPr>
        <p:grpSpPr>
          <a:xfrm>
            <a:off x="8578393" y="1999720"/>
            <a:ext cx="2856321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E088EFE-FC08-4087-A68B-A3A3CE1DC09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80958A8-66BA-443B-A8E6-45E2A2955F1F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389993-7754-49C8-A8D9-8E3F5C6324E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801E7E7-B457-4C48-9182-7ADB45609321}"/>
                </a:ext>
              </a:extLst>
            </p:cNvPr>
            <p:cNvSpPr/>
            <p:nvPr/>
          </p:nvSpPr>
          <p:spPr>
            <a:xfrm>
              <a:off x="1867300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场景：唯密文攻击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7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3712E7B-D0F0-4958-A82E-CB8ED11823BE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97D77ED-6C18-4345-A7AF-53CB34BA415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C8AA6E8-4C88-4646-A24B-01A0912BE17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F18943F-F916-4838-8B2B-003DAAB7743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4D5F7C-7B26-4570-A3C1-CBA5424EF7BD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安全的定义方式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不可区分性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5DE5048-84F7-493B-9DA0-0D755525EFE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A24DFC8-A931-4A7E-8659-3A27AEA137D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CE352C3A-7ADC-4DE6-A397-A10553FD87B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4C4350-58F1-4571-9C4E-5FB757BF8FAE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9B1D5A7-2E4D-4E2C-BDBB-7C65765AB22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6126D57-68FE-4255-9395-E1F408A73E8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24C6F958-047B-4269-8C4A-F9D1960E2D9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F3FC271-4471-43B1-8526-C26E6F2C962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7CC8AFC-5D81-4D05-91E4-AF06A019B1A6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4F3C847E-E97E-454C-9C72-3C027B78402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FF509C8-94A8-4809-8CCA-A5716BAE34C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9D124353-2F33-411C-990C-83EF03FADC7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2DAE3C7-BAE3-41E2-AEF7-DAFB6A6A513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A785A2C-CC44-4E92-B1A8-01CB62682EE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0A5BF3F-B8FE-4D10-8CB6-D31AF8F032E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F33750AC-1F70-4A9A-8F7E-C9BBB69DA7A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B76B794-D1E9-4D54-84D1-43981147B14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3FFFB94-289C-4962-B10E-A38FDEFE026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E32073B-629B-4EC3-8D6C-A4063A8CA80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B3C2EF8-3CA5-49F3-AD0F-ADBC0A3E903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7C921A64-286D-4830-B090-7236E5779BA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C43EB45-EC54-447D-831F-87896CFE859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686C883F-B555-4F02-B6C2-DB038CC2DB9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9176D9A-CD9D-480E-A475-0B123594E6D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0C96362-D00B-4869-B00B-1615F00BF73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3045F12F-06C1-4F81-88A9-BA58A4098E5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B8185A70-6B16-4361-938D-B303D33BAD4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53FA953-2157-4655-81E0-AC58B7A2F45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0EEDA9F-4EF3-4495-9377-EA9B112C349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3CFC88D-DA85-471F-9650-D9CD284AEF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363F123E-1602-45F3-8C1F-106FC6034FA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936E83C-94E9-4815-9757-B7E10E49AA6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C35B0C1-8618-4D29-A79C-AC0981971A4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92D9E4D-207E-49CF-BA8A-C7613F31EEB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AC4387C-0A64-45D6-A99F-E5B922EC583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6CB24CC-966A-4785-904C-EB3494A6F2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D4C8668E-805B-4648-B85D-7050DFBC0A2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0FA46CF-6418-428D-8491-C02F2BEF424C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6C6CD42-807D-4159-925D-CB1148968E3C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3D1B979-C835-4B8D-AE5D-C91ED65744C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6430A53-2A4F-41FA-9994-4EDF88A4662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4BED749-79B6-4C5D-A14D-5E7FD0B2EEC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64829CF-7015-4922-8859-0B82617AA8D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4368161-1D72-4A0A-AFE5-2DCADDCADE2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351FCC1-3ABE-4E6E-83FA-3BCDD9759ED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82E277B-87AF-4F24-A79D-2502F3876E2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4760B-6E16-4AC6-9897-9979D10D1BE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D26A7B2-6302-4509-9464-3D3B7F8527E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C6ED9CEC-7503-46E2-9364-131B5255FEE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EE17ADA-D801-4AC2-9DC4-49870674756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12D967E7-1848-42B9-80DD-DA6ACB07ED7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BB3292D-02F7-4392-8D11-917503272DD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C945D00-54A8-4043-B0CD-D5ECF0DA047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D5264DF-C652-49D1-9952-6F44C467AF6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9C2599F-DE52-4C65-91B6-8BDFE771607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0D09069D-85AB-4864-B884-E0B593C8B10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8E5BB24-3A8F-4453-AEB7-66CCB8D681B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E31B9ED-93AE-48CF-8200-66FD5EC8355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3A14380-347E-4BE5-8A8D-6A3BC4AA983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D622091-809E-4158-B6FF-193E7D6C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窃听者存在的情况下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完善不可区分性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73E53E6-C4D1-40C7-95DD-B90BB905633F}"/>
              </a:ext>
            </a:extLst>
          </p:cNvPr>
          <p:cNvGrpSpPr/>
          <p:nvPr/>
        </p:nvGrpSpPr>
        <p:grpSpPr>
          <a:xfrm>
            <a:off x="2607200" y="3066923"/>
            <a:ext cx="6977597" cy="724153"/>
            <a:chOff x="1652716" y="1972344"/>
            <a:chExt cx="9148504" cy="372640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A031916-8DC1-469F-A0FA-08961BED5956}"/>
                </a:ext>
              </a:extLst>
            </p:cNvPr>
            <p:cNvGrpSpPr/>
            <p:nvPr/>
          </p:nvGrpSpPr>
          <p:grpSpPr>
            <a:xfrm>
              <a:off x="1652716" y="1972344"/>
              <a:ext cx="9113647" cy="3726400"/>
              <a:chOff x="1343407" y="2407293"/>
              <a:chExt cx="9505193" cy="2669531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A11589CD-1CBF-4069-9304-A1F6049BB35A}"/>
                  </a:ext>
                </a:extLst>
              </p:cNvPr>
              <p:cNvSpPr/>
              <p:nvPr/>
            </p:nvSpPr>
            <p:spPr>
              <a:xfrm>
                <a:off x="1343407" y="2407293"/>
                <a:ext cx="9505185" cy="266953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310A5448-2748-4B77-9CC0-2867216F061C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1B77CFE-CE09-4DCA-9DD7-B5327F9871C7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A44EDD09-CE8E-4CDB-9935-66DF452C7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E045DA22-B196-4596-9FFC-67E304B88226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BCD9105-0119-47CE-84C7-5A48D769C5E9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7A270F0-D707-40C0-85A0-A06812818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22C132C-8E5B-4037-943B-CC30E1B0C9CB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完善不可区分性的定义与完善保密的定义等价</a:t>
              </a:r>
            </a:p>
          </p:txBody>
        </p:sp>
      </p:grpSp>
      <p:sp>
        <p:nvSpPr>
          <p:cNvPr id="78" name="文本框 2">
            <a:extLst>
              <a:ext uri="{FF2B5EF4-FFF2-40B4-BE49-F238E27FC236}">
                <a16:creationId xmlns:a16="http://schemas.microsoft.com/office/drawing/2014/main" id="{0A4B7CA7-229E-4DC5-980F-84683F44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3986396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窃听者存在的情况下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</a:t>
            </a:r>
          </a:p>
        </p:txBody>
      </p:sp>
    </p:spTree>
    <p:extLst>
      <p:ext uri="{BB962C8B-B14F-4D97-AF65-F5344CB8AC3E}">
        <p14:creationId xmlns:p14="http://schemas.microsoft.com/office/powerpoint/2010/main" val="16965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7ADFB9-9FA9-4DB1-A18C-D4A82224D54F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7955416-B6AB-4D49-BCF8-23BE2DFB0BD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2F1EA3B-7181-447C-B203-C4CD3A2BBB6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66C038D-4F9A-4216-82F9-5889093E5E1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83E348-9B80-49FA-A657-6792AB20E718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安全的定义方式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语义安全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8E2AACA-4BFB-4744-A76E-A6085DB2C40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1293F36-4F5D-4F28-90DC-54BA8DA8144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03E9058D-27A9-48E0-9D93-BF00B47B22C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1971FFD-0F70-4491-AB4F-4CC02F39373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36A5792-DF9C-4F26-9433-88F3C85B957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3F5787A-213B-4FA0-95E4-B61AD4F4FC0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922C838-4F8B-47D9-B6D1-BB125C88914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8B47F4C4-7A52-4750-AA6E-22346C998E2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DDD16B0-0E50-4F2B-9E8A-9AF38BD1E54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4BA00B5-BD58-4036-A756-339A16571E0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C390605-FD40-4FE2-A0CD-D14592134FA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610A9B88-FBE8-42D4-AF6A-3545EF02955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5FE7BA6-0C77-411F-9623-3831D3E17D3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0F09A11-2AE4-4012-9BE1-CF72858D78E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669FCAF-5C6A-4A23-9431-92C5827F18C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A98CA25-211B-46C7-8095-6802C6EABEC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6BC1B2E-F80A-4F14-84CB-D536967DF84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7DF96DC-9E73-44D8-BFF8-676E627065E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0139BB0-2A1C-48FC-B473-B7697F09322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C35D53E-EA64-4B34-9054-107779FD3F0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80B6916-2F65-46E3-AAAE-CB5D9E37897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9B37002-CBDA-4C19-9F00-04B491187FC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3D488D6-4710-4967-8B07-79B30F6C2AE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031B108B-974A-4825-A410-42FA6FEC90F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9160B1B-7E26-441A-B88A-86B8CD9183A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6B21753-8745-4A32-A997-777A96A7904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D10D730-BD77-4F4B-B22F-EF844362FB8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3804A450-53AA-4E9A-8DCF-CD8B2D42B8B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30A104D-EA20-4218-A5FE-E89978AF3D8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FD40654-1C5D-444A-8948-DA70D49B28B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565920D5-002E-4831-9AB6-B0046745173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E79BCF5-24EA-47AA-B382-ED171EE4BEE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8610956-850F-4A55-822C-146A35887B0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EA8C3A0-C50D-43EF-925A-11A6761B076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B8E3D77-EF82-49A2-9166-C428F94EAC5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E9E8ECC-A10B-4BD5-8420-E63B02776B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4A89EB1-1523-47B3-84F9-8780E46EDC6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6AB9362-690E-47A0-9F67-7DB52C37680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356DC76-8AAA-4FD0-BC88-56958B2809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E72292-B49D-4FD6-B143-40BE7D6E163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A03EA1B-5284-4780-B762-CB66C4D1B54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C3E30EA-2A17-4342-8433-987A1797D96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97640A5-6BF8-4D69-BFAC-0891E42F6F9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790CB77-8051-4D07-AD2D-E680C4EAA78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D17F088-B0ED-4708-8E0F-48A804B1D06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07B1E169-D963-4665-8FD0-BF1C1BE65CB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F784BA66-12EC-4370-AE9B-601BA7136EC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C456969-ED0F-4837-AA88-79D5E21443C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DC80070-4BE7-4841-A01D-01786E84662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B852E4A-FC78-429A-8E90-B2218F690D2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F94F91A-7B8B-4BF2-8BF5-4755457568B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35F03AB8-EB30-43A8-A711-E2D0BC892D2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FD520A7-7546-4E44-98C6-9EE20756DAA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93C181-C37D-47D4-BF37-16E158D1A01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CBC295D-6119-43EE-9B9B-2F05EB652C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ED7BF17-45E9-46A2-8EBC-51D05C42529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2969B30-07D2-4609-974B-17C1F5F99E7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6963A0-CCF2-457D-8467-6E4CAC28459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0851154-DBAE-4418-A617-B246C84E3E9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0DCA3B5-1B03-4DEE-AF75-4289E42A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为什么不可区分性可以用于建模现实中的安全？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C861FE10-0F68-40F2-9C45-544F9A3F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636492" cy="94096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我们希望的“语义上的安全”：如果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任何概率多项式时间敌手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都无法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从密文中计算任何关于明文的函数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，则加密方案是安全的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0237EE17-6AA6-4F29-A9D6-C8C81CF8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994620"/>
            <a:ext cx="9636492" cy="27137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一个对称密钥加密方案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，如果对于所有概率多项式时间算法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都存在一个概率多项式时间算法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，其使得对所有有效可采样分布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...)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根据分布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选取），以及所有多项式时间可计算函数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)]|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在窃听者存在的情况下是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语义安全（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Semantic Security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06D80E3-1069-4026-B64A-076885C7069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6239395" y="2861130"/>
            <a:ext cx="0" cy="13349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文本框 2">
            <a:extLst>
              <a:ext uri="{FF2B5EF4-FFF2-40B4-BE49-F238E27FC236}">
                <a16:creationId xmlns:a16="http://schemas.microsoft.com/office/drawing/2014/main" id="{64FA1627-3111-4302-A2D8-7E0527BF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771188"/>
            <a:ext cx="9636492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一个对称密钥加密方案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具备窃听者存在的情况下的不可区分性，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在窃听者存在的情况下是语义安全的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第一章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155A29E6-F489-4B03-BF34-C9AFCDBA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28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古典密码学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几个简单的密码体制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移位密码等古典密码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流密码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密码分析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古典密码的密码分析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LFSR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流密码的密码分析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81F98C36-90F3-4D84-804F-3C56F710012B}"/>
              </a:ext>
            </a:extLst>
          </p:cNvPr>
          <p:cNvGrpSpPr/>
          <p:nvPr/>
        </p:nvGrpSpPr>
        <p:grpSpPr>
          <a:xfrm>
            <a:off x="1363037" y="4646471"/>
            <a:ext cx="6617988" cy="572258"/>
            <a:chOff x="1618171" y="1650706"/>
            <a:chExt cx="9027999" cy="201651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CC4D4CA-98F0-41FF-A309-5618315C8EC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E566F28-A6F7-4995-B9FE-EECFEB45DCE6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5F729E2-A532-4A3D-A350-02704D3E4CE8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2392367-C46A-4AE1-8EFF-F99107373248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如何看待古典密码的安全性？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06605A9-8CB0-40E3-9A5D-1354A7FC2DEB}"/>
              </a:ext>
            </a:extLst>
          </p:cNvPr>
          <p:cNvGrpSpPr/>
          <p:nvPr/>
        </p:nvGrpSpPr>
        <p:grpSpPr>
          <a:xfrm>
            <a:off x="1363037" y="5601590"/>
            <a:ext cx="6617988" cy="572258"/>
            <a:chOff x="1618171" y="1650706"/>
            <a:chExt cx="9027999" cy="2016519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EB52A6D-C928-4144-AD45-BFA87599D3EE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F6F225E-7F42-4A20-9AC4-0873CB919D68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DC29006-AD0D-4D6F-B720-A282D00E7EB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586A52A-BC98-48D0-8185-F49AA834B3CA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密码分析的对象是什么？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6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17C1BE-5B8E-4839-914F-7E6C31D5ABAD}"/>
              </a:ext>
            </a:extLst>
          </p:cNvPr>
          <p:cNvGrpSpPr/>
          <p:nvPr/>
        </p:nvGrpSpPr>
        <p:grpSpPr>
          <a:xfrm>
            <a:off x="458000" y="379930"/>
            <a:ext cx="7894147" cy="688062"/>
            <a:chOff x="458000" y="379930"/>
            <a:chExt cx="789414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54F9F7-7BE4-4C5F-9C07-57FEBC0917F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55DA5E0-3F75-4A73-BB9A-D9EBC94FBEB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FDBD749-6579-4C2B-9A9A-13D71D5712D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C7DD26-828E-448D-AC9B-85E2C92BE096}"/>
                </a:ext>
              </a:extLst>
            </p:cNvPr>
            <p:cNvSpPr txBox="1"/>
            <p:nvPr/>
          </p:nvSpPr>
          <p:spPr>
            <a:xfrm>
              <a:off x="1146060" y="472593"/>
              <a:ext cx="72060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7A4E02-6522-4E07-9874-B28101A2CC9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5BD54D5-4E63-48D8-8B66-19513A63927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B5A5BE80-2376-4061-80CC-7DF02DC6909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5D9E149-741C-4215-956B-4E3DEEB23D5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ECF1D81-BD1C-4174-AC61-AE13EBC4334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2BCC6DC-9148-4431-93FC-4CB50FA5071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BAE598D-AA0B-4FE9-8AED-248FACA5C24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8DC8BCA1-FC46-4DF5-B65E-DC041A347A7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FD58960-CFEB-4313-AE65-26E576A1177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D9B8513-07BC-4428-9A3B-627F27526C7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6D4E565-D7D2-44F6-8476-844234DE610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2857A95-8577-495A-9632-0A645145550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15D9BE4-E347-44D9-BE96-182970C2B7A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3969C25-73AC-467C-A2B9-8CCDFA86C01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A87FFEA-434D-425F-80FF-55FA8B93844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E474D28-43D4-4B49-9ABD-1E4DAA70FC7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735CBA3-1A73-4C6B-B7D5-EF894CE2994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DA260E7-5F37-4AF1-9AE2-84A62A9F1D5C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4A053B5-A8E8-4C8A-BCF8-CAF36302A56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BEA2334-3BC2-4613-B1D6-995321BE4B4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CE7C233-2545-4C8C-AEA2-BC99D5C8B4C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FCFC625-5E25-4682-8D76-D2C1D83FF22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2C04BE3-E2F8-410C-B69D-C5EFB089E6A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34F33E7-6D72-4157-9550-578ECBD86FE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B2E55FF-4888-4F57-A3FE-CE0E5A78B6A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EC35B1F-F445-414C-A076-D73441201F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97F8D6E-A16D-44EB-AA8C-F83B757DBDB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5EC31D1-BE5F-4F02-A6E4-E021022EEDD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3A46752-0BBB-46F5-BD8D-8A0182DF648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77F21E7-1C26-407E-B3AC-B8F53687F04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622415A-923A-4801-AA5E-B0E5A6BED9A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413326B-86B9-409C-8015-530C521B3B8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AB6ACD1-CAF6-4B21-9BD4-F16A808CCE1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A9E7133-9978-4CF2-9FE6-B796CE6B0EC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53E9B8-8FF3-431A-BCF6-73309A9589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83C0AF0-A4B7-4CB8-B2A8-83C44AD2E6F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852B7C4-2F39-4D26-B25B-15E02EA74CA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94CC4E6-7C14-4862-918F-B788FAB4505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1F472F8B-27F9-4756-8A32-C3DF95DE844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54B4389-3EEE-4F29-B8AB-316A56EA9EC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3BAEFB5-A3BB-4F81-99B9-793DF117D38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F897CFB-9952-4B19-BFCF-D69C2697C6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3206955-5619-46FE-8B27-3A1F6B872E3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738CA58-9370-427E-9330-F31625FE954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BC69243-3DFC-445E-9169-3D56B9CE574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13B151F-939A-4E09-B5BD-A3B4849012B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A3D96C5-EC00-403F-AF0D-8F6461EDE41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282FB26-2B19-48BF-A58B-B50B53506D6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64586F1-36D3-4E84-904D-6AFCD3C59A9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6B03EF94-C117-432F-8F0D-EAC16B06014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46F2FA1-CC24-4CBC-A65D-C87BD1ADC17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1C56108-D664-45F1-B714-9DEA69970C3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F16FB8D-B7F0-42A0-9B56-28A5B26D191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BF3C0D0-6B1D-4CAD-B536-FFD80DF0861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DB4FA1C-E697-4E74-B36D-69EED7CDDE8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61F3A2C-8D11-4FBB-83D3-536CDC9DC2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78E28C7-9B42-43C7-B7F3-08AF551875A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31B0B1E-42BF-4083-B07A-3A2BB946C8B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AA604213-F008-4178-BED3-0F2B7ABCD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2457BF8-2BF8-4BA1-8CFA-87D62DF6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本节内容回顾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现代密码学三原则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完善保密及其局限性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无条件安全与计算安全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安全的定义形式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不可区分性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第二章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155A29E6-F489-4B03-BF34-C9AFCDBA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30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Shannon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理论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完善保密性（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Perfect Secrecy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计算安全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无条件安全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定义与引理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熵及其性质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伪密钥与唯一解距离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乘积密码体制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81F98C36-90F3-4D84-804F-3C56F710012B}"/>
              </a:ext>
            </a:extLst>
          </p:cNvPr>
          <p:cNvGrpSpPr/>
          <p:nvPr/>
        </p:nvGrpSpPr>
        <p:grpSpPr>
          <a:xfrm>
            <a:off x="1363037" y="4646471"/>
            <a:ext cx="6617988" cy="572258"/>
            <a:chOff x="1618171" y="1650706"/>
            <a:chExt cx="9027999" cy="201651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CC4D4CA-98F0-41FF-A309-5618315C8EC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E566F28-A6F7-4995-B9FE-EECFEB45DCE6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5F729E2-A532-4A3D-A350-02704D3E4CE8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2392367-C46A-4AE1-8EFF-F99107373248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为什么要提出计算安全的概念？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06605A9-8CB0-40E3-9A5D-1354A7FC2DEB}"/>
              </a:ext>
            </a:extLst>
          </p:cNvPr>
          <p:cNvGrpSpPr/>
          <p:nvPr/>
        </p:nvGrpSpPr>
        <p:grpSpPr>
          <a:xfrm>
            <a:off x="1363037" y="5601590"/>
            <a:ext cx="6617988" cy="572258"/>
            <a:chOff x="1618171" y="1650706"/>
            <a:chExt cx="9027999" cy="2016519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EB52A6D-C928-4144-AD45-BFA87599D3EE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F6F225E-7F42-4A20-9AC4-0873CB919D68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DC29006-AD0D-4D6F-B720-A282D00E7EB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586A52A-BC98-48D0-8185-F49AA834B3CA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如何衡量计算安全？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A5263-CBBE-4A70-8BB0-48CCCD5A06E7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DDD7ABF-02C1-41DF-8092-A0EA8503EB2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F33560-CE96-4A98-B3A9-E5A7F9DE7A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043E61F-A05F-4FF1-BD7D-C97D3DDAF67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09419C-F8C6-4CF8-A757-86EBBB0923E8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第三章</a:t>
              </a:r>
            </a:p>
          </p:txBody>
        </p:sp>
        <p:grpSp>
          <p:nvGrpSpPr>
            <p:cNvPr id="58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5F5FAF-B8B2-492D-9A8E-365480757C9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59" name="ïṧḷïḋe">
                <a:extLst>
                  <a:ext uri="{FF2B5EF4-FFF2-40B4-BE49-F238E27FC236}">
                    <a16:creationId xmlns:a16="http://schemas.microsoft.com/office/drawing/2014/main" id="{7C74E78A-91FC-4C88-90FB-17EE4CABA57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ļïḋe">
                <a:extLst>
                  <a:ext uri="{FF2B5EF4-FFF2-40B4-BE49-F238E27FC236}">
                    <a16:creationId xmlns:a16="http://schemas.microsoft.com/office/drawing/2014/main" id="{4F628A35-3BA7-4D4C-A056-C917D98D578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ļíḑé">
                <a:extLst>
                  <a:ext uri="{FF2B5EF4-FFF2-40B4-BE49-F238E27FC236}">
                    <a16:creationId xmlns:a16="http://schemas.microsoft.com/office/drawing/2014/main" id="{12A357E9-BA8B-4A66-A3AC-00AEEAD4A4B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lîďè">
                <a:extLst>
                  <a:ext uri="{FF2B5EF4-FFF2-40B4-BE49-F238E27FC236}">
                    <a16:creationId xmlns:a16="http://schemas.microsoft.com/office/drawing/2014/main" id="{4FF11432-F79E-4657-927D-6A33F7ACA6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ṧ1ïďé">
                <a:extLst>
                  <a:ext uri="{FF2B5EF4-FFF2-40B4-BE49-F238E27FC236}">
                    <a16:creationId xmlns:a16="http://schemas.microsoft.com/office/drawing/2014/main" id="{06298C05-8214-4B89-A5BC-9E578A97823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ḻiḍè">
                <a:extLst>
                  <a:ext uri="{FF2B5EF4-FFF2-40B4-BE49-F238E27FC236}">
                    <a16:creationId xmlns:a16="http://schemas.microsoft.com/office/drawing/2014/main" id="{29C26704-0232-4327-964C-FD9679A9588C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líḍé">
                <a:extLst>
                  <a:ext uri="{FF2B5EF4-FFF2-40B4-BE49-F238E27FC236}">
                    <a16:creationId xmlns:a16="http://schemas.microsoft.com/office/drawing/2014/main" id="{623B5D1B-DE7E-4728-AB22-FAEF6D1E16F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sļíḓe">
                <a:extLst>
                  <a:ext uri="{FF2B5EF4-FFF2-40B4-BE49-F238E27FC236}">
                    <a16:creationId xmlns:a16="http://schemas.microsoft.com/office/drawing/2014/main" id="{A1989C34-7D58-4637-95E9-196EFA8BA05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ṡ1îḋê">
                <a:extLst>
                  <a:ext uri="{FF2B5EF4-FFF2-40B4-BE49-F238E27FC236}">
                    <a16:creationId xmlns:a16="http://schemas.microsoft.com/office/drawing/2014/main" id="{34C87670-9B12-4E9C-A653-68EFBFA38E7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ḻíďè">
                <a:extLst>
                  <a:ext uri="{FF2B5EF4-FFF2-40B4-BE49-F238E27FC236}">
                    <a16:creationId xmlns:a16="http://schemas.microsoft.com/office/drawing/2014/main" id="{A6CEDD5D-858C-4CA4-A1BF-2BE178ECDFC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ļïḍe">
                <a:extLst>
                  <a:ext uri="{FF2B5EF4-FFF2-40B4-BE49-F238E27FC236}">
                    <a16:creationId xmlns:a16="http://schemas.microsoft.com/office/drawing/2014/main" id="{497AEB8A-2981-4387-8253-D01ECD00E3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ļídè">
                <a:extLst>
                  <a:ext uri="{FF2B5EF4-FFF2-40B4-BE49-F238E27FC236}">
                    <a16:creationId xmlns:a16="http://schemas.microsoft.com/office/drawing/2014/main" id="{FA679DFD-C19C-44E5-A50F-A430BC3B588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śļîḋé">
                <a:extLst>
                  <a:ext uri="{FF2B5EF4-FFF2-40B4-BE49-F238E27FC236}">
                    <a16:creationId xmlns:a16="http://schemas.microsoft.com/office/drawing/2014/main" id="{912AE18F-E4CC-468F-A43D-C753FA79699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ṣ1ïḓè">
                <a:extLst>
                  <a:ext uri="{FF2B5EF4-FFF2-40B4-BE49-F238E27FC236}">
                    <a16:creationId xmlns:a16="http://schemas.microsoft.com/office/drawing/2014/main" id="{2534E7F1-DED4-4C13-9F09-F279CFAF583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şḷiḓe">
                <a:extLst>
                  <a:ext uri="{FF2B5EF4-FFF2-40B4-BE49-F238E27FC236}">
                    <a16:creationId xmlns:a16="http://schemas.microsoft.com/office/drawing/2014/main" id="{A568ED86-6722-4CA2-9175-6BE2458B9C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ïḑè">
                <a:extLst>
                  <a:ext uri="{FF2B5EF4-FFF2-40B4-BE49-F238E27FC236}">
                    <a16:creationId xmlns:a16="http://schemas.microsoft.com/office/drawing/2014/main" id="{AAED64C9-AF4D-4181-8C87-709AA2BE48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ḷîḋé">
                <a:extLst>
                  <a:ext uri="{FF2B5EF4-FFF2-40B4-BE49-F238E27FC236}">
                    <a16:creationId xmlns:a16="http://schemas.microsoft.com/office/drawing/2014/main" id="{DD028271-6876-4418-A422-3E726EBEC9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ḋê">
                <a:extLst>
                  <a:ext uri="{FF2B5EF4-FFF2-40B4-BE49-F238E27FC236}">
                    <a16:creationId xmlns:a16="http://schemas.microsoft.com/office/drawing/2014/main" id="{CB72A06D-802F-4C29-820B-BCD63D8D85B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ṧḻiḓe">
                <a:extLst>
                  <a:ext uri="{FF2B5EF4-FFF2-40B4-BE49-F238E27FC236}">
                    <a16:creationId xmlns:a16="http://schemas.microsoft.com/office/drawing/2014/main" id="{CA050315-16DB-47C3-B880-D2ADEC62BA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liḋè">
                <a:extLst>
                  <a:ext uri="{FF2B5EF4-FFF2-40B4-BE49-F238E27FC236}">
                    <a16:creationId xmlns:a16="http://schemas.microsoft.com/office/drawing/2014/main" id="{B62E25B4-AD65-4CF5-BFC9-4476208B714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sľíďe">
                <a:extLst>
                  <a:ext uri="{FF2B5EF4-FFF2-40B4-BE49-F238E27FC236}">
                    <a16:creationId xmlns:a16="http://schemas.microsoft.com/office/drawing/2014/main" id="{4CE3B268-D949-459F-9100-4484B2A9CBD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ṩḷiḓé">
                <a:extLst>
                  <a:ext uri="{FF2B5EF4-FFF2-40B4-BE49-F238E27FC236}">
                    <a16:creationId xmlns:a16="http://schemas.microsoft.com/office/drawing/2014/main" id="{F1BFD7F1-30C6-4CD3-9D9E-BA2DBF77F8B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ľíḋê">
                <a:extLst>
                  <a:ext uri="{FF2B5EF4-FFF2-40B4-BE49-F238E27FC236}">
                    <a16:creationId xmlns:a16="http://schemas.microsoft.com/office/drawing/2014/main" id="{19B7CB89-0D1D-4BE1-A89A-48FEA06EA06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šḷïḑê">
                <a:extLst>
                  <a:ext uri="{FF2B5EF4-FFF2-40B4-BE49-F238E27FC236}">
                    <a16:creationId xmlns:a16="http://schemas.microsoft.com/office/drawing/2014/main" id="{BCD2C0FE-C897-4F2C-B1C1-E6712D1BD66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1iḍé">
                <a:extLst>
                  <a:ext uri="{FF2B5EF4-FFF2-40B4-BE49-F238E27FC236}">
                    <a16:creationId xmlns:a16="http://schemas.microsoft.com/office/drawing/2014/main" id="{DAF214DE-799C-4DC3-9311-A3E00834D62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ľíḋe">
                <a:extLst>
                  <a:ext uri="{FF2B5EF4-FFF2-40B4-BE49-F238E27FC236}">
                    <a16:creationId xmlns:a16="http://schemas.microsoft.com/office/drawing/2014/main" id="{CF57A806-F44F-41F6-8ECC-68CE38F149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1iḑê">
                <a:extLst>
                  <a:ext uri="{FF2B5EF4-FFF2-40B4-BE49-F238E27FC236}">
                    <a16:creationId xmlns:a16="http://schemas.microsoft.com/office/drawing/2014/main" id="{ED3D228A-57C6-4DDC-9DF1-E10120E6EEB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$1iḋé">
                <a:extLst>
                  <a:ext uri="{FF2B5EF4-FFF2-40B4-BE49-F238E27FC236}">
                    <a16:creationId xmlns:a16="http://schemas.microsoft.com/office/drawing/2014/main" id="{F461656E-7D20-4758-B290-33E252D9477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şḷíďè">
                <a:extLst>
                  <a:ext uri="{FF2B5EF4-FFF2-40B4-BE49-F238E27FC236}">
                    <a16:creationId xmlns:a16="http://schemas.microsoft.com/office/drawing/2014/main" id="{D508AA3A-04AD-472D-B6A5-803CFBD1917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ľídé">
                <a:extLst>
                  <a:ext uri="{FF2B5EF4-FFF2-40B4-BE49-F238E27FC236}">
                    <a16:creationId xmlns:a16="http://schemas.microsoft.com/office/drawing/2014/main" id="{48C5F547-0263-46CB-BFF0-27EDB6048C6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ş1idê">
                <a:extLst>
                  <a:ext uri="{FF2B5EF4-FFF2-40B4-BE49-F238E27FC236}">
                    <a16:creationId xmlns:a16="http://schemas.microsoft.com/office/drawing/2014/main" id="{DF9DC60D-7C8F-4604-874A-33F5FC66C4F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ŝḻiḋe">
                <a:extLst>
                  <a:ext uri="{FF2B5EF4-FFF2-40B4-BE49-F238E27FC236}">
                    <a16:creationId xmlns:a16="http://schemas.microsoft.com/office/drawing/2014/main" id="{C222085D-7A4E-4BDB-801C-414F68D9BCB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ḑè">
                <a:extLst>
                  <a:ext uri="{FF2B5EF4-FFF2-40B4-BE49-F238E27FC236}">
                    <a16:creationId xmlns:a16="http://schemas.microsoft.com/office/drawing/2014/main" id="{40EE8D7E-B4B8-4A19-94CE-B00060E1230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s1íḋè">
                <a:extLst>
                  <a:ext uri="{FF2B5EF4-FFF2-40B4-BE49-F238E27FC236}">
                    <a16:creationId xmlns:a16="http://schemas.microsoft.com/office/drawing/2014/main" id="{9E865863-4DA8-4802-BCF4-BFBBF317AE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ŝḻiḍê">
                <a:extLst>
                  <a:ext uri="{FF2B5EF4-FFF2-40B4-BE49-F238E27FC236}">
                    <a16:creationId xmlns:a16="http://schemas.microsoft.com/office/drawing/2014/main" id="{FE8E35D9-0ACC-46E2-8ECC-2CF295F055F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ṧ1íďé">
                <a:extLst>
                  <a:ext uri="{FF2B5EF4-FFF2-40B4-BE49-F238E27FC236}">
                    <a16:creationId xmlns:a16="http://schemas.microsoft.com/office/drawing/2014/main" id="{DBE42063-0A73-402E-8759-AD3E7E439FF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1íďè">
                <a:extLst>
                  <a:ext uri="{FF2B5EF4-FFF2-40B4-BE49-F238E27FC236}">
                    <a16:creationId xmlns:a16="http://schemas.microsoft.com/office/drawing/2014/main" id="{73DBF8F1-27F2-49A9-9C6D-78942DDB3F7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ḷîḍê">
                <a:extLst>
                  <a:ext uri="{FF2B5EF4-FFF2-40B4-BE49-F238E27FC236}">
                    <a16:creationId xmlns:a16="http://schemas.microsoft.com/office/drawing/2014/main" id="{A6C4B4FA-7951-4756-BB82-190CB647D06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šḷïḑê">
                <a:extLst>
                  <a:ext uri="{FF2B5EF4-FFF2-40B4-BE49-F238E27FC236}">
                    <a16:creationId xmlns:a16="http://schemas.microsoft.com/office/drawing/2014/main" id="{ADDBB863-DF7E-46D0-9551-86C92E55CC0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ŝļîḍè">
                <a:extLst>
                  <a:ext uri="{FF2B5EF4-FFF2-40B4-BE49-F238E27FC236}">
                    <a16:creationId xmlns:a16="http://schemas.microsoft.com/office/drawing/2014/main" id="{1391D625-A81E-41DA-A8FA-4DBB65E8CDD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śliḑè">
                <a:extLst>
                  <a:ext uri="{FF2B5EF4-FFF2-40B4-BE49-F238E27FC236}">
                    <a16:creationId xmlns:a16="http://schemas.microsoft.com/office/drawing/2014/main" id="{454445AA-7CCF-482B-9A82-15B2B86AAA8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ṥ1îdé">
                <a:extLst>
                  <a:ext uri="{FF2B5EF4-FFF2-40B4-BE49-F238E27FC236}">
                    <a16:creationId xmlns:a16="http://schemas.microsoft.com/office/drawing/2014/main" id="{999B7885-39B6-4E27-91CC-BADE6E0408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ṣlîḑé">
                <a:extLst>
                  <a:ext uri="{FF2B5EF4-FFF2-40B4-BE49-F238E27FC236}">
                    <a16:creationId xmlns:a16="http://schemas.microsoft.com/office/drawing/2014/main" id="{9702DB47-C7DB-4CE5-9791-582A5C4EA8B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liďé">
                <a:extLst>
                  <a:ext uri="{FF2B5EF4-FFF2-40B4-BE49-F238E27FC236}">
                    <a16:creationId xmlns:a16="http://schemas.microsoft.com/office/drawing/2014/main" id="{4BB3349F-5EC2-460B-9E55-D4662C36A1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ŝliḓè">
                <a:extLst>
                  <a:ext uri="{FF2B5EF4-FFF2-40B4-BE49-F238E27FC236}">
                    <a16:creationId xmlns:a16="http://schemas.microsoft.com/office/drawing/2014/main" id="{BC50C245-A707-481B-9A04-9C912816F0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ļîḍé">
                <a:extLst>
                  <a:ext uri="{FF2B5EF4-FFF2-40B4-BE49-F238E27FC236}">
                    <a16:creationId xmlns:a16="http://schemas.microsoft.com/office/drawing/2014/main" id="{B96A2ABD-26DE-4CC3-8C37-3FBF41522B5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ṣ1íḑê">
                <a:extLst>
                  <a:ext uri="{FF2B5EF4-FFF2-40B4-BE49-F238E27FC236}">
                    <a16:creationId xmlns:a16="http://schemas.microsoft.com/office/drawing/2014/main" id="{E48A9CCF-1C0F-4AF3-93A1-FC2CE1FF1F2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ṥḷiḑê">
                <a:extLst>
                  <a:ext uri="{FF2B5EF4-FFF2-40B4-BE49-F238E27FC236}">
                    <a16:creationId xmlns:a16="http://schemas.microsoft.com/office/drawing/2014/main" id="{246F337F-5387-4A89-9D8C-7B29FAC4759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1ïdè">
                <a:extLst>
                  <a:ext uri="{FF2B5EF4-FFF2-40B4-BE49-F238E27FC236}">
                    <a16:creationId xmlns:a16="http://schemas.microsoft.com/office/drawing/2014/main" id="{48B54C2B-0D04-40E7-81EE-184D218792D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ľîdê">
                <a:extLst>
                  <a:ext uri="{FF2B5EF4-FFF2-40B4-BE49-F238E27FC236}">
                    <a16:creationId xmlns:a16="http://schemas.microsoft.com/office/drawing/2014/main" id="{D8FCC29A-BF0F-4986-A7FD-B522710876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şḷïḍe">
                <a:extLst>
                  <a:ext uri="{FF2B5EF4-FFF2-40B4-BE49-F238E27FC236}">
                    <a16:creationId xmlns:a16="http://schemas.microsoft.com/office/drawing/2014/main" id="{BE5F7164-8FDF-4635-8858-286590934F7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1îḋe">
                <a:extLst>
                  <a:ext uri="{FF2B5EF4-FFF2-40B4-BE49-F238E27FC236}">
                    <a16:creationId xmlns:a16="http://schemas.microsoft.com/office/drawing/2014/main" id="{6FA61F46-BE1F-4F28-A778-0DC4F31B16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sļiḍè">
                <a:extLst>
                  <a:ext uri="{FF2B5EF4-FFF2-40B4-BE49-F238E27FC236}">
                    <a16:creationId xmlns:a16="http://schemas.microsoft.com/office/drawing/2014/main" id="{8B0D5FE1-7CB0-4E5C-B3C5-5181FFE26AE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ṧ1íḋé">
                <a:extLst>
                  <a:ext uri="{FF2B5EF4-FFF2-40B4-BE49-F238E27FC236}">
                    <a16:creationId xmlns:a16="http://schemas.microsoft.com/office/drawing/2014/main" id="{9D730360-37F7-4402-B5E3-7583C11790B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ḻíḑé">
                <a:extLst>
                  <a:ext uri="{FF2B5EF4-FFF2-40B4-BE49-F238E27FC236}">
                    <a16:creationId xmlns:a16="http://schemas.microsoft.com/office/drawing/2014/main" id="{97AA9FE7-415E-4E16-A9CF-772AA8D4BD8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ṣļiḋé">
                <a:extLst>
                  <a:ext uri="{FF2B5EF4-FFF2-40B4-BE49-F238E27FC236}">
                    <a16:creationId xmlns:a16="http://schemas.microsoft.com/office/drawing/2014/main" id="{048D70B6-8DD2-4D96-B3D3-A5CC5028A9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ş1îḋe">
                <a:extLst>
                  <a:ext uri="{FF2B5EF4-FFF2-40B4-BE49-F238E27FC236}">
                    <a16:creationId xmlns:a16="http://schemas.microsoft.com/office/drawing/2014/main" id="{8CBA990D-EE5C-481B-96A4-35F6111861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$ḻiḋê">
                <a:extLst>
                  <a:ext uri="{FF2B5EF4-FFF2-40B4-BE49-F238E27FC236}">
                    <a16:creationId xmlns:a16="http://schemas.microsoft.com/office/drawing/2014/main" id="{4953AE88-AC19-4969-BD60-3B6EF40D793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17" name="文本框 2">
            <a:extLst>
              <a:ext uri="{FF2B5EF4-FFF2-40B4-BE49-F238E27FC236}">
                <a16:creationId xmlns:a16="http://schemas.microsoft.com/office/drawing/2014/main" id="{155A29E6-F489-4B03-BF34-C9AFCDBA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37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最常用的分组密码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——DES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AES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基本结构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代换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置换网络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Feistel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网络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密码分析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线性密码分析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差分密码分析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AES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工作模式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CCC3EBD-4BF3-4D86-AA68-2D3C140DFF00}"/>
              </a:ext>
            </a:extLst>
          </p:cNvPr>
          <p:cNvGrpSpPr/>
          <p:nvPr/>
        </p:nvGrpSpPr>
        <p:grpSpPr>
          <a:xfrm>
            <a:off x="1363037" y="5188007"/>
            <a:ext cx="6617988" cy="572258"/>
            <a:chOff x="1618171" y="1650706"/>
            <a:chExt cx="9027999" cy="201651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89927C8-2DB0-41DA-9B91-A4E692269D80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7DE516A-056E-4158-9CF7-7319C0316249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C5BFDA2-5F47-4714-9667-C9011B752879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F780F19-D627-430B-B4D5-F1C465C8EAA5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常用的分组密码与古典密码有何异同点？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ECD253D-F1FB-4FFB-AFEA-87A7EEF0A581}"/>
              </a:ext>
            </a:extLst>
          </p:cNvPr>
          <p:cNvGrpSpPr/>
          <p:nvPr/>
        </p:nvGrpSpPr>
        <p:grpSpPr>
          <a:xfrm>
            <a:off x="1364516" y="5961844"/>
            <a:ext cx="6617988" cy="572258"/>
            <a:chOff x="1618171" y="1650706"/>
            <a:chExt cx="9027999" cy="2016519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CD99CE22-EB91-4CA2-8430-95E03903B556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5D1A77DA-33E3-45B4-9DC1-547CA55CFABE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DD4EED-552F-4874-BC0D-AE9305A4C0BC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FE27F88-6CFE-474E-AD78-C53C17C5B70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为什么要使用工作模式？如何评估其安全性？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D5791E-5AA8-4E36-92C1-B329C22DC299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E902C32-6AE4-4667-877C-335B2095991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9A6DFFE-7CEB-48A9-804C-68CFF9A1AD5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F357A5C-8354-408F-88D7-6FBB03C6D28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71AEDCE-465E-436A-BD75-772388EC585C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第四章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EFC09B-B30F-4B77-8FB0-95C2625E2AD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8A618EA-91B4-49D7-AA3C-F94ECB172D7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159BB32-B15D-469A-B7DD-55A583154E5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7CED907-6B52-4070-8EF1-5487127D6B1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DBAA0E5-2EC6-47C8-B14E-D04147D0FF5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2B8FB80-D375-444B-8F96-48F516F344F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43C766B-D4AD-42A9-9F47-16B19E3668A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B79D676-3758-4C0C-B49C-7BE49B09EA6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CE474BA-8124-40BF-A83C-2B16826FFC9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8B41BFC-B33C-4172-95A0-80BE82A4492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5D6D700-7541-49C8-A0EC-6AB39E2F8DDB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C767B99-7D8C-4A27-B118-240210AA3BFB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771F2A8-D401-4927-9086-ECA17DF0DCD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C3CC7B5-516F-4CA2-A8F8-55857FD19CC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014ED0D0-989B-47E6-87CA-C5B25AF1453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E40D20FF-5238-4696-946E-E58DB300230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27AEAB9-C485-48F4-BB66-221AF62B311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D213356-4198-4163-8A75-45DE5563FFE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C2446E2-D152-4ABB-BAFF-75FEAB1BCAC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C1D24B73-263C-4B57-ACFF-F1417363CF9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4EB3FBD-1C98-4B14-B538-0ABB5092A9D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3E5D2109-98B6-47FB-BCF4-19BF03469F22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5D74316-D566-4257-BAA2-F86B55D2BAB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AD56CBF-F2CD-41DC-9638-1B640F5225B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6B113C8-E11E-4AC1-90DA-BD983FFF1A2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3F52570-48A3-4D18-B4E5-B8DC0C19C0B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5FA5B6F-E0F9-41C2-85E7-573984D58B5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342676CA-33BD-4C85-9BC0-A130084F6E0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A0CC7C5-1FB3-4617-9542-8AB38B534C2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CB69160-C21A-4165-8C97-6570C5B0101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644CFDF-717F-4796-BB27-686DD09B78A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7915B3A-EEFB-4997-9061-9992C068F35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C9F8571-E990-40DE-AD59-1C35E68134D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518F12A-B66D-403F-85D0-60CB2DD581F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A56EFF0-D4C9-48F8-B571-B386CECA965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CF1E75E-E1F9-4873-9AA0-F65003F3DD1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DABA8898-AD00-45BC-97CB-C06A435E7ED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954390D-78E5-424C-B077-A2D345D6403C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65E5873-F507-4BAD-9A88-E8744A6BF5EC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FD9217B-F712-4CD1-B133-EE778BD2A17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5CCF49F-D1FB-48D5-9206-3C4115F8762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27EA4FE-5E50-4788-BFDD-91465F3F93A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4848B07-4B53-47BF-B8B6-DB78D794DD9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2B0BA9B-190F-4046-8535-D61237E15CF8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2ABAC48-90F7-433D-80D4-B9B00C5F318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5B44C30-04EF-4A01-BFF2-CD40FC45F3B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A7E2083-3610-419A-82FC-71DFB5AEF581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7BDEEF4-27F3-4AE3-876E-23F2B042F9D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9510E85-BC2A-40D7-815D-990E7DADFDB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B7EBBD7-75FB-46C3-B467-942E0D6A3D6B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EB3724F-82B2-43F5-9D47-8C3B2ACA8216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B6A1157-C67E-4427-BF03-5B98F4BF4AC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558FE6C-CC52-463A-B614-2513CB56B1C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E4899ED-2C6C-4127-A4B8-6B6EF6623AE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E0908A4-B4A5-481A-843E-00918E02E2B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C7AF94E-EF3D-49FB-AA91-5D87617A8B2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FF78D26-EF62-45B2-83F3-169ABC2DC21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C41DFF7-7737-4759-BC11-C1512DCE864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548F8AD-A66C-43B3-8F47-21495AF8368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4DD70D8-0E4C-4E18-B57B-64356224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7" y="1418033"/>
            <a:ext cx="9465923" cy="37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数据完整性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函数的安全性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三个安全性问题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随机预言机（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Random Oracle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函数的设计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Merkle-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Damgard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结构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SHA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消息验证码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57010A4-A49B-4DA4-9EAA-1F7D687C304A}"/>
              </a:ext>
            </a:extLst>
          </p:cNvPr>
          <p:cNvGrpSpPr/>
          <p:nvPr/>
        </p:nvGrpSpPr>
        <p:grpSpPr>
          <a:xfrm>
            <a:off x="1363037" y="5188007"/>
            <a:ext cx="6617988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82EF9FA-68A0-4A60-9891-186CA64C60A5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8D6F39-DFA4-445B-9825-4461DEE3EC2C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4B1D853-21D9-4F52-A43C-51BA3C713DE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9CB5687-E435-443F-BAFE-67B99E7CED04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数据完整性如何保证？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845DA7D-3172-45B8-A47E-9F4A7A56668F}"/>
              </a:ext>
            </a:extLst>
          </p:cNvPr>
          <p:cNvGrpSpPr/>
          <p:nvPr/>
        </p:nvGrpSpPr>
        <p:grpSpPr>
          <a:xfrm>
            <a:off x="1364516" y="5961844"/>
            <a:ext cx="6617988" cy="572258"/>
            <a:chOff x="1618171" y="1650706"/>
            <a:chExt cx="9027999" cy="201651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E789FAE-B163-46B6-AD0F-DA58C6CE8644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0487E0A-53BC-47A5-8E75-82F31132BDC0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394507E-9034-410E-A038-E54F97B9E99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EE66D33-FC87-42A6-A1F5-08A5103D2C3D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利用随机预言机进行构造的优势何在？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3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13646</TotalTime>
  <Words>5151</Words>
  <Application>Microsoft Office PowerPoint</Application>
  <PresentationFormat>宽屏</PresentationFormat>
  <Paragraphs>484</Paragraphs>
  <Slides>60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等线</vt:lpstr>
      <vt:lpstr>等线 Light</vt:lpstr>
      <vt:lpstr>黑体</vt:lpstr>
      <vt:lpstr>思源黑体 CN Light</vt:lpstr>
      <vt:lpstr>思源黑体 CN Normal</vt:lpstr>
      <vt:lpstr>思源宋体 CN Heavy</vt:lpstr>
      <vt:lpstr>微软雅黑</vt:lpstr>
      <vt:lpstr>Arial</vt:lpstr>
      <vt:lpstr>Calibri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nw121</dc:creator>
  <cp:lastModifiedBy>lenovo</cp:lastModifiedBy>
  <cp:revision>1669</cp:revision>
  <dcterms:created xsi:type="dcterms:W3CDTF">2020-07-10T07:50:01Z</dcterms:created>
  <dcterms:modified xsi:type="dcterms:W3CDTF">2022-09-19T15:09:08Z</dcterms:modified>
</cp:coreProperties>
</file>