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93" r:id="rId2"/>
    <p:sldId id="513" r:id="rId3"/>
    <p:sldId id="514" r:id="rId4"/>
    <p:sldId id="690" r:id="rId5"/>
    <p:sldId id="691" r:id="rId6"/>
    <p:sldId id="692" r:id="rId7"/>
    <p:sldId id="693" r:id="rId8"/>
    <p:sldId id="665" r:id="rId9"/>
    <p:sldId id="668" r:id="rId10"/>
    <p:sldId id="669" r:id="rId11"/>
    <p:sldId id="694" r:id="rId12"/>
    <p:sldId id="655" r:id="rId13"/>
    <p:sldId id="673" r:id="rId14"/>
    <p:sldId id="674" r:id="rId15"/>
    <p:sldId id="683" r:id="rId16"/>
    <p:sldId id="672" r:id="rId17"/>
    <p:sldId id="666" r:id="rId18"/>
    <p:sldId id="724" r:id="rId19"/>
    <p:sldId id="684" r:id="rId20"/>
    <p:sldId id="685" r:id="rId21"/>
    <p:sldId id="686" r:id="rId22"/>
    <p:sldId id="695" r:id="rId23"/>
    <p:sldId id="696" r:id="rId24"/>
    <p:sldId id="697" r:id="rId25"/>
    <p:sldId id="698" r:id="rId26"/>
    <p:sldId id="699" r:id="rId27"/>
    <p:sldId id="700" r:id="rId28"/>
    <p:sldId id="725" r:id="rId29"/>
    <p:sldId id="728" r:id="rId30"/>
    <p:sldId id="729" r:id="rId31"/>
    <p:sldId id="730" r:id="rId32"/>
    <p:sldId id="732" r:id="rId33"/>
    <p:sldId id="733" r:id="rId34"/>
    <p:sldId id="731" r:id="rId35"/>
    <p:sldId id="727" r:id="rId36"/>
    <p:sldId id="703" r:id="rId37"/>
    <p:sldId id="706" r:id="rId38"/>
    <p:sldId id="721" r:id="rId39"/>
    <p:sldId id="722" r:id="rId40"/>
    <p:sldId id="657" r:id="rId41"/>
    <p:sldId id="723" r:id="rId42"/>
    <p:sldId id="707" r:id="rId43"/>
    <p:sldId id="664" r:id="rId44"/>
    <p:sldId id="651" r:id="rId45"/>
    <p:sldId id="715" r:id="rId46"/>
    <p:sldId id="718" r:id="rId47"/>
    <p:sldId id="71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orient="horz" pos="3634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rk" initials="x" lastIdx="2" clrIdx="0">
    <p:extLst>
      <p:ext uri="{19B8F6BF-5375-455C-9EA6-DF929625EA0E}">
        <p15:presenceInfo xmlns:p15="http://schemas.microsoft.com/office/powerpoint/2012/main" userId="x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79"/>
    <a:srgbClr val="002864"/>
    <a:srgbClr val="1EA1DB"/>
    <a:srgbClr val="21C5DF"/>
    <a:srgbClr val="6BE6FF"/>
    <a:srgbClr val="033068"/>
    <a:srgbClr val="03336F"/>
    <a:srgbClr val="DEE6EF"/>
    <a:srgbClr val="B9BDC6"/>
    <a:srgbClr val="010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075" autoAdjust="0"/>
  </p:normalViewPr>
  <p:slideViewPr>
    <p:cSldViewPr snapToGrid="0" showGuides="1">
      <p:cViewPr varScale="1">
        <p:scale>
          <a:sx n="108" d="100"/>
          <a:sy n="108" d="100"/>
        </p:scale>
        <p:origin x="708" y="114"/>
      </p:cViewPr>
      <p:guideLst>
        <p:guide orient="horz" pos="4292"/>
        <p:guide orient="horz" pos="363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762"/>
    </p:cViewPr>
  </p:sorter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0C2970-B7F9-4846-91DB-7011001860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EBC8A-AD14-4F9A-B9D8-3B60C04C4A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A9184-C64F-4A9A-863A-60D06EB3B534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6F139-D4AF-4038-831B-971BF665D8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C5680-2369-4661-AEE8-626FF33C5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50FE-B405-4823-B625-F17F52867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67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7C8C-34CA-45D4-A733-935E6BF0E109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19546-DB04-4664-B352-DC4A56EC7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7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2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5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0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7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97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325" userDrawn="1">
          <p15:clr>
            <a:srgbClr val="FBAE40"/>
          </p15:clr>
        </p15:guide>
        <p15:guide id="4" pos="5314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6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413">
                  <a:alpha val="67000"/>
                </a:srgbClr>
              </a:gs>
              <a:gs pos="48000">
                <a:srgbClr val="002864">
                  <a:alpha val="82000"/>
                </a:srgbClr>
              </a:gs>
              <a:gs pos="100000">
                <a:srgbClr val="010413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8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8504AD-BC59-4F6C-954D-DCBFCE082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2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5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3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8BAF-275D-4E8E-B7E3-B3C4660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08A0E-FB25-41A3-BB1E-8F29EAC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93C5D-8A84-4023-AAF8-F08F90AD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57E0B-BD43-443E-B5D3-4C107E35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1FD07-69AC-45B4-8F78-994A9579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24FFA-404A-4BC1-A0B1-EACA033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62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5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76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29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37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72B0-0449-455B-8D48-859AD40F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BD9CA-3B9D-4B10-9977-1F5E679C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69E1B-9DBF-4AAA-992B-C8BEEBFD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8D607-B8F2-4C55-8DA9-267E7B4C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D9E2-C08F-49F5-9715-C05F5CD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1CC9D-4863-4BA9-998E-EC8D518B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4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D9FB-17EB-4149-9AB8-DD719CE2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52F76-78A4-4DFA-AF5F-738DBD749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A8E8D-81DB-44DD-AFEC-25711435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385F0-2E36-4BFE-B9A8-FC9FE66B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A1BFE-3517-4E23-A539-1CC5365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6BF2C-140E-450E-BC41-324CA450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62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51FEC-4C30-48E4-8F8F-76A3F9A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FEB96-74A8-4098-8A84-90781FCB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F585-6A14-45FB-AD5B-15745D3A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C42D4-4A92-4D54-B12F-5FE0969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1B3AD-2E6F-452D-AF14-85D339C4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06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57146-B8D6-495F-849E-0B000C81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61E2D-9FD9-4449-9E36-1F6EF458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7584-D2F0-4278-A636-E7346D3C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7EB4-1070-4A46-BC18-30C63BEC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4D4C6-F601-42DD-8577-0EB23BED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77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 userDrawn="1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0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79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75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4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 userDrawn="1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9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95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77471-B9B9-4C55-BFA6-5436808E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9FFE9-BBF2-4A0A-896F-1B32ECC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DD007-5567-4DB6-8BCD-AD1CCA83C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B9B9-C9B9-4044-9532-A0ACED4F9876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00D4B-8370-4023-BECA-1137E8CB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F11E-7D9C-4649-9042-4A05C522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70" r:id="rId4"/>
    <p:sldLayoutId id="2147483671" r:id="rId5"/>
    <p:sldLayoutId id="2147483672" r:id="rId6"/>
    <p:sldLayoutId id="2147483667" r:id="rId7"/>
    <p:sldLayoutId id="2147483673" r:id="rId8"/>
    <p:sldLayoutId id="2147483674" r:id="rId9"/>
    <p:sldLayoutId id="2147483666" r:id="rId10"/>
    <p:sldLayoutId id="2147483661" r:id="rId11"/>
    <p:sldLayoutId id="2147483675" r:id="rId12"/>
    <p:sldLayoutId id="2147483664" r:id="rId13"/>
    <p:sldLayoutId id="2147483663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0E897003-D6BC-4707-8247-6487EAB9DC6F}"/>
              </a:ext>
            </a:extLst>
          </p:cNvPr>
          <p:cNvSpPr txBox="1"/>
          <p:nvPr/>
        </p:nvSpPr>
        <p:spPr>
          <a:xfrm>
            <a:off x="4941318" y="1507073"/>
            <a:ext cx="68796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现代</a:t>
            </a:r>
            <a:endParaRPr lang="en-US" altLang="zh-CN" sz="13800" b="1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密码学 </a:t>
            </a:r>
            <a:endParaRPr lang="zh-CN" altLang="en-US" sz="13800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201604-6905-49E0-97AA-4EEE0AF3A53F}"/>
              </a:ext>
            </a:extLst>
          </p:cNvPr>
          <p:cNvSpPr txBox="1"/>
          <p:nvPr/>
        </p:nvSpPr>
        <p:spPr>
          <a:xfrm>
            <a:off x="5080656" y="3429000"/>
            <a:ext cx="330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pc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Times New Roman" panose="02020603050405020304" pitchFamily="18" charset="0"/>
              </a:rPr>
              <a:t>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4456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8152F0-3C8C-4247-BFF0-8962ED8B6162}"/>
              </a:ext>
            </a:extLst>
          </p:cNvPr>
          <p:cNvGrpSpPr/>
          <p:nvPr/>
        </p:nvGrpSpPr>
        <p:grpSpPr>
          <a:xfrm>
            <a:off x="458000" y="379930"/>
            <a:ext cx="9074281" cy="688062"/>
            <a:chOff x="458000" y="379930"/>
            <a:chExt cx="9074281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B63B2A-C8F5-4641-B6F5-2EF2C3ABDE8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8C61FC8-4051-43DB-A8C1-01C760A2A33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56F8613-E332-4C95-9C1F-955F9DED853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F9E9488-13A4-4B1F-A3FF-24B419E97A92}"/>
                </a:ext>
              </a:extLst>
            </p:cNvPr>
            <p:cNvSpPr txBox="1"/>
            <p:nvPr/>
          </p:nvSpPr>
          <p:spPr>
            <a:xfrm>
              <a:off x="1146060" y="472593"/>
              <a:ext cx="8386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伪随机数生成器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计算安全的证明尝试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9799013-1356-4B55-BB23-BF508C58183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67F5202-968E-41AA-880F-EDB50C0670B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A8B28C8-69DE-4DA8-BC50-4EB18E10258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3A17954-0DDA-4573-AE45-E64746FB983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3E03A71-37AF-48B0-8030-47FC97013BC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D0BE35E-5334-40FC-82A1-A1FB1FC06FC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2BE2793-8270-4B28-AB1A-70EF5158E11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59A707B-AC22-420F-B8DD-BB154A2DA7D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9A8BB09-2855-459B-839E-9A3B9C219CF0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844DCBE-22F4-4540-AE39-0B7FBA4250F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428321B-DC01-4E55-BD3B-C13A8F3B21DD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DB49C87-1C85-4F5E-A320-B8D44C70566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40EABBF-1DA0-40F0-8DF4-B65F7D441A3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F75BB4A-AEE5-4345-BDE8-A582BD48AFF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93AD72F-C4AC-4E34-AB89-9A3634E11B8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2057F60-48C9-472D-8BBF-84AE43785BE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8F31791-2D78-496A-8391-08A5B3F4BE4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3B65F3A-F3A5-4D60-A704-D73FA4CB8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5512FE9-3AA4-4406-9968-109CAFD9BAC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F01EE24-D017-41B6-BED8-422D1C1AA14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845A7DF-AAE9-449A-B404-16E05CA2D06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DACEAFC-BCCD-4F9D-8075-78B6BF07718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E9B7C6E-5EC6-4CCC-92CB-015FAC974E7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EC058A1-0C35-4CC7-A74B-F7A44569DB8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39CE2D3-BA5A-4168-BC63-AA98C4D243C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B47D3E9-53F2-4757-89AF-C643ACCFEB1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83AA379-A55F-4258-A9FE-79AE6C39EFC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3D3690-FB3F-4DA9-8EFA-F74CF73E585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24FAC0C-6114-4A21-9C89-92EAC5E75D9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A73BC23-CBFA-4118-A43C-18CE8773BBB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7316D06-740A-497B-9C99-08CD775C2A3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E270B8F-2767-458C-923C-7A5ADB48201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A318D07-A091-4F5C-A187-AF2B90F50E6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46A07C7-C179-4E4E-84A1-2B8F1AE56F5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F3B9423-FA59-4192-AC5E-E40516DBAC7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6E26A45B-8E1C-4D02-ADCE-90AA8206A07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0A3322F-1594-492F-BA0F-308E0620AB2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59ECEC7-EC8C-4ED5-868F-18C44048072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ADF4319-4E65-498B-800E-3C2489D7DC9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43D5954-FF1F-46B1-8FEA-E10A2D75241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D8C5038-DEC6-473D-A9AA-39CCAEB1DAC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3C61732-6B3D-4884-9CB2-44A6BACFF6F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D9E8960F-94B6-4E20-A49A-4CAC7C2D489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74DAECD-3C3B-4D51-B81D-DB1101A75B0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2DBE2E0-B190-46ED-8C0C-01F6921F744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B1AA038-3C51-4848-AF9B-4C6530A03E3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DBB7974-C19A-46CC-98E5-9AA1D554E1C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FB4E6D0-86D6-4356-977A-34A55017E33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FA65FB65-7EB4-4BF4-AA84-D9CAA6369AA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6DE7322-3756-4984-8958-B59950157B2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013E41B-00E5-47F4-83F3-578134293D7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65DBB89-307A-4704-B1B0-285AA33CE9A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316F17A-5E45-4CF4-A654-78BE649D363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470DF99-4279-4E30-9D33-F3374608F35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697E7C8-DB60-4CDF-8E44-996A379FE8F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D7BD2B2-193E-453F-BB86-CFDE686D89F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CC26FE3-7C85-45F5-8946-A0B50CA68BE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9977B43-A977-4603-88AA-12F50A985B5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0033AAE1-0877-4678-9A91-4D7D54BB044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92ED47B-1E14-4E84-8931-25DB9D0B4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具备窃听者存在的情况下的不可区分性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思路：我们尝试去满足该不可区分性的定义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07A0567B-C6D3-4116-A4BD-D9300FAE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2516056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为一个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敌手，定义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如果把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换成长度为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的均匀选取的随机串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，把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换成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就变成了“一次一密”方案，这样有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然后呢？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我们并不知道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的具体差别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及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其在证明中的作用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目前命题是无法成立了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9DADC55D-F124-44B3-8ED3-74ECDAD011E1}"/>
              </a:ext>
            </a:extLst>
          </p:cNvPr>
          <p:cNvSpPr/>
          <p:nvPr/>
        </p:nvSpPr>
        <p:spPr>
          <a:xfrm>
            <a:off x="7871382" y="2035963"/>
            <a:ext cx="4141509" cy="480093"/>
          </a:xfrm>
          <a:prstGeom prst="wedgeRoundRectCallout">
            <a:avLst>
              <a:gd name="adj1" fmla="val -53481"/>
              <a:gd name="adj2" fmla="val -30734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0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1/2 +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B4F77D0-2BBB-41C4-984A-D1053A766656}"/>
              </a:ext>
            </a:extLst>
          </p:cNvPr>
          <p:cNvGrpSpPr/>
          <p:nvPr/>
        </p:nvGrpSpPr>
        <p:grpSpPr>
          <a:xfrm>
            <a:off x="1421150" y="5714199"/>
            <a:ext cx="3141424" cy="572258"/>
            <a:chOff x="1618171" y="1650706"/>
            <a:chExt cx="9027999" cy="2016519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3265398-CD6A-4F47-84A9-8C4543239B26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1D18A4C-F072-44E2-9D26-13B61AEDF084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F6BCB19-1EDB-435A-9E0D-DD5A8139F1C9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0877752-DF7E-4F3B-AA4F-A8811DBC2AA8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我们应该何去何从？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1204E0F-3F95-412D-8DCC-80A6EA549EC9}"/>
              </a:ext>
            </a:extLst>
          </p:cNvPr>
          <p:cNvGrpSpPr/>
          <p:nvPr/>
        </p:nvGrpSpPr>
        <p:grpSpPr>
          <a:xfrm>
            <a:off x="9532282" y="2856742"/>
            <a:ext cx="2034408" cy="572258"/>
            <a:chOff x="1618171" y="1650706"/>
            <a:chExt cx="9027999" cy="2016519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AC02A748-4F00-4C4D-B479-C0933EA4D5F4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9D4DB31-6C40-4216-8C4D-EDD69AE6D420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12F811C-E055-494C-844C-1FD4EA17DE46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13070A3-8487-4A49-9A6A-1D214DB51463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证</a:t>
              </a:r>
              <a:r>
                <a:rPr lang="el-GR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ε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lang="el-GR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λ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可忽略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9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伪随机性与归约证明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0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E7576C-FF72-427D-8CD9-61C1977387AC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FFC3EDB-F571-4C40-A7EF-033428F66A0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E237BF1-36B9-43F6-B149-603E4DA1F17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8623E54-0CB4-4F1C-8222-1C2027767EB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4BD2D3A-1321-41A1-A3A6-A4E8E1D843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0077BCF-0454-4218-8D6E-31534FED259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453F03F-EEC3-4B19-BC7B-13589FF7AE7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2CC7B6B-4406-4835-9A2E-8036DE3FB3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EBA1E1D2-F793-42C8-9551-760046D1765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DE1591C-346B-4087-84C7-6BDBC87BDA6F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0074B21-EC4A-4ECC-92B6-6AF640E186E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33EF16A-A329-4692-AD32-2AA9E20080A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05F41CA-92DD-43CA-B5CD-B00E474C3F8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B21E6FE7-0FBA-4E34-81FD-BA6D8AF9E35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107770B-AC40-41E7-9D4F-43FAD3EDE1B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954ADB0-FF3C-4596-BE54-14162F55C87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78E8ABFA-B7C9-44A3-AA8B-29F832AF35A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1B6ECFD6-210E-4D56-B72A-0634938E8CB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FBABEA9-85B5-46AA-A810-2743DC295E0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800BD62-76F4-47AC-97DF-16B97EF5D93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3F18122-403A-4FE3-87EA-1FCDEBC311D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5DE62C3-10BC-4435-A3B1-1BC652F595A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3CD063C-81F0-4B72-A8B4-C7F7277AD52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6497049-50E9-45F5-AEBC-A828EF5AF2F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7781FF5-728F-4F46-A888-F02637DBC7F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B8513B9-95F8-4A7A-8AEA-2C5DD258F4D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5942A629-3130-47C2-A3AC-0BC7CC60EB0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33B928D5-AA2B-4352-A88C-C120E5663D1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7445FC44-23F2-4743-8134-3E6B6A2C2E1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259DA50-348B-4EA3-BBF2-332AF4DB0AF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332CE72-304A-4DF5-8DD4-1BFA340E719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48CE997-2059-40F3-B43C-0F761E0195C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15A90A0-35D7-4F1D-90B1-0862AB0F247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1383D44-E050-4412-A566-CDF331A864E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17EE54C-9AB0-4A76-84C1-13C634A4C45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DCAFE733-1286-44AB-98E7-3075E4043C8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0D3CB03-6A99-45C8-ABB2-9CF47E586AA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6B27AFB-FBFF-4AC6-BADC-E8530FB129E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B65613A-FCBB-476E-8921-CD43C6ED43D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55D53620-FEC4-4D5A-BB14-DBB05B4F8AC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F168BCA0-D355-474B-A4DC-C7751D4C566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1179F7D-326B-4638-8159-DA84EC73C4E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E594C76-90B7-4564-BC41-92DEAF91DA9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883DB8C-B6D5-4C26-A3A3-09B03F2AF6C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27B1D59-F528-4DBC-9AE3-F089F03B950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91F80204-745C-40ED-A76F-05AE1EF5F88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B313A90-28D9-4CE1-B6E4-CD9DA4E2BF7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A45712F-5EF5-40C0-85F7-164F4B2DEE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0C7586B-5830-401D-A6D1-ED08566E248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1A8D5AB-DE57-46C6-BFBD-F8C8A2D7946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3541F9B6-DAF7-4451-9874-C8546B9AFFC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1FDF4A40-4158-4276-8131-B502FAE0D97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4B9E9A3A-92FB-48D1-A05F-99DBBF7D94C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40292B4E-AB23-4BB0-BA21-8A3E08A88DB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F75A699-6D70-4988-AB96-09955CC9620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B8E12CE-010D-4062-A687-7B76380617F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FCCFF19-BAFE-4150-AF21-4D07DAC974E9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7ABCAC1-69D9-4193-B773-40126E54367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2F262CA-9687-46B4-9D4A-32B848F00AC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FE658FD0-2AAF-42F9-BA79-7BCDBE23EC9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9C179018-2C24-4759-A9A6-516BAEEC623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B6E3A4B-FC3B-4175-A405-698007E8122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AFFA5598-35D2-4C57-8C6A-BBDA3073FEF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FB08E6DB-429F-4B07-B72D-88939E4A49B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6D37E96-E291-41C5-856C-D395068C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伪随机性（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pseudorandomness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指的是比特串的分布特性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为长度为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的串的分布，如果长度为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的串的均匀分布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与分布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在概率多项式时间内不可区分，则称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具有伪随机性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3A9261D-061C-4139-AB44-097BCA8835AA}"/>
              </a:ext>
            </a:extLst>
          </p:cNvPr>
          <p:cNvGrpSpPr/>
          <p:nvPr/>
        </p:nvGrpSpPr>
        <p:grpSpPr>
          <a:xfrm>
            <a:off x="1756015" y="3648864"/>
            <a:ext cx="3306180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F2F9C82-3D62-4018-80BB-E94C763A5162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3FEF2D6-95B7-4815-8F0A-50983B2F2E72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EB90D35-3D4F-428B-91EC-DF87EB62F4AB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AE05DE2-3784-4D1C-B919-C9DAF6F41DAB}"/>
                </a:ext>
              </a:extLst>
            </p:cNvPr>
            <p:cNvSpPr/>
            <p:nvPr/>
          </p:nvSpPr>
          <p:spPr>
            <a:xfrm>
              <a:off x="1867304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完善不可区分性</a:t>
              </a:r>
              <a:endParaRPr lang="en-US" altLang="zh-CN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87B069F-FE3E-4790-A3C1-1B35041A243D}"/>
              </a:ext>
            </a:extLst>
          </p:cNvPr>
          <p:cNvGrpSpPr/>
          <p:nvPr/>
        </p:nvGrpSpPr>
        <p:grpSpPr>
          <a:xfrm>
            <a:off x="1749018" y="4791563"/>
            <a:ext cx="3306180" cy="572258"/>
            <a:chOff x="1618171" y="1650706"/>
            <a:chExt cx="9027999" cy="2016519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3C36B41-1A2A-466B-9F30-40B118E89885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324586F-676E-47BB-8F58-91A7974C05DB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8DE122E-6A88-4EEB-B02E-40D556C8950C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7946FC4-439A-435B-8DCB-8F79B41109F8}"/>
                </a:ext>
              </a:extLst>
            </p:cNvPr>
            <p:cNvSpPr/>
            <p:nvPr/>
          </p:nvSpPr>
          <p:spPr>
            <a:xfrm>
              <a:off x="1867304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真随机性</a:t>
              </a:r>
              <a:endParaRPr lang="en-US" altLang="zh-CN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242C90C-EC89-48D5-9958-B424752877CE}"/>
              </a:ext>
            </a:extLst>
          </p:cNvPr>
          <p:cNvGrpSpPr/>
          <p:nvPr/>
        </p:nvGrpSpPr>
        <p:grpSpPr>
          <a:xfrm>
            <a:off x="7336117" y="3646729"/>
            <a:ext cx="3306180" cy="572258"/>
            <a:chOff x="1618171" y="1650706"/>
            <a:chExt cx="9027999" cy="2016519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DBE4AB1-2305-4682-8383-D7D772BE26F4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AC88A6D-3F99-450D-A3CB-8DB17271E877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A166AE6-34B7-4E69-AFF1-A734BB760828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9AF5B1B-E533-416F-8F87-43BFDECE5F91}"/>
                </a:ext>
              </a:extLst>
            </p:cNvPr>
            <p:cNvSpPr/>
            <p:nvPr/>
          </p:nvSpPr>
          <p:spPr>
            <a:xfrm>
              <a:off x="1867304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计算不可区分性</a:t>
              </a:r>
              <a:endParaRPr lang="en-US" altLang="zh-CN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F5794AC-C1F6-4D69-A6BD-D05C8E1E75C9}"/>
              </a:ext>
            </a:extLst>
          </p:cNvPr>
          <p:cNvGrpSpPr/>
          <p:nvPr/>
        </p:nvGrpSpPr>
        <p:grpSpPr>
          <a:xfrm>
            <a:off x="7350111" y="4827012"/>
            <a:ext cx="3306180" cy="572258"/>
            <a:chOff x="1618171" y="1650706"/>
            <a:chExt cx="9027999" cy="2016519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2BD33D67-5225-4202-AB93-0CD325C2CCDB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38BB566-D5F4-444D-A2CF-4A3FEF4C6C84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07A0C87-254A-493B-A2F4-57315981C6AD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6B2347C-2B8C-4A35-AB73-167EBE8AD488}"/>
                </a:ext>
              </a:extLst>
            </p:cNvPr>
            <p:cNvSpPr/>
            <p:nvPr/>
          </p:nvSpPr>
          <p:spPr>
            <a:xfrm>
              <a:off x="1867304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伪随机性</a:t>
              </a:r>
              <a:endParaRPr lang="en-US" altLang="zh-CN" sz="24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7" name="直接箭头连接符 56">
            <a:extLst>
              <a:ext uri="{FF2B5EF4-FFF2-40B4-BE49-F238E27FC236}">
                <a16:creationId xmlns:a16="http://schemas.microsoft.com/office/drawing/2014/main" id="{CE897E6B-E259-41A4-BB74-58172EB8FE5A}"/>
              </a:ext>
            </a:extLst>
          </p:cNvPr>
          <p:cNvCxnSpPr>
            <a:cxnSpLocks noChangeShapeType="1"/>
            <a:stCxn id="71" idx="3"/>
            <a:endCxn id="81" idx="1"/>
          </p:cNvCxnSpPr>
          <p:nvPr/>
        </p:nvCxnSpPr>
        <p:spPr bwMode="auto">
          <a:xfrm flipV="1">
            <a:off x="5048201" y="3921760"/>
            <a:ext cx="2287916" cy="213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直接箭头连接符 56">
            <a:extLst>
              <a:ext uri="{FF2B5EF4-FFF2-40B4-BE49-F238E27FC236}">
                <a16:creationId xmlns:a16="http://schemas.microsoft.com/office/drawing/2014/main" id="{69655FF8-EE9B-47CA-9E8C-D3D1C9AD1846}"/>
              </a:ext>
            </a:extLst>
          </p:cNvPr>
          <p:cNvCxnSpPr>
            <a:cxnSpLocks noChangeShapeType="1"/>
            <a:stCxn id="75" idx="3"/>
            <a:endCxn id="86" idx="1"/>
          </p:cNvCxnSpPr>
          <p:nvPr/>
        </p:nvCxnSpPr>
        <p:spPr bwMode="auto">
          <a:xfrm>
            <a:off x="5055198" y="5088790"/>
            <a:ext cx="2294913" cy="13253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7DA87703-5BF9-431A-BE17-0A46BAC4F5D0}"/>
              </a:ext>
            </a:extLst>
          </p:cNvPr>
          <p:cNvSpPr/>
          <p:nvPr/>
        </p:nvSpPr>
        <p:spPr>
          <a:xfrm>
            <a:off x="5465799" y="3523003"/>
            <a:ext cx="1466713" cy="1994506"/>
          </a:xfrm>
          <a:prstGeom prst="roundRect">
            <a:avLst/>
          </a:prstGeom>
          <a:solidFill>
            <a:srgbClr val="C00000"/>
          </a:solidFill>
          <a:ln w="25400">
            <a:solidFill>
              <a:schemeClr val="bg1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计算上的松弛</a:t>
            </a:r>
            <a:endParaRPr lang="zh-CN" altLang="en-US" sz="2400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E7576C-FF72-427D-8CD9-61C1977387AC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FFC3EDB-F571-4C40-A7EF-033428F66A0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E237BF1-36B9-43F6-B149-603E4DA1F17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8623E54-0CB4-4F1C-8222-1C2027767EB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4BD2D3A-1321-41A1-A3A6-A4E8E1D843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安全的伪随机数生成器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0077BCF-0454-4218-8D6E-31534FED259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453F03F-EEC3-4B19-BC7B-13589FF7AE7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2CC7B6B-4406-4835-9A2E-8036DE3FB3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EBA1E1D2-F793-42C8-9551-760046D1765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DE1591C-346B-4087-84C7-6BDBC87BDA6F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0074B21-EC4A-4ECC-92B6-6AF640E186E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33EF16A-A329-4692-AD32-2AA9E20080A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05F41CA-92DD-43CA-B5CD-B00E474C3F8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B21E6FE7-0FBA-4E34-81FD-BA6D8AF9E35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107770B-AC40-41E7-9D4F-43FAD3EDE1B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954ADB0-FF3C-4596-BE54-14162F55C87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78E8ABFA-B7C9-44A3-AA8B-29F832AF35A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1B6ECFD6-210E-4D56-B72A-0634938E8CB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FBABEA9-85B5-46AA-A810-2743DC295E0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800BD62-76F4-47AC-97DF-16B97EF5D93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3F18122-403A-4FE3-87EA-1FCDEBC311D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5DE62C3-10BC-4435-A3B1-1BC652F595A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3CD063C-81F0-4B72-A8B4-C7F7277AD52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6497049-50E9-45F5-AEBC-A828EF5AF2F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7781FF5-728F-4F46-A888-F02637DBC7F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B8513B9-95F8-4A7A-8AEA-2C5DD258F4D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5942A629-3130-47C2-A3AC-0BC7CC60EB0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33B928D5-AA2B-4352-A88C-C120E5663D1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7445FC44-23F2-4743-8134-3E6B6A2C2E1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259DA50-348B-4EA3-BBF2-332AF4DB0AF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332CE72-304A-4DF5-8DD4-1BFA340E719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48CE997-2059-40F3-B43C-0F761E0195C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15A90A0-35D7-4F1D-90B1-0862AB0F247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1383D44-E050-4412-A566-CDF331A864E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17EE54C-9AB0-4A76-84C1-13C634A4C45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DCAFE733-1286-44AB-98E7-3075E4043C8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0D3CB03-6A99-45C8-ABB2-9CF47E586AA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6B27AFB-FBFF-4AC6-BADC-E8530FB129E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B65613A-FCBB-476E-8921-CD43C6ED43D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55D53620-FEC4-4D5A-BB14-DBB05B4F8AC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F168BCA0-D355-474B-A4DC-C7751D4C566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1179F7D-326B-4638-8159-DA84EC73C4E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E594C76-90B7-4564-BC41-92DEAF91DA9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883DB8C-B6D5-4C26-A3A3-09B03F2AF6C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27B1D59-F528-4DBC-9AE3-F089F03B950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91F80204-745C-40ED-A76F-05AE1EF5F88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B313A90-28D9-4CE1-B6E4-CD9DA4E2BF7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A45712F-5EF5-40C0-85F7-164F4B2DEE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0C7586B-5830-401D-A6D1-ED08566E248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1A8D5AB-DE57-46C6-BFBD-F8C8A2D7946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3541F9B6-DAF7-4451-9874-C8546B9AFFC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1FDF4A40-4158-4276-8131-B502FAE0D97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4B9E9A3A-92FB-48D1-A05F-99DBBF7D94C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40292B4E-AB23-4BB0-BA21-8A3E08A88DB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F75A699-6D70-4988-AB96-09955CC9620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B8E12CE-010D-4062-A687-7B76380617F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FCCFF19-BAFE-4150-AF21-4D07DAC974E9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7ABCAC1-69D9-4193-B773-40126E54367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2F262CA-9687-46B4-9D4A-32B848F00AC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FE658FD0-2AAF-42F9-BA79-7BCDBE23EC9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9C179018-2C24-4759-A9A6-516BAEEC623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B6E3A4B-FC3B-4175-A405-698007E8122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AFFA5598-35D2-4C57-8C6A-BBDA3073FEF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FB08E6DB-429F-4B07-B72D-88939E4A49B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672823B7-6E2F-4677-8E3A-8CE5BC8A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伪随机数生成器（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Pseudorandom Generator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PRG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确定多项式时间算法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，用于将一个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均匀随机选取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的长度为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的短种子扩展为长度为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（多项式扩展因子）的伪随机输出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FA570284-2197-462E-9D26-07E99C609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892887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确定多项式时间算法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伪随机数生成器，如果其满足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（扩展性）对于每个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而言，满足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&gt;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（伪随机性）对所有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而言存在一个可忽略函数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1]|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上均匀随机选取，种子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上均匀随机选取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0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E7576C-FF72-427D-8CD9-61C1977387AC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FFC3EDB-F571-4C40-A7EF-033428F66A0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E237BF1-36B9-43F6-B149-603E4DA1F17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8623E54-0CB4-4F1C-8222-1C2027767EB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4BD2D3A-1321-41A1-A3A6-A4E8E1D843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伪随机与真随机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0077BCF-0454-4218-8D6E-31534FED259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453F03F-EEC3-4B19-BC7B-13589FF7AE7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2CC7B6B-4406-4835-9A2E-8036DE3FB3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EBA1E1D2-F793-42C8-9551-760046D1765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DE1591C-346B-4087-84C7-6BDBC87BDA6F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0074B21-EC4A-4ECC-92B6-6AF640E186E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33EF16A-A329-4692-AD32-2AA9E20080A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05F41CA-92DD-43CA-B5CD-B00E474C3F8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B21E6FE7-0FBA-4E34-81FD-BA6D8AF9E35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107770B-AC40-41E7-9D4F-43FAD3EDE1B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954ADB0-FF3C-4596-BE54-14162F55C87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78E8ABFA-B7C9-44A3-AA8B-29F832AF35A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1B6ECFD6-210E-4D56-B72A-0634938E8CB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FBABEA9-85B5-46AA-A810-2743DC295E0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800BD62-76F4-47AC-97DF-16B97EF5D93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3F18122-403A-4FE3-87EA-1FCDEBC311D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5DE62C3-10BC-4435-A3B1-1BC652F595A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63CD063C-81F0-4B72-A8B4-C7F7277AD52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6497049-50E9-45F5-AEBC-A828EF5AF2F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7781FF5-728F-4F46-A888-F02637DBC7F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B8513B9-95F8-4A7A-8AEA-2C5DD258F4D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5942A629-3130-47C2-A3AC-0BC7CC60EB0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33B928D5-AA2B-4352-A88C-C120E5663D1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7445FC44-23F2-4743-8134-3E6B6A2C2E1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259DA50-348B-4EA3-BBF2-332AF4DB0AF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B332CE72-304A-4DF5-8DD4-1BFA340E719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48CE997-2059-40F3-B43C-0F761E0195C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15A90A0-35D7-4F1D-90B1-0862AB0F247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1383D44-E050-4412-A566-CDF331A864E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17EE54C-9AB0-4A76-84C1-13C634A4C45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DCAFE733-1286-44AB-98E7-3075E4043C88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0D3CB03-6A99-45C8-ABB2-9CF47E586AA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6B27AFB-FBFF-4AC6-BADC-E8530FB129E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B65613A-FCBB-476E-8921-CD43C6ED43D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55D53620-FEC4-4D5A-BB14-DBB05B4F8AC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F168BCA0-D355-474B-A4DC-C7751D4C566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1179F7D-326B-4638-8159-DA84EC73C4E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E594C76-90B7-4564-BC41-92DEAF91DA9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883DB8C-B6D5-4C26-A3A3-09B03F2AF6C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27B1D59-F528-4DBC-9AE3-F089F03B950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91F80204-745C-40ED-A76F-05AE1EF5F88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4B313A90-28D9-4CE1-B6E4-CD9DA4E2BF7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A45712F-5EF5-40C0-85F7-164F4B2DEE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0C7586B-5830-401D-A6D1-ED08566E248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1A8D5AB-DE57-46C6-BFBD-F8C8A2D7946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3541F9B6-DAF7-4451-9874-C8546B9AFFC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1FDF4A40-4158-4276-8131-B502FAE0D97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4B9E9A3A-92FB-48D1-A05F-99DBBF7D94C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40292B4E-AB23-4BB0-BA21-8A3E08A88DB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F75A699-6D70-4988-AB96-09955CC9620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B8E12CE-010D-4062-A687-7B76380617F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FCCFF19-BAFE-4150-AF21-4D07DAC974E9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7ABCAC1-69D9-4193-B773-40126E54367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2F262CA-9687-46B4-9D4A-32B848F00AC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FE658FD0-2AAF-42F9-BA79-7BCDBE23EC9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9C179018-2C24-4759-A9A6-516BAEEC623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B6E3A4B-FC3B-4175-A405-698007E8122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AFFA5598-35D2-4C57-8C6A-BBDA3073FEF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FB08E6DB-429F-4B07-B72D-88939E4A49B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211B46F-8862-48BF-A361-BA6D6D7B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86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伪随机数与随机数差别大吗？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上的均匀分布而言，每个串被选取的概率为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可能的输出至多为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种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长度为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的随机串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作为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的输出的概率为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 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2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为什么无限计算能力的区分器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可以区分？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设计一个概率指数时间区分器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给定输入串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，当且仅当存在一个种子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满足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时，输出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有能力通过搜索所有的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，对每个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这样如果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生成的，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，否则输出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的概率至多为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这样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-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1]| </a:t>
            </a:r>
            <a:r>
              <a:rPr lang="en-US" altLang="zh-CN" sz="20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≥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1 - 2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4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6E7A03-E7C2-46CF-8FB9-D3D704EA9C52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F47BCC-A3EB-4330-8E11-6F4602D45FC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D7661E0-6F84-4404-A3F2-1E665B318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5C2F278-A328-4E7D-B637-04DE9867348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9D3F8BA-FA54-450A-97BB-23770EADF92A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证明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E51F864-5403-4CE0-845D-D38170E59CC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C0DDE49D-FD8D-42AC-98C7-272093AAC33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DD060E7-61A3-469E-ADFC-8E1CBA34885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C7F285D-BF12-4F9F-A3DA-E3D4F147DEC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1DCC024-6C3A-41B1-A8DB-76D87454B12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E44096C-1A40-44CF-980D-F17C4A75999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DA4EEA9-F250-4311-9309-5A999294B60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1E4E965-35DF-43BB-8A3F-1B804D291D0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8F76BA3-5B0B-458D-B1A8-946868B37720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0A6B2EAE-9B81-447B-A18F-977DA88B9BA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731480D-4E8A-460F-BF3A-35DE6A96F2B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43BDB12-6218-409A-BFE1-84AF4362E77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42C7552-AE12-481D-9503-934557D34A9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1398D36-4F5A-4ED3-BB8C-5D13494C67B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7CD5C888-DF21-4F99-BCFA-F6A0D706EB8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35ACFAE-FDF8-47F2-87E2-AAE2CF0F40C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8C9733-C9DE-4BF9-A74C-B645936EEEB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4A8990E-0F20-4F67-8A00-4AE0D2A650A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70974C6-CD72-4499-B59A-98A88C14D21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3F151AD-7E28-46E7-A12E-7FD4A618E39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D4EEA9BC-BBC7-4511-BF9F-04C3E59B7652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3D05D43B-2231-415A-9E1C-D220F8FF9D88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ECE1A9A-C3D7-477D-9C42-C7E6D717297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845ED03-4547-44DA-95D3-3F6B41EEA9E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C99DDC2-91C6-4E88-82EF-79E53A06FF68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E16F07E-F34B-4A9C-97C2-3A9E5B2545E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6A1913A-6D3A-422B-85C0-F12B26C900E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F1471404-AC0B-448A-94C6-FB85D248804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AAC4C062-544A-4B68-8B86-2446372C72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0670088-BE46-4C0D-B372-822DF3F5A6F6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0A954241-3FCF-42C9-A49D-362B2194DCC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E2BCFA4-DA40-46F4-A9CF-D9ECA19D172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440DC57-F5CD-455A-89B8-2AD2E6D4060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77C555F-F592-48EB-A150-09B178C267A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3CE024C-60C0-4825-8D05-EE319846719F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1E3E8190-3DC2-4121-A9DF-C1698D27D07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F12EC91F-EDDE-448F-B911-F700077EA80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2DCECF4-4E7E-4D54-ABC9-BCABD34701C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02AD348-1A5D-414B-A700-E9096F8489B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521301C6-1ECD-4608-9F9E-3A2681E2B129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0037477B-414A-4A81-AF75-FE22031189F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D0CCD60A-56F6-4DFB-8F94-768677A91AF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3403328-6841-4158-89BC-C60AC9A79579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7EFEA37-1A52-4DBA-85D2-DF6D9DF8F9C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556C9DD-C518-4AB8-A19D-786390BB5EE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8E9D40E2-43E8-48C5-9028-89BA0AFD15F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D679A58-9AB9-4D8D-9607-7B853A1A29C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ECBADFB-B96C-435F-8B54-9D7CD6D73E1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D65DAE12-0E70-4118-9C2B-DA497904669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07DD49F-EA16-4A68-93BE-DBCE3203C29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A5D0120E-A8EA-4779-91B8-5167379DAF71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7B31A5D-735C-4F93-B440-3DF465769B4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7D32690-BAF9-4624-B85F-98F6089895B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981731A-DC20-4182-82B3-14B8AD3557A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970673F-2589-47CA-89E6-6C747152F294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1F6976D-79BD-451E-A427-83CDA7C25D7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4D28F89-5B06-468A-A175-59984A2FDB0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350DD93-E3DB-4AA7-A2DC-BAC0F9C5864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6DD5AF5F-54ED-4B15-B0C1-2B215572F12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CF748CD-BD44-4A44-A4F2-46DB224A7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如果对称密钥加密方案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是一个安全的伪随机数生成器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具备窃听者存在的情况下的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不可区分性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吗？如何证明？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9154" name="Picture 2" descr="https://gimg2.baidu.com/image_search/src=http%3A%2F%2Fgedftnj8mkvfefuaefm.exp.bcevod.com%2Fmda-gjxrc97be9sdptkh%2Fmda-gjxrc97be9sdptkh.jpg&amp;refer=http%3A%2F%2Fgedftnj8mkvfefuaefm.exp.bcevod.com&amp;app=2002&amp;size=f9999,10000&amp;q=a80&amp;n=0&amp;g=0n&amp;fmt=jpeg?sec=1636463660&amp;t=3ae310fffbdfdc9b89fc2b979ea95fa7">
            <a:extLst>
              <a:ext uri="{FF2B5EF4-FFF2-40B4-BE49-F238E27FC236}">
                <a16:creationId xmlns:a16="http://schemas.microsoft.com/office/drawing/2014/main" id="{76BA6ABF-2A6E-47BC-BCEB-09C30AB7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39" y="2832094"/>
            <a:ext cx="5603722" cy="31520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82FF3CF-965B-46BF-B469-FFE5DE222A6F}"/>
              </a:ext>
            </a:extLst>
          </p:cNvPr>
          <p:cNvSpPr/>
          <p:nvPr/>
        </p:nvSpPr>
        <p:spPr>
          <a:xfrm>
            <a:off x="6558964" y="3428999"/>
            <a:ext cx="4801897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-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1]| 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DBA42A1F-7E61-4B36-8722-6ACD212378C2}"/>
              </a:ext>
            </a:extLst>
          </p:cNvPr>
          <p:cNvSpPr/>
          <p:nvPr/>
        </p:nvSpPr>
        <p:spPr>
          <a:xfrm>
            <a:off x="831139" y="3428999"/>
            <a:ext cx="4232302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0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1/2 +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60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8152F0-3C8C-4247-BFF0-8962ED8B6162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B63B2A-C8F5-4641-B6F5-2EF2C3ABDE8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8C61FC8-4051-43DB-A8C1-01C760A2A33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56F8613-E332-4C95-9C1F-955F9DED853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F9E9488-13A4-4B1F-A3FF-24B419E97A9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归约证明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原理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9799013-1356-4B55-BB23-BF508C58183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67F5202-968E-41AA-880F-EDB50C0670B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A8B28C8-69DE-4DA8-BC50-4EB18E10258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3A17954-0DDA-4573-AE45-E64746FB983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3E03A71-37AF-48B0-8030-47FC97013BC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D0BE35E-5334-40FC-82A1-A1FB1FC06FC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2BE2793-8270-4B28-AB1A-70EF5158E11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59A707B-AC22-420F-B8DD-BB154A2DA7D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9A8BB09-2855-459B-839E-9A3B9C219CF0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844DCBE-22F4-4540-AE39-0B7FBA4250F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428321B-DC01-4E55-BD3B-C13A8F3B21DD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DB49C87-1C85-4F5E-A320-B8D44C70566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40EABBF-1DA0-40F0-8DF4-B65F7D441A3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F75BB4A-AEE5-4345-BDE8-A582BD48AFF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93AD72F-C4AC-4E34-AB89-9A3634E11B8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2057F60-48C9-472D-8BBF-84AE43785BE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8F31791-2D78-496A-8391-08A5B3F4BE4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3B65F3A-F3A5-4D60-A704-D73FA4CB8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5512FE9-3AA4-4406-9968-109CAFD9BAC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F01EE24-D017-41B6-BED8-422D1C1AA14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845A7DF-AAE9-449A-B404-16E05CA2D06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DACEAFC-BCCD-4F9D-8075-78B6BF07718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E9B7C6E-5EC6-4CCC-92CB-015FAC974E7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EC058A1-0C35-4CC7-A74B-F7A44569DB8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39CE2D3-BA5A-4168-BC63-AA98C4D243C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B47D3E9-53F2-4757-89AF-C643ACCFEB1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83AA379-A55F-4258-A9FE-79AE6C39EFC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3D3690-FB3F-4DA9-8EFA-F74CF73E585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24FAC0C-6114-4A21-9C89-92EAC5E75D9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A73BC23-CBFA-4118-A43C-18CE8773BBB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7316D06-740A-497B-9C99-08CD775C2A3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E270B8F-2767-458C-923C-7A5ADB48201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A318D07-A091-4F5C-A187-AF2B90F50E6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46A07C7-C179-4E4E-84A1-2B8F1AE56F5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F3B9423-FA59-4192-AC5E-E40516DBAC7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6E26A45B-8E1C-4D02-ADCE-90AA8206A07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0A3322F-1594-492F-BA0F-308E0620AB2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59ECEC7-EC8C-4ED5-868F-18C44048072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ADF4319-4E65-498B-800E-3C2489D7DC9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43D5954-FF1F-46B1-8FEA-E10A2D75241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D8C5038-DEC6-473D-A9AA-39CCAEB1DAC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3C61732-6B3D-4884-9CB2-44A6BACFF6F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D9E8960F-94B6-4E20-A49A-4CAC7C2D489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74DAECD-3C3B-4D51-B81D-DB1101A75B0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2DBE2E0-B190-46ED-8C0C-01F6921F744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B1AA038-3C51-4848-AF9B-4C6530A03E3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DBB7974-C19A-46CC-98E5-9AA1D554E1C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FB4E6D0-86D6-4356-977A-34A55017E33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FA65FB65-7EB4-4BF4-AA84-D9CAA6369AA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6DE7322-3756-4984-8958-B59950157B2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013E41B-00E5-47F4-83F3-578134293D7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65DBB89-307A-4704-B1B0-285AA33CE9A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316F17A-5E45-4CF4-A654-78BE649D363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470DF99-4279-4E30-9D33-F3374608F35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697E7C8-DB60-4CDF-8E44-996A379FE8F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D7BD2B2-193E-453F-BB86-CFDE686D89F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CC26FE3-7C85-45F5-8946-A0B50CA68BE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9977B43-A977-4603-88AA-12F50A985B5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0033AAE1-0877-4678-9A91-4D7D54BB044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462D79A-7863-492F-A6D0-EA54E16F2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是如何作用在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80B13397-56AA-4480-BA50-BB90E48F7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013742"/>
            <a:ext cx="9465923" cy="22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难以按照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上述目标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推理怎么办？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思路：原命题等价于逆否命题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方法：如果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所构造方案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是不安全的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不正确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然而假设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是正确的，所以所构造的方案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是安全的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该证明方法叫做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归约（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reduction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，证明过程称为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归约到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2A3D101-2337-47C4-804B-DE50BC0C1EA4}"/>
              </a:ext>
            </a:extLst>
          </p:cNvPr>
          <p:cNvGrpSpPr/>
          <p:nvPr/>
        </p:nvGrpSpPr>
        <p:grpSpPr>
          <a:xfrm>
            <a:off x="937443" y="2102311"/>
            <a:ext cx="10575372" cy="724153"/>
            <a:chOff x="1652716" y="1972342"/>
            <a:chExt cx="9148504" cy="3726401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8E93943-34FA-414A-B072-E5993DFD892D}"/>
                </a:ext>
              </a:extLst>
            </p:cNvPr>
            <p:cNvGrpSpPr/>
            <p:nvPr/>
          </p:nvGrpSpPr>
          <p:grpSpPr>
            <a:xfrm>
              <a:off x="1652716" y="1972342"/>
              <a:ext cx="9113647" cy="3726401"/>
              <a:chOff x="1343407" y="2407292"/>
              <a:chExt cx="9505193" cy="2669532"/>
            </a:xfrm>
          </p:grpSpPr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DE9D3E7D-BDA0-46D7-ABB7-9233BA16C3D8}"/>
                  </a:ext>
                </a:extLst>
              </p:cNvPr>
              <p:cNvSpPr/>
              <p:nvPr/>
            </p:nvSpPr>
            <p:spPr>
              <a:xfrm>
                <a:off x="1343407" y="2407292"/>
                <a:ext cx="9505185" cy="266953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822E0900-84B4-444A-AF0D-E9878A0ABD18}"/>
                  </a:ext>
                </a:extLst>
              </p:cNvPr>
              <p:cNvGrpSpPr/>
              <p:nvPr/>
            </p:nvGrpSpPr>
            <p:grpSpPr>
              <a:xfrm>
                <a:off x="1343407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C81C0F43-426A-4F18-ABB5-2B258F16F436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87DB570E-DE5F-4341-97AE-C4F792B7A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83445408-97CA-421D-B63A-743592987FAB}"/>
                  </a:ext>
                </a:extLst>
              </p:cNvPr>
              <p:cNvGrpSpPr/>
              <p:nvPr/>
            </p:nvGrpSpPr>
            <p:grpSpPr>
              <a:xfrm>
                <a:off x="10775873" y="2473324"/>
                <a:ext cx="72727" cy="2603500"/>
                <a:chOff x="7006506" y="731837"/>
                <a:chExt cx="72727" cy="2603500"/>
              </a:xfrm>
            </p:grpSpPr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63011EE5-9E46-4F4C-9468-B69DFE3D9B6B}"/>
                    </a:ext>
                  </a:extLst>
                </p:cNvPr>
                <p:cNvCxnSpPr/>
                <p:nvPr/>
              </p:nvCxnSpPr>
              <p:spPr>
                <a:xfrm>
                  <a:off x="7079233" y="731837"/>
                  <a:ext cx="0" cy="2374900"/>
                </a:xfrm>
                <a:prstGeom prst="line">
                  <a:avLst/>
                </a:prstGeom>
                <a:ln w="19050"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CD843D31-A513-4453-B98D-91E863EB7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6506" y="1119188"/>
                  <a:ext cx="0" cy="2216149"/>
                </a:xfrm>
                <a:prstGeom prst="line">
                  <a:avLst/>
                </a:prstGeom>
                <a:ln>
                  <a:solidFill>
                    <a:srgbClr val="0028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2C94938-6239-469D-9D81-C2318A9D29B6}"/>
                </a:ext>
              </a:extLst>
            </p:cNvPr>
            <p:cNvSpPr txBox="1"/>
            <p:nvPr/>
          </p:nvSpPr>
          <p:spPr bwMode="auto">
            <a:xfrm>
              <a:off x="2147587" y="2491561"/>
              <a:ext cx="8653633" cy="2562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假设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是正确的，则根据给定的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定义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，所构造的方案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安全的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8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4E11AA-482F-40D0-92CF-632E40CCF326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F394DA8-7BB1-435E-AF38-0C35DB079A3C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06842DF-2F14-43D9-9BB9-C7F7AD2571FB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63E7DB2-968F-4759-9DF1-C0B875D7065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975E3D1-33D1-4993-8B31-D24FC5D28B27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归约证明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原理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466BFE4-4677-4F37-A73C-E152DC777A26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BBF7241-83D6-4E3D-ACCD-63D49A1E016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6C08D99-59A4-4E94-8157-2B61CFD6920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DB9A1B07-8E7E-4879-8A45-836ABECFB1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1547BCF-AB8C-44EE-B758-ECF6135E99C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4504DAA-1EFA-412E-8C1A-4BED5A2681A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5EEA6BFC-8257-4D35-AE83-E9452D0CB38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AD82390-6E3E-4537-9E3E-EDE51DB9271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7517A98-79F1-4A93-AE1C-F398C778BE1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EA8D04C-33E2-47D6-9255-7423489D8933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1D2CAA6-A5A5-4481-940D-FF624A7C6CC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9F56375E-9B3D-4CF1-B7DD-4B9FCFBAF2F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D16C72D9-F2F2-4C71-833C-6D5919DC3F0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9F5E146-3C37-4353-BFC8-E7AAAA5D16C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349DEFFB-099B-4131-9195-634264BD401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0E07C95-6626-405F-8279-F6D08AA36BE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5748BCD-0D0C-48AF-92B0-2DF379506B4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A0755F4-5F40-4417-82F9-959F555CCE0F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38C57D5-6134-4608-8FBE-EDB93D1C5F4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463ABC7-C1C0-4AB5-A0A8-DB1F9E3802C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B5369E7-B258-4616-ACE9-34BA61188AC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316C500-E95A-4558-B5BE-D25B7566647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8C1B7F40-3775-464C-A7F9-417549C3BA3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7EF7D137-98B1-46DF-AEB6-A442C78B080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DFE6A57-A6EB-4EFC-87C1-355B212384B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15B99B9-FA23-4FAF-A5A7-F11DEA16803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77E41B2-B1C9-498C-A612-81843EE5620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616A5961-BC10-47D1-BFA7-B0F38435DA3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A5B94E8F-ADAE-4BCA-9500-0A97B0F58B88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1596933-8EE4-4A6F-9797-55194E967BC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577D571-9604-41BE-A945-DC00FCC86F1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8C33B08-94FA-4498-8B23-50BA124A17A0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ADD4D5E-B586-4B00-9949-67C4A888CFB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C902083-9671-4621-882D-FE1D7CE9705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D749064-6580-42E4-B0B4-5654CCB6361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28A5F0F-580D-49CF-8BB0-7F14E2A9822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BC945EF-D435-474D-B0E8-65FCE654296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714094A-23D5-470D-9EC5-F892166B4B2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51841B7-0C6E-4C33-AD5D-182A4BF425A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8AF7676-B5D6-4B40-BE0C-49C8FD4E9C2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056FE47-E68E-48C5-B6E0-AE1FF52EF4A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05839136-B636-4105-9544-DF43610CA47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6E9A5701-2306-428E-9CE4-7B05E76FD48C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76FB7E5-93A9-4879-96C3-F52997AB424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E2B6575F-D597-4DA7-98A5-74922047BC5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29F2DF48-4890-4C6D-9906-D377A00ECF2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FB85257-B26A-4E80-B883-804C306DE66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3F6CFF2-BE8B-4144-99D5-70D04743C2F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E18ED0AF-6170-47D6-9CE4-3D77F79643D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BD40C0A-413D-4458-A0F7-73B04A7CC47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42DDD27-F21D-42FA-8F72-39451B2E1B4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0EFF4773-945C-4759-A3CC-40A2AD965A8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E971FE5-82B8-420B-89C0-2A65307D61EF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01A2869-4927-43A1-873E-9569EE33F27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4189600B-C4AD-4016-9C0D-0789DC13DE9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6B5F1D08-0765-46B8-87C2-72283E78EA1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0F786AEF-E5BE-476A-BB62-21975B512DB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B79B1BE-F1BF-4026-BADD-FFAFE2EF2F8A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AFDA703-0AC3-4EF4-ABCD-322BE481BD2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A07BB07-9E02-4AD4-9C2E-0E9541ADA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归约证明的具体实现（以难题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为例）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假设：难题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是困难的（或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是不可区分的）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目标：将难题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的困难性归约到方案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方法：利用一个可以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有效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“攻破”方案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，构造一个可以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有效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解决难题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0EBC756-C241-41F0-B5BB-486413FF1117}"/>
              </a:ext>
            </a:extLst>
          </p:cNvPr>
          <p:cNvSpPr/>
          <p:nvPr/>
        </p:nvSpPr>
        <p:spPr>
          <a:xfrm>
            <a:off x="3026003" y="3901392"/>
            <a:ext cx="6088186" cy="2270558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en-US" altLang="zh-CN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159CD6A-E5F9-4A1A-8619-00190F2EA8FD}"/>
              </a:ext>
            </a:extLst>
          </p:cNvPr>
          <p:cNvSpPr/>
          <p:nvPr/>
        </p:nvSpPr>
        <p:spPr>
          <a:xfrm>
            <a:off x="5498605" y="4477732"/>
            <a:ext cx="1189754" cy="145069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56">
            <a:extLst>
              <a:ext uri="{FF2B5EF4-FFF2-40B4-BE49-F238E27FC236}">
                <a16:creationId xmlns:a16="http://schemas.microsoft.com/office/drawing/2014/main" id="{D01AA1F6-1A0E-4738-AEB2-0236C50FCF9B}"/>
              </a:ext>
            </a:extLst>
          </p:cNvPr>
          <p:cNvCxnSpPr>
            <a:cxnSpLocks noChangeShapeType="1"/>
            <a:stCxn id="68" idx="3"/>
          </p:cNvCxnSpPr>
          <p:nvPr/>
        </p:nvCxnSpPr>
        <p:spPr bwMode="auto">
          <a:xfrm>
            <a:off x="6688359" y="5203078"/>
            <a:ext cx="1861751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13C6302-32D3-46A5-B585-10ADDB2C1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142" y="4759496"/>
            <a:ext cx="1877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的实例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56">
            <a:extLst>
              <a:ext uri="{FF2B5EF4-FFF2-40B4-BE49-F238E27FC236}">
                <a16:creationId xmlns:a16="http://schemas.microsoft.com/office/drawing/2014/main" id="{0467EB6E-6DBC-42B2-8817-BCFBA2182BB0}"/>
              </a:ext>
            </a:extLst>
          </p:cNvPr>
          <p:cNvCxnSpPr>
            <a:cxnSpLocks noChangeShapeType="1"/>
            <a:stCxn id="67" idx="3"/>
          </p:cNvCxnSpPr>
          <p:nvPr/>
        </p:nvCxnSpPr>
        <p:spPr bwMode="auto">
          <a:xfrm>
            <a:off x="9114189" y="5036671"/>
            <a:ext cx="1952878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箭头连接符 56">
            <a:extLst>
              <a:ext uri="{FF2B5EF4-FFF2-40B4-BE49-F238E27FC236}">
                <a16:creationId xmlns:a16="http://schemas.microsoft.com/office/drawing/2014/main" id="{0F6474CD-E05B-41FA-89A5-3B2DC9D60492}"/>
              </a:ext>
            </a:extLst>
          </p:cNvPr>
          <p:cNvCxnSpPr>
            <a:cxnSpLocks noChangeShapeType="1"/>
            <a:endCxn id="67" idx="1"/>
          </p:cNvCxnSpPr>
          <p:nvPr/>
        </p:nvCxnSpPr>
        <p:spPr bwMode="auto">
          <a:xfrm>
            <a:off x="1034649" y="5036671"/>
            <a:ext cx="1991354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箭头连接符 56">
            <a:extLst>
              <a:ext uri="{FF2B5EF4-FFF2-40B4-BE49-F238E27FC236}">
                <a16:creationId xmlns:a16="http://schemas.microsoft.com/office/drawing/2014/main" id="{55AAEF4A-7D33-475D-9903-64A5D4F37AFF}"/>
              </a:ext>
            </a:extLst>
          </p:cNvPr>
          <p:cNvCxnSpPr>
            <a:cxnSpLocks noChangeShapeType="1"/>
            <a:endCxn id="68" idx="1"/>
          </p:cNvCxnSpPr>
          <p:nvPr/>
        </p:nvCxnSpPr>
        <p:spPr bwMode="auto">
          <a:xfrm>
            <a:off x="3544477" y="5203078"/>
            <a:ext cx="1954128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52795B0-44CC-4CCD-86FE-E6C58355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00" y="4759496"/>
            <a:ext cx="1300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“破解”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138942B-90FF-4B63-8C6B-815FAB360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077" y="4636561"/>
            <a:ext cx="1740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的实例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69227E6-85CA-4897-9E41-A924C166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939" y="4636561"/>
            <a:ext cx="1740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实例的解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2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0" grpId="0"/>
      <p:bldP spid="99" grpId="0"/>
      <p:bldP spid="101" grpId="0"/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8152F0-3C8C-4247-BFF0-8962ED8B6162}"/>
              </a:ext>
            </a:extLst>
          </p:cNvPr>
          <p:cNvGrpSpPr/>
          <p:nvPr/>
        </p:nvGrpSpPr>
        <p:grpSpPr>
          <a:xfrm>
            <a:off x="458000" y="379930"/>
            <a:ext cx="8515879" cy="688062"/>
            <a:chOff x="458000" y="379930"/>
            <a:chExt cx="8515879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B63B2A-C8F5-4641-B6F5-2EF2C3ABDE8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8C61FC8-4051-43DB-A8C1-01C760A2A33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56F8613-E332-4C95-9C1F-955F9DED853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F9E9488-13A4-4B1F-A3FF-24B419E97A92}"/>
                </a:ext>
              </a:extLst>
            </p:cNvPr>
            <p:cNvSpPr txBox="1"/>
            <p:nvPr/>
          </p:nvSpPr>
          <p:spPr>
            <a:xfrm>
              <a:off x="1146061" y="472593"/>
              <a:ext cx="7827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归约证明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重新构造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9799013-1356-4B55-BB23-BF508C58183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67F5202-968E-41AA-880F-EDB50C0670B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A8B28C8-69DE-4DA8-BC50-4EB18E10258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3A17954-0DDA-4573-AE45-E64746FB983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3E03A71-37AF-48B0-8030-47FC97013BC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D0BE35E-5334-40FC-82A1-A1FB1FC06FC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2BE2793-8270-4B28-AB1A-70EF5158E11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59A707B-AC22-420F-B8DD-BB154A2DA7D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9A8BB09-2855-459B-839E-9A3B9C219CF0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844DCBE-22F4-4540-AE39-0B7FBA4250F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428321B-DC01-4E55-BD3B-C13A8F3B21DD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DB49C87-1C85-4F5E-A320-B8D44C70566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40EABBF-1DA0-40F0-8DF4-B65F7D441A3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F75BB4A-AEE5-4345-BDE8-A582BD48AFF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93AD72F-C4AC-4E34-AB89-9A3634E11B8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2057F60-48C9-472D-8BBF-84AE43785BE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8F31791-2D78-496A-8391-08A5B3F4BE4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3B65F3A-F3A5-4D60-A704-D73FA4CB8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5512FE9-3AA4-4406-9968-109CAFD9BAC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F01EE24-D017-41B6-BED8-422D1C1AA14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845A7DF-AAE9-449A-B404-16E05CA2D06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DACEAFC-BCCD-4F9D-8075-78B6BF07718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E9B7C6E-5EC6-4CCC-92CB-015FAC974E7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EC058A1-0C35-4CC7-A74B-F7A44569DB8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39CE2D3-BA5A-4168-BC63-AA98C4D243C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B47D3E9-53F2-4757-89AF-C643ACCFEB1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83AA379-A55F-4258-A9FE-79AE6C39EFC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3D3690-FB3F-4DA9-8EFA-F74CF73E585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24FAC0C-6114-4A21-9C89-92EAC5E75D9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A73BC23-CBFA-4118-A43C-18CE8773BBB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7316D06-740A-497B-9C99-08CD775C2A3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E270B8F-2767-458C-923C-7A5ADB48201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A318D07-A091-4F5C-A187-AF2B90F50E6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46A07C7-C179-4E4E-84A1-2B8F1AE56F5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F3B9423-FA59-4192-AC5E-E40516DBAC7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6E26A45B-8E1C-4D02-ADCE-90AA8206A07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0A3322F-1594-492F-BA0F-308E0620AB2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59ECEC7-EC8C-4ED5-868F-18C44048072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ADF4319-4E65-498B-800E-3C2489D7DC9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43D5954-FF1F-46B1-8FEA-E10A2D75241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D8C5038-DEC6-473D-A9AA-39CCAEB1DAC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3C61732-6B3D-4884-9CB2-44A6BACFF6F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D9E8960F-94B6-4E20-A49A-4CAC7C2D489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74DAECD-3C3B-4D51-B81D-DB1101A75B0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2DBE2E0-B190-46ED-8C0C-01F6921F744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B1AA038-3C51-4848-AF9B-4C6530A03E3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DBB7974-C19A-46CC-98E5-9AA1D554E1C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FB4E6D0-86D6-4356-977A-34A55017E33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FA65FB65-7EB4-4BF4-AA84-D9CAA6369AA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6DE7322-3756-4984-8958-B59950157B2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013E41B-00E5-47F4-83F3-578134293D7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65DBB89-307A-4704-B1B0-285AA33CE9A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316F17A-5E45-4CF4-A654-78BE649D363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470DF99-4279-4E30-9D33-F3374608F35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697E7C8-DB60-4CDF-8E44-996A379FE8F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D7BD2B2-193E-453F-BB86-CFDE686D89F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CC26FE3-7C85-45F5-8946-A0B50CA68BE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9977B43-A977-4603-88AA-12F50A985B5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0033AAE1-0877-4678-9A91-4D7D54BB044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FE830C6-E861-408E-B34C-0C551279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对称密钥加密方案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伪随机数生成器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是扩展因子为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安全伪随机数生成器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密钥生成算法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，均匀随机地选择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作为密钥并输出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解密算法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3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0CF6E0-B737-4E0B-A84F-BC8555F73F8B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72F35B2-703F-45A6-965D-02AD73BF33E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D7B1109-ED8E-49DD-AEB7-433A81CDD74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E87340E-AD47-4690-A9BD-FEC036EEAAE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4AB6E34-B290-4646-A01A-8BA1AAE99B98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归约证明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证明思路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4731E48-0AA0-4BD4-8D69-41B184D1261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5E5BDCAD-F00E-42D4-B61E-D92138CF881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CA04881-6984-4824-B17A-A46C39F955B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15371D45-D892-40A6-986C-AFA90D75912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DAB3B10E-7BC9-43CB-95E1-ADC3F97C9D6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C888A7C-4A0A-4358-9949-BCCD54B9E49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3519B00-6FEE-43A0-9F0A-E66C4A09F10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9AB489C-0E2B-478F-84A7-7DF7CDF37ED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0836A53-D4C5-48B6-87BF-ADF969CF628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DA5DB05E-5882-4636-8C32-0F5A5147133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D129A0C5-84E3-49E1-827E-424EA79DC69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E82BAF1-0734-49DB-B2DB-F21064B330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9BE539-11E0-46AB-BC08-AEB28A96B89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DE2B75C-11CE-4B44-B05C-433BE516621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5D3E1DDD-0789-40F6-893A-F5B19237AF2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0C843E0-F518-4FD2-B30F-F2C28670513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32031BA-81E6-4508-A136-F785C4846B9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E4B54E9-A79A-4869-8BD6-7E76A1C57FA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96BFECD5-6E9C-4444-862F-8DC492807CE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536D379-6ADA-4FF7-9B3D-38EF84706B8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17C603B-A514-4CFB-A8A3-7AC466C72B2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0B5FCF8-1F66-496B-8B55-297005C0B9F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213B6E2A-1ADB-483A-94EC-DF125202527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03BD65FF-88C0-4232-90C8-930BC15F7F2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F315368-A0C8-4A8E-9B95-737734D653B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472E805-7544-4F10-AF11-AFE4FAD52EB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6BD4ADC8-19B8-41FD-B8F0-2E2DB857475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DEADE64D-EADA-4D67-882A-385BD4163A8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C29E63A-B632-4B5E-A01E-CDA9840A1F7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7EDE77BC-81A0-41D3-90E0-A08FC830E9B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4A5573A-7D5C-48BF-8F79-5E7BF0CB19AC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234B705F-6586-476D-8149-8E47271D899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980299C-678C-4363-9006-B44A19600B0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000ADBAB-F1DB-48A4-A5A4-17B665C951D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C99E39D-45E4-485A-867C-CD6C7E9058C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B5869891-485D-465E-89E1-7A542A29B9F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E0FDEF1-7292-4AF7-9367-301A7F1E6FC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3CC2D433-769C-4BC1-87DB-4BA3000B50F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BEAAFCF-F510-493F-94FE-24C06AB522D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7F91A71-A59C-40E5-B72E-CA4332AAAB4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2FA1768-801E-4275-97B8-56485EB3610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05C1D3B-1F55-4466-A3A8-085A05A59BB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FFE54F3-B8D2-429E-A6C5-B07CFA4DB2F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4E6508-9FF2-4191-81B6-A2B9EA53F5F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461FF335-1940-407F-AF3A-A9849270FE7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EA9D966-0453-4604-8A86-5817BCA9EE0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1706AF9-1754-44DA-99CD-443B6E31C81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958EAA88-0990-4D97-BDA8-60FFA31C66F7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E0421E1-109A-41E3-90D8-D8A1379AC93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A5AF678-5A9A-43C2-A340-3CCD4FB509D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CEB44F13-18A8-43E2-B4A2-115B4599C517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6A3354B1-BC98-437A-961D-2E7C75095AF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C6F8F79-412B-4958-A1FC-AD8D10D8357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C73910E-4E9A-41C9-A67F-084E1B20A0E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702C1D0-FA91-4FB5-BEB0-C3501088E0B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EF1C46DB-7568-4066-BB3F-4CEA25048D0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3A17391-A209-4374-9AEF-76768E482EF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C0C78D2-3A56-4A31-B4F8-93B52717920B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0852AFA6-C635-4D1D-AF8E-5EB95299E8F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A3D6897-8745-40D2-8A73-97C2335DE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47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安全性的证明思路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是一个安全的伪随机生成器（在概率多项式时间之内将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长度为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的随机串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输出的串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是困难的）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目标：将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输出的伪随机性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归约到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方法：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声明一个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有效敌手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“攻破”方案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构造一个概率多项式时间区分器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，可以有效区分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</a:t>
            </a:r>
            <a:endParaRPr lang="en-US" altLang="zh-CN" sz="20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然而这样的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是不存在的，所以不存在有效敌手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可以“攻破”方案</a:t>
            </a:r>
            <a:r>
              <a:rPr lang="el-GR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endParaRPr lang="en-US" altLang="zh-CN" sz="2000" dirty="0">
              <a:latin typeface="Segoe Print" panose="02000600000000000000" pitchFamily="2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2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BDD5A22-FE98-4ECE-8B97-177707EAE4A9}"/>
              </a:ext>
            </a:extLst>
          </p:cNvPr>
          <p:cNvGrpSpPr/>
          <p:nvPr/>
        </p:nvGrpSpPr>
        <p:grpSpPr>
          <a:xfrm>
            <a:off x="1140300" y="3117278"/>
            <a:ext cx="10226548" cy="784639"/>
            <a:chOff x="3381628" y="1781580"/>
            <a:chExt cx="7484559" cy="57425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852DC8B-1C34-4355-903C-73041F08A55B}"/>
                </a:ext>
              </a:extLst>
            </p:cNvPr>
            <p:cNvGrpSpPr/>
            <p:nvPr/>
          </p:nvGrpSpPr>
          <p:grpSpPr>
            <a:xfrm>
              <a:off x="3381628" y="1944090"/>
              <a:ext cx="7484559" cy="124619"/>
              <a:chOff x="2171700" y="3979862"/>
              <a:chExt cx="7484559" cy="124619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4E810CC-92C6-4E35-A641-10305A76D73D}"/>
                  </a:ext>
                </a:extLst>
              </p:cNvPr>
              <p:cNvSpPr/>
              <p:nvPr/>
            </p:nvSpPr>
            <p:spPr>
              <a:xfrm>
                <a:off x="3226593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D94505E-C9A4-4740-A033-14B600147991}"/>
                  </a:ext>
                </a:extLst>
              </p:cNvPr>
              <p:cNvSpPr/>
              <p:nvPr/>
            </p:nvSpPr>
            <p:spPr>
              <a:xfrm>
                <a:off x="8476748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7CF206C-2855-406C-A118-BD81086EE29F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 flipV="1">
                <a:off x="2171700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C08B46F-699F-4F65-9080-5A12CFCFE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1366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1AC69E53-6EED-4EBB-B0E4-30412156C3FA}"/>
                </a:ext>
              </a:extLst>
            </p:cNvPr>
            <p:cNvSpPr/>
            <p:nvPr/>
          </p:nvSpPr>
          <p:spPr>
            <a:xfrm>
              <a:off x="4740169" y="1781580"/>
              <a:ext cx="4840476" cy="5742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EA1DB"/>
                </a:gs>
                <a:gs pos="100000">
                  <a:srgbClr val="00286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06F3C3-E661-4257-9F28-39A0C5A36EA3}"/>
              </a:ext>
            </a:extLst>
          </p:cNvPr>
          <p:cNvSpPr txBox="1"/>
          <p:nvPr/>
        </p:nvSpPr>
        <p:spPr>
          <a:xfrm>
            <a:off x="3128600" y="3155654"/>
            <a:ext cx="665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2 </a:t>
            </a:r>
            <a:r>
              <a:rPr lang="zh-CN" altLang="en-US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伪随机性、归约与证明</a:t>
            </a:r>
          </a:p>
        </p:txBody>
      </p:sp>
    </p:spTree>
    <p:extLst>
      <p:ext uri="{BB962C8B-B14F-4D97-AF65-F5344CB8AC3E}">
        <p14:creationId xmlns:p14="http://schemas.microsoft.com/office/powerpoint/2010/main" val="41794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2731473-0543-4DE4-BA7D-DE4D69C38B91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616A145-E89F-4B42-93D9-E677FB34D4A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4F9CCC-9F92-4959-9FDA-91E27D8F5D5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305FC93-DDFA-452E-8B86-2FDFA271FA5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21410F9-D948-45F4-9BBD-EF63F2E90C3F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归约证明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3FC3B89-5DCF-4EF0-B314-1E6754DDAEE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B85B6AEA-D655-4895-A0CC-8AA482B19ED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8DFADB9-904D-401A-A08D-95DF7BAD4C6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6A48959D-CBFC-4A02-B4C5-D2071CDDF68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5137F8B-FEE6-4681-A952-0039250F0F29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EAC8DE5-783C-48DA-8C4B-95820151226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C4538A0-497B-4AF9-BDE7-4B7F32DB9C2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03EF8CA-48AC-4C55-959A-27B34360476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395B858-7F8B-4EBD-8A79-A93E9F39D7A2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25FB5DF-183C-4C77-BD59-EFB896070B0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19927C12-03DC-49A2-91AC-5D7DA4DACD76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5CCF7-77D4-45B9-BF80-627AD7D54D8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0CD02CD-9615-424B-A33E-B122B973008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C32155D-016E-4059-AA8D-494ABC7A113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3BCBF46-B56C-441A-B127-1593637353C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33196EC2-25C0-4989-8886-B8BF75BD7A9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11331FC8-C550-4F6F-A90C-26E74EBD85F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575D425B-B0F0-45AE-A0A2-DFFC414A5478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09D45161-E902-47FF-ADCD-8930AF98432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D108944-FE90-40CE-9FB0-228095AAFB2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85325D0-7A99-42CD-A9E6-6D2478CD979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98166BF-85DA-46D6-B079-EFC598C7EA4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140116F7-368C-4B42-A4FD-270C02EF39F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04AAE1A-031C-4BBF-A683-08BC41D56A3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09AE4F7-E04E-4840-B5D6-4490FD31A10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4B362B20-1071-45FD-A74E-735D90055265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A370BAA-316A-4F24-9B22-DA157047E05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8665D37B-BFE1-4851-8502-05CF7A119E2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8C1B096-74C1-4AA9-9D05-AF4819A943C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4564C0A-BED8-44F5-AF10-005DAA64EC8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A059444-2B64-45C3-A5D9-E12AAEE8B47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2C4A40F-1499-47DF-A1D8-D41196666DA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43374C7-9BAD-4E10-AA09-1F51DB7F47E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83E746C-196D-4112-8FFC-2BF3DE0B150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181631CA-6588-4FAD-84A4-A90116B88BA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9557DBF-98F0-4AC2-B1F6-221A9C0518D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173E024-E954-4D01-A098-40A31254557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C14BA66-B7C5-486F-BAF6-33005CE287D7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C16391CA-71E6-4C99-A466-3A1E265165B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92F7D37-B197-4632-A451-E9D77E85973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C0BAC88-2C80-499E-A532-2EB30F7E9A2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1FBA18C-AC58-4018-8935-34D4DE6D9DC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9A82774-66EE-48B7-9C64-ECC366BAA1C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AD911390-6296-4B05-AE68-0A886A33E1E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A66280-7DB9-4234-9BCA-CE05B9778DA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2DDC132-73A3-43D7-84D7-3EBD05800F2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EFCD0C0-A35F-469F-AAB3-EFD39343686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DFC5EB1C-4424-4F2A-9DC6-7E5E07EC17C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E04C6549-1AD1-48E5-91A3-7E7E0796736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B1B5291-1946-49E8-8209-2B4C3C78ED8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F7EC588-CAAB-4BF4-9C77-DB67C92B360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F140F4E-1A5E-4DA6-9DDE-FF1733DA8D1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E55B7EA-8241-42DE-914B-1A1F98DE051A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7A22C80E-898F-4F43-9D22-0DB8B68DF53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AE26E57-6643-40DF-AB62-DD51DF0CBB2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97B3DE4D-0118-45B6-B595-8FAF1FA03DF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237B48A-68E4-4551-A352-B08F7C1367B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617F8FE-CEDD-42B9-AF67-C32F48725A0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7E99E76-721C-46C3-8B95-C4E788C1DE4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33F7B013-52B0-4595-A3FE-24BC486D7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7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是一个安全的伪随机生成器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具备窃听者存在的情况下的不可区分性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为一个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敌手，定义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构造一个区分器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给定输入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之后，运行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来获得一对消息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随机选择一个比特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，令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发送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，则输入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，否则输出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令方案</a:t>
            </a:r>
            <a:r>
              <a:rPr lang="el-GR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的“一次一密”方案，其中有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|=|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|=|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|=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，显然有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C9C374F-8C5E-408F-953C-66EAD4C39992}"/>
              </a:ext>
            </a:extLst>
          </p:cNvPr>
          <p:cNvGrpSpPr/>
          <p:nvPr/>
        </p:nvGrpSpPr>
        <p:grpSpPr>
          <a:xfrm>
            <a:off x="7532017" y="2056250"/>
            <a:ext cx="4025246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08D0935-CB28-49F0-B538-2FBAD50E273F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633AB67-9256-46E4-A4E5-D08CD3E6022A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2A24469-11FA-41C4-B1E3-7C6EDECABC57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EA96D1C-2C15-40EA-85E6-824E330E341B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说明这个区分器为什么有效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B1B0639-5C90-4F15-9706-10A4BCE1EB3D}"/>
              </a:ext>
            </a:extLst>
          </p:cNvPr>
          <p:cNvGrpSpPr/>
          <p:nvPr/>
        </p:nvGrpSpPr>
        <p:grpSpPr>
          <a:xfrm>
            <a:off x="4997333" y="2067348"/>
            <a:ext cx="2034408" cy="572258"/>
            <a:chOff x="1618171" y="1650706"/>
            <a:chExt cx="9027999" cy="2016519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FC8D232-EFEF-4938-BAC5-2FA7367E0245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E93F895-627D-48C6-B66D-265EDCD09158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EDFEBA4-CD90-4E1F-A469-5A7DDD6FB87A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14444F1-B97D-4FB0-B59E-12885805CC62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证</a:t>
              </a:r>
              <a:r>
                <a:rPr lang="el-GR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ε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lang="el-GR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λ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可忽略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7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03A0927A-CF87-40BC-BBEE-3EDAF7726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50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（观察不同输入时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的输出，证明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的有效性）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上均匀随机选取的串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在所见内容的分布与在其在实验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0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中完全相同（在实验中被给定的也是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与长度为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的随机串异或的结果）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此时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0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为使用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生成的串时，其中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上均匀随机选取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在所见内容的分布与在其在实验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0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中完全相同（想想为什么）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此时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Privk</a:t>
            </a:r>
            <a:r>
              <a:rPr lang="en-US" altLang="zh-CN" sz="2000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eav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 + 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因此，对于均匀选取的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1]| =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然而并不存在有效的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可忽略，所以定理得证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70D002-64BA-449A-AED5-9161BC1096CE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F80806C-D908-4B3B-BAC9-57EBA2AD87E5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A215021-1560-42D1-BC75-1E155D3CE5C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7306354-9D1B-4D60-A23A-7A3162DADBF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B39F5F2-F576-47D7-B6C7-405AA39C98AC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归约证明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E4224C8-BCDE-476A-B349-B75DCB1570A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894E0CA6-2193-4EB9-8EBF-A9FDCDCF9E5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25A3AFA9-6C52-478F-B80B-802EB9D89F8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53411E97-BB0B-43B0-A0AD-8801D2705133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9185C2-6D83-4B20-9D2E-67C755063858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21848944-7CB2-4F76-BBFD-758CB0B3425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4FCB2D8A-677E-4D79-A0C7-96B329CD0F4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608317F5-F496-4ADC-9EC1-BDBA4C7C938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93B49BFD-6F71-40FD-ABC2-E792A90D14A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40715B24-E429-4779-B51A-65D6458EED2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886FDFD0-35B3-4600-BF66-EE105F07BF7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91382F86-362D-4098-A9C9-D213B75A3AA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D20F2E74-E674-4D46-BBCA-A53970D570E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928CE677-8D3C-495E-A3F2-8EF1D3ECF61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BCC22322-8036-43DA-8B45-50B5FF44F29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9CCA41AE-B79F-419A-B427-A7A7434D27A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9393CD83-7E2E-4042-AEEE-52F5356503D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C549CE9-C379-41CD-BA99-2FB9035D298F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0A1F0906-0B24-472C-8151-F85A06D1A78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7876332C-6E14-4FD1-A5B7-9AE1C6DD325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17BB4FBB-8DC3-4D16-8363-9688E41825E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A1EDB2BD-E385-4F5E-ACD9-80465CE508E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250009F7-C368-4283-A00E-03572B46547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011ECE4B-2538-4E39-9BDF-1DE784C4EB1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425F7F60-E31C-4264-8F11-215C644C2197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ECCB0A61-1144-4FC7-B768-9B7B4D4BF6B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5232E4BF-CEB1-44F1-BA47-19A32B44911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E90C205B-A455-4842-9730-729EDEE68C0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675A5582-EDDF-4C5A-AC70-C75DF5720C6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A31E49D6-E47A-4174-A228-2294407E1D06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312D3B40-830D-4C2E-9906-AC82C002627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5AD10EC7-1047-43F1-A2F8-A8A486AF67F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20AEDB1A-6FCE-4796-B71C-BD045D4846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96D00AD8-43F1-4892-8B29-253D6A46C6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0E9EA641-C4A8-453D-A8C4-E58F3407C0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F7E6CC5E-6A04-4C50-96E5-397F7AD82B0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AA99EE9A-38B6-4281-86E0-FEE3458795A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317E898A-2F0D-404A-924B-C5CC3274B8D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A429215E-0970-4941-B595-5998483F5AE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617A87FF-3D62-497E-89CC-F00BBCE9738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5F0B1E98-6EBB-45AC-9B50-F78CB8B993B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5D40B72-0ED0-4490-89E1-CBB05182BD8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63DEE9EA-6EFB-4516-92BE-367F9A61FA4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25049BE8-3B4D-4EF4-90A3-B5F83227549C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EB9BE74E-9437-45F3-B3F7-3B17D5700A8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F6E758A6-FBDD-497A-84DA-F2091AF27DB0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3E3E9C6A-A9B8-4435-AF2E-10B287DEA58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C59337FF-2EAB-4A19-806E-AF49D23B8CF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3A49865B-37DB-452F-AD19-067B44214D5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9E4672CB-FD7F-4750-A138-03985FF5F41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43E125A-D23B-4D3D-944F-D319F95AC54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B818C699-93C3-4F7D-9710-FA18361E4F6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DEC564BB-DEA3-4199-B6A8-B97F97EF3E8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AFA7D59F-6792-4967-B2B1-0743C38250C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2D25E39A-8582-4AF3-8965-2688E1E4BCC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33689F1C-C45E-4D7E-A368-1D413674EA4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C1D571E0-6040-4285-8EF5-B2847767343C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ED7EB18-1DF0-4F4B-A419-420013A21B1A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908EC9D1-A15D-4233-AA3E-FDC20D83198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6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伪随机性假设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7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22617E-2625-4A06-BF10-59C3AB547D79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4040612-1C3F-42B8-9235-B07F3FDB941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841CF3E-9658-4E09-A243-9BE8013C1DD4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11971C0-7C64-4D2D-95E8-2041860BA32E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A103596-120D-43E2-B959-19604CC4C708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DD921C2-CFC1-4326-98A2-48247B41020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3DE29E0C-E2A1-48F2-8B93-B4E497994CA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ED728C80-F27F-4479-BA5D-604ED23950B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7D3DDB78-3435-4AB3-B233-7F250C22C37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1FADC163-BAB4-4834-8FB3-C1D5F17C4DD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3DCC46CE-181F-44F9-9744-5A4E15C1734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2F3B4151-2B5D-43F8-94B1-CA75E1B815E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3863CF62-D44B-4D18-ACC8-4B50E4E8302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572065F1-F56D-40FD-B0A1-D2569662B50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ADC761E7-E591-40EF-AB7E-3F48B7EA78F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F23501A5-EAFB-46A8-9056-D294C2A2601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6DC5F3C4-D488-47D1-9223-9A6B892232C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53A128B7-3932-49DF-971B-8F591E91A22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C81BE96A-E048-4429-88B8-1D66C3F49F8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4AD1D9F6-4137-4B18-9A10-38C15A25EF7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B9DB52F4-45AE-44A6-8BCC-16CF35F564B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DD345CFA-64CF-46A2-B9A1-3ECA0925D255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AECC12FA-4CA1-4B56-B547-F8A5EC3ABD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72A99C38-C750-4EFA-88DD-10E15DDD710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9CC30295-114A-4CB3-89BA-71E195FE74B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C68D5590-7E38-4903-A818-6BAEE0D9508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E69ED1DB-F724-495D-B6CE-9821DB300DD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1F49D394-FD2E-444D-B1D5-48F6B1E4B00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3B09DA3F-2D63-4B77-A0DA-00BF0547CCE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7EA4CBE2-587A-40EA-B96B-1B2F1AB05A0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FF734E6C-F085-4914-AAF5-D2039D3DB00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466A9D29-D0DF-4278-9F68-C3AC965D3B7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5BF0F9BC-F84D-448B-95ED-3745C5D16AD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1E7D8B42-469B-41E0-9387-4E98EA336DB8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A47149F7-98A4-46D3-B683-D6A78FD8CD8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5CEE6AB2-663E-46F1-8C96-C0B5C5928B5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138C76CF-BB27-46D5-8E0B-52EFB706C01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108EC7B3-30F8-48A0-ACBB-CE738405933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708F2ECB-B277-4AD7-8439-07CD7A9AC30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770D162F-2891-4C1F-9A7D-1A0B7FAD4F9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260D6DA7-C1D8-485B-8BFA-9164C235AE4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CF333A2F-FDE4-40FC-BEB6-DBAB7241E36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26793B42-F35D-4D0B-9CFE-CDCD58A2A1BC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9431D85B-217D-48B4-94B5-B7AB0D3D7D7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8DE96830-75B8-461F-95C0-14F27A862689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F54FCE99-DBE2-4611-89F6-83F2BFD56E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19E7A60D-1D31-46D2-9CC5-3C308F500B9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870ABBBA-D858-4FD7-BCAC-03F60839196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6C1B7204-14A7-41A5-B12E-513C82F13AF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19DBC5CF-97A5-45EF-B7FD-E7ED67125E9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D12ED490-C13C-4403-BC00-0A9886CDA85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66742AB5-719F-4ACD-B4BC-868401D14E0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75424D0-DB6D-47CF-8B5B-F236D1C8B75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CC08CB80-E94E-48D0-8EA9-0702B140573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2C9A39EA-4504-43F7-878E-7AD0BDEA8C37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33AEC7C4-AC37-4190-8504-91E09E88340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AAFD420F-DCD0-40E2-B784-271B1590F05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C1FE7528-94D3-4B2D-B741-5E52FDCF205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D1DF44EB-E9CF-4F26-AE37-EDB9B94F0A8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4E0CBCF5-6B5C-4E14-9935-5396E456843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F5C4509F-3A2B-4C91-AA78-E2F55A3BB65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4AC5D4A0-08C9-4D16-A5CB-C2FD98F1440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97332763-16A8-4E34-9F08-4FA94B8F248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7FBD5C01-7DA4-43E5-91EA-FA07627A4F5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1FB66B68-1C59-4424-927A-BACFDE58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71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：现实中存在安全的伪随机数生成器吗？伪随机数生成器的假设是否过于强了？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我们可以假设其存在，但是只满足一些直观性质并能保证伪随机数生成器是安全的！</a:t>
            </a:r>
          </a:p>
        </p:txBody>
      </p:sp>
    </p:spTree>
    <p:extLst>
      <p:ext uri="{BB962C8B-B14F-4D97-AF65-F5344CB8AC3E}">
        <p14:creationId xmlns:p14="http://schemas.microsoft.com/office/powerpoint/2010/main" val="21792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5B5585-AAFD-4BF4-A383-2A33287BA4D7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66DC587-77B2-414C-8019-B8E78C82E8B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CE2E6D7-0E02-495C-9B21-00FD4FC2179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53340FC-9984-46AA-A81D-3E17B077414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6AB371-E37D-4455-A598-659BDF392859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区分器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D437B05-621B-404F-82BE-215B8A6B57AA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E411645B-6E0D-4711-AAF8-D2B866B994D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A5B6E26-2C2F-408C-9136-3B1F9709E2B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3CB18EB-21F3-45F8-A5CA-D26A20FDC614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FFD00C87-160F-4AF6-BCC9-2B38A7AF52F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D16AF9CE-B389-4305-B407-D7E6C7353D1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9018AB8E-3307-44D9-ADBD-484DF1A92AA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F577C7CC-F414-4FD2-A36C-A6BF469C203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5160E94C-D062-4BBD-AE4D-23C16DA68462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AC1EAC6C-24EE-4B06-837D-5B8833EA0FC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CED64A60-7425-4C9F-B739-1C42AD801ED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3C9C468A-82D8-47D6-A660-8622B9C6A5F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2D2AB926-0119-4ADB-9A16-6DFCDFA2E39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9F549622-C6A2-4AE2-A03A-09FB45B1D5A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71E9C1FC-8CAC-4ECD-87B2-77481864669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0160776F-6E69-4083-B836-44685A13196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A7FF9F34-B371-494F-B2AA-D6E78BFD590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96F8979B-065E-43A1-8EF8-C7EFA81E07D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CE5E2F9A-DFE3-47A3-B501-A34C2A23E59D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C558FA73-39AC-42ED-9F4A-B2DB573B367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F1B254F7-A1C0-40F8-9601-D82D48503B1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ECB57EA8-51B9-4FD6-B850-EB82E7D9694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438C2863-6A7F-4C6C-A9A6-8FD8DCE2165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4EF7E3EE-86D3-4DCE-AE6E-2E569CC483C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51F52B37-5B88-4EA0-A83C-BE5EB65498B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25A4AC99-5BDE-4517-ACEF-5429441E0C3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2ED0B17C-7CE7-4035-B859-D65C3DF625B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AD4394DD-96F2-43CA-9AAD-3011C38EC35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FBC80726-2FBF-43EB-AC09-726BB3DEADE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2D1DB518-4D83-4FF7-AB83-A5EEBD7EA2B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F8FA01F4-C5F6-4CFD-B046-D71F79A19BF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9AC0D8C7-1744-4F50-8804-8C2D4410231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508A988A-D735-4289-89FF-4DCCF90C309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98C7D582-F794-43C2-A55F-3440F1938DC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0F8C99B7-65E5-4B5F-BE2D-C5AE64D1574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23CEE97B-3DB6-4C0E-B91B-B998456EEEF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DF0E7F34-704A-4902-BD62-FD06F51F645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679966AC-4A2F-4B17-8355-08B03EFCC1C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BE0B2854-9D46-4DAC-8A3F-C682A6C6B077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72751E04-E80E-4264-A4EB-A74DD1CC803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B0319F74-5314-4019-8E3A-EB70E0056A9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767AE5A9-85B7-4E53-A7CC-8B6EEFEF903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4FF7F79B-CFEA-4DDB-97A7-295B9320E3C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DCCA1C32-C29C-46DC-9DE4-7CB61FE24C1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344754D8-EA74-40B5-B1F8-20439AF054C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011BF0E8-4857-4565-8DDF-B6CBA92C86E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3E3A96EB-388E-4C66-A44F-AEB85F37FDD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7CCC6E91-EE58-4661-B31A-5927AE1BFC0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8DD5FD39-AA58-427B-A605-78068F38A69F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95C6ED40-B565-4C3F-9164-A0ADBB2B166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A34715E9-9C97-416D-81A4-FB92D672964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84626E4C-2EF8-4A77-9907-A3E6DB5C70CF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B14E2C45-C12D-4168-81CC-D50B1BBEAF4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EAE0A404-746B-4413-A5E4-556EBF92F7B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44105C5D-9E36-4322-AC3C-FF826231A3F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92B3BD9A-0AD1-484A-BFDC-451DC06BE2B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2C96468C-393C-48C8-8929-D78C70FEBE3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7E654E00-4802-461E-9604-FB0432C2E99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96B008E3-5ADA-4FE3-ADE9-A7E859C8A90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382A6007-427F-4C83-9FB5-CE8E7567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96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还可以通过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期望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定义区分器对任意两个不同概率分布的区分程度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是一个多项式时间区分器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上的概率分布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的输出期望为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下出现的概率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CCF3B155-9232-4D9E-9A7E-ED4FFBD2B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477677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如果对于分布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，存在一个区分器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可区分的，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被称为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25F34C0-4023-4D4C-A3AF-B5B91288396E}"/>
              </a:ext>
            </a:extLst>
          </p:cNvPr>
          <p:cNvSpPr/>
          <p:nvPr/>
        </p:nvSpPr>
        <p:spPr>
          <a:xfrm>
            <a:off x="6739716" y="5339905"/>
            <a:ext cx="4801897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-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1]| 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DAF162C-323C-4914-8E38-7D99F697F93D}"/>
              </a:ext>
            </a:extLst>
          </p:cNvPr>
          <p:cNvGrpSpPr/>
          <p:nvPr/>
        </p:nvGrpSpPr>
        <p:grpSpPr>
          <a:xfrm>
            <a:off x="876562" y="5339905"/>
            <a:ext cx="5428546" cy="572258"/>
            <a:chOff x="1618171" y="1650706"/>
            <a:chExt cx="9027999" cy="2016519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D80C61E-58CB-4028-9C99-CF7473EF52F7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E8788FB-EB81-43C1-9E98-DED321F352AB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92D3A43-9D8E-47C7-A491-FADDC7590E05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D6C2435-9C8A-4226-9183-CF1B631C0FBC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与之前定义的不可区分性有何关系？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8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3F0B00A-F60D-474F-BCF9-C2BAA477CB2E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34BDA35-6900-4033-8247-11D5A0ACC00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E321D8E-6D66-44DB-99B8-A72572E9979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838FA7E7-E2CE-4D9E-83AA-6C10B2F5DFB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BCBB058-6CC1-42BF-ABBB-CD01037A8654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可区分的分布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FEF11AB-39CE-4960-8658-2706E69C260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814BDE58-56A5-449D-801D-172F25098B4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8DA2FEAF-673E-4211-8624-20B193296EE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9F5C243-FAEF-499F-BD88-4488A67EEF4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2F5A8D6E-5382-422B-AB4A-CCA9B601889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544D7EBC-FFD5-4EED-AA29-BB0A4A7D8BD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A5001E9E-88BB-4E7C-BF7F-C3EE1BF06A8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7FCE1284-2129-4C83-8FFF-20A5C9E73C6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87B781B9-B6FE-4FC3-B212-CBF88C4639E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27676DA5-CA31-466A-AAF9-78DEA13CF98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FD70854B-5450-464D-AB8E-BB5043137F9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8D2B87C-A759-4D8A-9649-0278BC7E9E7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BD896960-8F56-4555-B082-09DE372612C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A91FC71B-1477-4B45-BAAA-78317CD5F26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D95A9713-C4F3-4268-AC7D-1B59619D718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9E5287A4-8BD5-47A8-BFA9-D066A074C14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AFE4481A-FC9C-4712-AADB-4AB3C242C8E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8F65E2E0-A03B-48AE-994C-395713F4212F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5CF29FF8-B075-4507-AAE8-F8DE4603F09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F331C1B4-8CAB-4189-995D-FD4929A6156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DD1D2883-2007-4676-B77D-12DDF8B546D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C194FB4D-4619-41CB-942F-80E6F9ABD3C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069112C1-53E9-480A-9DE8-68A9C7A6722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8A99CB44-01F3-4247-8902-18AFD347908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C412EFD5-0F2E-4175-A04F-CE171FC0BE20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90010943-C870-4C6F-9171-6DF1BA999B1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1F3905B8-4198-4280-85E5-C49C0FEB768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939F7557-403B-4CFB-BD4B-90EB5861EAF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7AC705D3-8764-43DA-AE06-8FE0CB7A1C85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E07AE0B-C7C3-4E2F-A29A-7ED8D2EF9CB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15B3D503-748F-492C-8F62-0CD1A3A31F7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DC489E84-EF32-4209-B8D7-C78B0C83A5C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883D9AC-C366-4DE7-AB73-59AE0FEE0CA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35AAFA8F-2153-4CD5-B3B8-7DD889EF9C6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2A1E693F-F47C-47DE-910C-DC613D9C0F2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05E16279-D41B-4202-9DC2-EA3089C0765E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8C654924-4A2F-4B43-8088-6A1E296919AB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D907E1B2-3250-4DC1-9B2D-A68783D2427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3B1C9AB1-B188-476A-B368-244DC91C161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1FE6E5B1-9C10-4DF3-81E9-663DFA10B87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5F4C1187-8D3F-491C-BBF3-509553CC8F9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737BD7C9-1B37-4864-A0DD-DAE64A1E3FE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C634E2F2-83D7-4910-9E78-57528E3B15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81BF8F32-52AA-4373-9E2A-7076EB16F2F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23E5B46E-D915-4A3C-8123-EDA73469DD1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934ED077-CBE7-4EC1-8446-DA98682FB8F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ABD3D378-2036-4C19-9B93-86611DC7B75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4B2299A1-32AA-4F8B-9C95-57451E50A32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C0C1BD3B-04CE-4519-9425-084EF870F8A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A1845646-E383-443E-A788-CB7D730754B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309FB00A-8DED-48D4-ADD3-855F079652A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F5EDD1B4-B9F3-427D-BF1D-4116F427B09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A5AF48D2-9AEF-417A-BF98-A52142E158A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F4441E35-47D3-4EE6-8A8C-DECD7C03588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9E30FCFC-771D-4417-9BB7-B9D4E8D90E0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A8BE7984-153C-4712-A2AE-056AA28DF7D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E4D09316-389E-4DE3-8330-A0E64E7695A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59CEFD27-857E-4F54-BDBD-1BB4E9592E4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598C1E1D-485F-41F3-A168-C1B8B3704B1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A23BD601-B872-4B9F-AB23-FF857ADF1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905625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构造区分器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中恰好有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)/2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对于均匀分布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C(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)/2,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/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对于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的输出分布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这里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1 - C(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)/2,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/ 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，显然是不可忽略的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0E7F1C5E-146E-4FC3-8708-00A649345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存在一些很“反直觉”的结论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如果构造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并保证其输出中恰好有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)/2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，它是安全的伪随机数生成器吗？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62EFB54-A1D1-435E-9B82-2D7C244B3F60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C54C034-1533-44C8-A7E5-4EB6D30DE93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3704B6A-3772-4838-AFF0-C48770DD478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FE77550-B3A3-4279-A722-B0ED45680933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DB47B0A-5E3F-45E9-A489-F604E0743598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下一比特预测器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CDF6087-00F4-4403-B81B-07409BDE76B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8C8FAB1E-0D0E-475A-A09A-8B90B9FE0C5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2F950BFF-6C20-46C6-9D87-77C169560E3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7EC873FA-3988-4AE8-9B61-46EC8FF4F4F5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ECBB0122-9F4C-42C1-AB0C-486CDE8708A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8C67CF2B-B7B3-4B15-8ECC-1D32E3CECED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DA9CD422-EB70-4096-B1A1-2A2467AC37F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9167B0DC-8B1A-4CFC-97F3-EA20EC09D66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689A922A-56D2-4C50-8248-F757F1A5A6D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FE4CEE40-B638-4B03-A9C6-38A04BF88E2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8EEAD306-4335-4F3E-AB19-FA4F9B345A8A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05F99F8E-45A1-48CC-833F-46C8A477DFE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4625E4EE-26D1-4A60-8301-968FD7E99E7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4490C5A6-C2F9-406C-93B5-998D96C5597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33138E82-E988-42E5-AC12-AD742DC256D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A147DEB0-31AD-4539-AA5D-56B6C2D7E11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970ED9FD-1E3C-442F-BA2C-3EFFAE82255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7BB632A4-6B13-4B38-A8BB-269AE8031AC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72C7A020-3B70-453E-ACBD-A54798F5199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BB7E0F0A-6BA9-4267-BCE2-C0567E0EE40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901B4D46-1318-4E2E-8168-0961219BD14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BFFD7993-0AA3-4E32-ACF4-E8F92EC146B4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E1049891-85DA-4C46-A48C-A61DA1FED82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B72B9C44-9E69-4796-BF71-E8734BE0A27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FC940912-E7D3-4008-BD10-0D427C61299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0DF381B1-467E-44E6-8A77-FC1F609B1A9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8AD18195-0152-4600-94AD-C02462319A1E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6D97D6CB-D317-4E9E-BD1A-B33800C5E37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CA537C32-F97E-49BF-A529-8BCF6432833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0EC9651C-1516-40EF-BE9F-9C6C60CABDBC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1B7EDE93-1D19-49CF-AC31-48217CAD552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93855E6F-D077-4747-BEDC-E42065310E8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B2E298E1-9804-4D07-8238-94D7BC3392D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B4D11133-2F6F-407B-9922-0E34CCA9F4B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46C47052-9D3A-4384-971F-56E171FE585C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53857B1E-3639-4E85-BECB-BFFAED4BF231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0CA0093E-A398-4B8B-9D35-AFAF5DB0988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53B939EF-F22D-4A2A-9160-DE9256F13A7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85887C45-6AD1-4C7C-8BB7-7129B703450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0426BC20-F7DC-42E4-A4C0-7AD2F22774C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5EADE20-B3AE-4191-BAF8-C5C068C0D82B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C2B9774C-8A3D-49B1-A993-A20F21AD26A0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232B0192-0F17-4246-B846-ABD99FD440BC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04423311-8259-4DD7-BE03-80F61EB04AE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E5FE0F7E-D4FA-460B-AB06-7482B764F80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1D39E479-8B99-409E-8124-0C096A4351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4E43355B-B14C-4A6B-8389-EB3AFE619D7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4ACD872E-87F3-4954-B22C-B9D2244487A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749B7C26-280F-4BF9-AF90-87A2A7D458A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6FD9F221-9CA7-4D8E-A157-770C47CA4E7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09728CA-5C2E-4EE1-9A84-802C351CBF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4FD861D1-BAC2-4D01-A33D-B8951019B37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DE157ABB-EEB7-4D6C-AFA9-65247D16C92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0051A416-FFFC-4BFB-9FE9-E48E6DA91CD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558001E9-8BDD-4567-8AE7-E9BC7549BF2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57D00C04-8A54-40DD-98AE-A1FE1AFD1C9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A85FD64B-FD45-4C35-8AE8-FBDDB6F406F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5F0580C5-FA0E-4461-B8DA-CB8AFF2A339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DB6D001F-D9B9-4AFF-92D4-6D7F05D6BCB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553A37C0-1035-42C8-962E-7D5FE9134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是一个多项式时间算法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是伪随机数生成器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7E6505BB-B44D-4A83-A7E9-6358AEE92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171597"/>
            <a:ext cx="9465923" cy="107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是关于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比特预测器，当且仅当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i-1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1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下出现的概率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0350C4EE-3337-4B1C-AF0A-8D55DDBFF6E4}"/>
              </a:ext>
            </a:extLst>
          </p:cNvPr>
          <p:cNvGrpSpPr/>
          <p:nvPr/>
        </p:nvGrpSpPr>
        <p:grpSpPr>
          <a:xfrm>
            <a:off x="4110128" y="4634663"/>
            <a:ext cx="4087961" cy="572258"/>
            <a:chOff x="1618171" y="1650706"/>
            <a:chExt cx="9027999" cy="2016519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D39A2886-043D-4933-ACD5-30FFF2121D61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3AD436-5798-4B79-9DB3-A6B5749F3087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0ECE5BC-C35C-4060-BBDB-133F6849B20F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051EC87-0FFB-49F3-A2B8-D224CF2E97F6}"/>
                </a:ext>
              </a:extLst>
            </p:cNvPr>
            <p:cNvSpPr/>
            <p:nvPr/>
          </p:nvSpPr>
          <p:spPr>
            <a:xfrm>
              <a:off x="1867301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可预测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可区分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有何关系？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21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69F4FB6-A2B1-49C1-B7FA-EA5446982D90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599DB5A-5FFB-410F-8252-8996ADF893F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E4F1103-A441-442A-AD4D-599A71C7C1E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CC78A19-0C7A-440A-908E-8578B16A719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4EBC741-0EF8-4F9C-8FA1-2C7024C12251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下一比特预测器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76F7E87-0E18-43A7-8C1A-A6093825AE26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DDCBE3CE-696E-4E2B-A1DC-DAD636B3E53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1034F8F9-EF9C-43C7-B9A2-38334AE718C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37269808-F431-411A-B8FF-B648C1AC5EB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C7D8ABBE-6536-4E9A-949D-9FCDC4B5D50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5AF45CCD-B9A3-4D50-B6B5-A89D35405A4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CDBE1654-10F4-4D8D-921A-3C63A9987CB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EECB927C-1584-4E38-A60D-59F5FBF0CA54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F39BBD5A-5E5D-4D91-8015-42C2B2EFC37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F27502BB-5698-4BF2-AFFC-3CEAEFAEFE3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0ADFEB64-6149-4AAE-B6F3-D4EEEC7F158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98C16EF7-8BCD-49A5-BA88-0B73B0FFCBF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5DD045E2-FC25-4BB7-A9A6-0A28CFE49DCC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2B2B208-7F8B-4CB0-B480-B18F2F7DF08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E2517A2A-E262-4248-865F-BD6D3A59517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BFC85C7B-565D-4AA0-A964-71D1E5CDF7B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20088A2D-FF82-4391-AD07-E6C5198D4D5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35CD39E2-1DC1-4970-9B29-30D122A38ED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C500D02C-64DC-4B0D-8A30-8499616EBFF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26A33929-1105-4EF9-8BC0-8A8728251B5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89B48620-C20B-4C83-BECD-97216452AFB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9871259A-334A-4A1C-842F-B32D31834238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394ECFDF-C4C6-4C0B-9912-1EC50662628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D5A9F0BF-671B-4BA5-A726-F2F648860BC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6DA9F058-0A44-4CFE-B14F-992473385E4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FA13B183-1083-4E99-AC52-CC57C23C4DA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3F848E3F-6172-40DD-9A10-B341793E242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6A58E17E-EDFB-4F2F-BD54-B9FA8690E80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E3654517-E778-49BB-977D-B7E508F3ECB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B94BD76D-3C8C-4E63-B8F7-495E52AC416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B0B97B8D-FA99-4DA9-A10F-422894AD0F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DF340D15-837E-4A24-B214-2D17281D734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2A0DD056-FDB9-467E-A0E1-6A50F414F9B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C9A860C3-1F50-4261-AB44-19B0F248E1D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00C3AF2D-3C5B-488A-BC45-F0C784B9CDE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C1877F29-C7B1-42DE-81C1-3FAB0F8BB88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F0511C7B-7050-4DA2-8598-E227E01BEC1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C170243C-071E-44FC-B50E-9ACB1451639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80F50E1D-AFDF-4187-AC6B-E0D9214F6BE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C48F273A-9437-4BDD-BB20-EA2D21CECC1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96AE34BD-5DD7-49FC-B48F-1BECB92BA44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89D8921-FDF3-46CD-9BEA-B25878027EC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21EB253F-69B0-426C-BF56-E43CFCA03430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2C064C-1B3B-4F30-8E88-CC1EBB7B09A6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B4B5352-7D6C-4EC9-9C7E-EF07585856D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C25C7F7-765B-4035-A6E0-0A88090DA1E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E92BDF4F-9671-492D-A718-4BD51260457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4D9040D5-B4AD-4097-A48F-66291F7415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78E53720-B362-470C-928C-9199565EEE7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AFA2263A-8AD1-4F12-B4B9-9EDA3E43955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D8CCA9BA-9726-485A-BB11-B0459975774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47BDB109-8CFE-4E2C-A4BA-D87C4FD037C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0A3B3CA6-09D1-4744-B36C-C1B167F4DFA4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839B4474-6BCD-40BE-AAFC-1C8B4C7E5F9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498E3F75-FA19-4D7E-8D69-C401F1A89A7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4FBDC65E-C8C0-4689-A5D7-02361D7F561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C63D0AA8-DED6-4DE2-B23E-F6879D4572C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0B06D75B-5E64-46D4-8210-30E82441AA4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4A53A371-1D6A-4D69-AB01-2DA94518A95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50FA8691-C731-43F7-A74C-B2568914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：如何证明“如果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是安全的伪随机生成器，那么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输出的任一比特概率多项式时间不可预测”？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BCA70E0-0EE3-4165-A44D-4EE2478381C8}"/>
              </a:ext>
            </a:extLst>
          </p:cNvPr>
          <p:cNvSpPr/>
          <p:nvPr/>
        </p:nvSpPr>
        <p:spPr>
          <a:xfrm>
            <a:off x="3026003" y="2572325"/>
            <a:ext cx="6088186" cy="2270558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32D25DF-79DC-445B-962C-33FC8D22B02E}"/>
              </a:ext>
            </a:extLst>
          </p:cNvPr>
          <p:cNvSpPr/>
          <p:nvPr/>
        </p:nvSpPr>
        <p:spPr>
          <a:xfrm>
            <a:off x="5498605" y="3148665"/>
            <a:ext cx="1189754" cy="145069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Nbp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56">
            <a:extLst>
              <a:ext uri="{FF2B5EF4-FFF2-40B4-BE49-F238E27FC236}">
                <a16:creationId xmlns:a16="http://schemas.microsoft.com/office/drawing/2014/main" id="{7C11693C-E3EA-42BB-9E37-A2A3C7B480DD}"/>
              </a:ext>
            </a:extLst>
          </p:cNvPr>
          <p:cNvCxnSpPr>
            <a:cxnSpLocks noChangeShapeType="1"/>
            <a:stCxn id="69" idx="3"/>
          </p:cNvCxnSpPr>
          <p:nvPr/>
        </p:nvCxnSpPr>
        <p:spPr bwMode="auto">
          <a:xfrm>
            <a:off x="6688359" y="3874011"/>
            <a:ext cx="1861751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F49B78A-AB7F-4D24-B12C-AD48CBEB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142" y="3430429"/>
            <a:ext cx="1877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000" i="1" baseline="30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56">
            <a:extLst>
              <a:ext uri="{FF2B5EF4-FFF2-40B4-BE49-F238E27FC236}">
                <a16:creationId xmlns:a16="http://schemas.microsoft.com/office/drawing/2014/main" id="{D1932EF8-ACB5-40BF-97A1-1ABFC215DA2B}"/>
              </a:ext>
            </a:extLst>
          </p:cNvPr>
          <p:cNvCxnSpPr>
            <a:cxnSpLocks noChangeShapeType="1"/>
            <a:stCxn id="68" idx="3"/>
          </p:cNvCxnSpPr>
          <p:nvPr/>
        </p:nvCxnSpPr>
        <p:spPr bwMode="auto">
          <a:xfrm>
            <a:off x="9114189" y="3707604"/>
            <a:ext cx="1952878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接箭头连接符 56">
            <a:extLst>
              <a:ext uri="{FF2B5EF4-FFF2-40B4-BE49-F238E27FC236}">
                <a16:creationId xmlns:a16="http://schemas.microsoft.com/office/drawing/2014/main" id="{73966DDE-6466-4EA1-8CE1-311E8FF03BF1}"/>
              </a:ext>
            </a:extLst>
          </p:cNvPr>
          <p:cNvCxnSpPr>
            <a:cxnSpLocks noChangeShapeType="1"/>
            <a:endCxn id="68" idx="1"/>
          </p:cNvCxnSpPr>
          <p:nvPr/>
        </p:nvCxnSpPr>
        <p:spPr bwMode="auto">
          <a:xfrm>
            <a:off x="1034649" y="3707604"/>
            <a:ext cx="1991354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接箭头连接符 56">
            <a:extLst>
              <a:ext uri="{FF2B5EF4-FFF2-40B4-BE49-F238E27FC236}">
                <a16:creationId xmlns:a16="http://schemas.microsoft.com/office/drawing/2014/main" id="{E631F9AF-325A-4FC2-BBBD-56B4625E15AC}"/>
              </a:ext>
            </a:extLst>
          </p:cNvPr>
          <p:cNvCxnSpPr>
            <a:cxnSpLocks noChangeShapeType="1"/>
            <a:endCxn id="69" idx="1"/>
          </p:cNvCxnSpPr>
          <p:nvPr/>
        </p:nvCxnSpPr>
        <p:spPr bwMode="auto">
          <a:xfrm>
            <a:off x="3544477" y="3874011"/>
            <a:ext cx="1954128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B87E90C-43EF-449A-B20E-676698623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00" y="3430429"/>
            <a:ext cx="1300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11D418E-BC0B-4A8A-A8AD-170FC817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077" y="3307494"/>
            <a:ext cx="1740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比特串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5AE7A2A-967B-4063-94B5-17980E1D9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939" y="3307494"/>
            <a:ext cx="1740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6189301-3BBD-43DA-9A35-412D802020E2}"/>
              </a:ext>
            </a:extLst>
          </p:cNvPr>
          <p:cNvSpPr/>
          <p:nvPr/>
        </p:nvSpPr>
        <p:spPr>
          <a:xfrm>
            <a:off x="4128591" y="5494624"/>
            <a:ext cx="862563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i-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DE4CDD0-74F1-4B6B-AF99-AB40D905A5E4}"/>
              </a:ext>
            </a:extLst>
          </p:cNvPr>
          <p:cNvSpPr/>
          <p:nvPr/>
        </p:nvSpPr>
        <p:spPr>
          <a:xfrm>
            <a:off x="9045588" y="5494622"/>
            <a:ext cx="1875058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?=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C3A9981-CB0C-460A-9B36-490A83D3695C}"/>
              </a:ext>
            </a:extLst>
          </p:cNvPr>
          <p:cNvSpPr/>
          <p:nvPr/>
        </p:nvSpPr>
        <p:spPr>
          <a:xfrm>
            <a:off x="6641620" y="5494623"/>
            <a:ext cx="1875058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FDA5F79-05EA-49ED-9E0C-07FE0094B604}"/>
              </a:ext>
            </a:extLst>
          </p:cNvPr>
          <p:cNvCxnSpPr>
            <a:stCxn id="71" idx="2"/>
            <a:endCxn id="79" idx="0"/>
          </p:cNvCxnSpPr>
          <p:nvPr/>
        </p:nvCxnSpPr>
        <p:spPr>
          <a:xfrm flipH="1">
            <a:off x="4559873" y="3830539"/>
            <a:ext cx="1" cy="1664085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8154D5C-7B16-4456-AC5A-6FDCBE34207F}"/>
              </a:ext>
            </a:extLst>
          </p:cNvPr>
          <p:cNvCxnSpPr>
            <a:cxnSpLocks/>
            <a:stCxn id="75" idx="2"/>
            <a:endCxn id="81" idx="0"/>
          </p:cNvCxnSpPr>
          <p:nvPr/>
        </p:nvCxnSpPr>
        <p:spPr>
          <a:xfrm flipH="1">
            <a:off x="7579149" y="3830539"/>
            <a:ext cx="1" cy="166408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D8AEE39-49F9-41AC-A4A4-7071989F2F61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>
            <a:off x="9983117" y="3707604"/>
            <a:ext cx="0" cy="178701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/>
      <p:bldP spid="75" grpId="0"/>
      <p:bldP spid="76" grpId="0"/>
      <p:bldP spid="77" grpId="0"/>
      <p:bldP spid="79" grpId="0" animBg="1"/>
      <p:bldP spid="80" grpId="0" animBg="1"/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623090-5046-4870-89BE-76469B68F5F4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77F7486-F698-400C-8495-0C078D6AF76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B31680-1C56-4E84-8866-91E59DBF605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1176D-C32F-4193-927D-53FC6D48320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A3E6E-76A4-479E-A454-8C9F82264C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下一比特预测器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1449B51-F544-4FB7-A72D-122B9EC1E3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B75712-D5D8-43F0-AFB8-E1C457B8AB9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FF5FCD2-2D18-4511-A59E-6F7EC7FAAC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8BA1894-2D9E-4007-8E53-E258DCF0B95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CA651C5-0AEC-490B-BF50-A71AEAA598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BE56671-5446-4AD2-B85B-EE7BC881D6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32F422-13B6-4202-945D-5C169474607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09F361B-396B-4BE0-A42F-C099B4A2016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546D640-C0EF-478D-A0A6-66357AB0D96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259C01-3BF1-4A07-BC98-67E974DD814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4462690-A51F-41C1-B202-8E69D1D1326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E3DF645-7B44-4FFF-9389-350A84128B7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3793B3D-4A80-4745-807D-4538C25EA44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E30FFC9-CB3C-418B-A616-FD4ED181A03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C92AABD2-BDFB-4DDB-9B42-9555ACC9CF9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BD9B7C8-4961-4959-8C6D-4F2896C297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1739F93-62E5-4BC4-88FB-3225590086F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55D275F-E8B5-4DC3-BB93-9FE3FBDB9C7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0FBD9E-4164-47AE-AE3C-BF794F77496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9B614D8-7E51-4E5B-B424-CAEE64B3C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46F3A2E-89DF-454F-B2EA-369CBF2D098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424A48B-7529-425C-B3D4-C5DE876AD4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C04D0AB-A416-4FA9-9392-FBEDEE100C8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C3DA55B-1FC7-411F-A9FE-333C2E44599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E8BC249-9DCF-46CB-A49E-63D1527CFD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B90E572-0FDC-4136-BBE1-B2523E23BB8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93A1BC8-84FC-4245-ABB3-F35686051A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810141A-EC14-4AEF-9B4A-5588B9D0711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B4223CA-6528-47F6-9AAF-5593B119A59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B26E81C-05F5-4FEE-A4F5-66CFF57FCC7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B6CFB7-A82E-44A5-A383-120DC0D41D4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C4DB3AD-F474-48C4-BE0C-4ADD8182FE9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27972A4-D6B5-4752-A336-598DA2E195E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265E96-79F5-4924-88C2-D8654A24A59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AB215EC-B882-4AE0-ADBD-48E9C07A2C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949659C-C312-4CD5-8FD1-E7ABF9DAC25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90EB1F3-BFD6-4722-B0CF-5547048459E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493E908-A6FE-4F9B-A20B-B82942E72E2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01E5F-9EAD-41D7-9500-71B8C5FA97B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3B46FE3-3B75-4758-A422-6FFB86F8073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257CCB4-E78D-4FAB-A19D-C85AC196DCD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228E501-06BE-4F11-A812-0AFCCC080EB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494FDF7-EBAB-478F-A2B2-706BAE9F3B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F2B5700-E513-4DED-84EF-1F91A78226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0B7DCAD-9897-4792-A1CF-8C7C46283B2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4E2D986-2A8E-4E30-95FE-F68B25F968B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156E632-AAED-412B-925F-EC6F4EC1E2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11FA99-CB34-4F0B-AAEB-7F7333B58F1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65CAEE8-3C39-4953-8F89-3D120DBAF4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392CF68-2EBF-4BE7-A020-C1A1C1E517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D5570C6-D91C-49F7-8649-4F5F2A6FDE3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D64CF9-CEA3-43F6-9002-375F5751ED6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E670296-E4AA-452F-86EB-4FDE1A23FA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EF8B93D-DED4-4D72-A3A8-51CB2AA14A4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0C10939-A0C0-4781-B8D3-3FE7C07F00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A74383F-CA01-4856-AFDC-842A615F976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2B8671-DC0D-48C5-8F8F-1EA1265DA83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BAFFBEB-0D26-4D6B-89DC-AF954DDDB8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28E6FCC-2FBE-46C7-B195-44B59A200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36C0D0B-79BB-4B5D-9F6E-E40EB6C50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4" y="1422402"/>
            <a:ext cx="9689879" cy="49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假设概率多项式时间算法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是关于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比特预测器，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导出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上的概率分布，而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为其上的均匀分布，那么所构造的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：首先，计算关于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的期望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36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= </a:t>
            </a:r>
            <a:r>
              <a:rPr lang="en-US" altLang="zh-CN" sz="36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，合并对应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的两项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0] +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0|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0]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C64C903-D844-4528-B961-6DFCF67260BC}"/>
              </a:ext>
            </a:extLst>
          </p:cNvPr>
          <p:cNvGrpSpPr/>
          <p:nvPr/>
        </p:nvGrpSpPr>
        <p:grpSpPr>
          <a:xfrm>
            <a:off x="7081284" y="2703031"/>
            <a:ext cx="4603898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9347187-288D-425B-AA24-BA8F858B51E5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0C85A44-4347-4DB2-97D2-9CF29842AB64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85FE682-CE98-4FD0-B075-B04C438A3D9E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455452D-7DD0-4B99-8FFF-BEF48E3C374C}"/>
                </a:ext>
              </a:extLst>
            </p:cNvPr>
            <p:cNvSpPr/>
            <p:nvPr/>
          </p:nvSpPr>
          <p:spPr>
            <a:xfrm>
              <a:off x="1867302" y="1775621"/>
              <a:ext cx="8625399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40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2400" i="1" baseline="30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下出现的概率简写为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2400" i="1" baseline="30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03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623090-5046-4870-89BE-76469B68F5F4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77F7486-F698-400C-8495-0C078D6AF76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B31680-1C56-4E84-8866-91E59DBF605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1176D-C32F-4193-927D-53FC6D48320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A3E6E-76A4-479E-A454-8C9F82264C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下一比特预测器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1449B51-F544-4FB7-A72D-122B9EC1E3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B75712-D5D8-43F0-AFB8-E1C457B8AB9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FF5FCD2-2D18-4511-A59E-6F7EC7FAAC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8BA1894-2D9E-4007-8E53-E258DCF0B95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CA651C5-0AEC-490B-BF50-A71AEAA598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BE56671-5446-4AD2-B85B-EE7BC881D6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32F422-13B6-4202-945D-5C169474607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09F361B-396B-4BE0-A42F-C099B4A2016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546D640-C0EF-478D-A0A6-66357AB0D96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259C01-3BF1-4A07-BC98-67E974DD814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4462690-A51F-41C1-B202-8E69D1D1326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E3DF645-7B44-4FFF-9389-350A84128B7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3793B3D-4A80-4745-807D-4538C25EA44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E30FFC9-CB3C-418B-A616-FD4ED181A03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C92AABD2-BDFB-4DDB-9B42-9555ACC9CF9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BD9B7C8-4961-4959-8C6D-4F2896C297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1739F93-62E5-4BC4-88FB-3225590086F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55D275F-E8B5-4DC3-BB93-9FE3FBDB9C7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0FBD9E-4164-47AE-AE3C-BF794F77496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9B614D8-7E51-4E5B-B424-CAEE64B3C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46F3A2E-89DF-454F-B2EA-369CBF2D098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424A48B-7529-425C-B3D4-C5DE876AD4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C04D0AB-A416-4FA9-9392-FBEDEE100C8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C3DA55B-1FC7-411F-A9FE-333C2E44599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E8BC249-9DCF-46CB-A49E-63D1527CFD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B90E572-0FDC-4136-BBE1-B2523E23BB8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93A1BC8-84FC-4245-ABB3-F35686051A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810141A-EC14-4AEF-9B4A-5588B9D0711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B4223CA-6528-47F6-9AAF-5593B119A59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B26E81C-05F5-4FEE-A4F5-66CFF57FCC7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B6CFB7-A82E-44A5-A383-120DC0D41D4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C4DB3AD-F474-48C4-BE0C-4ADD8182FE9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27972A4-D6B5-4752-A336-598DA2E195E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265E96-79F5-4924-88C2-D8654A24A59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AB215EC-B882-4AE0-ADBD-48E9C07A2C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949659C-C312-4CD5-8FD1-E7ABF9DAC25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90EB1F3-BFD6-4722-B0CF-5547048459E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493E908-A6FE-4F9B-A20B-B82942E72E2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01E5F-9EAD-41D7-9500-71B8C5FA97B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3B46FE3-3B75-4758-A422-6FFB86F8073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257CCB4-E78D-4FAB-A19D-C85AC196DCD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228E501-06BE-4F11-A812-0AFCCC080EB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494FDF7-EBAB-478F-A2B2-706BAE9F3B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F2B5700-E513-4DED-84EF-1F91A78226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0B7DCAD-9897-4792-A1CF-8C7C46283B2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4E2D986-2A8E-4E30-95FE-F68B25F968B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156E632-AAED-412B-925F-EC6F4EC1E2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11FA99-CB34-4F0B-AAEB-7F7333B58F1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65CAEE8-3C39-4953-8F89-3D120DBAF4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392CF68-2EBF-4BE7-A020-C1A1C1E517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D5570C6-D91C-49F7-8649-4F5F2A6FDE3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D64CF9-CEA3-43F6-9002-375F5751ED6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E670296-E4AA-452F-86EB-4FDE1A23FA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EF8B93D-DED4-4D72-A3A8-51CB2AA14A4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0C10939-A0C0-4781-B8D3-3FE7C07F00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A74383F-CA01-4856-AFDC-842A615F976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2B8671-DC0D-48C5-8F8F-1EA1265DA83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BAFFBEB-0D26-4D6B-89DC-AF954DDDB8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28E6FCC-2FBE-46C7-B195-44B59A200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032C126-C9C2-4E55-BB59-42CA4D9F4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4" y="1422402"/>
            <a:ext cx="9689879" cy="382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假设概率多项式时间算法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是关于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比特预测器，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导出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上的概率分布，而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为其上的均匀分布，那么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：合并每两项可得关于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的期望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3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i-1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1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对于真随机序列，任何预测器都只能以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的概率预测第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比特，有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1/2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64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伪随机数生成器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7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623090-5046-4870-89BE-76469B68F5F4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77F7486-F698-400C-8495-0C078D6AF76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B31680-1C56-4E84-8866-91E59DBF605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1176D-C32F-4193-927D-53FC6D48320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A3E6E-76A4-479E-A454-8C9F82264C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下一比特预测器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1449B51-F544-4FB7-A72D-122B9EC1E3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B75712-D5D8-43F0-AFB8-E1C457B8AB9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FF5FCD2-2D18-4511-A59E-6F7EC7FAAC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8BA1894-2D9E-4007-8E53-E258DCF0B95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CA651C5-0AEC-490B-BF50-A71AEAA598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BE56671-5446-4AD2-B85B-EE7BC881D6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32F422-13B6-4202-945D-5C169474607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09F361B-396B-4BE0-A42F-C099B4A2016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546D640-C0EF-478D-A0A6-66357AB0D96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259C01-3BF1-4A07-BC98-67E974DD814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4462690-A51F-41C1-B202-8E69D1D1326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E3DF645-7B44-4FFF-9389-350A84128B7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3793B3D-4A80-4745-807D-4538C25EA44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E30FFC9-CB3C-418B-A616-FD4ED181A03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C92AABD2-BDFB-4DDB-9B42-9555ACC9CF9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BD9B7C8-4961-4959-8C6D-4F2896C297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1739F93-62E5-4BC4-88FB-3225590086F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55D275F-E8B5-4DC3-BB93-9FE3FBDB9C7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0FBD9E-4164-47AE-AE3C-BF794F77496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9B614D8-7E51-4E5B-B424-CAEE64B3C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46F3A2E-89DF-454F-B2EA-369CBF2D098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424A48B-7529-425C-B3D4-C5DE876AD4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C04D0AB-A416-4FA9-9392-FBEDEE100C8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C3DA55B-1FC7-411F-A9FE-333C2E44599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E8BC249-9DCF-46CB-A49E-63D1527CFD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B90E572-0FDC-4136-BBE1-B2523E23BB8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93A1BC8-84FC-4245-ABB3-F35686051A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810141A-EC14-4AEF-9B4A-5588B9D0711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B4223CA-6528-47F6-9AAF-5593B119A59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B26E81C-05F5-4FEE-A4F5-66CFF57FCC7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B6CFB7-A82E-44A5-A383-120DC0D41D4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C4DB3AD-F474-48C4-BE0C-4ADD8182FE9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27972A4-D6B5-4752-A336-598DA2E195E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265E96-79F5-4924-88C2-D8654A24A59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AB215EC-B882-4AE0-ADBD-48E9C07A2C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949659C-C312-4CD5-8FD1-E7ABF9DAC25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90EB1F3-BFD6-4722-B0CF-5547048459E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493E908-A6FE-4F9B-A20B-B82942E72E2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01E5F-9EAD-41D7-9500-71B8C5FA97B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3B46FE3-3B75-4758-A422-6FFB86F8073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257CCB4-E78D-4FAB-A19D-C85AC196DCD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228E501-06BE-4F11-A812-0AFCCC080EB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494FDF7-EBAB-478F-A2B2-706BAE9F3B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F2B5700-E513-4DED-84EF-1F91A78226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0B7DCAD-9897-4792-A1CF-8C7C46283B2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4E2D986-2A8E-4E30-95FE-F68B25F968B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156E632-AAED-412B-925F-EC6F4EC1E2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11FA99-CB34-4F0B-AAEB-7F7333B58F1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65CAEE8-3C39-4953-8F89-3D120DBAF4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392CF68-2EBF-4BE7-A020-C1A1C1E517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D5570C6-D91C-49F7-8649-4F5F2A6FDE3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D64CF9-CEA3-43F6-9002-375F5751ED6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E670296-E4AA-452F-86EB-4FDE1A23FA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EF8B93D-DED4-4D72-A3A8-51CB2AA14A4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0C10939-A0C0-4781-B8D3-3FE7C07F00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A74383F-CA01-4856-AFDC-842A615F976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2B8671-DC0D-48C5-8F8F-1EA1265DA83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BAFFBEB-0D26-4D6B-89DC-AF954DDDB8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28E6FCC-2FBE-46C7-B195-44B59A200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02291AD-DDE8-4B7D-A0B7-5E6BA6EF1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：那么，如果反过来呢？ 即“如果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输出的任一比特概率多项式时间不可预测，那么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是安全的伪随机生成器”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417EA2-AB20-4E3A-BF0C-BBFF74455EFC}"/>
              </a:ext>
            </a:extLst>
          </p:cNvPr>
          <p:cNvSpPr/>
          <p:nvPr/>
        </p:nvSpPr>
        <p:spPr>
          <a:xfrm>
            <a:off x="3026003" y="2572325"/>
            <a:ext cx="6088186" cy="2270558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Nbp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63604D7-61B5-403F-8BA7-E1026DBF6AD3}"/>
              </a:ext>
            </a:extLst>
          </p:cNvPr>
          <p:cNvSpPr/>
          <p:nvPr/>
        </p:nvSpPr>
        <p:spPr>
          <a:xfrm>
            <a:off x="5498605" y="3148665"/>
            <a:ext cx="1189754" cy="145069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Dst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56">
            <a:extLst>
              <a:ext uri="{FF2B5EF4-FFF2-40B4-BE49-F238E27FC236}">
                <a16:creationId xmlns:a16="http://schemas.microsoft.com/office/drawing/2014/main" id="{10CC1F5D-1785-4348-9FDF-B0E41199FB95}"/>
              </a:ext>
            </a:extLst>
          </p:cNvPr>
          <p:cNvCxnSpPr>
            <a:cxnSpLocks noChangeShapeType="1"/>
            <a:stCxn id="68" idx="3"/>
          </p:cNvCxnSpPr>
          <p:nvPr/>
        </p:nvCxnSpPr>
        <p:spPr bwMode="auto">
          <a:xfrm>
            <a:off x="6688359" y="3874011"/>
            <a:ext cx="1861751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2611CE1D-7B5E-4858-9205-35B84717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142" y="3430429"/>
            <a:ext cx="1877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endParaRPr lang="en-US" altLang="zh-CN" sz="2000" i="1" baseline="30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56">
            <a:extLst>
              <a:ext uri="{FF2B5EF4-FFF2-40B4-BE49-F238E27FC236}">
                <a16:creationId xmlns:a16="http://schemas.microsoft.com/office/drawing/2014/main" id="{DEC83628-8961-42B7-BA9F-DA64B99E7A0D}"/>
              </a:ext>
            </a:extLst>
          </p:cNvPr>
          <p:cNvCxnSpPr>
            <a:cxnSpLocks noChangeShapeType="1"/>
            <a:stCxn id="67" idx="3"/>
          </p:cNvCxnSpPr>
          <p:nvPr/>
        </p:nvCxnSpPr>
        <p:spPr bwMode="auto">
          <a:xfrm>
            <a:off x="9114189" y="3707604"/>
            <a:ext cx="1952878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箭头连接符 56">
            <a:extLst>
              <a:ext uri="{FF2B5EF4-FFF2-40B4-BE49-F238E27FC236}">
                <a16:creationId xmlns:a16="http://schemas.microsoft.com/office/drawing/2014/main" id="{B4B9CEFC-96A8-498C-A24A-F56615B7553E}"/>
              </a:ext>
            </a:extLst>
          </p:cNvPr>
          <p:cNvCxnSpPr>
            <a:cxnSpLocks noChangeShapeType="1"/>
            <a:endCxn id="67" idx="1"/>
          </p:cNvCxnSpPr>
          <p:nvPr/>
        </p:nvCxnSpPr>
        <p:spPr bwMode="auto">
          <a:xfrm>
            <a:off x="1034649" y="3707604"/>
            <a:ext cx="1991354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接箭头连接符 56">
            <a:extLst>
              <a:ext uri="{FF2B5EF4-FFF2-40B4-BE49-F238E27FC236}">
                <a16:creationId xmlns:a16="http://schemas.microsoft.com/office/drawing/2014/main" id="{3535A889-88F1-4FC0-9D3F-32813694AD4B}"/>
              </a:ext>
            </a:extLst>
          </p:cNvPr>
          <p:cNvCxnSpPr>
            <a:cxnSpLocks noChangeShapeType="1"/>
            <a:endCxn id="68" idx="1"/>
          </p:cNvCxnSpPr>
          <p:nvPr/>
        </p:nvCxnSpPr>
        <p:spPr bwMode="auto">
          <a:xfrm>
            <a:off x="3544477" y="3874011"/>
            <a:ext cx="1954128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6BD6B6B-F8C8-473B-B106-00A913C0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00" y="3430429"/>
            <a:ext cx="1300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616C4C8-FA33-4AFC-B9F3-C120B1386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077" y="3307494"/>
            <a:ext cx="1740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比特串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i-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6E1D929-01FD-477D-B13B-FFD85E2A1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939" y="3307494"/>
            <a:ext cx="1740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Nbp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i-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A48EDB8-3CF5-4355-916C-8A1C1E98B7A8}"/>
              </a:ext>
            </a:extLst>
          </p:cNvPr>
          <p:cNvSpPr/>
          <p:nvPr/>
        </p:nvSpPr>
        <p:spPr>
          <a:xfrm>
            <a:off x="3063481" y="5335158"/>
            <a:ext cx="2992784" cy="90370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随机选择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C543B40-FE51-4EAA-AFC1-FBE27DFC06E0}"/>
              </a:ext>
            </a:extLst>
          </p:cNvPr>
          <p:cNvSpPr/>
          <p:nvPr/>
        </p:nvSpPr>
        <p:spPr>
          <a:xfrm>
            <a:off x="9062375" y="5335157"/>
            <a:ext cx="1841484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2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E6BCDDC-0825-4CE0-A01F-009325D21004}"/>
              </a:ext>
            </a:extLst>
          </p:cNvPr>
          <p:cNvSpPr/>
          <p:nvPr/>
        </p:nvSpPr>
        <p:spPr>
          <a:xfrm>
            <a:off x="6303276" y="5335158"/>
            <a:ext cx="2562163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 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36BD81F-2A3B-4EAB-8FF0-57BF6EE8B01E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flipH="1">
            <a:off x="4559873" y="3830539"/>
            <a:ext cx="1" cy="150461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9E7B21D-12E6-46B3-ABE3-87ED11E3FC1A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>
            <a:off x="7579150" y="3830539"/>
            <a:ext cx="5208" cy="150461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FB342B2-88EA-4D18-85E7-A08C4A5E2FA5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9983117" y="3707604"/>
            <a:ext cx="0" cy="1627553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0" grpId="0"/>
      <p:bldP spid="74" grpId="0"/>
      <p:bldP spid="75" grpId="0"/>
      <p:bldP spid="76" grpId="0"/>
      <p:bldP spid="77" grpId="0" animBg="1"/>
      <p:bldP spid="78" grpId="0" animBg="1"/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623090-5046-4870-89BE-76469B68F5F4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77F7486-F698-400C-8495-0C078D6AF76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B31680-1C56-4E84-8866-91E59DBF605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1176D-C32F-4193-927D-53FC6D48320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A3E6E-76A4-479E-A454-8C9F82264C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下一比特预测器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1449B51-F544-4FB7-A72D-122B9EC1E3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B75712-D5D8-43F0-AFB8-E1C457B8AB9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FF5FCD2-2D18-4511-A59E-6F7EC7FAAC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8BA1894-2D9E-4007-8E53-E258DCF0B95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CA651C5-0AEC-490B-BF50-A71AEAA598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BE56671-5446-4AD2-B85B-EE7BC881D6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32F422-13B6-4202-945D-5C169474607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09F361B-396B-4BE0-A42F-C099B4A2016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546D640-C0EF-478D-A0A6-66357AB0D96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259C01-3BF1-4A07-BC98-67E974DD814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4462690-A51F-41C1-B202-8E69D1D1326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E3DF645-7B44-4FFF-9389-350A84128B7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3793B3D-4A80-4745-807D-4538C25EA44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E30FFC9-CB3C-418B-A616-FD4ED181A03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C92AABD2-BDFB-4DDB-9B42-9555ACC9CF9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BD9B7C8-4961-4959-8C6D-4F2896C297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1739F93-62E5-4BC4-88FB-3225590086F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55D275F-E8B5-4DC3-BB93-9FE3FBDB9C7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0FBD9E-4164-47AE-AE3C-BF794F77496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9B614D8-7E51-4E5B-B424-CAEE64B3C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46F3A2E-89DF-454F-B2EA-369CBF2D098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424A48B-7529-425C-B3D4-C5DE876AD4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C04D0AB-A416-4FA9-9392-FBEDEE100C8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C3DA55B-1FC7-411F-A9FE-333C2E44599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E8BC249-9DCF-46CB-A49E-63D1527CFD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B90E572-0FDC-4136-BBE1-B2523E23BB8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93A1BC8-84FC-4245-ABB3-F35686051A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810141A-EC14-4AEF-9B4A-5588B9D0711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B4223CA-6528-47F6-9AAF-5593B119A59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B26E81C-05F5-4FEE-A4F5-66CFF57FCC7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B6CFB7-A82E-44A5-A383-120DC0D41D4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C4DB3AD-F474-48C4-BE0C-4ADD8182FE9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27972A4-D6B5-4752-A336-598DA2E195E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265E96-79F5-4924-88C2-D8654A24A59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AB215EC-B882-4AE0-ADBD-48E9C07A2C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949659C-C312-4CD5-8FD1-E7ABF9DAC25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90EB1F3-BFD6-4722-B0CF-5547048459E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493E908-A6FE-4F9B-A20B-B82942E72E2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01E5F-9EAD-41D7-9500-71B8C5FA97B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3B46FE3-3B75-4758-A422-6FFB86F8073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257CCB4-E78D-4FAB-A19D-C85AC196DCD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228E501-06BE-4F11-A812-0AFCCC080EB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494FDF7-EBAB-478F-A2B2-706BAE9F3B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F2B5700-E513-4DED-84EF-1F91A78226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0B7DCAD-9897-4792-A1CF-8C7C46283B2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4E2D986-2A8E-4E30-95FE-F68B25F968B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156E632-AAED-412B-925F-EC6F4EC1E2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11FA99-CB34-4F0B-AAEB-7F7333B58F1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65CAEE8-3C39-4953-8F89-3D120DBAF4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392CF68-2EBF-4BE7-A020-C1A1C1E517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D5570C6-D91C-49F7-8649-4F5F2A6FDE3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D64CF9-CEA3-43F6-9002-375F5751ED6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E670296-E4AA-452F-86EB-4FDE1A23FA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EF8B93D-DED4-4D72-A3A8-51CB2AA14A4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0C10939-A0C0-4781-B8D3-3FE7C07F00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A74383F-CA01-4856-AFDC-842A615F976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2B8671-DC0D-48C5-8F8F-1EA1265DA83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BAFFBEB-0D26-4D6B-89DC-AF954DDDB8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28E6FCC-2FBE-46C7-B195-44B59A200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2836095E-7052-450A-B039-26B76EBC6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4" y="1422402"/>
            <a:ext cx="9689879" cy="419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假设概率多项式时间算法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导出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上的概率分布，而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为其上的均匀分布，那么存在一个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 &lt;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）使得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是关于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比特预测器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：首先确定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为比特串在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上的概率分布，这些比特串前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个比特由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生成，而剩下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个比特独立均匀随机生成，显然有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由已知有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由三角不等式得</a:t>
            </a:r>
            <a:r>
              <a:rPr lang="en-US" altLang="zh-CN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至少存在一个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)/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1889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623090-5046-4870-89BE-76469B68F5F4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77F7486-F698-400C-8495-0C078D6AF76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B31680-1C56-4E84-8866-91E59DBF605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1176D-C32F-4193-927D-53FC6D48320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A3E6E-76A4-479E-A454-8C9F82264C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下一比特预测器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1449B51-F544-4FB7-A72D-122B9EC1E3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B75712-D5D8-43F0-AFB8-E1C457B8AB9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FF5FCD2-2D18-4511-A59E-6F7EC7FAAC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8BA1894-2D9E-4007-8E53-E258DCF0B95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CA651C5-0AEC-490B-BF50-A71AEAA598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BE56671-5446-4AD2-B85B-EE7BC881D6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32F422-13B6-4202-945D-5C169474607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09F361B-396B-4BE0-A42F-C099B4A2016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546D640-C0EF-478D-A0A6-66357AB0D96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259C01-3BF1-4A07-BC98-67E974DD814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4462690-A51F-41C1-B202-8E69D1D1326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E3DF645-7B44-4FFF-9389-350A84128B7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3793B3D-4A80-4745-807D-4538C25EA44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E30FFC9-CB3C-418B-A616-FD4ED181A03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C92AABD2-BDFB-4DDB-9B42-9555ACC9CF9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BD9B7C8-4961-4959-8C6D-4F2896C297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1739F93-62E5-4BC4-88FB-3225590086F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55D275F-E8B5-4DC3-BB93-9FE3FBDB9C7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0FBD9E-4164-47AE-AE3C-BF794F77496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9B614D8-7E51-4E5B-B424-CAEE64B3C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46F3A2E-89DF-454F-B2EA-369CBF2D098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424A48B-7529-425C-B3D4-C5DE876AD4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C04D0AB-A416-4FA9-9392-FBEDEE100C8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C3DA55B-1FC7-411F-A9FE-333C2E44599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E8BC249-9DCF-46CB-A49E-63D1527CFD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B90E572-0FDC-4136-BBE1-B2523E23BB8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93A1BC8-84FC-4245-ABB3-F35686051A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810141A-EC14-4AEF-9B4A-5588B9D0711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B4223CA-6528-47F6-9AAF-5593B119A59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B26E81C-05F5-4FEE-A4F5-66CFF57FCC7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B6CFB7-A82E-44A5-A383-120DC0D41D4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C4DB3AD-F474-48C4-BE0C-4ADD8182FE9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27972A4-D6B5-4752-A336-598DA2E195E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265E96-79F5-4924-88C2-D8654A24A59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AB215EC-B882-4AE0-ADBD-48E9C07A2C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949659C-C312-4CD5-8FD1-E7ABF9DAC25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90EB1F3-BFD6-4722-B0CF-5547048459E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493E908-A6FE-4F9B-A20B-B82942E72E2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01E5F-9EAD-41D7-9500-71B8C5FA97B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3B46FE3-3B75-4758-A422-6FFB86F8073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257CCB4-E78D-4FAB-A19D-C85AC196DCD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228E501-06BE-4F11-A812-0AFCCC080EB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494FDF7-EBAB-478F-A2B2-706BAE9F3B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F2B5700-E513-4DED-84EF-1F91A78226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0B7DCAD-9897-4792-A1CF-8C7C46283B2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4E2D986-2A8E-4E30-95FE-F68B25F968B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156E632-AAED-412B-925F-EC6F4EC1E2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11FA99-CB34-4F0B-AAEB-7F7333B58F1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65CAEE8-3C39-4953-8F89-3D120DBAF4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392CF68-2EBF-4BE7-A020-C1A1C1E517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D5570C6-D91C-49F7-8649-4F5F2A6FDE3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D64CF9-CEA3-43F6-9002-375F5751ED6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E670296-E4AA-452F-86EB-4FDE1A23FA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EF8B93D-DED4-4D72-A3A8-51CB2AA14A4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0C10939-A0C0-4781-B8D3-3FE7C07F00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A74383F-CA01-4856-AFDC-842A615F976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2B8671-DC0D-48C5-8F8F-1EA1265DA83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BAFFBEB-0D26-4D6B-89DC-AF954DDDB8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28E6FCC-2FBE-46C7-B195-44B59A200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2836095E-7052-450A-B039-26B76EBC6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4" y="1422402"/>
            <a:ext cx="9689879" cy="50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假设概率多项式时间算法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导出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上的概率分布，而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为其上的均匀分布，那么存在一个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 &lt;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）使得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是关于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比特预测器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：然后计算第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比特被正确预测的概率（定理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=</a:t>
            </a:r>
            <a:r>
              <a:rPr lang="en-US" altLang="zh-CN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=</a:t>
            </a:r>
            <a:r>
              <a:rPr lang="en-US" altLang="zh-CN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=0|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+  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=1|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=</a:t>
            </a:r>
            <a:r>
              <a:rPr lang="en-US" altLang="zh-CN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((1 -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=1|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]) ·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+  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=1|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(1 -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1318319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623090-5046-4870-89BE-76469B68F5F4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77F7486-F698-400C-8495-0C078D6AF76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B31680-1C56-4E84-8866-91E59DBF605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1176D-C32F-4193-927D-53FC6D48320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A3E6E-76A4-479E-A454-8C9F82264C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下一比特预测器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1449B51-F544-4FB7-A72D-122B9EC1E3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B75712-D5D8-43F0-AFB8-E1C457B8AB9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FF5FCD2-2D18-4511-A59E-6F7EC7FAAC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8BA1894-2D9E-4007-8E53-E258DCF0B95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CA651C5-0AEC-490B-BF50-A71AEAA598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BE56671-5446-4AD2-B85B-EE7BC881D6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32F422-13B6-4202-945D-5C169474607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09F361B-396B-4BE0-A42F-C099B4A2016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546D640-C0EF-478D-A0A6-66357AB0D96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259C01-3BF1-4A07-BC98-67E974DD814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4462690-A51F-41C1-B202-8E69D1D1326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E3DF645-7B44-4FFF-9389-350A84128B7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3793B3D-4A80-4745-807D-4538C25EA44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E30FFC9-CB3C-418B-A616-FD4ED181A03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C92AABD2-BDFB-4DDB-9B42-9555ACC9CF9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BD9B7C8-4961-4959-8C6D-4F2896C297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1739F93-62E5-4BC4-88FB-3225590086F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55D275F-E8B5-4DC3-BB93-9FE3FBDB9C7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0FBD9E-4164-47AE-AE3C-BF794F77496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9B614D8-7E51-4E5B-B424-CAEE64B3C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46F3A2E-89DF-454F-B2EA-369CBF2D098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424A48B-7529-425C-B3D4-C5DE876AD4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C04D0AB-A416-4FA9-9392-FBEDEE100C8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C3DA55B-1FC7-411F-A9FE-333C2E44599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E8BC249-9DCF-46CB-A49E-63D1527CFD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B90E572-0FDC-4136-BBE1-B2523E23BB8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93A1BC8-84FC-4245-ABB3-F35686051A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810141A-EC14-4AEF-9B4A-5588B9D0711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B4223CA-6528-47F6-9AAF-5593B119A59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B26E81C-05F5-4FEE-A4F5-66CFF57FCC7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B6CFB7-A82E-44A5-A383-120DC0D41D4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C4DB3AD-F474-48C4-BE0C-4ADD8182FE9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27972A4-D6B5-4752-A336-598DA2E195E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265E96-79F5-4924-88C2-D8654A24A59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AB215EC-B882-4AE0-ADBD-48E9C07A2C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949659C-C312-4CD5-8FD1-E7ABF9DAC25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90EB1F3-BFD6-4722-B0CF-5547048459E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493E908-A6FE-4F9B-A20B-B82942E72E2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01E5F-9EAD-41D7-9500-71B8C5FA97B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3B46FE3-3B75-4758-A422-6FFB86F8073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257CCB4-E78D-4FAB-A19D-C85AC196DCD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228E501-06BE-4F11-A812-0AFCCC080EB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494FDF7-EBAB-478F-A2B2-706BAE9F3B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F2B5700-E513-4DED-84EF-1F91A78226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0B7DCAD-9897-4792-A1CF-8C7C46283B2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4E2D986-2A8E-4E30-95FE-F68B25F968B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156E632-AAED-412B-925F-EC6F4EC1E2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11FA99-CB34-4F0B-AAEB-7F7333B58F1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65CAEE8-3C39-4953-8F89-3D120DBAF4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392CF68-2EBF-4BE7-A020-C1A1C1E517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D5570C6-D91C-49F7-8649-4F5F2A6FDE3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D64CF9-CEA3-43F6-9002-375F5751ED6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E670296-E4AA-452F-86EB-4FDE1A23FA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EF8B93D-DED4-4D72-A3A8-51CB2AA14A4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0C10939-A0C0-4781-B8D3-3FE7C07F00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A74383F-CA01-4856-AFDC-842A615F976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2B8671-DC0D-48C5-8F8F-1EA1265DA83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BAFFBEB-0D26-4D6B-89DC-AF954DDDB8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28E6FCC-2FBE-46C7-B195-44B59A200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2836095E-7052-450A-B039-26B76EBC6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4" y="1422402"/>
            <a:ext cx="9689879" cy="47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假设概率多项式时间算法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导出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上的概率分布，而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为其上的均匀分布，那么存在一个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 &lt;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）使得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是关于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比特预测器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：上式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11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+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1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=1|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11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=1|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·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11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1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=1|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- 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Ʃ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1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l</a:t>
            </a:r>
            <a:r>
              <a:rPr lang="en-US" altLang="zh-CN" sz="11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{0,1}</a:t>
            </a:r>
            <a:r>
              <a:rPr lang="en-US" altLang="zh-CN" sz="11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11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11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11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=1|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1/2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)/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4C4CC72-315E-496F-9310-44F1818B25FD}"/>
              </a:ext>
            </a:extLst>
          </p:cNvPr>
          <p:cNvSpPr/>
          <p:nvPr/>
        </p:nvSpPr>
        <p:spPr>
          <a:xfrm>
            <a:off x="7363986" y="838936"/>
            <a:ext cx="4293080" cy="5847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/>
        </p:spPr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·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)/2</a:t>
            </a:r>
          </a:p>
        </p:txBody>
      </p:sp>
    </p:spTree>
    <p:extLst>
      <p:ext uri="{BB962C8B-B14F-4D97-AF65-F5344CB8AC3E}">
        <p14:creationId xmlns:p14="http://schemas.microsoft.com/office/powerpoint/2010/main" val="27667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623090-5046-4870-89BE-76469B68F5F4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77F7486-F698-400C-8495-0C078D6AF76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B31680-1C56-4E84-8866-91E59DBF605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1176D-C32F-4193-927D-53FC6D48320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A3E6E-76A4-479E-A454-8C9F82264C7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假设之间的关系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1449B51-F544-4FB7-A72D-122B9EC1E3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FB75712-D5D8-43F0-AFB8-E1C457B8AB9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FF5FCD2-2D18-4511-A59E-6F7EC7FAAC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8BA1894-2D9E-4007-8E53-E258DCF0B95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CA651C5-0AEC-490B-BF50-A71AEAA598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BE56671-5446-4AD2-B85B-EE7BC881D6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32F422-13B6-4202-945D-5C169474607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09F361B-396B-4BE0-A42F-C099B4A2016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546D640-C0EF-478D-A0A6-66357AB0D96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259C01-3BF1-4A07-BC98-67E974DD814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4462690-A51F-41C1-B202-8E69D1D1326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E3DF645-7B44-4FFF-9389-350A84128B7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3793B3D-4A80-4745-807D-4538C25EA44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6E30FFC9-CB3C-418B-A616-FD4ED181A03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C92AABD2-BDFB-4DDB-9B42-9555ACC9CF9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8BD9B7C8-4961-4959-8C6D-4F2896C297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1739F93-62E5-4BC4-88FB-3225590086F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755D275F-E8B5-4DC3-BB93-9FE3FBDB9C7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0FBD9E-4164-47AE-AE3C-BF794F774960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9B614D8-7E51-4E5B-B424-CAEE64B3C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46F3A2E-89DF-454F-B2EA-369CBF2D098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424A48B-7529-425C-B3D4-C5DE876AD4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C04D0AB-A416-4FA9-9392-FBEDEE100C8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C3DA55B-1FC7-411F-A9FE-333C2E44599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E8BC249-9DCF-46CB-A49E-63D1527CFD4E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B90E572-0FDC-4136-BBE1-B2523E23BB8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93A1BC8-84FC-4245-ABB3-F35686051A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810141A-EC14-4AEF-9B4A-5588B9D0711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B4223CA-6528-47F6-9AAF-5593B119A59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B26E81C-05F5-4FEE-A4F5-66CFF57FCC7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CB6CFB7-A82E-44A5-A383-120DC0D41D4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C4DB3AD-F474-48C4-BE0C-4ADD8182FE9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27972A4-D6B5-4752-A336-598DA2E195E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265E96-79F5-4924-88C2-D8654A24A59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AB215EC-B882-4AE0-ADBD-48E9C07A2C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949659C-C312-4CD5-8FD1-E7ABF9DAC25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90EB1F3-BFD6-4722-B0CF-5547048459E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493E908-A6FE-4F9B-A20B-B82942E72E2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01E5F-9EAD-41D7-9500-71B8C5FA97B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3B46FE3-3B75-4758-A422-6FFB86F8073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257CCB4-E78D-4FAB-A19D-C85AC196DCD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228E501-06BE-4F11-A812-0AFCCC080EB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4494FDF7-EBAB-478F-A2B2-706BAE9F3BE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F2B5700-E513-4DED-84EF-1F91A78226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0B7DCAD-9897-4792-A1CF-8C7C46283B2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C4E2D986-2A8E-4E30-95FE-F68B25F968B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156E632-AAED-412B-925F-EC6F4EC1E2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11FA99-CB34-4F0B-AAEB-7F7333B58F1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65CAEE8-3C39-4953-8F89-3D120DBAF4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392CF68-2EBF-4BE7-A020-C1A1C1E517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D5570C6-D91C-49F7-8649-4F5F2A6FDE3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D64CF9-CEA3-43F6-9002-375F5751ED6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E670296-E4AA-452F-86EB-4FDE1A23FA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6EF8B93D-DED4-4D72-A3A8-51CB2AA14A4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0C10939-A0C0-4781-B8D3-3FE7C07F00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A74383F-CA01-4856-AFDC-842A615F976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2B8671-DC0D-48C5-8F8F-1EA1265DA83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BAFFBEB-0D26-4D6B-89DC-AF954DDDB8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28E6FCC-2FBE-46C7-B195-44B59A2008D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AD4D132-FD70-47B2-9440-EE7BB5CAA03E}"/>
              </a:ext>
            </a:extLst>
          </p:cNvPr>
          <p:cNvSpPr/>
          <p:nvPr/>
        </p:nvSpPr>
        <p:spPr>
          <a:xfrm>
            <a:off x="4083454" y="4527185"/>
            <a:ext cx="3684233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下一比特不可预测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2FE56BB-5143-4CDD-A08E-6E1274471BC6}"/>
              </a:ext>
            </a:extLst>
          </p:cNvPr>
          <p:cNvSpPr/>
          <p:nvPr/>
        </p:nvSpPr>
        <p:spPr>
          <a:xfrm>
            <a:off x="4083454" y="2288617"/>
            <a:ext cx="3684233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安全伪随机数生成器存在</a:t>
            </a:r>
          </a:p>
        </p:txBody>
      </p:sp>
      <p:cxnSp>
        <p:nvCxnSpPr>
          <p:cNvPr id="68" name="直接箭头连接符 56">
            <a:extLst>
              <a:ext uri="{FF2B5EF4-FFF2-40B4-BE49-F238E27FC236}">
                <a16:creationId xmlns:a16="http://schemas.microsoft.com/office/drawing/2014/main" id="{47912FFD-FA00-49F8-851E-2E9D93C756FD}"/>
              </a:ext>
            </a:extLst>
          </p:cNvPr>
          <p:cNvCxnSpPr>
            <a:cxnSpLocks noChangeShapeType="1"/>
            <a:stCxn id="66" idx="0"/>
            <a:endCxn id="67" idx="2"/>
          </p:cNvCxnSpPr>
          <p:nvPr/>
        </p:nvCxnSpPr>
        <p:spPr bwMode="auto">
          <a:xfrm flipV="1">
            <a:off x="5925571" y="2806312"/>
            <a:ext cx="0" cy="1720873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6654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95E33EE-DB4C-40E3-A660-5714F76CF3CC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41C66B-59A1-4F44-9437-9CEE6084179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93ED8A2-A0DD-43C1-B734-D531B223B59E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17D649-2C04-48DB-B823-DC07083EA90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1417FF2-FAD8-4BF2-884A-3E287A14F7C0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伪随机性假设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线性同余生成器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3EE4568-6921-4877-8525-E26D5EC53BE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84EA8EBC-0E7B-462A-8378-3F9278ECD0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F8A30FA-EAD4-4B81-AB2C-B9876E74577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6E11036-EAB1-44EE-8A52-656B96CC3E2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40B6EC53-2D4A-4B78-8775-A02B8C6C4286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33D0821-1353-4C42-9BB9-3C01D280C6A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A953732-8CAF-4CF0-9C0A-FEBCB775A48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6DE85C9-15A2-4A37-9221-F42131C75527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9FE53B6-50AF-4B17-A913-42C31AC8AA4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C71CAE8-B3F4-4E30-8AE6-1FE227A4CA2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48AE8E2-4B12-42A1-B945-D699E94ACE1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225F357-F1B5-4DDE-A0F1-0086BA0EEA8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72B5B74-F69F-4E22-A4DB-7014A92A267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6D8E5F3-6470-40A4-9AC1-BBDAE8E573D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D4C4D4D4-041D-405D-B315-3477964DB7C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E77F544-68B0-4CD7-9509-DCD6F6E1BF1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65F48F10-FFB6-48B8-B058-E40A6C23E7E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4E793A3-AC67-435F-8BB5-4273B6F1A6D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8E1100C5-29EC-489C-8F1F-4B33830E13C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A6CD6E8B-4566-41D9-91B5-7F1BEF0B926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FFDB77D-E98D-408F-B36F-802940F1BB1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9D91F43F-E78D-465B-B691-C7AB46ED333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8EFCE13-ADA9-41E2-AFB0-81606A24350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A1313D0C-C7D8-4017-A440-2AC55B6238E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B27DA59-6EE4-4AA5-8BFD-A9B0B3E02BB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195B111-2F2E-4CD4-AC1D-0C12BE36BA25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0B734824-7442-48D3-8736-D1EA11606A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6E2A85F-D259-4CAD-A36A-37B010FE1BC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F68FF6BA-408A-4C92-B4D7-E620B00D735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EFA5C13-B272-44FE-BCF2-1BCFF8DBD95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E5539B8-3171-4D79-957D-17FC9C88026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A6A82BB8-C112-4AF8-A301-9954E1EE48E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38A83CC-ADAA-4807-A2BE-EBDFA143DBF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CA9CE98C-145D-4934-8897-FBE4811EEC4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C4F6D6BB-1484-4A10-BBCA-F50433433F0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B65389C-4102-4224-96A4-98B5D2977021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F1B2520-158A-4B88-AB1E-8B84F22A04D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952BD05-81D3-408B-914F-E889115BD20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3DCD5C9-A8E8-4E05-A34E-D550F129006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F13A01E0-AFAF-41B5-91B5-C3D54D8B6DA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B7BAC5FA-AB2E-413E-B972-BF7814B4893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47C3382-B7F1-4F54-AC07-E5F1B65BA35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7AB335D6-69C6-4B6D-AF1D-CB1073FC13E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BF0D2AB-A45B-4AD0-89C5-F5F7E847317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2812F79-EFBA-4F90-90C3-E7C622FDB5E2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21C26D18-A979-4640-A974-5E6F8955D54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77B1D4D-1A53-490C-B63D-37615F75184A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4BC23E2F-FCFC-445E-8D5C-FB7AFC9E49B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EE265149-A259-4132-A94D-CF1ED06F554F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CA08827D-C07D-4B44-85F1-70887CBEE72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015E1532-535B-4057-B71D-FDC3CD8055D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FBB8DDA-5F4F-476C-8B91-F1F3AE789596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F8BECE59-A6CF-4D44-B81D-9354C6EDF11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AFCE41A-E5A6-440D-BECA-57E014F0655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AB3FDCE4-356B-48B9-AA72-04C0E83C9AFA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2A37B0D-1203-41FE-A34C-F39A29ADEB0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B417F3D5-F489-4606-B3E6-A98A76B97C1F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54700738-1F1C-4CC6-859E-0B65BF773D4A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0E81D3C0-A75E-4462-8C72-39324B40969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C1BD573-8811-44DE-BA0F-0A28103F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有整数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&gt; 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 + [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&lt;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线性同余生成器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种子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为长度不超过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的比特串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1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2, 1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3F129871-9E02-4EBE-83A9-D589C3244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3699949"/>
            <a:ext cx="9465923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选择参数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31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5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，构造一个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(5, 10)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线性同余生成器，选定种子为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，形成的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条比特串如表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定义一个第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比特预测器（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1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9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 –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对于任意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Nbp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9/62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下一比特预测器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23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伪随机性假设与公钥假设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72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5419558-4E0E-412F-8791-549E67BE851F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94D1939-CF41-4496-B353-67B396827F9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F800436-6965-4FEE-B9D3-812D07D4569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3D69D97F-9361-45C6-9D6D-26AD7BF92EE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67C32A7-D809-4562-83EA-5D67823CBFB5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生成器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349D384-7786-4D1A-9D75-C156882117A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D98F5A94-F184-4CF2-99D6-D5A72BA4753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115B5622-4B18-44C6-B1E1-99683D6D200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8FCBF8B5-ADF6-4BC5-AB0B-FB1531F1687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029F1DC4-C210-417D-8075-561D3254792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04DE9C8C-37ED-4269-9274-485E3BCB26F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E7E77C5C-B61A-4EDB-83E0-0DEB51CEDE3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2D7AC306-06E6-4435-8373-ABF54264B6A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23478FAA-5CAA-4768-A853-57E184CC2FD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956C873E-F027-46CC-BF22-854A9866170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51AD9578-5CE9-44C9-A9A2-3F1C4437CA9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0B99EB25-2EBC-4553-92D6-6C2EA4F4153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CAE88029-046C-45A0-A2FC-B640309DE63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E21A1E8E-8D77-495B-BA86-34022F270B5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9CFFB269-C63F-467D-A1AC-80AEC275C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B6C5A251-2D92-43C8-ABC1-C6456E14CA8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AC4E0265-E596-4702-9B8B-CE31561B23D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67A09B77-B670-40B7-BEF2-A88393A0E2C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0E5504D0-087D-401D-978B-0D7B9E78A40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A6288D18-B1C3-4188-AAF9-CC1C1A6BF1C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1AAF19DE-9402-4EAD-A678-6CA62500A73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0E83B4AD-65ED-4DC3-9BAB-2D97E8DE45C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348AC008-C211-4746-8219-1FA07CD90C0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EA4453B9-6097-424C-8958-BE395611647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56F578EC-78FE-4BE8-8354-579A680F07A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10521A14-544A-4FB0-BF67-1A9912DAE6D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76B29BF-B727-4292-9A20-E925CA49755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E11C74FF-0053-42F7-80C5-3A1E5A8A5D3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2A415BB6-1070-4451-836D-AB74AAC43AD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CEAB7A46-B1AD-4A0D-8DAF-3EEBCACDBF7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2E067E6E-267B-4382-94C8-B70059451A7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FB94860A-3AFA-459E-BE76-72AF2BC1EA9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0DB71C1A-4A32-4123-AEC5-6B41DAB07756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BFBF6BD5-8030-4FA6-8E28-323B0263D95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6034C9CF-BCEA-4E97-BD66-AC04D46858F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02614BCD-B78B-4FF9-969F-39539E32329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73DC29CD-9EA6-402E-9DBA-C94A448C7B9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D0F794B9-9FDF-49A4-A63E-2BBE5C3B8B07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4793E401-FED9-441D-BD19-2FD6F9C9921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CF5B04D8-77C0-49C2-9D7F-CAD3798BF65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3A26F6D3-A2F5-48D0-B73D-9C5453D3883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39218C41-9B53-440B-B870-2C0001A76A7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932F7CC7-82EC-4D30-BA27-8439FB5EEB4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E73D55EB-D10E-4A1A-B108-122F1E0AAC9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2AF99FCE-E9BC-4146-B49B-EC7F7E83B60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251D2F65-85B0-4AFA-96E2-FE1FC456CCE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5A04C4F-9C55-4193-B7B9-031ED603B4F3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08CC6A48-B3F8-47C9-BBC5-21A02221999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837AC09F-86A7-432C-87E6-155986EEE15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252F3FF4-B450-4AA9-9547-F93976FA277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AA10CA52-E12A-40FE-BE0B-12C2394CEB8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88D9A0BF-8653-452B-8EFD-D7A65B18AEF6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3E4F5CA0-A2DA-4184-BE86-515A5F85899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3C64D0DD-DC56-484A-B91D-FA5A3C1EAF83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737DD4D-C222-4F55-8A88-CDBC6E4BF7D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3550D712-C107-469E-85F2-60419348AE7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CAC0246A-D9C0-4124-BEC8-9A0D166B41D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F8728259-2315-47DF-A482-04FEEA30C57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8ADBAC9B-9EEF-46A4-826E-96861E56F5D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06AC2AA2-B0D3-4775-A732-30D77A8A5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849185"/>
            <a:ext cx="9465923" cy="1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8.2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，种子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2, 1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0EDF5A4F-728D-47EA-8938-21450916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模数生成算法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为素数，且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C210ECE2-2E59-44D3-9FAE-0754C9747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878341"/>
            <a:ext cx="9465923" cy="18273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问题生成算法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 mod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，然后输出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4863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2D04762-984B-4E8C-AD38-B89D95E6CC67}"/>
              </a:ext>
            </a:extLst>
          </p:cNvPr>
          <p:cNvGrpSpPr/>
          <p:nvPr/>
        </p:nvGrpSpPr>
        <p:grpSpPr>
          <a:xfrm>
            <a:off x="458000" y="379930"/>
            <a:ext cx="6376432" cy="688062"/>
            <a:chOff x="458000" y="379930"/>
            <a:chExt cx="637643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AF3D2F3-AB4C-442E-968B-6A4359AB54AB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B530940-BAB5-4B18-B3F9-EFF02D2181F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A00909D-2BCB-4246-94B0-51AF8D6FCA6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7B4BC1-75A6-442C-8F20-4A4FD5022331}"/>
                </a:ext>
              </a:extLst>
            </p:cNvPr>
            <p:cNvSpPr txBox="1"/>
            <p:nvPr/>
          </p:nvSpPr>
          <p:spPr>
            <a:xfrm>
              <a:off x="1146061" y="472593"/>
              <a:ext cx="5688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0AAC768-5CB8-43F6-8F23-A9B09A8A6A6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1D92EF8F-319D-4090-9674-26F456256A30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A8CEE1C-75CB-4155-AE79-98AF23D9D7B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1A6B2C37-9E23-4C68-8163-C4A79A56334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CCD13FB-8194-4283-8B68-8F0D417E766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4AD7898-FEE6-42C3-A7AA-74709D8692C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AE5BA89-7373-42E2-9400-7B3B25BAA25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BEE42235-DED1-4BBF-8D05-D85BBB0AFDD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DE2CC4E-405B-41D7-8262-9ED1022ADCF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E3C8305-6319-4C9F-9FD3-9EB0044514A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BE49016D-5DDB-485A-8858-96B9EFA9A3A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6244129-4A98-47A4-9A9E-2DB39A6D9D7F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87589CB-9A1F-4708-9874-16F74FF10FB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788969D6-DA42-4C90-83AF-87DE68A2278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BB0E323-8211-40DD-A0AD-C3B9144C1F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5D1DDF1C-C6A6-4370-BE98-36EC562FC20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20B1399B-525C-4608-87B7-2B529000BE91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35B8489-B920-41D9-9EC5-566C85E0835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D2A75CD8-F597-4300-88B5-8402D543722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5386287-DB8B-450C-A42A-D79EB51BC2C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1FB7EF4-C9E4-4629-B1B0-0DCA372EBFE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4F7DD9C-6D39-47CA-BC1A-9353AA6C52D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4E57438-167E-4F76-938E-5F30E120E6F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97FD25C-19D6-46B8-8C4B-0CCA356A7DE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AF97647-107C-493B-BECC-E653576D10F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DFA9325-55D0-48FA-AEC0-30C008B00A1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61284987-D49C-421C-B0BF-45A47AC2D9D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EB50EF2-811C-4726-9858-E913AE79380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386B19F-9C99-4E96-A242-B35AD0C9D86E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7A950575-7729-4975-ADFA-ACFB1F78AB5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0852A0C6-E62B-488D-97CD-792D4D1A47C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98D4B84-5BCB-4982-8B34-57E4B188517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5BF66042-0884-4DED-ADA6-D7EC4B173F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5291C8F-CF32-4273-929A-4AB3FA728AC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42448F8C-8A85-4D22-974B-BDFE9AD2895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D939AFA6-9A8F-4BCA-81B5-AFEF17F772E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828DD1C-66BC-480A-9097-66A1E717F36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6BA0FA4-3A04-472D-AD78-80E25B4179B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E92C461B-1E9C-474C-A009-7707B4882E2D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37C21312-796F-4F4F-B40D-76E08C1AC46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09854F27-80B7-44A3-9C4F-C2CFF80FBA6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3C4352C-BCE0-47C9-834B-659B20677A6F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836B448-B046-4DC4-8E43-70290973159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58A9628-04E2-46A8-8B1B-DB574271EE9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2F1CA12-6D44-4D83-95BF-AA6FDBD1906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4D5BE0E-4F2F-4613-9B8F-FBC24252383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428090E-A8A0-4254-ABB7-9561B3124D6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C9D10C04-1A09-443B-AF6C-2D3F9938E9D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309DDD01-C66B-4875-B65B-F4418CC534E1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2E6A291B-A111-49C7-BB09-EBC7CE5527B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86B5A119-1092-4397-897D-907B78DC59E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9B556C-66E9-43A0-ADDA-AFC31F3E2AB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74C60B6-DC92-46BA-8307-4210B91D8DB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F9279E6-984C-4066-89FB-29F7CC1ADBD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F960D58-218B-4DD8-9698-F3F8F98B379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7CD95FF-819C-4CF0-A994-3F83067D580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B1B412E-93C2-4216-9E16-030755021DC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C7F0206-09AD-4DDC-BB56-4442BCA7449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49D67A0-5CD3-405E-8584-FF905FA4DFC1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A0F29B9-3F85-41D5-BDD3-43019B420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73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问题生成算法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0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·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 mod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，然后输出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7C1E3B7C-6CC0-4F1A-8E9E-46175860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249762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问题求解实验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Segoe Print" panose="02000600000000000000" pitchFamily="2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3990FBBB-CCFB-497F-AED7-C8CD8BB5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07712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[RSA-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inv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困难的</a:t>
            </a:r>
          </a:p>
        </p:txBody>
      </p:sp>
    </p:spTree>
    <p:extLst>
      <p:ext uri="{BB962C8B-B14F-4D97-AF65-F5344CB8AC3E}">
        <p14:creationId xmlns:p14="http://schemas.microsoft.com/office/powerpoint/2010/main" val="2481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BA655A-2366-4380-96D2-873230860FA4}"/>
              </a:ext>
            </a:extLst>
          </p:cNvPr>
          <p:cNvGrpSpPr/>
          <p:nvPr/>
        </p:nvGrpSpPr>
        <p:grpSpPr>
          <a:xfrm>
            <a:off x="458000" y="379930"/>
            <a:ext cx="6998602" cy="688062"/>
            <a:chOff x="458000" y="379930"/>
            <a:chExt cx="699860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092907-4206-479C-9049-92DE1F4F26F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2AFFA17-4CC7-472C-8558-A7621821E81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2BB2F0F-04A8-4DF4-8162-069BF5C1475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246D57-AF90-4899-815C-7CE97EB31903}"/>
                </a:ext>
              </a:extLst>
            </p:cNvPr>
            <p:cNvSpPr txBox="1"/>
            <p:nvPr/>
          </p:nvSpPr>
          <p:spPr>
            <a:xfrm>
              <a:off x="1146062" y="472593"/>
              <a:ext cx="63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CFA623C-BE05-4A81-8461-13757BA7B20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A3B40AA-9884-4125-B8DC-20B095AC919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C08A067-16F2-46FC-8F60-E8D4E340022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FD20247-2E18-401E-8CA4-CFAFD43175D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5D9835A-E921-4F81-81DA-B4FF8F8EF4F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11EF9F2-AE3A-46B8-A16A-AC344FB0F53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46DF45B-D1EE-4E1F-A2D7-22E06FB4FA3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D1D8A0C-5295-40EE-B455-08B27507333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630E40E-2DDD-49F7-B984-153309E218B9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4D9DFCCF-AF1B-4301-B2D9-A0D7A00A76B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EDB15161-150B-4F16-BD9E-65038C01C30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38B8130-26DE-4AE4-94F3-8350330B85B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51E8F43C-C4C5-4B59-91A9-7D10E2B78D9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9FBF41-7E98-4932-9404-42406FB4176E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7AF0346-EFBB-4801-814F-A57D7894570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BB0AAB9-F19B-4A54-9763-A494CA52799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EA49456-B8C5-4C0D-B41C-F8B55BD460E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C0BAE2C-FBD7-4B41-B1A6-327BD739925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DB2D3E82-17D0-4944-A908-608C56F6093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7C91625-E931-4556-9323-56B9C652C319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96850C1-4EF5-4E39-8EC1-D1E9F3D1A93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3F8E172-35C9-4FA5-9FED-0A536FC65DB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3E7C8C2-C175-4C5B-908D-0F11F844B045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A6CB0DB-9690-4518-9A8C-00BFABAA381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AC3399F5-5A9C-4C4B-B856-E5F33A4E0F1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14DD328-53DE-49BA-B714-19FC3FD262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5F888BE-B4CA-46E5-AD68-2BA07FD515D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A6F3D819-C1BC-4A90-B5B9-C9CD137DA08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916B9C8-24F1-4125-9F4E-921742D1883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BA0962E-21DC-4AEB-B00A-59041A7B6EB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D75F0EB-4723-47CF-9B9A-52E2A8B3962D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A8C17C6-3FDF-4D86-B5CB-F97D37EF429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B40395D8-4DD5-42BB-B76A-29D54705870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46BB494-1FDE-4F48-993F-F1D44212E6D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5DF890EC-BA85-459E-A180-BE2EC240221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EE9FC1BB-1321-410E-9065-BE7BA9C0111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C02A967-8186-41A1-9B49-D390A2B5B97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2675FA5-384E-416A-B9E0-44C65ED2EFB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2EE7524-3050-4EC6-AAEB-F4D150833EF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402DE2E-3CEB-4EEB-819C-4547008558E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CA937C1-9E7E-4D7C-9B1F-963DCAD4787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B135C49-A909-4745-92F8-D028441C342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FD24CA23-5AB8-4159-9D32-79C19DE4EA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2349617-2795-4106-A670-E8A5BA966D0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FD513AAA-5E5A-4B51-95B2-B4310FD481F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5C9CAC2-80DB-4CF9-9DB6-40A7CC286116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EFCAABF-9FE7-4569-847A-6372B066A22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4B13FF2-BA53-4F50-92FE-C0DFFA1AD45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2575CEC-12E2-4677-9B11-8A825519444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D96EB97-4526-485F-8239-05829977B5A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C4735B9D-20B3-43FD-84AC-7DFDF156D53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E61BB59-0D63-4D35-BF15-8F082C6C107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C5E349B-D4D7-4C26-B7B8-02AD57FCE76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7640BB0-D183-4326-976B-BE3FB5D9A29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FB4EC47-BB78-4220-A71E-52A8B3E6A14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92CCBDE-E7E1-4D65-8B60-971BD2A7BFA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00DAAA7C-BC18-44A4-A547-537CC30CE38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F375108-72DD-4C5B-9DCB-A4CCE88A31D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81BE6A8-0DAF-4BAD-8132-8B0CCE550B4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D33E2EE-47C4-4314-9127-E5AB46EEC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为什么要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u="sng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因为与某些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问题不是困难的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40FB677D-40C4-4E0F-82E6-2247461B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63365"/>
            <a:ext cx="9465923" cy="315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相关的整数分解问题不是困难的，且由该模数生成算法构造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算法，则与该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问题不是困难的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←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GenModulus(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，且存在概率多项式时间算法可将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分解为素数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，将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pt-B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pt-B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被给定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可以高效地算出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，利用广义欧几里得除法算出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最后，对于任意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都可以高效地求解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203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8115409-83D6-4104-BD9C-8592CF2859A9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D4D8713-8B84-42C7-AB7C-39ECE9AA965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987610E-716D-4D1B-9F49-88AD37A0242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76AAD4F-DC96-4D19-A9A5-30CE7CD2C4D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EA3A90-E201-4F87-ABF7-436BFC0960BE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伪随机数生成器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810BB58-1806-49A4-81B9-AD811E66274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C25A2FF3-8321-4F7B-BD66-A23B6D38E8F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B28A4CC-5840-49AC-ABE4-60C825F7B6C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17BE91D8-C58D-417F-B47D-B6666889936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EE0DF870-3C31-4283-8E78-E4C5B30A71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393FC2EE-EA4F-410C-B666-0658E45E4FC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90BBA67-96B2-4DEC-B180-6CC9F764398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70B0BE7D-A5F7-48DB-B837-296A699E92B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54F60B7-2DEB-4598-BB27-CC9E6F91D06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F18F1EE3-CAC0-41EC-8765-F5CCBA607F8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6FF67152-2124-423A-996B-F68F21B722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A4F4D49-A0E7-4E2A-B657-1D212590241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AFA2A6F-25D7-413B-AAAA-856AB747544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04001EC0-9880-491B-AD86-B0E68932A1AC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1AE8C20-B705-448F-8174-38E531BC636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E512F246-19D8-4786-8910-07DB8BAD0D5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DBDAC41-7A25-4A1E-AC17-8450E8A05BF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33C77FF-AEC9-4C2F-9E64-E29A540BD2B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81E7239-B4CC-4E0F-8E43-7A42E47311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2B689A1-14A8-49E3-9467-8A09FE44CFB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4292F99-C05F-40BA-AE32-F0645BEBDC93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C6F14E7-A9CD-4BEF-A9FE-4981AA58434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CB50F492-199D-4075-9796-FBE87D48B9B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9F72F1D-1801-4E1E-9ECB-FCB41DAF688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A01CEAF-B941-4EE2-B8D7-D90AF4ADE1B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120E1D5-77FD-4BB8-A453-140A07659D67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260745F-3B08-4C9B-BC54-3122A51462C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8D1F9F4A-26A5-4DB7-AB8D-409C709D3B0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60A560D-6768-49A3-B539-B72684891A4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0EC31D-7BDC-4914-A21B-B1530E5FEC8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7F5805E-99D1-431A-9E2B-60D9CF2DD60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EFC3C830-8E9D-4330-9AD6-C0919582998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4FFEE6D-3BA9-489C-A374-0AC48C35E43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BA36F78-8701-4F62-92CB-C9AFE7C0523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08CB94B-541C-4DCB-9BCB-3CF23B322E9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E71C273-DB74-4C97-8CBB-A4FD46F18A3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99EDB20-CAB9-436C-BAEA-D9646B911BB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FDCB0E2-C377-48A4-B873-0F70C4A04C5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E52DF633-9D13-42EB-83D7-A729A7141FBC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E7DF54F-D000-4135-93C1-BA978562615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4071A8B-E09A-4FFF-AB01-08E9C710BFB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515625A-BB38-4B88-80A7-DD06DAC0BCE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BA7608F-14D7-4FC8-B402-4D0F9638D18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BBFC1B9-FC39-4AFA-B377-B315B055B13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CD08291-953C-4AE0-9DE8-567BA454606F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29033B7-BF69-4C12-8C67-8781210F622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2FB856E-699C-4E04-92D4-78E06E043BE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7A863C9-DB17-48E8-BF6F-EA529857F07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02AC9830-E66E-4481-AE5A-384A1F75FEC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5590D67-FEAD-43D9-92F7-E32D3908077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594470C-6A91-44EA-8BB2-3DA4B672FC9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A36D9FF-D0B5-4D46-AAE9-D8575315A5A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6DB6EE59-40D8-430A-BAF9-304AE856F63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5F304B8-1AC4-4828-BEAE-214430009FB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A6F713CC-37AA-4266-9238-ECCCB3612C5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5131A9-BEFD-4573-85A7-6365E30E885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DEC8B84-64B8-41C7-B902-CE78DF64BD3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73E9777-A623-49A8-81C9-B67B47D4A1A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F678DCD-9EDA-403C-875B-59B22639AE6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0A27A14-BEBF-4834-8EC2-758076DBC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伪随机比特生成器（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Pseudorandom Bit Generator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PRBG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确定多项式时间算法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，用于将一个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均匀随机选取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的短比特种子扩展为长度为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的伪随机输出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B5755639-7977-4FD5-AF9E-CAF58302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892887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一个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比特生成器（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）是一个可在有关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的多项式时间内计算的函数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(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是种子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是生成的比特串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通常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的多项式函数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0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F0A42E-9F39-41FF-907C-68D0CDEA19DD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E96E5F9-3131-4377-82E6-FBF1155EA59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08F3830-26C1-46DF-8A50-EF6599763A4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15C4F12-7727-4365-AE4B-830B1EB8B57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18448AA-020B-40AB-A2CA-725BF3DEE4DF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DC5166B-D535-45C0-9B7D-9F559D76970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4BA36E8-DAE1-4C45-9792-98073DADD69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10ADF18D-5967-42C7-A687-776036E07D2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0690E18-EE41-4717-9E26-1DCBF92C294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11C0F51-1B51-419A-ADBC-B174816C830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46697DA-5882-44BE-AC73-1A126822DB5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5B30DC23-C833-4044-9DA7-1AE06F48B24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54C9DACF-EF45-4DE5-A35E-4919D40B7AE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E6136F2-D638-4870-9CD3-5D2B5A94457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85EB746C-75C1-443B-8ED4-86C817575EA0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572B8FB7-4670-4A25-A4F7-B04AD11D794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9ACBA11-D28B-484D-A87A-586C1598F0C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C720F56-67FA-4A8D-9D33-D056F1E40379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F4ED74D-D728-463F-890E-6108FD1BA86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16EB823-FF57-4CC6-B376-2998BBC18C7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AEF00D1-0513-4F05-A453-6F9D32E9358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BCE2AEC-F21E-4CED-983C-00F7015DA48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0EB88A4-E8A9-4759-845C-3AC2FF674704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FF469CE-BC75-408C-AC6A-163443C332C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6AB2F1F-EAA3-48CD-8F1E-D8DCA8671DE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BDFEFF2-4B1F-446A-BA1E-B21EC40D01F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0465D1D-3EA3-4A5D-95C3-5EB76916676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A25F713-B912-4CFC-9A0B-D62A5968F56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4826C278-051E-48E7-9F70-144ED06352F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0A3F368-1E15-4BEA-B126-FC94C2801C3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2A31B4-F329-4D1C-BF54-8D870ED657C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2F2B1E12-A4F8-43B7-AA18-0F0A18A8A4E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9BCDDF37-AAD9-4B41-B80A-89C914866B7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E579EB9C-B4B4-4E33-B8D7-F9A866BE531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ECA252E-C302-49BF-85D7-78800C2EDF2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72594FC-5BE4-4667-8331-4009123E0AA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33D6739-BD53-4747-9632-A09754FC07A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A937093-998E-4BF9-A649-9A6DA291AB2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EA797AB-E138-418A-BAAE-15402469408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40C39600-73D1-47AB-856F-F97E9C1D83B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3319E58-11F1-4B29-B39D-4D482B86C880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8D79E92-7DEA-4787-AEDB-2241906451B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D350F5CA-CDEF-4DB5-86FF-A829272434A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9B6AB63-03B5-406B-B941-B835AC13E24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1D83A27-CA5E-49BB-ADFD-0657A076C0C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404FC81-E36D-430A-9E3F-299F8F15C9A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015FC40-CE57-4132-816E-F8426B22F88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D98FC38-7300-47BC-A02C-7A17070AFB9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1F2C2472-679C-40D9-BC39-5B6A9313BE2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16402E2-47C0-4DFD-9AA6-BA40A0A457C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D1CD1B87-6C2C-4DF2-B9EB-456C519E81E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38972A0-2756-4A5A-B718-11AAF611897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6A99C71D-F6A5-4C4E-9433-80C34EE67D5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D1264E6-5E7E-4539-AC9C-AD2B656A21B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446AF99-E3A9-4A6D-AE48-A9FE57F4781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99ED0E5-52F7-4075-A074-176E7E8A5F81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C84091FA-AB73-469C-AA6E-0F2EB29D74A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AA8A723-9A4E-49FE-A888-266EF16E01C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236D35B-ED06-4002-8C51-0CFF5E15C81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B5EA55E-4AA8-4D8D-82D6-873E44F781A4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3C4C4E3-D220-499E-AD68-197C011D29B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292C0A50-8BCC-409E-96DB-7B65969F879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904EE74-E490-4F27-9A22-6A1C3CC353F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6D5AAD89-AC2F-47B5-9864-3653549ECF4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AE00BD53-26C7-4121-91BA-E8FC0412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12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各个困难性假设之间有什么关系？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问题是困难的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相关的整数分解问题是困难的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相关的整数分解问题可以被高效地求解，那么与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分解问题也可以被高效地求解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860660EA-F45D-4CBC-8D41-6FF133B1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3916545"/>
            <a:ext cx="9465923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问题求解难度：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整数分解问题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困难性假设由强到弱：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 </a:t>
            </a:r>
            <a:r>
              <a:rPr lang="zh-CN" altLang="en-US" sz="24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整数分解假设</a:t>
            </a:r>
            <a:endParaRPr lang="en-US" altLang="zh-CN" sz="2400" dirty="0">
              <a:latin typeface="+mn-lt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6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56E3796-5D08-45FB-A0CE-34B74EDE6ED1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B4A1EDA-C53A-43E3-AABC-E1C59C126FFF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8B75281-E1FD-4292-90DB-C23951309334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D758D38-0160-4D55-86A3-E10318C5AB4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A219377-3DA3-4DEA-9214-8C7A816F7815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生成器的安全性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8D76570-6E05-45B6-BBBF-CFC6F0A606C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4E664AD0-4167-4803-B20C-EC6CB0DF5EF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EB59ECF4-A838-4FB7-A8E2-4C2898A10A6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195C645D-8AB0-4EFA-B80E-BD8DC11B446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F825DF15-91BF-4AD9-844A-8FC003AA9C3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E5C372D-D9C9-417D-BDCB-9559ADE9765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F8530CEA-D224-41AB-B26F-B76415C4108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EDFE2951-C3EE-49A0-8B9B-B7FD56F9FE1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561382B5-96E5-47E6-9E49-99D91E21A2E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6E2A9D5F-6601-4E55-AC86-57F1BC78323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A347E978-6BE9-41A3-B61E-78E55328792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1415FE3B-7115-45A0-8399-D4BFB9A7B78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B40625BD-CC67-4444-AFB9-2E32B513230E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874B02B5-CF21-4BA1-9C0C-FFA1DC65F8C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11379B35-13A3-4149-A8AD-9384F4F63D9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E04E50E-0458-4912-A08D-019B2DEFF69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A1E47BD7-7D92-42C1-B255-79DE7F1325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60FD797D-9D6F-48AF-A3C0-B275DFE98DC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7BE0A097-9582-4E55-8DB0-AA7D740F103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8D824F34-996D-4935-BF0E-E9265B380C5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6F84C89F-4D3D-4F9B-BE35-123176E0C69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E00D6F06-9DCB-4569-9B73-99F3DC3C159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55C32853-55D4-4EBD-8894-684FDE660A4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8F660C8F-5D7F-4634-8378-B3DEBB95C9F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16E5224F-4BC0-4105-A88B-D7B3B5AD0D5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822DE5B4-AB59-4537-A120-F778A2E71FE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2CC1B5A4-7744-4969-BFC7-888054C18E5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C3DCAA53-99AB-4B5A-9B3A-F3E8D947D227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D5889FE5-B9B2-4D48-9E80-C6CAA2C34E7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A47C3E62-6D51-4159-A0B0-785337DC235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9F5E7C06-E475-4F9B-8050-DBFFF6497CE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333BD55-E804-4AB8-AD84-A93C5AC6216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8A53B4B0-AC8E-4201-B2A6-79E13508C72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B0FBFF25-3BB5-4C08-8711-F3FED8AA32B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A210917A-B56D-4133-954F-4F1355B6CA6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BFC7E973-94E4-4A84-BA76-21FA32DCA2D8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1C0FF5C5-3245-4B34-9B3D-BE383CBFF59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6FF81B38-436B-4DD0-AC50-D95DBB52D04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10887D1A-4E7A-47C3-8957-F59BD40CF0B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10B5C5D4-3C69-4F05-AD22-D794D09630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AA7022CD-6604-4718-99CD-7124010DC67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1E3C99B6-C4AB-4D4F-BA03-50BFF7495613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3BEDED18-6336-4C95-BB15-D0CDAEF3D40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6D1793E9-B126-4C84-8574-00D70096F77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7E53B379-7FE5-4F44-B839-3B3779E243B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B6552975-7B85-4A0E-B3F4-F6799E2377E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C764BB74-07FA-405F-BB97-F7C3F6835D4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4ABBEC7-4D79-44F4-942E-0059CF95EF0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DA7178A4-271F-4975-8526-AB24D3E86F0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FF01DB17-AD99-4592-96C4-79138D6B323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8839125C-6741-489A-B4ED-9A067992069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5A55733E-FB9F-4B32-8992-F15A088D45E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56E164E4-F18B-4586-8FF2-7EB5D6117574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2A8E044A-1509-44D5-9671-2431CEC587F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968FCBB9-8875-433D-B461-BC68722E07A4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FA0682EB-A14B-4731-8D9E-B73539F3248C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BD59AAE2-0991-4A82-8B77-AE37FD02A70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583E7246-8075-4A9B-9708-7D1DAE86140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53F456D7-0465-435F-8D7B-04002B06594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D8A9F5D5-90E0-494C-8B31-F135520C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4" y="1422402"/>
            <a:ext cx="9689879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8.4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假设概率多项式时间算法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导出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上的概率分布，而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为其上的均匀分布，那么存在一个概率多项式时间算法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是关于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前一比特预测器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BF34078-B84B-46BF-A4DD-AF1B1F181ACC}"/>
              </a:ext>
            </a:extLst>
          </p:cNvPr>
          <p:cNvSpPr/>
          <p:nvPr/>
        </p:nvSpPr>
        <p:spPr>
          <a:xfrm>
            <a:off x="4083454" y="5705851"/>
            <a:ext cx="3684233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前一比特不可预测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EAC00CB-BE3D-42F8-A26E-149BA491BF89}"/>
              </a:ext>
            </a:extLst>
          </p:cNvPr>
          <p:cNvSpPr/>
          <p:nvPr/>
        </p:nvSpPr>
        <p:spPr>
          <a:xfrm>
            <a:off x="4083454" y="3467283"/>
            <a:ext cx="3684233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安全伪随机数生成器存在</a:t>
            </a:r>
          </a:p>
        </p:txBody>
      </p:sp>
      <p:cxnSp>
        <p:nvCxnSpPr>
          <p:cNvPr id="70" name="直接箭头连接符 56">
            <a:extLst>
              <a:ext uri="{FF2B5EF4-FFF2-40B4-BE49-F238E27FC236}">
                <a16:creationId xmlns:a16="http://schemas.microsoft.com/office/drawing/2014/main" id="{9E714F97-9D50-41D6-BF61-381A7EDCC7F4}"/>
              </a:ext>
            </a:extLst>
          </p:cNvPr>
          <p:cNvCxnSpPr>
            <a:cxnSpLocks noChangeShapeType="1"/>
            <a:stCxn id="68" idx="0"/>
            <a:endCxn id="69" idx="2"/>
          </p:cNvCxnSpPr>
          <p:nvPr/>
        </p:nvCxnSpPr>
        <p:spPr bwMode="auto">
          <a:xfrm flipV="1">
            <a:off x="5925571" y="3984978"/>
            <a:ext cx="0" cy="1720873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32500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97286AF-6042-4B76-813C-F05164F68C78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4AF5E64-06F9-494E-ADAC-CE91992FC79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C007F9F-2A63-423D-8CE1-0620F5D56B7B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CC69EF0-0878-46CB-B9FA-7549ECC3670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2ED54A2-F360-4A80-BF2C-5D7427117C7E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公钥假设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——RSA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生成器的安全性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FE9AD0D-7A7C-4E50-998C-B23FB617E26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7F745E00-42B5-426C-9E58-7376D5731687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37BC55DC-04B6-41E3-B951-4F518E7A748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671323FE-36B4-4B39-97CE-439C117E279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C04EBCBB-88C5-404D-9E10-E06A7272295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E09D873B-BAB3-4959-BD6A-BEE4F0F78DF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EFE9BF72-164E-4BE8-9FFB-AEC1DCC6878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6D032A9B-D228-4E1F-8537-A3B261DB220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2A7759A6-98A1-4BFB-8C5C-893ED14A4112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E2E7956C-0076-45F2-9B97-0F46F1761A0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9D1CB023-FAA1-4D6B-BDF0-624DCF415F2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9EB94F7C-B5D2-46F5-9EE7-26A32507FB1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BD57CD98-5AF2-40EE-AC23-D1E94715938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8A72C04E-66DB-4CF5-A523-FF3F3D2085D4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3258E1E7-18D8-443B-8570-7FAE9D4A1CB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4B273465-9B66-4CD0-ABE6-7D68DFDA098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55FA966-EE2A-46B2-BD98-093F39EB6DF0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0B13074B-1243-4677-910C-C21E8DE3A2E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97D1186F-90F0-4389-AA1B-9D7DDBA4DF3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ABB222EC-1CC6-43B5-B0D3-740FD6F92C9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61311F6C-E95B-4C08-8CC0-207FA6EA9397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257B36F7-9F43-4013-8265-C667D434B83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0DB0D922-FFE3-4383-86F0-DE4ACA63115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77E9E855-54A2-47B0-ACF2-2AB72F4C8F8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F90DED31-9DC3-46CC-8F96-D4F04D1188E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E13E03BA-D4A7-4EE7-8040-FD0D4841371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2C86BA67-9105-43F4-83D6-3B04AE384FC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121ACB6E-3580-4C37-81C2-CC7BC6C2CA19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F6246D86-3304-4DCC-8262-35B14B2EC56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93BF23BB-1FE0-4A27-B305-791A37260BF6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B675398C-DB5F-45E0-A7A6-ECB77F8A9D6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0D763B8A-4B2B-4712-BBCB-3964CB2058C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4D37A2F3-1353-4D61-BDF9-81D56EEE155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323A2812-25ED-49BF-8F33-23F637339E0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67914175-10DF-41C0-AB8D-F97A1B0D231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E92ABE89-6F6A-44FB-88E1-C46A688FD6A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C663A925-9A8C-4BE9-AEB2-B4C7E7C4102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4E0E9C64-5D56-466D-A910-541C241EAC12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FC54A468-7722-485E-9289-E141BBEF928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A7DC3792-F433-4D6F-9522-E4E23C315CA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15569441-1FC9-40BF-B8D9-C13562B377F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B31B43C4-0585-4267-A387-9C61F8DD9ED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ADBB4014-8BB9-4416-8886-2BF482A93EB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C6F4C364-F734-4EE0-A429-FB8A3EE3B4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DA58F28-EB43-4CCB-9920-4AF10FD283F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7A55DA45-7061-42B2-ADB8-12B3BAE8C1C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9E6D149E-55C3-48EB-A875-E310D481568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7CA5F774-97A4-4BDD-8608-C52178233BA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440D47CE-9805-4FBC-9CE1-EBB11FED291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2F7477EC-B70C-4249-8CB1-6583DCDC161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7DC9E64E-724F-4518-8192-52C754615D2B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20FFFF77-E0AB-4B05-A284-987528F38382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681107B6-1FC9-49D5-BA94-B417CC2664F4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75F63C2B-0AA7-475B-AA23-76C948D58D6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5A5C1603-8C23-4F34-948D-92B97BCDE81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B5E4E1A6-5338-4F6C-AD01-8D335B895AA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2481F78B-AF76-4B98-8343-3AA8BC0FC7A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FDA1BE45-8C89-4FC8-937C-BB9B2B6B9E9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FFAA9E55-C3AF-4649-91E8-4342654F901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E1258907-5435-4855-9106-7120305E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4" y="1422402"/>
            <a:ext cx="9689879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如果存在一个概率多项式时间算法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是关于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生成器）的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前一比特预测器，那么存在一个概率多项式时间算法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的概率解决与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B5B0A1A2-5222-4C26-A048-7DC4E8180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4" y="2825863"/>
            <a:ext cx="9465923" cy="2713756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Parity(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2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由种子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生成器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Bbp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F1821BF6-7609-48E1-9F92-FC8F6C61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165" y="5638803"/>
            <a:ext cx="9689879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Parity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求解成功概率为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，由算法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5.13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可知相关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问题也可以在概率多项式时间以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的概率解决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36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D632619-704A-4C7D-A04F-584FD6AABA80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0AD92FE-6678-4AAF-BAFF-FAC22A25452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C026174-B3C6-4915-A447-9BFAF03C58DE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A7D1793-DA21-4F71-9281-09AF8AD6462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5D97EB4-C39F-4EAC-80FC-B16A32D435DC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部分假设之间的关系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229A787-C5F1-4190-8378-71D004CA25F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FB6297EC-1047-41BA-AA66-2808C2E5BE8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38AFFCA-8C4F-4C77-B2A5-817E404940C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CBCBBFD5-6873-453F-AD7D-6F37F6D512A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6C179AB-CADD-4696-8AA6-8541BEBB230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46E10F8-F81C-42BD-8385-15625C18954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38D274-FF28-4F61-A082-A6B2A2A3C99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8985FF8-69B7-47AF-96D8-30EB000F0C0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84F5F1C-E436-4BB8-A49E-71B95F0D77A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C03711C-8480-427C-B906-4EBE0EC933B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4B39DC9-95B3-4650-BEC3-5C937CB6A37A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DA418F7D-A7A9-4B4E-87FB-E3DDFE53DCB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DDDAEA53-7A01-4E4F-A03A-0F20A16A5BC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7433E4F3-9451-46A4-B307-B1F0292B7A5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77B18D70-D071-484E-9373-943FDC00CCF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DAC4359-3A51-47B4-AFC7-60176722156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50684B8-61DA-4A8A-97B4-E6597C2725B2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4D08CFD-DC35-471D-A841-EFDFECE72D7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20C52A2-E873-4F37-A561-F3D88E1EE61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B2AB2A1C-5037-4FC3-A804-A052F9C73B7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08547FE-08D6-4E1F-A517-ABE13A288B0E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5303469-6113-4D40-AB6A-4F0DC1327BA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B8DC136-D800-466A-8EBA-71074D5280C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73F27310-76CE-4C79-A2A7-70881D34144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5F08363-54EA-4791-99AC-02CBED43FA6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4D865083-FB7D-4851-BA7D-BAE299556F37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0D7BF0BD-D0D7-489F-850A-BE09ECFEE21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A91BC812-40F9-440D-ACB4-7E95F4FC568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2FEF5C5-39D4-4365-B3DD-B7C30104326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F1B7B4A9-5735-4279-B469-DABD6976777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2530C090-B864-4F6A-9051-8BADE7891D6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9401A58-EB62-4B15-8352-B03CCF00619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BF90F25-A3C2-4FF7-B20D-127D474D81C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B08C875-4AA8-4143-BFBD-BFD28CC210B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D7F4830-695D-4839-8CC0-2A41439214B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42C89DA-0B11-40C4-8CEB-C60BDFA6B08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72EC09A-CE9B-4C9C-A934-2DEF127D676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7C212D8-9DAE-4FB6-8150-09A01173072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DE3EF65E-4ADC-48E9-BB29-4BE8EABD12D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B5C8FF8-4537-4366-BEC1-2480354D600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9FD9836-D4E8-4EBA-8600-6138BCB8A67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68AD336-74C8-49E3-8110-564382D35B4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7329EB76-6DA6-4731-A418-5C69217505A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CEA67C27-553E-4BBE-A100-822EC476BAA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A39D71A-181C-4823-B515-4814251641C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AB60ED1-5887-4F79-98B7-B18022D480A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37079D2-E971-450D-8D1A-0558A9B14983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F9FD789-0A18-4B14-8D44-FBD4EA41902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0CEF5D3D-C9C2-40D3-B5B1-49C2F6BCF53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CEB6F6D1-F75D-42AF-B054-ED34C582E18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533E420-E4C6-4223-AD8A-906D4DC5B96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C739BE49-6577-40B6-972E-9C2E0A94EEF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8A78D98-7AF6-4AAF-856F-4050956C1F4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D29BCE9-86BB-42BF-8AD4-E7B3F765D8EE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EEB6A7-5F49-400E-B600-060C45E0D91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2AC71CD8-1C41-4AC1-ABEC-7BF3F302E56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92A9DC8-BEC8-4337-BCAC-7ADD5345223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6BA2D98-0CFB-49BA-9F2B-B08DA3A32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05A1D69-A8A9-4113-94DB-609D582FF53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8A1A6AC-9AE3-479F-B526-F175E4580C4C}"/>
              </a:ext>
            </a:extLst>
          </p:cNvPr>
          <p:cNvSpPr/>
          <p:nvPr/>
        </p:nvSpPr>
        <p:spPr>
          <a:xfrm>
            <a:off x="3277842" y="4420833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E1E6D7C-1F72-4DB1-BE0C-006D6BE1658F}"/>
              </a:ext>
            </a:extLst>
          </p:cNvPr>
          <p:cNvSpPr/>
          <p:nvPr/>
        </p:nvSpPr>
        <p:spPr>
          <a:xfrm>
            <a:off x="5799829" y="4420832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整数分解假设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29ADC8E-AA42-4612-A670-273F049DF084}"/>
              </a:ext>
            </a:extLst>
          </p:cNvPr>
          <p:cNvSpPr/>
          <p:nvPr/>
        </p:nvSpPr>
        <p:spPr>
          <a:xfrm>
            <a:off x="755855" y="3624976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85DFAA4-63EE-4585-AFE7-F3B0E9872D73}"/>
              </a:ext>
            </a:extLst>
          </p:cNvPr>
          <p:cNvSpPr/>
          <p:nvPr/>
        </p:nvSpPr>
        <p:spPr>
          <a:xfrm>
            <a:off x="3277842" y="3624975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CDH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AB364AB-6ECA-4F48-B3DA-8411131DC0AC}"/>
              </a:ext>
            </a:extLst>
          </p:cNvPr>
          <p:cNvSpPr/>
          <p:nvPr/>
        </p:nvSpPr>
        <p:spPr>
          <a:xfrm>
            <a:off x="5799829" y="3624976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DLP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62FBB06-C9B4-4FF6-A901-7D86CE6D3A77}"/>
              </a:ext>
            </a:extLst>
          </p:cNvPr>
          <p:cNvSpPr/>
          <p:nvPr/>
        </p:nvSpPr>
        <p:spPr>
          <a:xfrm>
            <a:off x="8843068" y="2572252"/>
            <a:ext cx="2718062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伪随机数生成器存在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5786F2B-736B-49C1-B874-F7F3140DB5C8}"/>
              </a:ext>
            </a:extLst>
          </p:cNvPr>
          <p:cNvSpPr/>
          <p:nvPr/>
        </p:nvSpPr>
        <p:spPr>
          <a:xfrm>
            <a:off x="8843068" y="4521558"/>
            <a:ext cx="2718062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单向函数存在</a:t>
            </a:r>
          </a:p>
        </p:txBody>
      </p:sp>
      <p:cxnSp>
        <p:nvCxnSpPr>
          <p:cNvPr id="82" name="直接箭头连接符 56">
            <a:extLst>
              <a:ext uri="{FF2B5EF4-FFF2-40B4-BE49-F238E27FC236}">
                <a16:creationId xmlns:a16="http://schemas.microsoft.com/office/drawing/2014/main" id="{43D5D32E-874D-40F1-B901-ECA84E31477F}"/>
              </a:ext>
            </a:extLst>
          </p:cNvPr>
          <p:cNvCxnSpPr>
            <a:cxnSpLocks noChangeShapeType="1"/>
            <a:stCxn id="68" idx="3"/>
            <a:endCxn id="69" idx="1"/>
          </p:cNvCxnSpPr>
          <p:nvPr/>
        </p:nvCxnSpPr>
        <p:spPr bwMode="auto">
          <a:xfrm flipV="1">
            <a:off x="2680901" y="3883823"/>
            <a:ext cx="596941" cy="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箭头连接符 56">
            <a:extLst>
              <a:ext uri="{FF2B5EF4-FFF2-40B4-BE49-F238E27FC236}">
                <a16:creationId xmlns:a16="http://schemas.microsoft.com/office/drawing/2014/main" id="{1EBE613F-FC0F-4252-B715-F957674845A0}"/>
              </a:ext>
            </a:extLst>
          </p:cNvPr>
          <p:cNvCxnSpPr>
            <a:cxnSpLocks noChangeShapeType="1"/>
            <a:stCxn id="69" idx="3"/>
            <a:endCxn id="70" idx="1"/>
          </p:cNvCxnSpPr>
          <p:nvPr/>
        </p:nvCxnSpPr>
        <p:spPr bwMode="auto">
          <a:xfrm>
            <a:off x="5202888" y="3883823"/>
            <a:ext cx="596941" cy="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直接箭头连接符 56">
            <a:extLst>
              <a:ext uri="{FF2B5EF4-FFF2-40B4-BE49-F238E27FC236}">
                <a16:creationId xmlns:a16="http://schemas.microsoft.com/office/drawing/2014/main" id="{DAD0234C-B6A2-4698-BC0F-BDD6E16E3956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5202888" y="4679680"/>
            <a:ext cx="596941" cy="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433D2BDE-EA8B-44D2-A6C0-F9637B93E8E3}"/>
              </a:ext>
            </a:extLst>
          </p:cNvPr>
          <p:cNvSpPr/>
          <p:nvPr/>
        </p:nvSpPr>
        <p:spPr>
          <a:xfrm>
            <a:off x="648249" y="3091073"/>
            <a:ext cx="7221220" cy="278325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FCC8839-CD5D-4049-A566-E55C3558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957" y="3166073"/>
            <a:ext cx="2889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公钥密码学标准假设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56">
            <a:extLst>
              <a:ext uri="{FF2B5EF4-FFF2-40B4-BE49-F238E27FC236}">
                <a16:creationId xmlns:a16="http://schemas.microsoft.com/office/drawing/2014/main" id="{52604401-FBFA-4860-8A04-1A735C88CA81}"/>
              </a:ext>
            </a:extLst>
          </p:cNvPr>
          <p:cNvCxnSpPr>
            <a:cxnSpLocks noChangeShapeType="1"/>
            <a:stCxn id="93" idx="3"/>
            <a:endCxn id="73" idx="1"/>
          </p:cNvCxnSpPr>
          <p:nvPr/>
        </p:nvCxnSpPr>
        <p:spPr bwMode="auto">
          <a:xfrm>
            <a:off x="7869469" y="4482700"/>
            <a:ext cx="973599" cy="297706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直接箭头连接符 56">
            <a:extLst>
              <a:ext uri="{FF2B5EF4-FFF2-40B4-BE49-F238E27FC236}">
                <a16:creationId xmlns:a16="http://schemas.microsoft.com/office/drawing/2014/main" id="{20C47DC0-A453-4AF5-9315-61D21A0002FD}"/>
              </a:ext>
            </a:extLst>
          </p:cNvPr>
          <p:cNvCxnSpPr>
            <a:cxnSpLocks noChangeShapeType="1"/>
            <a:stCxn id="72" idx="2"/>
            <a:endCxn id="73" idx="0"/>
          </p:cNvCxnSpPr>
          <p:nvPr/>
        </p:nvCxnSpPr>
        <p:spPr bwMode="auto">
          <a:xfrm>
            <a:off x="10202099" y="3089947"/>
            <a:ext cx="0" cy="143161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文本框 2">
            <a:extLst>
              <a:ext uri="{FF2B5EF4-FFF2-40B4-BE49-F238E27FC236}">
                <a16:creationId xmlns:a16="http://schemas.microsoft.com/office/drawing/2014/main" id="{826DFFE2-04BB-4787-9A65-9F28EF63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单向函数是最小的密码学原语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56">
            <a:extLst>
              <a:ext uri="{FF2B5EF4-FFF2-40B4-BE49-F238E27FC236}">
                <a16:creationId xmlns:a16="http://schemas.microsoft.com/office/drawing/2014/main" id="{C4684B13-900B-4CF1-BCA5-0D1436E06D54}"/>
              </a:ext>
            </a:extLst>
          </p:cNvPr>
          <p:cNvCxnSpPr>
            <a:cxnSpLocks noChangeShapeType="1"/>
            <a:stCxn id="93" idx="3"/>
            <a:endCxn id="72" idx="1"/>
          </p:cNvCxnSpPr>
          <p:nvPr/>
        </p:nvCxnSpPr>
        <p:spPr bwMode="auto">
          <a:xfrm flipV="1">
            <a:off x="7869469" y="2831100"/>
            <a:ext cx="973599" cy="165160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501DEE54-2FFC-43C0-B902-880E633D9FB3}"/>
              </a:ext>
            </a:extLst>
          </p:cNvPr>
          <p:cNvSpPr/>
          <p:nvPr/>
        </p:nvSpPr>
        <p:spPr>
          <a:xfrm>
            <a:off x="3277842" y="5210425"/>
            <a:ext cx="1925046" cy="5176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</a:p>
        </p:txBody>
      </p:sp>
      <p:cxnSp>
        <p:nvCxnSpPr>
          <p:cNvPr id="96" name="直接箭头连接符 56">
            <a:extLst>
              <a:ext uri="{FF2B5EF4-FFF2-40B4-BE49-F238E27FC236}">
                <a16:creationId xmlns:a16="http://schemas.microsoft.com/office/drawing/2014/main" id="{D6FFC6DB-BC96-4C3C-85C4-A47665245B40}"/>
              </a:ext>
            </a:extLst>
          </p:cNvPr>
          <p:cNvCxnSpPr>
            <a:cxnSpLocks noChangeShapeType="1"/>
            <a:stCxn id="95" idx="3"/>
            <a:endCxn id="67" idx="1"/>
          </p:cNvCxnSpPr>
          <p:nvPr/>
        </p:nvCxnSpPr>
        <p:spPr bwMode="auto">
          <a:xfrm flipV="1">
            <a:off x="5202888" y="4679680"/>
            <a:ext cx="596941" cy="789593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72931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9CA3DAC-21A9-49A9-8830-B9C28FCC3A71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F74B7F9-218E-401D-8D20-1825ABFB9CA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29B5809-B506-48CC-8F7D-EE0128A0443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7B2C63C-4FDE-4109-9DB7-ADD844F10C0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0D36A37-EF87-46EC-939A-8A8793BD0B41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总结</a:t>
              </a:r>
            </a:p>
          </p:txBody>
        </p:sp>
        <p:grpSp>
          <p:nvGrpSpPr>
            <p:cNvPr id="12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D2FD602-CFB4-49C3-82E6-1A4AF2E82D3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13" name="ïṧḷïḋe">
                <a:extLst>
                  <a:ext uri="{FF2B5EF4-FFF2-40B4-BE49-F238E27FC236}">
                    <a16:creationId xmlns:a16="http://schemas.microsoft.com/office/drawing/2014/main" id="{401F40A8-7B0D-488E-AD51-0D1581987BD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ṩļïḋe">
                <a:extLst>
                  <a:ext uri="{FF2B5EF4-FFF2-40B4-BE49-F238E27FC236}">
                    <a16:creationId xmlns:a16="http://schemas.microsoft.com/office/drawing/2014/main" id="{D05CB410-5435-4AD2-9A90-D3566A4587B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ļíḑé">
                <a:extLst>
                  <a:ext uri="{FF2B5EF4-FFF2-40B4-BE49-F238E27FC236}">
                    <a16:creationId xmlns:a16="http://schemas.microsoft.com/office/drawing/2014/main" id="{305DD82A-F0AB-4DD3-B90B-8A88327E932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šlîďè">
                <a:extLst>
                  <a:ext uri="{FF2B5EF4-FFF2-40B4-BE49-F238E27FC236}">
                    <a16:creationId xmlns:a16="http://schemas.microsoft.com/office/drawing/2014/main" id="{6708220F-306B-457F-BB77-85D762F965F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ṧ1ïďé">
                <a:extLst>
                  <a:ext uri="{FF2B5EF4-FFF2-40B4-BE49-F238E27FC236}">
                    <a16:creationId xmlns:a16="http://schemas.microsoft.com/office/drawing/2014/main" id="{B04C70D3-EBF4-4EAB-8656-4027E8B2A8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Sḻiḍè">
                <a:extLst>
                  <a:ext uri="{FF2B5EF4-FFF2-40B4-BE49-F238E27FC236}">
                    <a16:creationId xmlns:a16="http://schemas.microsoft.com/office/drawing/2014/main" id="{C5868B6D-9FB4-4E45-9A54-FE85AF64B7D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$líḍé">
                <a:extLst>
                  <a:ext uri="{FF2B5EF4-FFF2-40B4-BE49-F238E27FC236}">
                    <a16:creationId xmlns:a16="http://schemas.microsoft.com/office/drawing/2014/main" id="{BDA6A845-9187-46EA-82B5-1AFECD520B3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sļíḓe">
                <a:extLst>
                  <a:ext uri="{FF2B5EF4-FFF2-40B4-BE49-F238E27FC236}">
                    <a16:creationId xmlns:a16="http://schemas.microsoft.com/office/drawing/2014/main" id="{A5F9250F-4919-46B7-B662-A1B64847BD7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ṡ1îḋê">
                <a:extLst>
                  <a:ext uri="{FF2B5EF4-FFF2-40B4-BE49-F238E27FC236}">
                    <a16:creationId xmlns:a16="http://schemas.microsoft.com/office/drawing/2014/main" id="{A2AE713D-2513-4E2C-92DF-C57DC55B726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ḻíďè">
                <a:extLst>
                  <a:ext uri="{FF2B5EF4-FFF2-40B4-BE49-F238E27FC236}">
                    <a16:creationId xmlns:a16="http://schemas.microsoft.com/office/drawing/2014/main" id="{7A0623AB-B899-42B9-8693-209C92CC24C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ļïḍe">
                <a:extLst>
                  <a:ext uri="{FF2B5EF4-FFF2-40B4-BE49-F238E27FC236}">
                    <a16:creationId xmlns:a16="http://schemas.microsoft.com/office/drawing/2014/main" id="{052EF8B2-CD7B-4EE6-979D-A38B1FD375D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ļídè">
                <a:extLst>
                  <a:ext uri="{FF2B5EF4-FFF2-40B4-BE49-F238E27FC236}">
                    <a16:creationId xmlns:a16="http://schemas.microsoft.com/office/drawing/2014/main" id="{AA90F998-BC54-47C3-9227-F6A6FE65C58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śļîḋé">
                <a:extLst>
                  <a:ext uri="{FF2B5EF4-FFF2-40B4-BE49-F238E27FC236}">
                    <a16:creationId xmlns:a16="http://schemas.microsoft.com/office/drawing/2014/main" id="{6AED1642-BF3D-4FF3-8AC1-F188812BB70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1ïḓè">
                <a:extLst>
                  <a:ext uri="{FF2B5EF4-FFF2-40B4-BE49-F238E27FC236}">
                    <a16:creationId xmlns:a16="http://schemas.microsoft.com/office/drawing/2014/main" id="{501991FB-B222-456E-8825-40AC0E5942D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şḷiḓe">
                <a:extLst>
                  <a:ext uri="{FF2B5EF4-FFF2-40B4-BE49-F238E27FC236}">
                    <a16:creationId xmlns:a16="http://schemas.microsoft.com/office/drawing/2014/main" id="{13669786-CC0B-457A-844A-5D99A135AD4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šľïḑè">
                <a:extLst>
                  <a:ext uri="{FF2B5EF4-FFF2-40B4-BE49-F238E27FC236}">
                    <a16:creationId xmlns:a16="http://schemas.microsoft.com/office/drawing/2014/main" id="{3FC1B7FA-D418-4F23-BD05-6480A0FCE7C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ṥḷîḋé">
                <a:extLst>
                  <a:ext uri="{FF2B5EF4-FFF2-40B4-BE49-F238E27FC236}">
                    <a16:creationId xmlns:a16="http://schemas.microsoft.com/office/drawing/2014/main" id="{0B689964-98BA-4861-AA1B-2167044A449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šlîḋê">
                <a:extLst>
                  <a:ext uri="{FF2B5EF4-FFF2-40B4-BE49-F238E27FC236}">
                    <a16:creationId xmlns:a16="http://schemas.microsoft.com/office/drawing/2014/main" id="{E5757013-B124-4DA3-8F4E-5CB4C1F99BC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ṧḻiḓe">
                <a:extLst>
                  <a:ext uri="{FF2B5EF4-FFF2-40B4-BE49-F238E27FC236}">
                    <a16:creationId xmlns:a16="http://schemas.microsoft.com/office/drawing/2014/main" id="{449FBB23-B9A9-449F-BED4-7FE253C4C06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iḋè">
                <a:extLst>
                  <a:ext uri="{FF2B5EF4-FFF2-40B4-BE49-F238E27FC236}">
                    <a16:creationId xmlns:a16="http://schemas.microsoft.com/office/drawing/2014/main" id="{7B6FC970-658B-4B68-91E7-91757BFBC7D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ľíďe">
                <a:extLst>
                  <a:ext uri="{FF2B5EF4-FFF2-40B4-BE49-F238E27FC236}">
                    <a16:creationId xmlns:a16="http://schemas.microsoft.com/office/drawing/2014/main" id="{B5FF6700-17FF-41C9-A81A-8DC23A38283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ṩḷiḓé">
                <a:extLst>
                  <a:ext uri="{FF2B5EF4-FFF2-40B4-BE49-F238E27FC236}">
                    <a16:creationId xmlns:a16="http://schemas.microsoft.com/office/drawing/2014/main" id="{D9FFB076-C963-402D-9FED-7BE891338B1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sľíḋê">
                <a:extLst>
                  <a:ext uri="{FF2B5EF4-FFF2-40B4-BE49-F238E27FC236}">
                    <a16:creationId xmlns:a16="http://schemas.microsoft.com/office/drawing/2014/main" id="{9EF3EAE2-A77C-4E7E-8677-9213A6CF8FE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šḷïḑê">
                <a:extLst>
                  <a:ext uri="{FF2B5EF4-FFF2-40B4-BE49-F238E27FC236}">
                    <a16:creationId xmlns:a16="http://schemas.microsoft.com/office/drawing/2014/main" id="{37AC4B4C-7940-4A63-8201-F9D4CE74A6D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$1iḍé">
                <a:extLst>
                  <a:ext uri="{FF2B5EF4-FFF2-40B4-BE49-F238E27FC236}">
                    <a16:creationId xmlns:a16="http://schemas.microsoft.com/office/drawing/2014/main" id="{C0BE6CDE-D833-4C84-B51B-22232F2A224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šľíḋe">
                <a:extLst>
                  <a:ext uri="{FF2B5EF4-FFF2-40B4-BE49-F238E27FC236}">
                    <a16:creationId xmlns:a16="http://schemas.microsoft.com/office/drawing/2014/main" id="{451FCF5D-5972-4E1F-A9E7-2BE781A1FCC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$1iḑê">
                <a:extLst>
                  <a:ext uri="{FF2B5EF4-FFF2-40B4-BE49-F238E27FC236}">
                    <a16:creationId xmlns:a16="http://schemas.microsoft.com/office/drawing/2014/main" id="{369A793B-C43A-4ECB-A75F-0DFAACE1B98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$1iḋé">
                <a:extLst>
                  <a:ext uri="{FF2B5EF4-FFF2-40B4-BE49-F238E27FC236}">
                    <a16:creationId xmlns:a16="http://schemas.microsoft.com/office/drawing/2014/main" id="{A65F63E0-B345-47F7-9D4B-B4C5697AE84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şḷíďè">
                <a:extLst>
                  <a:ext uri="{FF2B5EF4-FFF2-40B4-BE49-F238E27FC236}">
                    <a16:creationId xmlns:a16="http://schemas.microsoft.com/office/drawing/2014/main" id="{127F3DAC-8A30-4B3C-A5F1-82E9E76227A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ṩľídé">
                <a:extLst>
                  <a:ext uri="{FF2B5EF4-FFF2-40B4-BE49-F238E27FC236}">
                    <a16:creationId xmlns:a16="http://schemas.microsoft.com/office/drawing/2014/main" id="{7F3C3392-EE99-465D-8A56-B91D5759856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ş1idê">
                <a:extLst>
                  <a:ext uri="{FF2B5EF4-FFF2-40B4-BE49-F238E27FC236}">
                    <a16:creationId xmlns:a16="http://schemas.microsoft.com/office/drawing/2014/main" id="{D36D8BFC-5B47-4257-8733-ED5C9076D83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ŝḻiḋe">
                <a:extLst>
                  <a:ext uri="{FF2B5EF4-FFF2-40B4-BE49-F238E27FC236}">
                    <a16:creationId xmlns:a16="http://schemas.microsoft.com/office/drawing/2014/main" id="{DB71FE73-BF85-49C7-869D-ED51B9C43CC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lïḑè">
                <a:extLst>
                  <a:ext uri="{FF2B5EF4-FFF2-40B4-BE49-F238E27FC236}">
                    <a16:creationId xmlns:a16="http://schemas.microsoft.com/office/drawing/2014/main" id="{065F7BD6-A9E6-4272-86B6-8A20A038C72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1íḋè">
                <a:extLst>
                  <a:ext uri="{FF2B5EF4-FFF2-40B4-BE49-F238E27FC236}">
                    <a16:creationId xmlns:a16="http://schemas.microsoft.com/office/drawing/2014/main" id="{3D90049A-7588-4A2C-8519-41BC91E9120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ḻiḍê">
                <a:extLst>
                  <a:ext uri="{FF2B5EF4-FFF2-40B4-BE49-F238E27FC236}">
                    <a16:creationId xmlns:a16="http://schemas.microsoft.com/office/drawing/2014/main" id="{A03ABB9E-D35D-408F-800B-754E87AD6B4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ṧ1íďé">
                <a:extLst>
                  <a:ext uri="{FF2B5EF4-FFF2-40B4-BE49-F238E27FC236}">
                    <a16:creationId xmlns:a16="http://schemas.microsoft.com/office/drawing/2014/main" id="{82459EE7-8983-46C8-BE78-F99FACEAF68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1íďè">
                <a:extLst>
                  <a:ext uri="{FF2B5EF4-FFF2-40B4-BE49-F238E27FC236}">
                    <a16:creationId xmlns:a16="http://schemas.microsoft.com/office/drawing/2014/main" id="{3000CE51-1790-4263-91A1-54C9AB4B936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ṣḷîḍê">
                <a:extLst>
                  <a:ext uri="{FF2B5EF4-FFF2-40B4-BE49-F238E27FC236}">
                    <a16:creationId xmlns:a16="http://schemas.microsoft.com/office/drawing/2014/main" id="{23A0420D-282B-4BDB-845A-F4D6C8FBFDD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šḷïḑê">
                <a:extLst>
                  <a:ext uri="{FF2B5EF4-FFF2-40B4-BE49-F238E27FC236}">
                    <a16:creationId xmlns:a16="http://schemas.microsoft.com/office/drawing/2014/main" id="{88DB2E9D-E0B7-49A9-BDE5-5194CD75F70C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ŝļîḍè">
                <a:extLst>
                  <a:ext uri="{FF2B5EF4-FFF2-40B4-BE49-F238E27FC236}">
                    <a16:creationId xmlns:a16="http://schemas.microsoft.com/office/drawing/2014/main" id="{15036DE0-29CD-4F1F-86CD-E1B819671C9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śliḑè">
                <a:extLst>
                  <a:ext uri="{FF2B5EF4-FFF2-40B4-BE49-F238E27FC236}">
                    <a16:creationId xmlns:a16="http://schemas.microsoft.com/office/drawing/2014/main" id="{55956711-28E2-4D6A-95E2-EE45CB97091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ṥ1îdé">
                <a:extLst>
                  <a:ext uri="{FF2B5EF4-FFF2-40B4-BE49-F238E27FC236}">
                    <a16:creationId xmlns:a16="http://schemas.microsoft.com/office/drawing/2014/main" id="{038DDC57-BF15-4C23-AFA9-FA5A3070B88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îḑé">
                <a:extLst>
                  <a:ext uri="{FF2B5EF4-FFF2-40B4-BE49-F238E27FC236}">
                    <a16:creationId xmlns:a16="http://schemas.microsoft.com/office/drawing/2014/main" id="{4C41899C-43AC-49B3-83C0-182E4D3BA4B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sliďé">
                <a:extLst>
                  <a:ext uri="{FF2B5EF4-FFF2-40B4-BE49-F238E27FC236}">
                    <a16:creationId xmlns:a16="http://schemas.microsoft.com/office/drawing/2014/main" id="{FFC2FAF5-6A0A-4649-89F1-92DD8EEC0C1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ŝliḓè">
                <a:extLst>
                  <a:ext uri="{FF2B5EF4-FFF2-40B4-BE49-F238E27FC236}">
                    <a16:creationId xmlns:a16="http://schemas.microsoft.com/office/drawing/2014/main" id="{40136751-8F14-4280-8B04-AC7A3554D96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Sļîḍé">
                <a:extLst>
                  <a:ext uri="{FF2B5EF4-FFF2-40B4-BE49-F238E27FC236}">
                    <a16:creationId xmlns:a16="http://schemas.microsoft.com/office/drawing/2014/main" id="{907A870E-064E-4334-96C1-4B9CEB248CA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ṣ1íḑê">
                <a:extLst>
                  <a:ext uri="{FF2B5EF4-FFF2-40B4-BE49-F238E27FC236}">
                    <a16:creationId xmlns:a16="http://schemas.microsoft.com/office/drawing/2014/main" id="{7BCC13F5-5885-495B-9332-A6075B07F96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ḷiḑê">
                <a:extLst>
                  <a:ext uri="{FF2B5EF4-FFF2-40B4-BE49-F238E27FC236}">
                    <a16:creationId xmlns:a16="http://schemas.microsoft.com/office/drawing/2014/main" id="{9A93145B-BAA8-433D-8722-798041B1001F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s1ïdè">
                <a:extLst>
                  <a:ext uri="{FF2B5EF4-FFF2-40B4-BE49-F238E27FC236}">
                    <a16:creationId xmlns:a16="http://schemas.microsoft.com/office/drawing/2014/main" id="{8436E4AF-FE34-45ED-BE4F-969667022FF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ľîdê">
                <a:extLst>
                  <a:ext uri="{FF2B5EF4-FFF2-40B4-BE49-F238E27FC236}">
                    <a16:creationId xmlns:a16="http://schemas.microsoft.com/office/drawing/2014/main" id="{43DBB1C8-19EB-484D-BAA3-5D265C78992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ḷïḍe">
                <a:extLst>
                  <a:ext uri="{FF2B5EF4-FFF2-40B4-BE49-F238E27FC236}">
                    <a16:creationId xmlns:a16="http://schemas.microsoft.com/office/drawing/2014/main" id="{C8DDAC0A-FAEF-4BA3-9B8C-12904E4D659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ṣ1îḋe">
                <a:extLst>
                  <a:ext uri="{FF2B5EF4-FFF2-40B4-BE49-F238E27FC236}">
                    <a16:creationId xmlns:a16="http://schemas.microsoft.com/office/drawing/2014/main" id="{57F9576E-48A7-42CD-BB79-22D5E86A9CFF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sļiḍè">
                <a:extLst>
                  <a:ext uri="{FF2B5EF4-FFF2-40B4-BE49-F238E27FC236}">
                    <a16:creationId xmlns:a16="http://schemas.microsoft.com/office/drawing/2014/main" id="{51A79CB3-838A-4929-8310-0AC2DCF1677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1íḋé">
                <a:extLst>
                  <a:ext uri="{FF2B5EF4-FFF2-40B4-BE49-F238E27FC236}">
                    <a16:creationId xmlns:a16="http://schemas.microsoft.com/office/drawing/2014/main" id="{5171204F-423C-422B-A427-D157B302385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$ḻíḑé">
                <a:extLst>
                  <a:ext uri="{FF2B5EF4-FFF2-40B4-BE49-F238E27FC236}">
                    <a16:creationId xmlns:a16="http://schemas.microsoft.com/office/drawing/2014/main" id="{51A7AA49-399F-4E56-9D34-D0B18496CFF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ṣļiḋé">
                <a:extLst>
                  <a:ext uri="{FF2B5EF4-FFF2-40B4-BE49-F238E27FC236}">
                    <a16:creationId xmlns:a16="http://schemas.microsoft.com/office/drawing/2014/main" id="{D40356A3-E9C6-40C7-833D-CE8610071A0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ş1îḋe">
                <a:extLst>
                  <a:ext uri="{FF2B5EF4-FFF2-40B4-BE49-F238E27FC236}">
                    <a16:creationId xmlns:a16="http://schemas.microsoft.com/office/drawing/2014/main" id="{D73DE414-37B4-4471-88B2-06D310628E5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$ḻiḋê">
                <a:extLst>
                  <a:ext uri="{FF2B5EF4-FFF2-40B4-BE49-F238E27FC236}">
                    <a16:creationId xmlns:a16="http://schemas.microsoft.com/office/drawing/2014/main" id="{C13C6241-A397-4AD7-9A1A-B7081CCE058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9" name="文本框 2">
            <a:extLst>
              <a:ext uri="{FF2B5EF4-FFF2-40B4-BE49-F238E27FC236}">
                <a16:creationId xmlns:a16="http://schemas.microsoft.com/office/drawing/2014/main" id="{015B14BD-64CF-481D-A6EF-7F463895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本节内容回顾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伪随机性和伪随机数生成器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归约证明的原理和方法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区分器和下一比特预测器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RSA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生成器、公钥假设与伪随机性</a:t>
            </a:r>
            <a:r>
              <a:rPr lang="zh-CN" altLang="en-US" sz="24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假设的关系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19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1B8E099-368C-47A6-812D-0CC7D98D6CFA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D8E1631-07D3-4CA1-8A9D-442240F8007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C212F5-F7A3-43A5-94E4-05E163F0488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A0438BB-384D-4B17-A00A-30C03335923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6F87742-67CC-4245-BAEC-DB1A5336D1A4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附录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——QR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困难性假设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E4B090-71E1-46D1-9238-ADDE6A6CA89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2F40F54-E3E3-4E55-9BD7-2B1DC40B184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ADD02D9-E6BB-4913-AA40-BCAE0EFECDB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4101B9E-84BE-4C53-B6F0-998E5B0899A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529ED621-963E-4034-B915-C7730563210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D82AA0E-F8B6-409B-84EA-642890871CF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D50785-F320-4FC7-8911-1E3CBBBB813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CD86FA6B-2C85-498F-8419-469A467B953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C1059B86-4D5D-492A-8CFC-BA67A4A611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29C64BA-DE60-43A0-83F0-E37DE8478B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05055AD-2B6C-49B0-9D81-CCA55A87D5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211A0487-30C1-4A21-AFA0-26237946FE1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63FFB75E-16EA-4F2C-AB5A-1E62241C5B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B2769471-04CA-4232-9CF1-249881D4AB5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5612149-5E4A-4F45-95BE-DE378E8443B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4E293B8-E9A2-489A-8154-1621DA8C81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C4AF4A5-5724-4537-9EDB-86BE52B76EF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E6023B-889B-45BA-902F-FD36014E50C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DDC34F5-1D35-4F8D-BEDC-C0D6D1BD42D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8DF2B15-9F73-49A2-A182-95F673A5AFA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C83A41F-6DBE-4146-8529-F862E14D57D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5635D39-1095-48B1-AEBF-0FE82D3AC1C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E0C58A-5DCD-4073-A30C-30C6533C53A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2766B9B-9F0D-4DBB-9DA6-50F517AABF6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4B6329D-52D9-4F83-B4FC-4A4A56ACFD19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2894748-8228-4C42-BD57-4B04E884E672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49B84FD-8F0F-45B4-9551-460966FA72A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4B7C4E-1645-42A6-82FA-264940DCD9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35C4D00-0AAC-43AC-8B04-DE52A70076A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E42A5C-C06C-4FC6-8266-3761EC4BA9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B5EEC3-28F4-4978-80BF-7C5F90E4E45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F31BB52-AA07-4787-B54C-08123A8570B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0590E9F-1465-4E22-ABA6-ACD32799E45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19D9FD3-4D8E-4545-95C5-A2E071E37F4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7D4B544-51F6-4C82-A329-472CB38165F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C25DFE4-5720-4B1D-B62F-D14480D77B6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B2C99C58-12B4-4857-8B13-24F2386360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BA52B2-605B-4D40-90E4-E508A9C874D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96657CE-27B9-4CF5-A707-FFB3871CD23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5090CF2-9249-478E-8D4B-C9BE24D67BC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CC40298-427A-425C-BCD0-3830649C8D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3F790AB-18D3-4567-A7D5-60C752B37F8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D12E876-E7BB-48E7-B2AF-4531B9F85136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30DF5D8-0288-4556-B288-FCFA65CEE5F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16845D-3B6C-4BA7-9D12-C7DDF6770384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BD0FC88-C836-466C-A7BB-75D7DCCCE2A2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121976F-A4AC-418D-A677-1C3B4A2C1F6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2BD7731-6615-4B4E-9B63-ECB1E12301C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6E34DB4-E469-4D31-98A9-62483BB136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00F687F-3885-4A54-B323-53656EB97F7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D2FBDDD-F555-4A08-B7C2-A42F249D26E9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AD800AE-AB37-4F09-9A94-9E98BB48BA6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A45F651-F6C5-475A-9158-3856D75A656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DD3C13B-179D-4ECB-828A-D17DD218848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39C3CBB-A98B-4E1F-8295-28510E202D3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D952FA-D084-4914-B2F5-893E4881F24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87382CB8-2FE5-45CB-A139-1A8267F260B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7EBBD0-C4E6-4C1A-9FC9-6E3EEC48853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52EA1-7D4F-4CCC-B214-E784C6EB63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27275C9-8DCD-4152-B54A-FA038814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如何判断一个元素是否为模合数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二次剩余？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ECAE0274-8F82-4C19-B29C-17F93FEC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20167"/>
            <a:ext cx="9465923" cy="138416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（回顾）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为不相等的奇素数，令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↔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二次剩余且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8BBE5134-B6E8-4510-8949-F4F2DA5AA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6" y="3933101"/>
            <a:ext cx="9465923" cy="138416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（回顾）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设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&gt; 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为素数，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勒让德（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Legendre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）符号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被定义为如果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的二次剩余，那么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+1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勒让德符号具有性质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-1)/2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C14F7D59-71CF-4DE3-8B1E-910F03D5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6" y="3429000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之前我们讨论过如何判断一个元素是否为模素数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2">
            <a:extLst>
              <a:ext uri="{FF2B5EF4-FFF2-40B4-BE49-F238E27FC236}">
                <a16:creationId xmlns:a16="http://schemas.microsoft.com/office/drawing/2014/main" id="{F7557707-A849-4F8A-B352-FE23EE8C0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6" y="5435598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所以，已知合数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的分解形式，存在多项式时间算法判定某元素是否为模</a:t>
            </a:r>
            <a:r>
              <a:rPr lang="en-US" altLang="zh-CN" sz="2400" i="1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二次剩余；反之则尚未发现相应的多项式时间算法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不完整圆 85">
            <a:extLst>
              <a:ext uri="{FF2B5EF4-FFF2-40B4-BE49-F238E27FC236}">
                <a16:creationId xmlns:a16="http://schemas.microsoft.com/office/drawing/2014/main" id="{86647518-FBB2-444E-9F80-7817038F3CCC}"/>
              </a:ext>
            </a:extLst>
          </p:cNvPr>
          <p:cNvSpPr/>
          <p:nvPr/>
        </p:nvSpPr>
        <p:spPr>
          <a:xfrm>
            <a:off x="6907944" y="4600374"/>
            <a:ext cx="1670448" cy="1670448"/>
          </a:xfrm>
          <a:prstGeom prst="pie">
            <a:avLst>
              <a:gd name="adj1" fmla="val 5405568"/>
              <a:gd name="adj2" fmla="val 16200000"/>
            </a:avLst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不完整圆 75">
            <a:extLst>
              <a:ext uri="{FF2B5EF4-FFF2-40B4-BE49-F238E27FC236}">
                <a16:creationId xmlns:a16="http://schemas.microsoft.com/office/drawing/2014/main" id="{B2D43651-0A69-4217-A87C-E7F74510F655}"/>
              </a:ext>
            </a:extLst>
          </p:cNvPr>
          <p:cNvSpPr/>
          <p:nvPr/>
        </p:nvSpPr>
        <p:spPr>
          <a:xfrm>
            <a:off x="3473792" y="4600374"/>
            <a:ext cx="1670448" cy="1670448"/>
          </a:xfrm>
          <a:prstGeom prst="pie">
            <a:avLst>
              <a:gd name="adj1" fmla="val 5405568"/>
              <a:gd name="adj2" fmla="val 16200000"/>
            </a:avLst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2">
            <a:extLst>
              <a:ext uri="{FF2B5EF4-FFF2-40B4-BE49-F238E27FC236}">
                <a16:creationId xmlns:a16="http://schemas.microsoft.com/office/drawing/2014/main" id="{586B4B04-3492-4341-83CA-6CD57084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：可否认为“在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的分解形式未知的情况下，从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均匀随机选取元素，判定其是否为模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二次剩余”是困难的？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B50FB60-934D-4C10-AAA4-17089E9EB8D7}"/>
              </a:ext>
            </a:extLst>
          </p:cNvPr>
          <p:cNvGrpSpPr/>
          <p:nvPr/>
        </p:nvGrpSpPr>
        <p:grpSpPr>
          <a:xfrm>
            <a:off x="7943654" y="1892883"/>
            <a:ext cx="964676" cy="572258"/>
            <a:chOff x="1618171" y="1650706"/>
            <a:chExt cx="9027999" cy="201651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6F41871-E623-46B1-BEED-350A3D7AAEC3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36AFDF7-9C55-46CC-8760-481E8542C4CE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A44C2EC-413D-4EBD-866E-8297DF149984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EF26819-50AD-4536-804C-5AB0E034BDBD}"/>
                </a:ext>
              </a:extLst>
            </p:cNvPr>
            <p:cNvSpPr/>
            <p:nvPr/>
          </p:nvSpPr>
          <p:spPr>
            <a:xfrm>
              <a:off x="1867303" y="1775621"/>
              <a:ext cx="8625398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不能</a:t>
              </a:r>
              <a:endParaRPr lang="en-US" altLang="zh-CN" sz="24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2">
            <a:extLst>
              <a:ext uri="{FF2B5EF4-FFF2-40B4-BE49-F238E27FC236}">
                <a16:creationId xmlns:a16="http://schemas.microsoft.com/office/drawing/2014/main" id="{BD247E3D-46CD-41BE-A4EF-85333341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358277"/>
            <a:ext cx="9465923" cy="16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和群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的结构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注意：合数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的雅克比符号具有性质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)(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为雅克比符号为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的元素集合，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为雅克比符号为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的元素集合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雅克比符号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可以在未知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分解形式的情况下高效求解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6ECBDD8-160F-424C-A62A-BC3CE1E7C24E}"/>
              </a:ext>
            </a:extLst>
          </p:cNvPr>
          <p:cNvSpPr/>
          <p:nvPr/>
        </p:nvSpPr>
        <p:spPr>
          <a:xfrm>
            <a:off x="3473792" y="4600374"/>
            <a:ext cx="1670448" cy="16704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1754F01-95AA-451B-BE8E-F11063D7D00D}"/>
              </a:ext>
            </a:extLst>
          </p:cNvPr>
          <p:cNvCxnSpPr>
            <a:cxnSpLocks/>
            <a:stCxn id="73" idx="0"/>
            <a:endCxn id="73" idx="4"/>
          </p:cNvCxnSpPr>
          <p:nvPr/>
        </p:nvCxnSpPr>
        <p:spPr>
          <a:xfrm>
            <a:off x="4309016" y="4600374"/>
            <a:ext cx="0" cy="167044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D60ABC7B-1662-476D-A3E0-91236DE2B448}"/>
              </a:ext>
            </a:extLst>
          </p:cNvPr>
          <p:cNvSpPr/>
          <p:nvPr/>
        </p:nvSpPr>
        <p:spPr>
          <a:xfrm>
            <a:off x="7472901" y="4070205"/>
            <a:ext cx="540533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endParaRPr lang="en-US" altLang="zh-CN" sz="2000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C0A5F07-46A0-4A1E-8EB5-A8F63FADDC91}"/>
              </a:ext>
            </a:extLst>
          </p:cNvPr>
          <p:cNvSpPr/>
          <p:nvPr/>
        </p:nvSpPr>
        <p:spPr>
          <a:xfrm>
            <a:off x="4053176" y="4070205"/>
            <a:ext cx="511679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000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B665A4A-2BE3-4855-9C97-5ED8BFD19F39}"/>
              </a:ext>
            </a:extLst>
          </p:cNvPr>
          <p:cNvSpPr/>
          <p:nvPr/>
        </p:nvSpPr>
        <p:spPr>
          <a:xfrm>
            <a:off x="3559422" y="5212460"/>
            <a:ext cx="66396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955D340-DF18-4E60-8930-40974FEF3258}"/>
              </a:ext>
            </a:extLst>
          </p:cNvPr>
          <p:cNvSpPr/>
          <p:nvPr/>
        </p:nvSpPr>
        <p:spPr>
          <a:xfrm>
            <a:off x="4291253" y="5212460"/>
            <a:ext cx="87075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FC75A03-CC91-4B2F-BEF8-60C97612D189}"/>
              </a:ext>
            </a:extLst>
          </p:cNvPr>
          <p:cNvSpPr/>
          <p:nvPr/>
        </p:nvSpPr>
        <p:spPr>
          <a:xfrm>
            <a:off x="6907944" y="4600374"/>
            <a:ext cx="1670448" cy="16704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02E403B-57C4-4027-8E40-F992FC96F532}"/>
              </a:ext>
            </a:extLst>
          </p:cNvPr>
          <p:cNvSpPr/>
          <p:nvPr/>
        </p:nvSpPr>
        <p:spPr>
          <a:xfrm>
            <a:off x="7018160" y="4877753"/>
            <a:ext cx="69281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B3CB87-8B5F-417A-96BE-CDECC8D4ED52}"/>
              </a:ext>
            </a:extLst>
          </p:cNvPr>
          <p:cNvSpPr/>
          <p:nvPr/>
        </p:nvSpPr>
        <p:spPr>
          <a:xfrm>
            <a:off x="7354535" y="5601408"/>
            <a:ext cx="89960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0B84661-520D-4302-9DA1-B5EE263F29AE}"/>
              </a:ext>
            </a:extLst>
          </p:cNvPr>
          <p:cNvCxnSpPr>
            <a:stCxn id="86" idx="3"/>
            <a:endCxn id="86" idx="2"/>
          </p:cNvCxnSpPr>
          <p:nvPr/>
        </p:nvCxnSpPr>
        <p:spPr>
          <a:xfrm rot="16200000" flipH="1" flipV="1">
            <a:off x="6907944" y="4600374"/>
            <a:ext cx="835224" cy="835224"/>
          </a:xfrm>
          <a:prstGeom prst="bentConnector4">
            <a:avLst>
              <a:gd name="adj1" fmla="val 100033"/>
              <a:gd name="adj2" fmla="val 4351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10CC816-BCB8-4119-A66D-2E677C474F7A}"/>
              </a:ext>
            </a:extLst>
          </p:cNvPr>
          <p:cNvSpPr/>
          <p:nvPr/>
        </p:nvSpPr>
        <p:spPr>
          <a:xfrm>
            <a:off x="6293803" y="5155132"/>
            <a:ext cx="63190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559E1D3-2C9E-4BAE-937A-AEAD81554072}"/>
              </a:ext>
            </a:extLst>
          </p:cNvPr>
          <p:cNvSpPr/>
          <p:nvPr/>
        </p:nvSpPr>
        <p:spPr>
          <a:xfrm>
            <a:off x="8596156" y="5155132"/>
            <a:ext cx="5934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DC814624-1FB9-4C38-9F37-45CBB4342A18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225AD85-9651-4814-9F2D-2D2631FA551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C9987B6A-FDF2-4405-8F1B-797EBF5507A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53F464F-72C4-49E3-AA30-B6820C4F62A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D199A1B-1187-4D4D-9603-172C3D1AE0E6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附录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——QR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困难性假设</a:t>
              </a:r>
            </a:p>
          </p:txBody>
        </p:sp>
        <p:grpSp>
          <p:nvGrpSpPr>
            <p:cNvPr id="93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12936C3-6DAD-4105-83BE-CBE0C2C0841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96" name="ïṧḷïḋe">
                <a:extLst>
                  <a:ext uri="{FF2B5EF4-FFF2-40B4-BE49-F238E27FC236}">
                    <a16:creationId xmlns:a16="http://schemas.microsoft.com/office/drawing/2014/main" id="{6DDE476B-3F74-44A6-A161-8EB59E8490B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ļïḋe">
                <a:extLst>
                  <a:ext uri="{FF2B5EF4-FFF2-40B4-BE49-F238E27FC236}">
                    <a16:creationId xmlns:a16="http://schemas.microsoft.com/office/drawing/2014/main" id="{5E0E9BFB-0AE0-4C21-9EDF-D4840692CE8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Sļíḑé">
                <a:extLst>
                  <a:ext uri="{FF2B5EF4-FFF2-40B4-BE49-F238E27FC236}">
                    <a16:creationId xmlns:a16="http://schemas.microsoft.com/office/drawing/2014/main" id="{59B0E01F-22E8-4ED7-BF5F-0C6A5257D78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šlîďè">
                <a:extLst>
                  <a:ext uri="{FF2B5EF4-FFF2-40B4-BE49-F238E27FC236}">
                    <a16:creationId xmlns:a16="http://schemas.microsoft.com/office/drawing/2014/main" id="{6ACE85C3-E3F7-4CF8-80E3-36FA3625905E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ṧ1ïďé">
                <a:extLst>
                  <a:ext uri="{FF2B5EF4-FFF2-40B4-BE49-F238E27FC236}">
                    <a16:creationId xmlns:a16="http://schemas.microsoft.com/office/drawing/2014/main" id="{92188703-8CFD-4B48-8591-F895A0D19280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Sḻiḍè">
                <a:extLst>
                  <a:ext uri="{FF2B5EF4-FFF2-40B4-BE49-F238E27FC236}">
                    <a16:creationId xmlns:a16="http://schemas.microsoft.com/office/drawing/2014/main" id="{3218DF64-0032-484D-827B-176B3CF43C8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líḍé">
                <a:extLst>
                  <a:ext uri="{FF2B5EF4-FFF2-40B4-BE49-F238E27FC236}">
                    <a16:creationId xmlns:a16="http://schemas.microsoft.com/office/drawing/2014/main" id="{77336B2D-4F5A-4462-A56F-FAD8DFB903A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sļíḓe">
                <a:extLst>
                  <a:ext uri="{FF2B5EF4-FFF2-40B4-BE49-F238E27FC236}">
                    <a16:creationId xmlns:a16="http://schemas.microsoft.com/office/drawing/2014/main" id="{1478FCDA-849C-4274-AE8E-EC5B70D10AB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ṡ1îḋê">
                <a:extLst>
                  <a:ext uri="{FF2B5EF4-FFF2-40B4-BE49-F238E27FC236}">
                    <a16:creationId xmlns:a16="http://schemas.microsoft.com/office/drawing/2014/main" id="{696155E5-C6E9-40CB-A725-2875F39C8D8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ḻíďè">
                <a:extLst>
                  <a:ext uri="{FF2B5EF4-FFF2-40B4-BE49-F238E27FC236}">
                    <a16:creationId xmlns:a16="http://schemas.microsoft.com/office/drawing/2014/main" id="{5F77370E-9F43-4941-A35C-6212218C86E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ļïḍe">
                <a:extLst>
                  <a:ext uri="{FF2B5EF4-FFF2-40B4-BE49-F238E27FC236}">
                    <a16:creationId xmlns:a16="http://schemas.microsoft.com/office/drawing/2014/main" id="{00222EE0-4745-419A-B844-4C5A6E5B5EEF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sļídè">
                <a:extLst>
                  <a:ext uri="{FF2B5EF4-FFF2-40B4-BE49-F238E27FC236}">
                    <a16:creationId xmlns:a16="http://schemas.microsoft.com/office/drawing/2014/main" id="{E7A40A6F-F91E-4C4A-A7C0-A5F4AF27F07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śļîḋé">
                <a:extLst>
                  <a:ext uri="{FF2B5EF4-FFF2-40B4-BE49-F238E27FC236}">
                    <a16:creationId xmlns:a16="http://schemas.microsoft.com/office/drawing/2014/main" id="{A13D0D35-6EC0-4B64-AB2F-BF0C021AD265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ṣ1ïḓè">
                <a:extLst>
                  <a:ext uri="{FF2B5EF4-FFF2-40B4-BE49-F238E27FC236}">
                    <a16:creationId xmlns:a16="http://schemas.microsoft.com/office/drawing/2014/main" id="{BEC87389-BD4D-4142-BD80-E8968805ABD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şḷiḓe">
                <a:extLst>
                  <a:ext uri="{FF2B5EF4-FFF2-40B4-BE49-F238E27FC236}">
                    <a16:creationId xmlns:a16="http://schemas.microsoft.com/office/drawing/2014/main" id="{0510FCA2-31E4-421D-A579-74C994E9BB3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ľïḑè">
                <a:extLst>
                  <a:ext uri="{FF2B5EF4-FFF2-40B4-BE49-F238E27FC236}">
                    <a16:creationId xmlns:a16="http://schemas.microsoft.com/office/drawing/2014/main" id="{93286145-F0E6-4292-A0CD-CB6067180C1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ṥḷîḋé">
                <a:extLst>
                  <a:ext uri="{FF2B5EF4-FFF2-40B4-BE49-F238E27FC236}">
                    <a16:creationId xmlns:a16="http://schemas.microsoft.com/office/drawing/2014/main" id="{3B7BE3E0-B9B5-4529-B100-820B753E2C4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šlîḋê">
                <a:extLst>
                  <a:ext uri="{FF2B5EF4-FFF2-40B4-BE49-F238E27FC236}">
                    <a16:creationId xmlns:a16="http://schemas.microsoft.com/office/drawing/2014/main" id="{1CA07DC4-DEE3-4AC1-84CC-F972ECDE39F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ṧḻiḓe">
                <a:extLst>
                  <a:ext uri="{FF2B5EF4-FFF2-40B4-BE49-F238E27FC236}">
                    <a16:creationId xmlns:a16="http://schemas.microsoft.com/office/drawing/2014/main" id="{874CBBBF-49AA-4D11-8397-CB25B960F57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Sliḋè">
                <a:extLst>
                  <a:ext uri="{FF2B5EF4-FFF2-40B4-BE49-F238E27FC236}">
                    <a16:creationId xmlns:a16="http://schemas.microsoft.com/office/drawing/2014/main" id="{03E87CCB-A9CA-4B57-B5AA-42242F4520E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ísľíďe">
                <a:extLst>
                  <a:ext uri="{FF2B5EF4-FFF2-40B4-BE49-F238E27FC236}">
                    <a16:creationId xmlns:a16="http://schemas.microsoft.com/office/drawing/2014/main" id="{A0FE3312-2517-4CAA-A8AB-FCCBF1F5249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ṩḷiḓé">
                <a:extLst>
                  <a:ext uri="{FF2B5EF4-FFF2-40B4-BE49-F238E27FC236}">
                    <a16:creationId xmlns:a16="http://schemas.microsoft.com/office/drawing/2014/main" id="{587B414A-C2D2-4443-9502-AA996E4F317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ľíḋê">
                <a:extLst>
                  <a:ext uri="{FF2B5EF4-FFF2-40B4-BE49-F238E27FC236}">
                    <a16:creationId xmlns:a16="http://schemas.microsoft.com/office/drawing/2014/main" id="{AA205F35-D5FF-45A9-B88E-30547039733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šḷïḑê">
                <a:extLst>
                  <a:ext uri="{FF2B5EF4-FFF2-40B4-BE49-F238E27FC236}">
                    <a16:creationId xmlns:a16="http://schemas.microsoft.com/office/drawing/2014/main" id="{31358C66-A691-4290-BE10-34E699311338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$1iḍé">
                <a:extLst>
                  <a:ext uri="{FF2B5EF4-FFF2-40B4-BE49-F238E27FC236}">
                    <a16:creationId xmlns:a16="http://schemas.microsoft.com/office/drawing/2014/main" id="{72E3B9BA-AE21-4C82-BDC3-168108AA8E3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šľíḋe">
                <a:extLst>
                  <a:ext uri="{FF2B5EF4-FFF2-40B4-BE49-F238E27FC236}">
                    <a16:creationId xmlns:a16="http://schemas.microsoft.com/office/drawing/2014/main" id="{6F69DFEF-DD98-472F-AAC3-9617059EFEB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$1iḑê">
                <a:extLst>
                  <a:ext uri="{FF2B5EF4-FFF2-40B4-BE49-F238E27FC236}">
                    <a16:creationId xmlns:a16="http://schemas.microsoft.com/office/drawing/2014/main" id="{B6719990-3642-41FF-9205-8755CF496F1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$1iḋé">
                <a:extLst>
                  <a:ext uri="{FF2B5EF4-FFF2-40B4-BE49-F238E27FC236}">
                    <a16:creationId xmlns:a16="http://schemas.microsoft.com/office/drawing/2014/main" id="{77DFF511-2E3B-4B62-B9A2-BB3BCC121DF8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şḷíďè">
                <a:extLst>
                  <a:ext uri="{FF2B5EF4-FFF2-40B4-BE49-F238E27FC236}">
                    <a16:creationId xmlns:a16="http://schemas.microsoft.com/office/drawing/2014/main" id="{A169F799-FBE7-4190-9F63-A43137E6953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ïṩľídé">
                <a:extLst>
                  <a:ext uri="{FF2B5EF4-FFF2-40B4-BE49-F238E27FC236}">
                    <a16:creationId xmlns:a16="http://schemas.microsoft.com/office/drawing/2014/main" id="{2842C071-93F5-477E-8D8D-AD159D7CE647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ş1idê">
                <a:extLst>
                  <a:ext uri="{FF2B5EF4-FFF2-40B4-BE49-F238E27FC236}">
                    <a16:creationId xmlns:a16="http://schemas.microsoft.com/office/drawing/2014/main" id="{E0CA891F-4C93-407D-B854-3C4C005F78E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ŝḻiḋe">
                <a:extLst>
                  <a:ext uri="{FF2B5EF4-FFF2-40B4-BE49-F238E27FC236}">
                    <a16:creationId xmlns:a16="http://schemas.microsoft.com/office/drawing/2014/main" id="{16AAE685-3DE6-4E76-A1AF-DD8EE42B228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Slïḑè">
                <a:extLst>
                  <a:ext uri="{FF2B5EF4-FFF2-40B4-BE49-F238E27FC236}">
                    <a16:creationId xmlns:a16="http://schemas.microsoft.com/office/drawing/2014/main" id="{096BD124-268D-4623-B72C-CA97CD2DF136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s1íḋè">
                <a:extLst>
                  <a:ext uri="{FF2B5EF4-FFF2-40B4-BE49-F238E27FC236}">
                    <a16:creationId xmlns:a16="http://schemas.microsoft.com/office/drawing/2014/main" id="{5D2F63FA-AC66-45C6-84EC-CBB2D974C865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ŝḻiḍê">
                <a:extLst>
                  <a:ext uri="{FF2B5EF4-FFF2-40B4-BE49-F238E27FC236}">
                    <a16:creationId xmlns:a16="http://schemas.microsoft.com/office/drawing/2014/main" id="{8222CAA7-276C-43A7-A79C-73622AC5BFF8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ṧ1íďé">
                <a:extLst>
                  <a:ext uri="{FF2B5EF4-FFF2-40B4-BE49-F238E27FC236}">
                    <a16:creationId xmlns:a16="http://schemas.microsoft.com/office/drawing/2014/main" id="{6327BD37-E4CE-4998-A66F-316765BC08B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S1íďè">
                <a:extLst>
                  <a:ext uri="{FF2B5EF4-FFF2-40B4-BE49-F238E27FC236}">
                    <a16:creationId xmlns:a16="http://schemas.microsoft.com/office/drawing/2014/main" id="{1CD9A803-7602-4548-AB92-0CB1892214E7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ṣḷîḍê">
                <a:extLst>
                  <a:ext uri="{FF2B5EF4-FFF2-40B4-BE49-F238E27FC236}">
                    <a16:creationId xmlns:a16="http://schemas.microsoft.com/office/drawing/2014/main" id="{43A4E26A-899B-41A8-B9DB-1B9D57372C9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šḷïḑê">
                <a:extLst>
                  <a:ext uri="{FF2B5EF4-FFF2-40B4-BE49-F238E27FC236}">
                    <a16:creationId xmlns:a16="http://schemas.microsoft.com/office/drawing/2014/main" id="{B63AAE9D-F4DC-4D72-B93C-F61BF98DAED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ŝļîḍè">
                <a:extLst>
                  <a:ext uri="{FF2B5EF4-FFF2-40B4-BE49-F238E27FC236}">
                    <a16:creationId xmlns:a16="http://schemas.microsoft.com/office/drawing/2014/main" id="{2D951216-329F-492A-8131-BC822D90B9A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śliḑè">
                <a:extLst>
                  <a:ext uri="{FF2B5EF4-FFF2-40B4-BE49-F238E27FC236}">
                    <a16:creationId xmlns:a16="http://schemas.microsoft.com/office/drawing/2014/main" id="{B5FF0FAC-72BC-48DB-9397-FE9FD454071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iṥ1îdé">
                <a:extLst>
                  <a:ext uri="{FF2B5EF4-FFF2-40B4-BE49-F238E27FC236}">
                    <a16:creationId xmlns:a16="http://schemas.microsoft.com/office/drawing/2014/main" id="{82417567-45FD-475A-8871-C8B1A870C909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íṣlîḑé">
                <a:extLst>
                  <a:ext uri="{FF2B5EF4-FFF2-40B4-BE49-F238E27FC236}">
                    <a16:creationId xmlns:a16="http://schemas.microsoft.com/office/drawing/2014/main" id="{EC56F969-30E2-42D8-84D9-0045EC7ADA53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sliďé">
                <a:extLst>
                  <a:ext uri="{FF2B5EF4-FFF2-40B4-BE49-F238E27FC236}">
                    <a16:creationId xmlns:a16="http://schemas.microsoft.com/office/drawing/2014/main" id="{DEC2B66E-C674-46A8-868E-85E3B9AF97E2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ŝliḓè">
                <a:extLst>
                  <a:ext uri="{FF2B5EF4-FFF2-40B4-BE49-F238E27FC236}">
                    <a16:creationId xmlns:a16="http://schemas.microsoft.com/office/drawing/2014/main" id="{3BC989DD-DBA1-4C2D-80BD-257A3175BF4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Sļîḍé">
                <a:extLst>
                  <a:ext uri="{FF2B5EF4-FFF2-40B4-BE49-F238E27FC236}">
                    <a16:creationId xmlns:a16="http://schemas.microsoft.com/office/drawing/2014/main" id="{9DA4BC8F-87FD-430F-8A01-92DBF8A7CE4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ṣ1íḑê">
                <a:extLst>
                  <a:ext uri="{FF2B5EF4-FFF2-40B4-BE49-F238E27FC236}">
                    <a16:creationId xmlns:a16="http://schemas.microsoft.com/office/drawing/2014/main" id="{5A7A5A91-DDCD-4DCC-8C2C-5AD1B1BAD57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ïṥḷiḑê">
                <a:extLst>
                  <a:ext uri="{FF2B5EF4-FFF2-40B4-BE49-F238E27FC236}">
                    <a16:creationId xmlns:a16="http://schemas.microsoft.com/office/drawing/2014/main" id="{2E33BFF8-7FDB-44CA-A914-8C853D6F9E6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ïs1ïdè">
                <a:extLst>
                  <a:ext uri="{FF2B5EF4-FFF2-40B4-BE49-F238E27FC236}">
                    <a16:creationId xmlns:a16="http://schemas.microsoft.com/office/drawing/2014/main" id="{B7FFC357-38E2-4576-99B1-07204141B89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ŝľîdê">
                <a:extLst>
                  <a:ext uri="{FF2B5EF4-FFF2-40B4-BE49-F238E27FC236}">
                    <a16:creationId xmlns:a16="http://schemas.microsoft.com/office/drawing/2014/main" id="{4E5522DB-2DB0-43CE-9460-125234FF92A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işḷïḍe">
                <a:extLst>
                  <a:ext uri="{FF2B5EF4-FFF2-40B4-BE49-F238E27FC236}">
                    <a16:creationId xmlns:a16="http://schemas.microsoft.com/office/drawing/2014/main" id="{E2AE7AD6-EC32-4159-B632-9966CDB1CC0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ïṣ1îḋe">
                <a:extLst>
                  <a:ext uri="{FF2B5EF4-FFF2-40B4-BE49-F238E27FC236}">
                    <a16:creationId xmlns:a16="http://schemas.microsoft.com/office/drawing/2014/main" id="{77AEAD66-E339-42EB-9604-27F623F8EAD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îsļiḍè">
                <a:extLst>
                  <a:ext uri="{FF2B5EF4-FFF2-40B4-BE49-F238E27FC236}">
                    <a16:creationId xmlns:a16="http://schemas.microsoft.com/office/drawing/2014/main" id="{00952004-BE5A-4395-909C-2D643361D8F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ṧ1íḋé">
                <a:extLst>
                  <a:ext uri="{FF2B5EF4-FFF2-40B4-BE49-F238E27FC236}">
                    <a16:creationId xmlns:a16="http://schemas.microsoft.com/office/drawing/2014/main" id="{E373B1D9-10B6-42CF-80E9-3F01C17E05F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$ḻíḑé">
                <a:extLst>
                  <a:ext uri="{FF2B5EF4-FFF2-40B4-BE49-F238E27FC236}">
                    <a16:creationId xmlns:a16="http://schemas.microsoft.com/office/drawing/2014/main" id="{8F90C2F4-5708-40CB-ADF0-EFE2F78F941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ṣļiḋé">
                <a:extLst>
                  <a:ext uri="{FF2B5EF4-FFF2-40B4-BE49-F238E27FC236}">
                    <a16:creationId xmlns:a16="http://schemas.microsoft.com/office/drawing/2014/main" id="{0783F5DA-E932-404C-9CA1-E5F5357C937C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iş1îḋe">
                <a:extLst>
                  <a:ext uri="{FF2B5EF4-FFF2-40B4-BE49-F238E27FC236}">
                    <a16:creationId xmlns:a16="http://schemas.microsoft.com/office/drawing/2014/main" id="{154B8FCA-F03A-4F8D-9E63-BAFC8BCD01F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$ḻiḋê">
                <a:extLst>
                  <a:ext uri="{FF2B5EF4-FFF2-40B4-BE49-F238E27FC236}">
                    <a16:creationId xmlns:a16="http://schemas.microsoft.com/office/drawing/2014/main" id="{F3DE9034-BA5B-4FE6-A470-2347A5A0D15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57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6" grpId="0" animBg="1"/>
      <p:bldP spid="72" grpId="0"/>
      <p:bldP spid="73" grpId="0" animBg="1"/>
      <p:bldP spid="80" grpId="0"/>
      <p:bldP spid="81" grpId="0"/>
      <p:bldP spid="82" grpId="0"/>
      <p:bldP spid="83" grpId="0"/>
      <p:bldP spid="84" grpId="0" animBg="1"/>
      <p:bldP spid="87" grpId="0"/>
      <p:bldP spid="88" grpId="0"/>
      <p:bldP spid="94" grpId="0"/>
      <p:bldP spid="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17DDA36C-922B-49D5-B781-B0A5F238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1422402"/>
            <a:ext cx="9465923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= 1] - </a:t>
            </a:r>
            <a:r>
              <a:rPr lang="en-US" altLang="zh-CN" sz="2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qnr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= 1]|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判定性二次剩余问题是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困难的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QR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中随机选择，而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QNR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∩ 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中随机选择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698F7890-0806-412A-B55C-79B7C60D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8" y="4077294"/>
            <a:ext cx="9465923" cy="219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u="sng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与其它困难性假设之间有什么关系？</a:t>
            </a:r>
            <a:endParaRPr lang="en-US" altLang="zh-CN" sz="2400" u="sng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相关的判定性二次剩余问题是困难的，那么与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相关的整数分解问题是困难的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如果与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相关的整数分解问题可以被高效地求解，那么与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GenModulus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相关的判定性二次剩余问题也可以被高效地求解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41D53D8-C3FC-47EB-AA79-E48C7CFCF29E}"/>
              </a:ext>
            </a:extLst>
          </p:cNvPr>
          <p:cNvGrpSpPr/>
          <p:nvPr/>
        </p:nvGrpSpPr>
        <p:grpSpPr>
          <a:xfrm>
            <a:off x="458000" y="379930"/>
            <a:ext cx="8120392" cy="688062"/>
            <a:chOff x="458000" y="379930"/>
            <a:chExt cx="8120392" cy="688062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9AC749F0-B47A-458C-97BA-DBBB35276D2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170A42F-0936-4E40-BE24-90BC8093107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E249FA77-63FB-4A87-A703-0891273C0E9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AECEAE9-80C4-433B-A7B8-9550284E2F8C}"/>
                </a:ext>
              </a:extLst>
            </p:cNvPr>
            <p:cNvSpPr txBox="1"/>
            <p:nvPr/>
          </p:nvSpPr>
          <p:spPr>
            <a:xfrm>
              <a:off x="1146062" y="472593"/>
              <a:ext cx="7432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附录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——QR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困难性假设</a:t>
              </a:r>
            </a:p>
          </p:txBody>
        </p:sp>
        <p:grpSp>
          <p:nvGrpSpPr>
            <p:cNvPr id="72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0A88FC5-DE7B-4D9A-A164-C355D5AE566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3" name="ïṧḷïḋe">
                <a:extLst>
                  <a:ext uri="{FF2B5EF4-FFF2-40B4-BE49-F238E27FC236}">
                    <a16:creationId xmlns:a16="http://schemas.microsoft.com/office/drawing/2014/main" id="{AA6A2F1F-C508-436A-ACCC-5C57CE0EAF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ïṩļïḋe">
                <a:extLst>
                  <a:ext uri="{FF2B5EF4-FFF2-40B4-BE49-F238E27FC236}">
                    <a16:creationId xmlns:a16="http://schemas.microsoft.com/office/drawing/2014/main" id="{2906B847-219D-4B84-9A4C-ED02B8B1F2E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Sļíḑé">
                <a:extLst>
                  <a:ext uri="{FF2B5EF4-FFF2-40B4-BE49-F238E27FC236}">
                    <a16:creationId xmlns:a16="http://schemas.microsoft.com/office/drawing/2014/main" id="{D9D53F93-73E3-4B24-8A8E-710A8A8BE9F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lîďè">
                <a:extLst>
                  <a:ext uri="{FF2B5EF4-FFF2-40B4-BE49-F238E27FC236}">
                    <a16:creationId xmlns:a16="http://schemas.microsoft.com/office/drawing/2014/main" id="{F170E15F-F7E5-4291-8FF2-999832F4F5E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ṧ1ïďé">
                <a:extLst>
                  <a:ext uri="{FF2B5EF4-FFF2-40B4-BE49-F238E27FC236}">
                    <a16:creationId xmlns:a16="http://schemas.microsoft.com/office/drawing/2014/main" id="{1E97772E-2322-4E92-BC50-B7CCFD965E0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ḻiḍè">
                <a:extLst>
                  <a:ext uri="{FF2B5EF4-FFF2-40B4-BE49-F238E27FC236}">
                    <a16:creationId xmlns:a16="http://schemas.microsoft.com/office/drawing/2014/main" id="{408A3110-8698-4439-9D15-CC0512673FC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$líḍé">
                <a:extLst>
                  <a:ext uri="{FF2B5EF4-FFF2-40B4-BE49-F238E27FC236}">
                    <a16:creationId xmlns:a16="http://schemas.microsoft.com/office/drawing/2014/main" id="{7C892566-B663-4E44-8E51-BA25EE7EC78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ļíḓe">
                <a:extLst>
                  <a:ext uri="{FF2B5EF4-FFF2-40B4-BE49-F238E27FC236}">
                    <a16:creationId xmlns:a16="http://schemas.microsoft.com/office/drawing/2014/main" id="{D8F22142-A449-4B0B-A881-FD43973B7B7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ṡ1îḋê">
                <a:extLst>
                  <a:ext uri="{FF2B5EF4-FFF2-40B4-BE49-F238E27FC236}">
                    <a16:creationId xmlns:a16="http://schemas.microsoft.com/office/drawing/2014/main" id="{EC0C9ADE-6D47-4EC9-B0B5-DAD10C043CA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sḻíďè">
                <a:extLst>
                  <a:ext uri="{FF2B5EF4-FFF2-40B4-BE49-F238E27FC236}">
                    <a16:creationId xmlns:a16="http://schemas.microsoft.com/office/drawing/2014/main" id="{4B138E6E-5687-4DE3-8B4F-DA4450AD0E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Sļïḍe">
                <a:extLst>
                  <a:ext uri="{FF2B5EF4-FFF2-40B4-BE49-F238E27FC236}">
                    <a16:creationId xmlns:a16="http://schemas.microsoft.com/office/drawing/2014/main" id="{36323865-F8E5-4E19-92BB-9D6BB1D9FDE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sļídè">
                <a:extLst>
                  <a:ext uri="{FF2B5EF4-FFF2-40B4-BE49-F238E27FC236}">
                    <a16:creationId xmlns:a16="http://schemas.microsoft.com/office/drawing/2014/main" id="{EFB85A41-C4C8-4C28-A1A2-C41754B3769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śļîḋé">
                <a:extLst>
                  <a:ext uri="{FF2B5EF4-FFF2-40B4-BE49-F238E27FC236}">
                    <a16:creationId xmlns:a16="http://schemas.microsoft.com/office/drawing/2014/main" id="{0C502440-7BAB-4BEE-BEDE-04A53F364A2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ṣ1ïḓè">
                <a:extLst>
                  <a:ext uri="{FF2B5EF4-FFF2-40B4-BE49-F238E27FC236}">
                    <a16:creationId xmlns:a16="http://schemas.microsoft.com/office/drawing/2014/main" id="{D946A132-A4B6-44C8-9273-1FF1A50AB61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şḷiḓe">
                <a:extLst>
                  <a:ext uri="{FF2B5EF4-FFF2-40B4-BE49-F238E27FC236}">
                    <a16:creationId xmlns:a16="http://schemas.microsoft.com/office/drawing/2014/main" id="{402E1FCC-4268-4B5E-BB7F-7283CDAC30E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šľïḑè">
                <a:extLst>
                  <a:ext uri="{FF2B5EF4-FFF2-40B4-BE49-F238E27FC236}">
                    <a16:creationId xmlns:a16="http://schemas.microsoft.com/office/drawing/2014/main" id="{8D44F414-265B-4921-8151-343197CA2B6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ṥḷîḋé">
                <a:extLst>
                  <a:ext uri="{FF2B5EF4-FFF2-40B4-BE49-F238E27FC236}">
                    <a16:creationId xmlns:a16="http://schemas.microsoft.com/office/drawing/2014/main" id="{AAC3C3AC-B4E9-4122-A557-265DC894191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šlîḋê">
                <a:extLst>
                  <a:ext uri="{FF2B5EF4-FFF2-40B4-BE49-F238E27FC236}">
                    <a16:creationId xmlns:a16="http://schemas.microsoft.com/office/drawing/2014/main" id="{40BC6048-7521-4909-B042-77C4420DF90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ṧḻiḓe">
                <a:extLst>
                  <a:ext uri="{FF2B5EF4-FFF2-40B4-BE49-F238E27FC236}">
                    <a16:creationId xmlns:a16="http://schemas.microsoft.com/office/drawing/2014/main" id="{61987E4B-820F-489D-810C-868162272EC5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Sliḋè">
                <a:extLst>
                  <a:ext uri="{FF2B5EF4-FFF2-40B4-BE49-F238E27FC236}">
                    <a16:creationId xmlns:a16="http://schemas.microsoft.com/office/drawing/2014/main" id="{19B24C21-A9E6-4050-B849-D91BF36E88B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sľíďe">
                <a:extLst>
                  <a:ext uri="{FF2B5EF4-FFF2-40B4-BE49-F238E27FC236}">
                    <a16:creationId xmlns:a16="http://schemas.microsoft.com/office/drawing/2014/main" id="{4748E42E-75DE-4848-8654-FFC68950D0C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ṩḷiḓé">
                <a:extLst>
                  <a:ext uri="{FF2B5EF4-FFF2-40B4-BE49-F238E27FC236}">
                    <a16:creationId xmlns:a16="http://schemas.microsoft.com/office/drawing/2014/main" id="{CA54A7CF-ECA6-45A9-B707-B33A0730879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sľíḋê">
                <a:extLst>
                  <a:ext uri="{FF2B5EF4-FFF2-40B4-BE49-F238E27FC236}">
                    <a16:creationId xmlns:a16="http://schemas.microsoft.com/office/drawing/2014/main" id="{5B8F06BD-5326-4DD4-A735-1609C656A1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ḷïḑê">
                <a:extLst>
                  <a:ext uri="{FF2B5EF4-FFF2-40B4-BE49-F238E27FC236}">
                    <a16:creationId xmlns:a16="http://schemas.microsoft.com/office/drawing/2014/main" id="{8CEC8E29-88F5-4E0B-99A2-E187B6A77FC8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$1iḍé">
                <a:extLst>
                  <a:ext uri="{FF2B5EF4-FFF2-40B4-BE49-F238E27FC236}">
                    <a16:creationId xmlns:a16="http://schemas.microsoft.com/office/drawing/2014/main" id="{B1555A4D-B6EA-4A4F-95B7-F3DECC25084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šľíḋe">
                <a:extLst>
                  <a:ext uri="{FF2B5EF4-FFF2-40B4-BE49-F238E27FC236}">
                    <a16:creationId xmlns:a16="http://schemas.microsoft.com/office/drawing/2014/main" id="{83400D36-CE65-4A0D-8CF8-5DE87FD4E40C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$1iḑê">
                <a:extLst>
                  <a:ext uri="{FF2B5EF4-FFF2-40B4-BE49-F238E27FC236}">
                    <a16:creationId xmlns:a16="http://schemas.microsoft.com/office/drawing/2014/main" id="{46E7D2ED-2B48-4BAA-BFC0-C97CB8D6707B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$1iḋé">
                <a:extLst>
                  <a:ext uri="{FF2B5EF4-FFF2-40B4-BE49-F238E27FC236}">
                    <a16:creationId xmlns:a16="http://schemas.microsoft.com/office/drawing/2014/main" id="{8F6D3F33-8563-4B8D-8A76-45ADD1A8705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şḷíďè">
                <a:extLst>
                  <a:ext uri="{FF2B5EF4-FFF2-40B4-BE49-F238E27FC236}">
                    <a16:creationId xmlns:a16="http://schemas.microsoft.com/office/drawing/2014/main" id="{D5610A0B-D2CB-4D29-98AC-E285648BB97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ṩľídé">
                <a:extLst>
                  <a:ext uri="{FF2B5EF4-FFF2-40B4-BE49-F238E27FC236}">
                    <a16:creationId xmlns:a16="http://schemas.microsoft.com/office/drawing/2014/main" id="{E94A47C1-56B7-4A8F-8858-6EB0F5CDF411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ş1idê">
                <a:extLst>
                  <a:ext uri="{FF2B5EF4-FFF2-40B4-BE49-F238E27FC236}">
                    <a16:creationId xmlns:a16="http://schemas.microsoft.com/office/drawing/2014/main" id="{D01B0044-0D35-4567-B0FE-BCEF9F5BD90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ŝḻiḋe">
                <a:extLst>
                  <a:ext uri="{FF2B5EF4-FFF2-40B4-BE49-F238E27FC236}">
                    <a16:creationId xmlns:a16="http://schemas.microsoft.com/office/drawing/2014/main" id="{65426DF0-8538-42FD-8031-22D63B3E6AB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Slïḑè">
                <a:extLst>
                  <a:ext uri="{FF2B5EF4-FFF2-40B4-BE49-F238E27FC236}">
                    <a16:creationId xmlns:a16="http://schemas.microsoft.com/office/drawing/2014/main" id="{A5AA8D3A-3320-440E-930C-847A44CBACD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1íḋè">
                <a:extLst>
                  <a:ext uri="{FF2B5EF4-FFF2-40B4-BE49-F238E27FC236}">
                    <a16:creationId xmlns:a16="http://schemas.microsoft.com/office/drawing/2014/main" id="{43AC797C-8B1C-4750-90F6-746632416AE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ŝḻiḍê">
                <a:extLst>
                  <a:ext uri="{FF2B5EF4-FFF2-40B4-BE49-F238E27FC236}">
                    <a16:creationId xmlns:a16="http://schemas.microsoft.com/office/drawing/2014/main" id="{F57213F4-1DC0-4ACA-A871-CFD80B35B18E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ṧ1íďé">
                <a:extLst>
                  <a:ext uri="{FF2B5EF4-FFF2-40B4-BE49-F238E27FC236}">
                    <a16:creationId xmlns:a16="http://schemas.microsoft.com/office/drawing/2014/main" id="{6206EE3F-61CC-4307-B11A-A151EF5914EB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S1íďè">
                <a:extLst>
                  <a:ext uri="{FF2B5EF4-FFF2-40B4-BE49-F238E27FC236}">
                    <a16:creationId xmlns:a16="http://schemas.microsoft.com/office/drawing/2014/main" id="{A450D5D3-B5F5-4939-B459-E75D315D8D4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ṣḷîḍê">
                <a:extLst>
                  <a:ext uri="{FF2B5EF4-FFF2-40B4-BE49-F238E27FC236}">
                    <a16:creationId xmlns:a16="http://schemas.microsoft.com/office/drawing/2014/main" id="{E71FAE19-AFCC-45C3-A04E-D1CB054286C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šḷïḑê">
                <a:extLst>
                  <a:ext uri="{FF2B5EF4-FFF2-40B4-BE49-F238E27FC236}">
                    <a16:creationId xmlns:a16="http://schemas.microsoft.com/office/drawing/2014/main" id="{F9D4C83A-EDE7-4FC6-9067-8BC1D1FF09B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îŝļîḍè">
                <a:extLst>
                  <a:ext uri="{FF2B5EF4-FFF2-40B4-BE49-F238E27FC236}">
                    <a16:creationId xmlns:a16="http://schemas.microsoft.com/office/drawing/2014/main" id="{B6E60834-ADF8-436B-980D-1A278AFC0DE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liḑè">
                <a:extLst>
                  <a:ext uri="{FF2B5EF4-FFF2-40B4-BE49-F238E27FC236}">
                    <a16:creationId xmlns:a16="http://schemas.microsoft.com/office/drawing/2014/main" id="{00B89DC6-FAF1-4A3A-B10E-2CE4F467DC7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ṥ1îdé">
                <a:extLst>
                  <a:ext uri="{FF2B5EF4-FFF2-40B4-BE49-F238E27FC236}">
                    <a16:creationId xmlns:a16="http://schemas.microsoft.com/office/drawing/2014/main" id="{D019C3B4-FDF9-49CC-B630-ABE3935EB7C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ṣlîḑé">
                <a:extLst>
                  <a:ext uri="{FF2B5EF4-FFF2-40B4-BE49-F238E27FC236}">
                    <a16:creationId xmlns:a16="http://schemas.microsoft.com/office/drawing/2014/main" id="{73E0799E-1C51-46D4-B385-8C8181E9EE36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sliďé">
                <a:extLst>
                  <a:ext uri="{FF2B5EF4-FFF2-40B4-BE49-F238E27FC236}">
                    <a16:creationId xmlns:a16="http://schemas.microsoft.com/office/drawing/2014/main" id="{A716CD05-B554-45CC-82F6-9F430FE954A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ŝliḓè">
                <a:extLst>
                  <a:ext uri="{FF2B5EF4-FFF2-40B4-BE49-F238E27FC236}">
                    <a16:creationId xmlns:a16="http://schemas.microsoft.com/office/drawing/2014/main" id="{9025EC1A-9B92-4313-9273-13148EF78D5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Sļîḍé">
                <a:extLst>
                  <a:ext uri="{FF2B5EF4-FFF2-40B4-BE49-F238E27FC236}">
                    <a16:creationId xmlns:a16="http://schemas.microsoft.com/office/drawing/2014/main" id="{7C2854DB-1520-443A-B4C5-DE18B3C12003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íṣ1íḑê">
                <a:extLst>
                  <a:ext uri="{FF2B5EF4-FFF2-40B4-BE49-F238E27FC236}">
                    <a16:creationId xmlns:a16="http://schemas.microsoft.com/office/drawing/2014/main" id="{00A0CDAB-DCAE-4378-872E-EB7EB597220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ṥḷiḑê">
                <a:extLst>
                  <a:ext uri="{FF2B5EF4-FFF2-40B4-BE49-F238E27FC236}">
                    <a16:creationId xmlns:a16="http://schemas.microsoft.com/office/drawing/2014/main" id="{4DA70FE8-BF98-4E9D-BDD2-33499B91654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s1ïdè">
                <a:extLst>
                  <a:ext uri="{FF2B5EF4-FFF2-40B4-BE49-F238E27FC236}">
                    <a16:creationId xmlns:a16="http://schemas.microsoft.com/office/drawing/2014/main" id="{CCFF08B2-898E-447A-8D03-C00C0FC0A88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ŝľîdê">
                <a:extLst>
                  <a:ext uri="{FF2B5EF4-FFF2-40B4-BE49-F238E27FC236}">
                    <a16:creationId xmlns:a16="http://schemas.microsoft.com/office/drawing/2014/main" id="{23AAA006-67D0-498D-A502-C61755835073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şḷïḍe">
                <a:extLst>
                  <a:ext uri="{FF2B5EF4-FFF2-40B4-BE49-F238E27FC236}">
                    <a16:creationId xmlns:a16="http://schemas.microsoft.com/office/drawing/2014/main" id="{71987CF1-CB92-4820-9CF1-96A9E25D177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ṣ1îḋe">
                <a:extLst>
                  <a:ext uri="{FF2B5EF4-FFF2-40B4-BE49-F238E27FC236}">
                    <a16:creationId xmlns:a16="http://schemas.microsoft.com/office/drawing/2014/main" id="{FA95A70C-3856-4413-806A-1DFA95DBA04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îsļiḍè">
                <a:extLst>
                  <a:ext uri="{FF2B5EF4-FFF2-40B4-BE49-F238E27FC236}">
                    <a16:creationId xmlns:a16="http://schemas.microsoft.com/office/drawing/2014/main" id="{4BDA02AE-5AEE-428E-A447-CA244AD40AC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ṧ1íḋé">
                <a:extLst>
                  <a:ext uri="{FF2B5EF4-FFF2-40B4-BE49-F238E27FC236}">
                    <a16:creationId xmlns:a16="http://schemas.microsoft.com/office/drawing/2014/main" id="{3748838A-AE02-44A9-BDCB-9FA3C634D90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$ḻíḑé">
                <a:extLst>
                  <a:ext uri="{FF2B5EF4-FFF2-40B4-BE49-F238E27FC236}">
                    <a16:creationId xmlns:a16="http://schemas.microsoft.com/office/drawing/2014/main" id="{2872F34C-3319-4096-9358-9A9AE2E1BCA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ṣļiḋé">
                <a:extLst>
                  <a:ext uri="{FF2B5EF4-FFF2-40B4-BE49-F238E27FC236}">
                    <a16:creationId xmlns:a16="http://schemas.microsoft.com/office/drawing/2014/main" id="{6F7356C2-5D06-470D-84F3-17AFD0D4008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ş1îḋe">
                <a:extLst>
                  <a:ext uri="{FF2B5EF4-FFF2-40B4-BE49-F238E27FC236}">
                    <a16:creationId xmlns:a16="http://schemas.microsoft.com/office/drawing/2014/main" id="{3A6EA554-86EC-4C43-A8B0-9671877D68C2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$ḻiḋê">
                <a:extLst>
                  <a:ext uri="{FF2B5EF4-FFF2-40B4-BE49-F238E27FC236}">
                    <a16:creationId xmlns:a16="http://schemas.microsoft.com/office/drawing/2014/main" id="{6611F20D-F2EE-47BC-AA33-0B127DD0B45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335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8115409-83D6-4104-BD9C-8592CF2859A9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D4D8713-8B84-42C7-AB7C-39ECE9AA965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987610E-716D-4D1B-9F49-88AD37A0242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76AAD4F-DC96-4D19-A9A5-30CE7CD2C4D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FEA3A90-E201-4F87-ABF7-436BFC0960BE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伪随机数生成器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另一种定义方式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810BB58-1806-49A4-81B9-AD811E66274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C25A2FF3-8321-4F7B-BD66-A23B6D38E8F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B28A4CC-5840-49AC-ABE4-60C825F7B6C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17BE91D8-C58D-417F-B47D-B6666889936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EE0DF870-3C31-4283-8E78-E4C5B30A718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393FC2EE-EA4F-410C-B666-0658E45E4FC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90BBA67-96B2-4DEC-B180-6CC9F764398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70B0BE7D-A5F7-48DB-B837-296A699E92B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54F60B7-2DEB-4598-BB27-CC9E6F91D06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F18F1EE3-CAC0-41EC-8765-F5CCBA607F8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6FF67152-2124-423A-996B-F68F21B722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A4F4D49-A0E7-4E2A-B657-1D212590241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AFA2A6F-25D7-413B-AAAA-856AB747544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04001EC0-9880-491B-AD86-B0E68932A1AC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1AE8C20-B705-448F-8174-38E531BC636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E512F246-19D8-4786-8910-07DB8BAD0D5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DBDAC41-7A25-4A1E-AC17-8450E8A05BFA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33C77FF-AEC9-4C2F-9E64-E29A540BD2B9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81E7239-B4CC-4E0F-8E43-7A42E47311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2B689A1-14A8-49E3-9467-8A09FE44CFB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4292F99-C05F-40BA-AE32-F0645BEBDC93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C6F14E7-A9CD-4BEF-A9FE-4981AA58434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CB50F492-199D-4075-9796-FBE87D48B9B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29F72F1D-1801-4E1E-9ECB-FCB41DAF688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A01CEAF-B941-4EE2-B8D7-D90AF4ADE1B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120E1D5-77FD-4BB8-A453-140A07659D67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260745F-3B08-4C9B-BC54-3122A51462C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8D1F9F4A-26A5-4DB7-AB8D-409C709D3B0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60A560D-6768-49A3-B539-B72684891A4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10EC31D-7BDC-4914-A21B-B1530E5FEC8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7F5805E-99D1-431A-9E2B-60D9CF2DD60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EFC3C830-8E9D-4330-9AD6-C0919582998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A4FFEE6D-3BA9-489C-A374-0AC48C35E43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BA36F78-8701-4F62-92CB-C9AFE7C0523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08CB94B-541C-4DCB-9BCB-3CF23B322E9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E71C273-DB74-4C97-8CBB-A4FD46F18A36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199EDB20-CAB9-436C-BAEA-D9646B911BB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FDCB0E2-C377-48A4-B873-0F70C4A04C5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E52DF633-9D13-42EB-83D7-A729A7141FBC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E7DF54F-D000-4135-93C1-BA978562615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4071A8B-E09A-4FFF-AB01-08E9C710BFB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515625A-BB38-4B88-80A7-DD06DAC0BCE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BA7608F-14D7-4FC8-B402-4D0F9638D18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BBFC1B9-FC39-4AFA-B377-B315B055B13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8CD08291-953C-4AE0-9DE8-567BA454606F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29033B7-BF69-4C12-8C67-8781210F622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2FB856E-699C-4E04-92D4-78E06E043BE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7A863C9-DB17-48E8-BF6F-EA529857F07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02AC9830-E66E-4481-AE5A-384A1F75FEC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5590D67-FEAD-43D9-92F7-E32D3908077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594470C-6A91-44EA-8BB2-3DA4B672FC9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A36D9FF-D0B5-4D46-AAE9-D8575315A5A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6DB6EE59-40D8-430A-BAF9-304AE856F63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5F304B8-1AC4-4828-BEAE-214430009FB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A6F713CC-37AA-4266-9238-ECCCB3612C5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105131A9-BEFD-4573-85A7-6365E30E885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DEC8B84-64B8-41C7-B902-CE78DF64BD3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73E9777-A623-49A8-81C9-B67B47D4A1A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F678DCD-9EDA-403C-875B-59B22639AE6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0A27A14-BEBF-4834-8EC2-758076DBC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伪随机数生成器（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Pseudorandom Generator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PRG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确定多项式时间算法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，用于将一个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均匀随机选取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的长度为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的短种子扩展为长度为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（多项式扩展因子）的伪随机输出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1EDA6533-E758-46EA-8072-EC4256EC7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892887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确定多项式时间算法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是伪随机数生成器，其输入为种子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是种子，其满足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（扩展性）对于每个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而言，满足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&gt;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C15CAB47-9D8F-49A7-8101-16CB08259ECA}"/>
              </a:ext>
            </a:extLst>
          </p:cNvPr>
          <p:cNvGrpSpPr/>
          <p:nvPr/>
        </p:nvGrpSpPr>
        <p:grpSpPr>
          <a:xfrm>
            <a:off x="5959484" y="4513696"/>
            <a:ext cx="4927588" cy="572258"/>
            <a:chOff x="1618171" y="1650708"/>
            <a:chExt cx="9027999" cy="201651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68F5573-D5DB-4B45-878F-203BCF1B56DF}"/>
                </a:ext>
              </a:extLst>
            </p:cNvPr>
            <p:cNvGrpSpPr/>
            <p:nvPr/>
          </p:nvGrpSpPr>
          <p:grpSpPr>
            <a:xfrm>
              <a:off x="1618171" y="1650708"/>
              <a:ext cx="9027999" cy="2016518"/>
              <a:chOff x="1621064" y="1602582"/>
              <a:chExt cx="9027999" cy="1510863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118629B-7E21-438C-94FC-03D44282B5E6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4B2D169-D46F-418C-BCEE-179F495222EB}"/>
                  </a:ext>
                </a:extLst>
              </p:cNvPr>
              <p:cNvSpPr/>
              <p:nvPr/>
            </p:nvSpPr>
            <p:spPr>
              <a:xfrm>
                <a:off x="1621064" y="1602582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54BC371-B9A7-474C-BD03-6F78A87BBA4E}"/>
                </a:ext>
              </a:extLst>
            </p:cNvPr>
            <p:cNvSpPr/>
            <p:nvPr/>
          </p:nvSpPr>
          <p:spPr>
            <a:xfrm>
              <a:off x="1867300" y="1775619"/>
              <a:ext cx="8625398" cy="175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一般不用 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而用 </a:t>
              </a:r>
              <a:r>
                <a:rPr lang="el-GR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λ</a:t>
              </a: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表示安全参数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25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B69C5-39C0-4B97-9E7F-A2F670596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：为什么要给出安全伪随机数生成器的定义？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：什么是安全的伪随机数生成器？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我们可以根据结论反推原因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先考虑伪随机数生成器能做什么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9C490EC-9429-4B84-9DEC-03EB2B5DED89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3CF136-75F8-43F4-9655-AC6776070ED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CD1DD7D-C2BE-4FEB-9975-72401F0AFC1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1CD0FA60-60C0-4A8B-BD55-2A7C4A4F260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54CFDA-FFA6-4EEC-8611-B94438AFA6A4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伪随机数生成器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思考</a:t>
              </a:r>
            </a:p>
          </p:txBody>
        </p:sp>
        <p:grpSp>
          <p:nvGrpSpPr>
            <p:cNvPr id="7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671784F-55E8-485E-B1A1-250D51F0FCC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8" name="ïṧḷïḋe">
                <a:extLst>
                  <a:ext uri="{FF2B5EF4-FFF2-40B4-BE49-F238E27FC236}">
                    <a16:creationId xmlns:a16="http://schemas.microsoft.com/office/drawing/2014/main" id="{E29A252C-71D5-42F7-A817-B5FF0659003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ïṩļïḋe">
                <a:extLst>
                  <a:ext uri="{FF2B5EF4-FFF2-40B4-BE49-F238E27FC236}">
                    <a16:creationId xmlns:a16="http://schemas.microsoft.com/office/drawing/2014/main" id="{01E4E0F8-2B64-4121-AFCE-D2F283599C0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Sļíḑé">
                <a:extLst>
                  <a:ext uri="{FF2B5EF4-FFF2-40B4-BE49-F238E27FC236}">
                    <a16:creationId xmlns:a16="http://schemas.microsoft.com/office/drawing/2014/main" id="{36A1CC2B-90C1-453E-AFBC-2A853EEBF31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šlîďè">
                <a:extLst>
                  <a:ext uri="{FF2B5EF4-FFF2-40B4-BE49-F238E27FC236}">
                    <a16:creationId xmlns:a16="http://schemas.microsoft.com/office/drawing/2014/main" id="{241BAF87-4737-4A41-A66D-297DD240DCD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ṧ1ïďé">
                <a:extLst>
                  <a:ext uri="{FF2B5EF4-FFF2-40B4-BE49-F238E27FC236}">
                    <a16:creationId xmlns:a16="http://schemas.microsoft.com/office/drawing/2014/main" id="{25B2D4C1-78D7-4A8E-B335-A1CB9C02276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ḻiḍè">
                <a:extLst>
                  <a:ext uri="{FF2B5EF4-FFF2-40B4-BE49-F238E27FC236}">
                    <a16:creationId xmlns:a16="http://schemas.microsoft.com/office/drawing/2014/main" id="{3280816F-1996-4F95-8FC6-878C1C26868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$líḍé">
                <a:extLst>
                  <a:ext uri="{FF2B5EF4-FFF2-40B4-BE49-F238E27FC236}">
                    <a16:creationId xmlns:a16="http://schemas.microsoft.com/office/drawing/2014/main" id="{31ABBCFF-5B56-490B-AAF7-11110F40E35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ļíḓe">
                <a:extLst>
                  <a:ext uri="{FF2B5EF4-FFF2-40B4-BE49-F238E27FC236}">
                    <a16:creationId xmlns:a16="http://schemas.microsoft.com/office/drawing/2014/main" id="{79C99E3B-3BF0-4946-847A-A745F8CB585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ṡ1îḋê">
                <a:extLst>
                  <a:ext uri="{FF2B5EF4-FFF2-40B4-BE49-F238E27FC236}">
                    <a16:creationId xmlns:a16="http://schemas.microsoft.com/office/drawing/2014/main" id="{2B5DBDDD-893A-4783-9FA3-9BB7573FD1C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sḻíďè">
                <a:extLst>
                  <a:ext uri="{FF2B5EF4-FFF2-40B4-BE49-F238E27FC236}">
                    <a16:creationId xmlns:a16="http://schemas.microsoft.com/office/drawing/2014/main" id="{7D04AEAB-CBB9-4827-9C04-3DF6908B917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Sļïḍe">
                <a:extLst>
                  <a:ext uri="{FF2B5EF4-FFF2-40B4-BE49-F238E27FC236}">
                    <a16:creationId xmlns:a16="http://schemas.microsoft.com/office/drawing/2014/main" id="{F5ED616A-3818-4BC5-AC26-03372F3C9EC0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dè">
                <a:extLst>
                  <a:ext uri="{FF2B5EF4-FFF2-40B4-BE49-F238E27FC236}">
                    <a16:creationId xmlns:a16="http://schemas.microsoft.com/office/drawing/2014/main" id="{A9D7BA41-B5E4-4641-B32F-71C9BFE42FBE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śļîḋé">
                <a:extLst>
                  <a:ext uri="{FF2B5EF4-FFF2-40B4-BE49-F238E27FC236}">
                    <a16:creationId xmlns:a16="http://schemas.microsoft.com/office/drawing/2014/main" id="{92757D3D-42FA-4FED-8CAE-7C99823D8863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ṣ1ïḓè">
                <a:extLst>
                  <a:ext uri="{FF2B5EF4-FFF2-40B4-BE49-F238E27FC236}">
                    <a16:creationId xmlns:a16="http://schemas.microsoft.com/office/drawing/2014/main" id="{A713BFDE-6C97-4B8C-8631-72B885E3B26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şḷiḓe">
                <a:extLst>
                  <a:ext uri="{FF2B5EF4-FFF2-40B4-BE49-F238E27FC236}">
                    <a16:creationId xmlns:a16="http://schemas.microsoft.com/office/drawing/2014/main" id="{CC47F013-1A7B-4BC8-8855-07ACA8EFE7A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šľïḑè">
                <a:extLst>
                  <a:ext uri="{FF2B5EF4-FFF2-40B4-BE49-F238E27FC236}">
                    <a16:creationId xmlns:a16="http://schemas.microsoft.com/office/drawing/2014/main" id="{4E525537-2B20-4D1E-AC82-AB0E2812B400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ḷîḋé">
                <a:extLst>
                  <a:ext uri="{FF2B5EF4-FFF2-40B4-BE49-F238E27FC236}">
                    <a16:creationId xmlns:a16="http://schemas.microsoft.com/office/drawing/2014/main" id="{46D5AF26-9B91-4759-8B77-A4915E4D43C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šlîḋê">
                <a:extLst>
                  <a:ext uri="{FF2B5EF4-FFF2-40B4-BE49-F238E27FC236}">
                    <a16:creationId xmlns:a16="http://schemas.microsoft.com/office/drawing/2014/main" id="{AFC84484-6917-42D0-9183-56DCA2F158A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ṧḻiḓe">
                <a:extLst>
                  <a:ext uri="{FF2B5EF4-FFF2-40B4-BE49-F238E27FC236}">
                    <a16:creationId xmlns:a16="http://schemas.microsoft.com/office/drawing/2014/main" id="{97DCC0F8-AEA5-43B9-9A29-FE83AB8A86C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liḋè">
                <a:extLst>
                  <a:ext uri="{FF2B5EF4-FFF2-40B4-BE49-F238E27FC236}">
                    <a16:creationId xmlns:a16="http://schemas.microsoft.com/office/drawing/2014/main" id="{E99DC2B8-08E4-4C86-B027-F835D75AEA5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sľíďe">
                <a:extLst>
                  <a:ext uri="{FF2B5EF4-FFF2-40B4-BE49-F238E27FC236}">
                    <a16:creationId xmlns:a16="http://schemas.microsoft.com/office/drawing/2014/main" id="{D7035CFC-6EE2-4C3F-9390-3F59BF5937C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ṩḷiḓé">
                <a:extLst>
                  <a:ext uri="{FF2B5EF4-FFF2-40B4-BE49-F238E27FC236}">
                    <a16:creationId xmlns:a16="http://schemas.microsoft.com/office/drawing/2014/main" id="{39218772-342F-4D76-92B9-1A01FD56C3C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sľíḋê">
                <a:extLst>
                  <a:ext uri="{FF2B5EF4-FFF2-40B4-BE49-F238E27FC236}">
                    <a16:creationId xmlns:a16="http://schemas.microsoft.com/office/drawing/2014/main" id="{F5B09211-4083-4E41-9350-B8D7E4B98B7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ḷïḑê">
                <a:extLst>
                  <a:ext uri="{FF2B5EF4-FFF2-40B4-BE49-F238E27FC236}">
                    <a16:creationId xmlns:a16="http://schemas.microsoft.com/office/drawing/2014/main" id="{BAE130E3-6980-4C0E-90E8-1BC0AEFE499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$1iḍé">
                <a:extLst>
                  <a:ext uri="{FF2B5EF4-FFF2-40B4-BE49-F238E27FC236}">
                    <a16:creationId xmlns:a16="http://schemas.microsoft.com/office/drawing/2014/main" id="{8F8105D0-9AB1-48C4-929A-96370DA24C97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šľíḋe">
                <a:extLst>
                  <a:ext uri="{FF2B5EF4-FFF2-40B4-BE49-F238E27FC236}">
                    <a16:creationId xmlns:a16="http://schemas.microsoft.com/office/drawing/2014/main" id="{42B0003B-C431-48D2-A0C8-5A2EDE62E4A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ḑê">
                <a:extLst>
                  <a:ext uri="{FF2B5EF4-FFF2-40B4-BE49-F238E27FC236}">
                    <a16:creationId xmlns:a16="http://schemas.microsoft.com/office/drawing/2014/main" id="{5087BB3B-6AF5-4B43-8259-DAD6D1AE6CC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$1iḋé">
                <a:extLst>
                  <a:ext uri="{FF2B5EF4-FFF2-40B4-BE49-F238E27FC236}">
                    <a16:creationId xmlns:a16="http://schemas.microsoft.com/office/drawing/2014/main" id="{51A36EE5-F0EF-47ED-91DB-F66992FA758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şḷíďè">
                <a:extLst>
                  <a:ext uri="{FF2B5EF4-FFF2-40B4-BE49-F238E27FC236}">
                    <a16:creationId xmlns:a16="http://schemas.microsoft.com/office/drawing/2014/main" id="{F121E262-9E0F-437B-9CAF-2854360CB5F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ṩľídé">
                <a:extLst>
                  <a:ext uri="{FF2B5EF4-FFF2-40B4-BE49-F238E27FC236}">
                    <a16:creationId xmlns:a16="http://schemas.microsoft.com/office/drawing/2014/main" id="{4BE42123-BFD0-42BD-946B-C1379647C7F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ş1idê">
                <a:extLst>
                  <a:ext uri="{FF2B5EF4-FFF2-40B4-BE49-F238E27FC236}">
                    <a16:creationId xmlns:a16="http://schemas.microsoft.com/office/drawing/2014/main" id="{2E83D962-26EA-4E5C-AA98-0F8582BFBE5A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ŝḻiḋe">
                <a:extLst>
                  <a:ext uri="{FF2B5EF4-FFF2-40B4-BE49-F238E27FC236}">
                    <a16:creationId xmlns:a16="http://schemas.microsoft.com/office/drawing/2014/main" id="{354EA8A1-36D1-4B01-A9F9-9048D1AAAD9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lïḑè">
                <a:extLst>
                  <a:ext uri="{FF2B5EF4-FFF2-40B4-BE49-F238E27FC236}">
                    <a16:creationId xmlns:a16="http://schemas.microsoft.com/office/drawing/2014/main" id="{2E055680-BE75-48D8-ACE6-5F6D9147EE0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s1íḋè">
                <a:extLst>
                  <a:ext uri="{FF2B5EF4-FFF2-40B4-BE49-F238E27FC236}">
                    <a16:creationId xmlns:a16="http://schemas.microsoft.com/office/drawing/2014/main" id="{6F112549-A582-4F3C-A6E2-0463CE8C206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ŝḻiḍê">
                <a:extLst>
                  <a:ext uri="{FF2B5EF4-FFF2-40B4-BE49-F238E27FC236}">
                    <a16:creationId xmlns:a16="http://schemas.microsoft.com/office/drawing/2014/main" id="{C6E0020A-B5DB-493E-9B98-A4E090EB4FB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ṧ1íďé">
                <a:extLst>
                  <a:ext uri="{FF2B5EF4-FFF2-40B4-BE49-F238E27FC236}">
                    <a16:creationId xmlns:a16="http://schemas.microsoft.com/office/drawing/2014/main" id="{10E92E31-FE37-4375-84BA-DB820EE9589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1íďè">
                <a:extLst>
                  <a:ext uri="{FF2B5EF4-FFF2-40B4-BE49-F238E27FC236}">
                    <a16:creationId xmlns:a16="http://schemas.microsoft.com/office/drawing/2014/main" id="{53A29D3B-DAD9-4675-AC62-2DFFD9FE20D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ṣḷîḍê">
                <a:extLst>
                  <a:ext uri="{FF2B5EF4-FFF2-40B4-BE49-F238E27FC236}">
                    <a16:creationId xmlns:a16="http://schemas.microsoft.com/office/drawing/2014/main" id="{6244C098-F6F6-4EE3-9CF9-F68C46583C9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šḷïḑê">
                <a:extLst>
                  <a:ext uri="{FF2B5EF4-FFF2-40B4-BE49-F238E27FC236}">
                    <a16:creationId xmlns:a16="http://schemas.microsoft.com/office/drawing/2014/main" id="{C3C26BEA-FC99-4580-81E2-4966ED5A683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ŝļîḍè">
                <a:extLst>
                  <a:ext uri="{FF2B5EF4-FFF2-40B4-BE49-F238E27FC236}">
                    <a16:creationId xmlns:a16="http://schemas.microsoft.com/office/drawing/2014/main" id="{3B64CF11-5EE3-4D95-ABCD-3BBCFEF648A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śliḑè">
                <a:extLst>
                  <a:ext uri="{FF2B5EF4-FFF2-40B4-BE49-F238E27FC236}">
                    <a16:creationId xmlns:a16="http://schemas.microsoft.com/office/drawing/2014/main" id="{4C547451-8539-40BF-9B8E-60E08A72C232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ṥ1îdé">
                <a:extLst>
                  <a:ext uri="{FF2B5EF4-FFF2-40B4-BE49-F238E27FC236}">
                    <a16:creationId xmlns:a16="http://schemas.microsoft.com/office/drawing/2014/main" id="{B6DE2CDE-D4D4-43C6-BA15-EEE5F023DB4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ṣlîḑé">
                <a:extLst>
                  <a:ext uri="{FF2B5EF4-FFF2-40B4-BE49-F238E27FC236}">
                    <a16:creationId xmlns:a16="http://schemas.microsoft.com/office/drawing/2014/main" id="{05610ED9-C94A-48AA-B365-75125BA6EA4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liďé">
                <a:extLst>
                  <a:ext uri="{FF2B5EF4-FFF2-40B4-BE49-F238E27FC236}">
                    <a16:creationId xmlns:a16="http://schemas.microsoft.com/office/drawing/2014/main" id="{21CA2680-620C-433D-BFB1-3A05374F286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ŝliḓè">
                <a:extLst>
                  <a:ext uri="{FF2B5EF4-FFF2-40B4-BE49-F238E27FC236}">
                    <a16:creationId xmlns:a16="http://schemas.microsoft.com/office/drawing/2014/main" id="{813FC149-6B7F-4B89-9748-5D7A9B17A9F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Sļîḍé">
                <a:extLst>
                  <a:ext uri="{FF2B5EF4-FFF2-40B4-BE49-F238E27FC236}">
                    <a16:creationId xmlns:a16="http://schemas.microsoft.com/office/drawing/2014/main" id="{C29920B1-9C1D-4920-B825-CE0B4D893DD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1íḑê">
                <a:extLst>
                  <a:ext uri="{FF2B5EF4-FFF2-40B4-BE49-F238E27FC236}">
                    <a16:creationId xmlns:a16="http://schemas.microsoft.com/office/drawing/2014/main" id="{4343EF4E-3209-40E5-AA04-BF064FE21BA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ṥḷiḑê">
                <a:extLst>
                  <a:ext uri="{FF2B5EF4-FFF2-40B4-BE49-F238E27FC236}">
                    <a16:creationId xmlns:a16="http://schemas.microsoft.com/office/drawing/2014/main" id="{5215B351-99A9-4CA4-BFE5-97B4818D4CC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s1ïdè">
                <a:extLst>
                  <a:ext uri="{FF2B5EF4-FFF2-40B4-BE49-F238E27FC236}">
                    <a16:creationId xmlns:a16="http://schemas.microsoft.com/office/drawing/2014/main" id="{9CDCF413-2868-4BCF-A39B-8F6C62EEF8E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ŝľîdê">
                <a:extLst>
                  <a:ext uri="{FF2B5EF4-FFF2-40B4-BE49-F238E27FC236}">
                    <a16:creationId xmlns:a16="http://schemas.microsoft.com/office/drawing/2014/main" id="{2389CEDA-4783-498D-B250-FF7FFD62BF47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ḷïḍe">
                <a:extLst>
                  <a:ext uri="{FF2B5EF4-FFF2-40B4-BE49-F238E27FC236}">
                    <a16:creationId xmlns:a16="http://schemas.microsoft.com/office/drawing/2014/main" id="{B6ED994D-B498-46E0-A6A6-96C37B9D027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1îḋe">
                <a:extLst>
                  <a:ext uri="{FF2B5EF4-FFF2-40B4-BE49-F238E27FC236}">
                    <a16:creationId xmlns:a16="http://schemas.microsoft.com/office/drawing/2014/main" id="{11CAE8E2-9CF0-4897-921F-F0161B98CDD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sļiḍè">
                <a:extLst>
                  <a:ext uri="{FF2B5EF4-FFF2-40B4-BE49-F238E27FC236}">
                    <a16:creationId xmlns:a16="http://schemas.microsoft.com/office/drawing/2014/main" id="{2866FE00-3E24-4EE3-BAE0-8C405E7B654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ṧ1íḋé">
                <a:extLst>
                  <a:ext uri="{FF2B5EF4-FFF2-40B4-BE49-F238E27FC236}">
                    <a16:creationId xmlns:a16="http://schemas.microsoft.com/office/drawing/2014/main" id="{6AEB5E08-4B11-42F7-A1DD-CE3BE9777A50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$ḻíḑé">
                <a:extLst>
                  <a:ext uri="{FF2B5EF4-FFF2-40B4-BE49-F238E27FC236}">
                    <a16:creationId xmlns:a16="http://schemas.microsoft.com/office/drawing/2014/main" id="{00B87F08-1B75-4ACF-9762-8C2E5E0EB3AB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ṣļiḋé">
                <a:extLst>
                  <a:ext uri="{FF2B5EF4-FFF2-40B4-BE49-F238E27FC236}">
                    <a16:creationId xmlns:a16="http://schemas.microsoft.com/office/drawing/2014/main" id="{EE7482A5-960D-4E07-822E-3A18CD9104D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ş1îḋe">
                <a:extLst>
                  <a:ext uri="{FF2B5EF4-FFF2-40B4-BE49-F238E27FC236}">
                    <a16:creationId xmlns:a16="http://schemas.microsoft.com/office/drawing/2014/main" id="{1C06733F-BE8D-4346-8251-69F2B9F88E9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$ḻiḋê">
                <a:extLst>
                  <a:ext uri="{FF2B5EF4-FFF2-40B4-BE49-F238E27FC236}">
                    <a16:creationId xmlns:a16="http://schemas.microsoft.com/office/drawing/2014/main" id="{B1A19C92-5F19-432B-8984-CD569F6D4C2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30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D44F993-9BCA-4BFA-B1DB-7F719532F7A2}"/>
              </a:ext>
            </a:extLst>
          </p:cNvPr>
          <p:cNvGrpSpPr/>
          <p:nvPr/>
        </p:nvGrpSpPr>
        <p:grpSpPr>
          <a:xfrm>
            <a:off x="458000" y="379930"/>
            <a:ext cx="9316315" cy="688062"/>
            <a:chOff x="458000" y="379930"/>
            <a:chExt cx="9316315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5DC57D9-A123-4C99-B6A4-828E63DDEAF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983A5F3-1986-4736-B25D-CA90B87408D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B5179CBC-67B4-4E71-AF92-A9FF95334E4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ECA4A71-0285-4B63-85DE-70662699B4DD}"/>
                </a:ext>
              </a:extLst>
            </p:cNvPr>
            <p:cNvSpPr txBox="1"/>
            <p:nvPr/>
          </p:nvSpPr>
          <p:spPr>
            <a:xfrm>
              <a:off x="1146061" y="472593"/>
              <a:ext cx="8628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伪随机数生成器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计算安全的方案构造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5B78455-A2B8-4921-8AFB-778AAD78AE76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F767DAEA-21FE-4349-8DBC-DF0EE02CEC9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51A2737-7700-48C3-AB82-4D7DFC1B753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81638CD4-3B88-493F-8D79-906ED2EED90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B8D21BF0-AB1B-4497-83EF-BA57ADCED17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212CCE6D-99F9-4412-8563-2ED586B35DE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AEBDDE8D-C649-4E3C-9978-051F959E36D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FD60145F-98E5-485D-9D89-D70F06799AA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120E84B9-6647-4B19-8074-2A1C95AD88C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E0A724D7-0D24-49E0-A3E3-F75412056D5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5F89D6FB-9EFA-4C9B-A424-7776AD76912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72ABB87A-370B-40A5-AD26-30204448708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6C737F6A-1B4B-439C-8997-C6D61E4C5F5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BDBB6CAF-CE48-46AA-9775-437C0FFED16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6344B42A-800B-4F95-822A-5BF57252B19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D55A3AB3-FBC9-4D3E-9225-6823675D8A2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FFF222DC-DD1E-4626-B4AE-C273E48CE940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09A10553-3B36-4DCD-B936-7A340AE3D61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87D8EF8A-626C-4AA2-A0A9-BEED46EA715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BCECCA59-FCC1-4C82-B293-13A72C0D540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C9C14135-D94E-4BE3-8E9D-4F286CE62DC3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183D53D7-8FDC-4844-8E87-D7590B5818B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A5DB474B-EB2B-4A35-8788-631BBD4307A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0FA3953-020B-4E2E-8481-9A256277FF8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C368375A-ED9E-4820-BE2A-47494264403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14077F6F-CFE7-44F5-8C84-88EBD142C197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1ED69121-C2BB-4938-9C57-2257C764FCE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2C1DBC05-5024-4906-98A6-309A6709DCF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7496BCF1-01FE-4C2C-968D-2E89880894DA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13E735BD-3BCA-4344-A5DE-8DE903716B9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3EC7A303-7C1F-4824-A10D-75574BD439C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7D080D2B-2235-4E6B-A838-066733C1436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A4710E14-1027-4C06-97A8-DC4A33CBB03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2CA7FAFC-F5BE-42F9-9682-BE1DFF2A75E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B5848799-66AA-4B34-A09E-4E682F63106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A833149B-FCFE-48EF-9E0C-28B647B94D8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4E37063C-4458-424D-95BF-FFADB3B2A33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30CB4B9-1D91-48D0-9571-A784679E872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2BE9F894-AE1C-4CE7-8E5B-F2FC0CD5529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A1F53A5D-5B46-473E-A4C3-649B5178AF6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E10A0036-072D-4B36-BC1F-1E0A5688A5EE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85421788-59AD-445F-B9E5-DD8A8FE35D43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5194A553-B0BF-4DEB-8348-F93BCB16067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42EF4C77-366B-4081-A56F-D1D49178BE7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2E6B2638-1885-4504-8228-DEDB3EA9C24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B9A57B05-F6CF-44CA-9C14-81A5771A7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898F587C-6536-4C33-BD66-D2A3C6B047C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E288E8A2-2BB7-4414-825C-AC2FBBC66EB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A51FBD31-CC6E-4723-A0FE-6A080D10D6A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B94C38CC-1203-46AF-92E8-F8C8AD28DA2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953E7E99-91C8-4F61-9818-329ED8A2BF5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319B6804-46D2-47F2-9A93-9C77A2BC790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486BCCF9-DDB1-47F2-B41E-AFC9DAD702B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DA11C276-85FD-4638-86C7-071C5014814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BB6A1F1-DA4B-4A4A-BF00-8ADEDA78BFD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1F21FA3F-F0C8-4491-8A62-B42F81BDEFA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4AB73AC7-7478-421E-9613-CBADEC39211C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5F177D77-F220-4EAD-8711-3F989667BF93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7B8A3645-C19D-4157-98B2-0E8901145F6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3C7C5917-45F1-4377-8309-8BA07D961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回顾“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一次一密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明文空间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、密文空间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和密钥空间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密钥生成算法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中根据均匀分布选取一个二进制比特串作为密钥（空间中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个元素任一个被选中的概率均为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，算法被定义为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解密算法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，算法被定义为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CA81ED75-3F8F-46D3-BAED-88ABA7BA2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00513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：对于所有的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endParaRPr lang="zh-CN" altLang="en-US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6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A9D34992-4233-43F0-96AC-3EE00C76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20093" cy="271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如何构造一个对称密钥加密方案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具备窃听者存在的情况下的不可区分性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注意到密钥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固定（不小于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），明文长度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|&gt;|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，而在“一次一密”中二者相同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考虑使用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扩展因子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（多项式）的伪随机数生成器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，满足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)|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|) = 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2C3FB34-8E6A-40B5-BF8E-D458E5FEB793}"/>
              </a:ext>
            </a:extLst>
          </p:cNvPr>
          <p:cNvSpPr/>
          <p:nvPr/>
        </p:nvSpPr>
        <p:spPr>
          <a:xfrm>
            <a:off x="2340346" y="4362647"/>
            <a:ext cx="1246455" cy="494236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8E74E18-278A-4171-9F1C-2F08F063E226}"/>
              </a:ext>
            </a:extLst>
          </p:cNvPr>
          <p:cNvSpPr/>
          <p:nvPr/>
        </p:nvSpPr>
        <p:spPr>
          <a:xfrm>
            <a:off x="4395177" y="4362647"/>
            <a:ext cx="494236" cy="494236"/>
          </a:xfrm>
          <a:prstGeom prst="rect">
            <a:avLst/>
          </a:prstGeom>
          <a:solidFill>
            <a:srgbClr val="C0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56">
            <a:extLst>
              <a:ext uri="{FF2B5EF4-FFF2-40B4-BE49-F238E27FC236}">
                <a16:creationId xmlns:a16="http://schemas.microsoft.com/office/drawing/2014/main" id="{B3C06A7F-F84F-4C79-AE45-60FA51DC3C10}"/>
              </a:ext>
            </a:extLst>
          </p:cNvPr>
          <p:cNvCxnSpPr>
            <a:cxnSpLocks noChangeShapeType="1"/>
            <a:stCxn id="67" idx="3"/>
            <a:endCxn id="68" idx="1"/>
          </p:cNvCxnSpPr>
          <p:nvPr/>
        </p:nvCxnSpPr>
        <p:spPr bwMode="auto">
          <a:xfrm>
            <a:off x="3586801" y="4609765"/>
            <a:ext cx="808376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FA5897C-4C36-44F0-8E57-B42BFD163DAA}"/>
              </a:ext>
            </a:extLst>
          </p:cNvPr>
          <p:cNvSpPr/>
          <p:nvPr/>
        </p:nvSpPr>
        <p:spPr>
          <a:xfrm>
            <a:off x="5697789" y="4362647"/>
            <a:ext cx="1246455" cy="494236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填充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56">
            <a:extLst>
              <a:ext uri="{FF2B5EF4-FFF2-40B4-BE49-F238E27FC236}">
                <a16:creationId xmlns:a16="http://schemas.microsoft.com/office/drawing/2014/main" id="{04C6A9EF-997A-42D9-B295-5C4A5A2FA0B1}"/>
              </a:ext>
            </a:extLst>
          </p:cNvPr>
          <p:cNvCxnSpPr>
            <a:cxnSpLocks noChangeShapeType="1"/>
            <a:stCxn id="68" idx="3"/>
            <a:endCxn id="72" idx="1"/>
          </p:cNvCxnSpPr>
          <p:nvPr/>
        </p:nvCxnSpPr>
        <p:spPr bwMode="auto">
          <a:xfrm>
            <a:off x="4889413" y="4609765"/>
            <a:ext cx="808376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3A8F0ED-64FB-4BF9-82F2-50A71AAEB3F9}"/>
              </a:ext>
            </a:extLst>
          </p:cNvPr>
          <p:cNvSpPr/>
          <p:nvPr/>
        </p:nvSpPr>
        <p:spPr>
          <a:xfrm>
            <a:off x="2340346" y="5741149"/>
            <a:ext cx="1246455" cy="494236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流程图: 或者 77">
            <a:extLst>
              <a:ext uri="{FF2B5EF4-FFF2-40B4-BE49-F238E27FC236}">
                <a16:creationId xmlns:a16="http://schemas.microsoft.com/office/drawing/2014/main" id="{6FB8B38D-0181-4ED4-97EE-9048EDA6C0F9}"/>
              </a:ext>
            </a:extLst>
          </p:cNvPr>
          <p:cNvSpPr/>
          <p:nvPr/>
        </p:nvSpPr>
        <p:spPr>
          <a:xfrm>
            <a:off x="6073898" y="5741149"/>
            <a:ext cx="494236" cy="494236"/>
          </a:xfrm>
          <a:prstGeom prst="flowChartOr">
            <a:avLst/>
          </a:prstGeom>
          <a:solidFill>
            <a:srgbClr val="C0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56">
            <a:extLst>
              <a:ext uri="{FF2B5EF4-FFF2-40B4-BE49-F238E27FC236}">
                <a16:creationId xmlns:a16="http://schemas.microsoft.com/office/drawing/2014/main" id="{92AD1C7F-1B2A-49A5-98DF-3B91B2BA466D}"/>
              </a:ext>
            </a:extLst>
          </p:cNvPr>
          <p:cNvCxnSpPr>
            <a:cxnSpLocks noChangeShapeType="1"/>
            <a:stCxn id="72" idx="2"/>
            <a:endCxn id="78" idx="0"/>
          </p:cNvCxnSpPr>
          <p:nvPr/>
        </p:nvCxnSpPr>
        <p:spPr bwMode="auto">
          <a:xfrm flipH="1">
            <a:off x="6321016" y="4856883"/>
            <a:ext cx="1" cy="884266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箭头连接符 56">
            <a:extLst>
              <a:ext uri="{FF2B5EF4-FFF2-40B4-BE49-F238E27FC236}">
                <a16:creationId xmlns:a16="http://schemas.microsoft.com/office/drawing/2014/main" id="{08D6F7C7-34D3-4CFA-A481-76FA8F62EE67}"/>
              </a:ext>
            </a:extLst>
          </p:cNvPr>
          <p:cNvCxnSpPr>
            <a:cxnSpLocks noChangeShapeType="1"/>
            <a:stCxn id="76" idx="3"/>
            <a:endCxn id="78" idx="2"/>
          </p:cNvCxnSpPr>
          <p:nvPr/>
        </p:nvCxnSpPr>
        <p:spPr bwMode="auto">
          <a:xfrm>
            <a:off x="3586801" y="5988267"/>
            <a:ext cx="2487097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986D9868-DCE5-4537-A020-8A25EB109311}"/>
              </a:ext>
            </a:extLst>
          </p:cNvPr>
          <p:cNvSpPr/>
          <p:nvPr/>
        </p:nvSpPr>
        <p:spPr>
          <a:xfrm>
            <a:off x="8808113" y="5741149"/>
            <a:ext cx="1246455" cy="494236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56">
            <a:extLst>
              <a:ext uri="{FF2B5EF4-FFF2-40B4-BE49-F238E27FC236}">
                <a16:creationId xmlns:a16="http://schemas.microsoft.com/office/drawing/2014/main" id="{EA91DF9F-73D6-44CE-852B-2626F996CCD4}"/>
              </a:ext>
            </a:extLst>
          </p:cNvPr>
          <p:cNvCxnSpPr>
            <a:cxnSpLocks noChangeShapeType="1"/>
            <a:stCxn id="78" idx="6"/>
            <a:endCxn id="85" idx="1"/>
          </p:cNvCxnSpPr>
          <p:nvPr/>
        </p:nvCxnSpPr>
        <p:spPr bwMode="auto">
          <a:xfrm>
            <a:off x="6568134" y="5988267"/>
            <a:ext cx="2239979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899685F-A395-49C3-B5BD-56968ADA74E6}"/>
              </a:ext>
            </a:extLst>
          </p:cNvPr>
          <p:cNvGrpSpPr/>
          <p:nvPr/>
        </p:nvGrpSpPr>
        <p:grpSpPr>
          <a:xfrm>
            <a:off x="458000" y="379930"/>
            <a:ext cx="9316315" cy="688062"/>
            <a:chOff x="458000" y="379930"/>
            <a:chExt cx="9316315" cy="688062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1F93D26-CA0F-42D5-983A-60E1707FA7A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C6D97864-FD5D-4B59-A6ED-8C13E576C6F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E2A7D72A-94C5-410D-AC8F-6D40E226EA4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33AA45-8E67-480B-B5CC-EBDE1E855908}"/>
                </a:ext>
              </a:extLst>
            </p:cNvPr>
            <p:cNvSpPr txBox="1"/>
            <p:nvPr/>
          </p:nvSpPr>
          <p:spPr>
            <a:xfrm>
              <a:off x="1146061" y="472593"/>
              <a:ext cx="8628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伪随机数生成器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计算安全的方案构造</a:t>
              </a:r>
            </a:p>
          </p:txBody>
        </p:sp>
        <p:grpSp>
          <p:nvGrpSpPr>
            <p:cNvPr id="84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0A49C47-730E-4E4A-8F75-817D568A32F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86" name="ïṧḷïḋe">
                <a:extLst>
                  <a:ext uri="{FF2B5EF4-FFF2-40B4-BE49-F238E27FC236}">
                    <a16:creationId xmlns:a16="http://schemas.microsoft.com/office/drawing/2014/main" id="{22E72729-4B57-4FB0-85CE-4B5B1246247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ļïḋe">
                <a:extLst>
                  <a:ext uri="{FF2B5EF4-FFF2-40B4-BE49-F238E27FC236}">
                    <a16:creationId xmlns:a16="http://schemas.microsoft.com/office/drawing/2014/main" id="{864BDBEC-D32E-4E32-9FBA-2DF4466B64A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ļíḑé">
                <a:extLst>
                  <a:ext uri="{FF2B5EF4-FFF2-40B4-BE49-F238E27FC236}">
                    <a16:creationId xmlns:a16="http://schemas.microsoft.com/office/drawing/2014/main" id="{51A993FF-BD5C-477B-B245-2B38BE9926B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šlîďè">
                <a:extLst>
                  <a:ext uri="{FF2B5EF4-FFF2-40B4-BE49-F238E27FC236}">
                    <a16:creationId xmlns:a16="http://schemas.microsoft.com/office/drawing/2014/main" id="{69B14580-2C30-47E8-9AA3-EDB3D144E14F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ṧ1ïďé">
                <a:extLst>
                  <a:ext uri="{FF2B5EF4-FFF2-40B4-BE49-F238E27FC236}">
                    <a16:creationId xmlns:a16="http://schemas.microsoft.com/office/drawing/2014/main" id="{F781A605-40FC-42F9-A6AA-CC15729FF6E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Sḻiḍè">
                <a:extLst>
                  <a:ext uri="{FF2B5EF4-FFF2-40B4-BE49-F238E27FC236}">
                    <a16:creationId xmlns:a16="http://schemas.microsoft.com/office/drawing/2014/main" id="{101048EA-442C-44D2-81AB-21ED7BD6E9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$líḍé">
                <a:extLst>
                  <a:ext uri="{FF2B5EF4-FFF2-40B4-BE49-F238E27FC236}">
                    <a16:creationId xmlns:a16="http://schemas.microsoft.com/office/drawing/2014/main" id="{A238EC9E-93A6-4D2C-88B9-EDA6DE91F98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íḓe">
                <a:extLst>
                  <a:ext uri="{FF2B5EF4-FFF2-40B4-BE49-F238E27FC236}">
                    <a16:creationId xmlns:a16="http://schemas.microsoft.com/office/drawing/2014/main" id="{5CDE6D62-95CB-4477-8DC6-603507BF765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ṡ1îḋê">
                <a:extLst>
                  <a:ext uri="{FF2B5EF4-FFF2-40B4-BE49-F238E27FC236}">
                    <a16:creationId xmlns:a16="http://schemas.microsoft.com/office/drawing/2014/main" id="{EF72F885-F736-41E3-9EB7-953FFD9C98B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sḻíďè">
                <a:extLst>
                  <a:ext uri="{FF2B5EF4-FFF2-40B4-BE49-F238E27FC236}">
                    <a16:creationId xmlns:a16="http://schemas.microsoft.com/office/drawing/2014/main" id="{FBD33E2B-BFCD-4A80-BEF8-A0983B239AC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Sļïḍe">
                <a:extLst>
                  <a:ext uri="{FF2B5EF4-FFF2-40B4-BE49-F238E27FC236}">
                    <a16:creationId xmlns:a16="http://schemas.microsoft.com/office/drawing/2014/main" id="{F01777BB-A889-4D3A-9ED7-1C48AE22AE0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sļídè">
                <a:extLst>
                  <a:ext uri="{FF2B5EF4-FFF2-40B4-BE49-F238E27FC236}">
                    <a16:creationId xmlns:a16="http://schemas.microsoft.com/office/drawing/2014/main" id="{32020A4B-4CC3-43F4-8A3F-F26534E01CA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ļîḋé">
                <a:extLst>
                  <a:ext uri="{FF2B5EF4-FFF2-40B4-BE49-F238E27FC236}">
                    <a16:creationId xmlns:a16="http://schemas.microsoft.com/office/drawing/2014/main" id="{7C1E5F73-CBF2-41B1-AF94-F9C1132CF55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ṣ1ïḓè">
                <a:extLst>
                  <a:ext uri="{FF2B5EF4-FFF2-40B4-BE49-F238E27FC236}">
                    <a16:creationId xmlns:a16="http://schemas.microsoft.com/office/drawing/2014/main" id="{E5F94686-8D4E-4EB3-86BD-65424DC2EB3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şḷiḓe">
                <a:extLst>
                  <a:ext uri="{FF2B5EF4-FFF2-40B4-BE49-F238E27FC236}">
                    <a16:creationId xmlns:a16="http://schemas.microsoft.com/office/drawing/2014/main" id="{4B0052B9-E29A-4F0E-8406-97B6C55057E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šľïḑè">
                <a:extLst>
                  <a:ext uri="{FF2B5EF4-FFF2-40B4-BE49-F238E27FC236}">
                    <a16:creationId xmlns:a16="http://schemas.microsoft.com/office/drawing/2014/main" id="{FE2FC37B-99CE-4B70-BBA3-2A00E90B7FE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ṥḷîḋé">
                <a:extLst>
                  <a:ext uri="{FF2B5EF4-FFF2-40B4-BE49-F238E27FC236}">
                    <a16:creationId xmlns:a16="http://schemas.microsoft.com/office/drawing/2014/main" id="{00164F11-CE60-4FC3-BD3A-D9096883277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šlîḋê">
                <a:extLst>
                  <a:ext uri="{FF2B5EF4-FFF2-40B4-BE49-F238E27FC236}">
                    <a16:creationId xmlns:a16="http://schemas.microsoft.com/office/drawing/2014/main" id="{837C71FB-ACA6-4594-8EBE-8532FBDB9D1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ṧḻiḓe">
                <a:extLst>
                  <a:ext uri="{FF2B5EF4-FFF2-40B4-BE49-F238E27FC236}">
                    <a16:creationId xmlns:a16="http://schemas.microsoft.com/office/drawing/2014/main" id="{F167C979-BCAA-43B0-9853-D7070FDA8AB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Sliḋè">
                <a:extLst>
                  <a:ext uri="{FF2B5EF4-FFF2-40B4-BE49-F238E27FC236}">
                    <a16:creationId xmlns:a16="http://schemas.microsoft.com/office/drawing/2014/main" id="{F5F64065-CB6A-4688-9C0A-7AA415C43B4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sľíďe">
                <a:extLst>
                  <a:ext uri="{FF2B5EF4-FFF2-40B4-BE49-F238E27FC236}">
                    <a16:creationId xmlns:a16="http://schemas.microsoft.com/office/drawing/2014/main" id="{BAB73379-24D2-467C-8354-936EFF73307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ṩḷiḓé">
                <a:extLst>
                  <a:ext uri="{FF2B5EF4-FFF2-40B4-BE49-F238E27FC236}">
                    <a16:creationId xmlns:a16="http://schemas.microsoft.com/office/drawing/2014/main" id="{30E13606-D03C-42E2-8190-4B8B9F1BE6C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sľíḋê">
                <a:extLst>
                  <a:ext uri="{FF2B5EF4-FFF2-40B4-BE49-F238E27FC236}">
                    <a16:creationId xmlns:a16="http://schemas.microsoft.com/office/drawing/2014/main" id="{A7A6BA26-3585-4621-9BB5-5359D701A2A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šḷïḑê">
                <a:extLst>
                  <a:ext uri="{FF2B5EF4-FFF2-40B4-BE49-F238E27FC236}">
                    <a16:creationId xmlns:a16="http://schemas.microsoft.com/office/drawing/2014/main" id="{649193F3-659C-4D9C-AB57-9D441029D0F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$1iḍé">
                <a:extLst>
                  <a:ext uri="{FF2B5EF4-FFF2-40B4-BE49-F238E27FC236}">
                    <a16:creationId xmlns:a16="http://schemas.microsoft.com/office/drawing/2014/main" id="{D57F86FE-078A-4E00-B4E5-ED6D3228345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šľíḋe">
                <a:extLst>
                  <a:ext uri="{FF2B5EF4-FFF2-40B4-BE49-F238E27FC236}">
                    <a16:creationId xmlns:a16="http://schemas.microsoft.com/office/drawing/2014/main" id="{FBDC21A8-9B96-496B-9253-2A7A2B3085A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$1iḑê">
                <a:extLst>
                  <a:ext uri="{FF2B5EF4-FFF2-40B4-BE49-F238E27FC236}">
                    <a16:creationId xmlns:a16="http://schemas.microsoft.com/office/drawing/2014/main" id="{CD0B0C86-AB35-4F90-9F33-D5B447A3BAC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$1iḋé">
                <a:extLst>
                  <a:ext uri="{FF2B5EF4-FFF2-40B4-BE49-F238E27FC236}">
                    <a16:creationId xmlns:a16="http://schemas.microsoft.com/office/drawing/2014/main" id="{CD3451E4-4101-4E13-9E50-4FB3059852D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şḷíďè">
                <a:extLst>
                  <a:ext uri="{FF2B5EF4-FFF2-40B4-BE49-F238E27FC236}">
                    <a16:creationId xmlns:a16="http://schemas.microsoft.com/office/drawing/2014/main" id="{61F94D19-4DA8-4FC8-A20F-1FF084BCB8C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ṩľídé">
                <a:extLst>
                  <a:ext uri="{FF2B5EF4-FFF2-40B4-BE49-F238E27FC236}">
                    <a16:creationId xmlns:a16="http://schemas.microsoft.com/office/drawing/2014/main" id="{0A0665B5-3B22-4B44-856E-48A5291CDC1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ş1idê">
                <a:extLst>
                  <a:ext uri="{FF2B5EF4-FFF2-40B4-BE49-F238E27FC236}">
                    <a16:creationId xmlns:a16="http://schemas.microsoft.com/office/drawing/2014/main" id="{7FF6A4F1-CE52-48FE-B3E8-2A4899BCE02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ŝḻiḋe">
                <a:extLst>
                  <a:ext uri="{FF2B5EF4-FFF2-40B4-BE49-F238E27FC236}">
                    <a16:creationId xmlns:a16="http://schemas.microsoft.com/office/drawing/2014/main" id="{7018C33C-18CE-4E3F-ABDC-28EBE5BB0B3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lïḑè">
                <a:extLst>
                  <a:ext uri="{FF2B5EF4-FFF2-40B4-BE49-F238E27FC236}">
                    <a16:creationId xmlns:a16="http://schemas.microsoft.com/office/drawing/2014/main" id="{3032095A-7BBE-4D18-846B-1EC71289BC4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s1íḋè">
                <a:extLst>
                  <a:ext uri="{FF2B5EF4-FFF2-40B4-BE49-F238E27FC236}">
                    <a16:creationId xmlns:a16="http://schemas.microsoft.com/office/drawing/2014/main" id="{4B783A7B-E37A-4200-AD02-0F1DEC41DCC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ŝḻiḍê">
                <a:extLst>
                  <a:ext uri="{FF2B5EF4-FFF2-40B4-BE49-F238E27FC236}">
                    <a16:creationId xmlns:a16="http://schemas.microsoft.com/office/drawing/2014/main" id="{D1F7E761-041E-4974-941F-769B442365A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ṧ1íďé">
                <a:extLst>
                  <a:ext uri="{FF2B5EF4-FFF2-40B4-BE49-F238E27FC236}">
                    <a16:creationId xmlns:a16="http://schemas.microsoft.com/office/drawing/2014/main" id="{39E2EDF4-4AC5-4335-9EAF-52158D8209E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1íďè">
                <a:extLst>
                  <a:ext uri="{FF2B5EF4-FFF2-40B4-BE49-F238E27FC236}">
                    <a16:creationId xmlns:a16="http://schemas.microsoft.com/office/drawing/2014/main" id="{AC61470F-93CD-4D01-8CFE-5CB0095174B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ṣḷîḍê">
                <a:extLst>
                  <a:ext uri="{FF2B5EF4-FFF2-40B4-BE49-F238E27FC236}">
                    <a16:creationId xmlns:a16="http://schemas.microsoft.com/office/drawing/2014/main" id="{7E116EAB-FEAD-4EFD-BD6D-CABE1734271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šḷïḑê">
                <a:extLst>
                  <a:ext uri="{FF2B5EF4-FFF2-40B4-BE49-F238E27FC236}">
                    <a16:creationId xmlns:a16="http://schemas.microsoft.com/office/drawing/2014/main" id="{BF583581-419F-4E45-94DD-FD1DCB5360A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ŝļîḍè">
                <a:extLst>
                  <a:ext uri="{FF2B5EF4-FFF2-40B4-BE49-F238E27FC236}">
                    <a16:creationId xmlns:a16="http://schemas.microsoft.com/office/drawing/2014/main" id="{D2368E91-E588-4907-BFB2-60A8287B3859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ïśliḑè">
                <a:extLst>
                  <a:ext uri="{FF2B5EF4-FFF2-40B4-BE49-F238E27FC236}">
                    <a16:creationId xmlns:a16="http://schemas.microsoft.com/office/drawing/2014/main" id="{CF1A4B5A-6DE1-4867-A774-BC18056E2B7F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ṥ1îdé">
                <a:extLst>
                  <a:ext uri="{FF2B5EF4-FFF2-40B4-BE49-F238E27FC236}">
                    <a16:creationId xmlns:a16="http://schemas.microsoft.com/office/drawing/2014/main" id="{EE1D2EF0-23DC-47FB-8C82-BC2A7A0201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ṣlîḑé">
                <a:extLst>
                  <a:ext uri="{FF2B5EF4-FFF2-40B4-BE49-F238E27FC236}">
                    <a16:creationId xmlns:a16="http://schemas.microsoft.com/office/drawing/2014/main" id="{FC57C5D6-8162-4DE2-A4F3-A3C9C41087B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îsliďé">
                <a:extLst>
                  <a:ext uri="{FF2B5EF4-FFF2-40B4-BE49-F238E27FC236}">
                    <a16:creationId xmlns:a16="http://schemas.microsoft.com/office/drawing/2014/main" id="{87BA2090-7E75-4897-B373-5DAAFD2D8A8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ŝliḓè">
                <a:extLst>
                  <a:ext uri="{FF2B5EF4-FFF2-40B4-BE49-F238E27FC236}">
                    <a16:creationId xmlns:a16="http://schemas.microsoft.com/office/drawing/2014/main" id="{3248A6A2-9F21-4832-9C72-3D74EFFDA10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Sļîḍé">
                <a:extLst>
                  <a:ext uri="{FF2B5EF4-FFF2-40B4-BE49-F238E27FC236}">
                    <a16:creationId xmlns:a16="http://schemas.microsoft.com/office/drawing/2014/main" id="{9D950F55-EB91-4932-9B79-47A4E91D2B1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ṣ1íḑê">
                <a:extLst>
                  <a:ext uri="{FF2B5EF4-FFF2-40B4-BE49-F238E27FC236}">
                    <a16:creationId xmlns:a16="http://schemas.microsoft.com/office/drawing/2014/main" id="{F680A0CD-CAC5-40F9-8235-083C795BE3A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ṥḷiḑê">
                <a:extLst>
                  <a:ext uri="{FF2B5EF4-FFF2-40B4-BE49-F238E27FC236}">
                    <a16:creationId xmlns:a16="http://schemas.microsoft.com/office/drawing/2014/main" id="{5F1F7CE4-D4C1-42EB-82D6-5B22A137A61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s1ïdè">
                <a:extLst>
                  <a:ext uri="{FF2B5EF4-FFF2-40B4-BE49-F238E27FC236}">
                    <a16:creationId xmlns:a16="http://schemas.microsoft.com/office/drawing/2014/main" id="{1E1F847D-FB91-42A0-9580-619F7BF28A4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ŝľîdê">
                <a:extLst>
                  <a:ext uri="{FF2B5EF4-FFF2-40B4-BE49-F238E27FC236}">
                    <a16:creationId xmlns:a16="http://schemas.microsoft.com/office/drawing/2014/main" id="{F7E041BC-D1A4-4ABC-B8B7-1899530DF91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işḷïḍe">
                <a:extLst>
                  <a:ext uri="{FF2B5EF4-FFF2-40B4-BE49-F238E27FC236}">
                    <a16:creationId xmlns:a16="http://schemas.microsoft.com/office/drawing/2014/main" id="{902A3C96-9F8D-4547-8340-FF4FB385A3C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ṣ1îḋe">
                <a:extLst>
                  <a:ext uri="{FF2B5EF4-FFF2-40B4-BE49-F238E27FC236}">
                    <a16:creationId xmlns:a16="http://schemas.microsoft.com/office/drawing/2014/main" id="{D545E37F-DFB1-4A86-8A16-9CD2C0AD65C2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sļiḍè">
                <a:extLst>
                  <a:ext uri="{FF2B5EF4-FFF2-40B4-BE49-F238E27FC236}">
                    <a16:creationId xmlns:a16="http://schemas.microsoft.com/office/drawing/2014/main" id="{4DBF45FA-1281-48DE-9110-AC660B16ACD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ṧ1íḋé">
                <a:extLst>
                  <a:ext uri="{FF2B5EF4-FFF2-40B4-BE49-F238E27FC236}">
                    <a16:creationId xmlns:a16="http://schemas.microsoft.com/office/drawing/2014/main" id="{08A7F392-868F-42F7-A8D8-93ADB11046D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$ḻíḑé">
                <a:extLst>
                  <a:ext uri="{FF2B5EF4-FFF2-40B4-BE49-F238E27FC236}">
                    <a16:creationId xmlns:a16="http://schemas.microsoft.com/office/drawing/2014/main" id="{2579B1B5-B6E0-45A1-802E-4F9F3D9F9E1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iṣļiḋé">
                <a:extLst>
                  <a:ext uri="{FF2B5EF4-FFF2-40B4-BE49-F238E27FC236}">
                    <a16:creationId xmlns:a16="http://schemas.microsoft.com/office/drawing/2014/main" id="{A862C7FC-2323-4E7D-AF54-4BE4619EEE95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ş1îḋe">
                <a:extLst>
                  <a:ext uri="{FF2B5EF4-FFF2-40B4-BE49-F238E27FC236}">
                    <a16:creationId xmlns:a16="http://schemas.microsoft.com/office/drawing/2014/main" id="{090A2EB1-B352-49B3-991D-D4DD66AC970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ï$ḻiḋê">
                <a:extLst>
                  <a:ext uri="{FF2B5EF4-FFF2-40B4-BE49-F238E27FC236}">
                    <a16:creationId xmlns:a16="http://schemas.microsoft.com/office/drawing/2014/main" id="{BFA0D2F1-444B-4692-92E1-3F428A89DFC0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07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2" grpId="0" animBg="1"/>
      <p:bldP spid="76" grpId="0" animBg="1"/>
      <p:bldP spid="78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8152F0-3C8C-4247-BFF0-8962ED8B6162}"/>
              </a:ext>
            </a:extLst>
          </p:cNvPr>
          <p:cNvGrpSpPr/>
          <p:nvPr/>
        </p:nvGrpSpPr>
        <p:grpSpPr>
          <a:xfrm>
            <a:off x="458000" y="379930"/>
            <a:ext cx="8515879" cy="688062"/>
            <a:chOff x="458000" y="379930"/>
            <a:chExt cx="8515879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B63B2A-C8F5-4641-B6F5-2EF2C3ABDE8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8C61FC8-4051-43DB-A8C1-01C760A2A337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356F8613-E332-4C95-9C1F-955F9DED853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F9E9488-13A4-4B1F-A3FF-24B419E97A92}"/>
                </a:ext>
              </a:extLst>
            </p:cNvPr>
            <p:cNvSpPr txBox="1"/>
            <p:nvPr/>
          </p:nvSpPr>
          <p:spPr>
            <a:xfrm>
              <a:off x="1146061" y="472593"/>
              <a:ext cx="7827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伪随机数生成器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计算安全的方案构造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9799013-1356-4B55-BB23-BF508C58183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D67F5202-968E-41AA-880F-EDB50C0670B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A8B28C8-69DE-4DA8-BC50-4EB18E10258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A3A17954-0DDA-4573-AE45-E64746FB983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3E03A71-37AF-48B0-8030-47FC97013BC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D0BE35E-5334-40FC-82A1-A1FB1FC06FC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2BE2793-8270-4B28-AB1A-70EF5158E11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59A707B-AC22-420F-B8DD-BB154A2DA7D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9A8BB09-2855-459B-839E-9A3B9C219CF0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844DCBE-22F4-4540-AE39-0B7FBA4250F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428321B-DC01-4E55-BD3B-C13A8F3B21DD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DB49C87-1C85-4F5E-A320-B8D44C70566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40EABBF-1DA0-40F0-8DF4-B65F7D441A3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8F75BB4A-AEE5-4345-BDE8-A582BD48AFF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93AD72F-C4AC-4E34-AB89-9A3634E11B8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72057F60-48C9-472D-8BBF-84AE43785BE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8F31791-2D78-496A-8391-08A5B3F4BE4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3B65F3A-F3A5-4D60-A704-D73FA4CB8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5512FE9-3AA4-4406-9968-109CAFD9BAC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F01EE24-D017-41B6-BED8-422D1C1AA14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845A7DF-AAE9-449A-B404-16E05CA2D06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DACEAFC-BCCD-4F9D-8075-78B6BF07718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E9B7C6E-5EC6-4CCC-92CB-015FAC974E7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EC058A1-0C35-4CC7-A74B-F7A44569DB8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39CE2D3-BA5A-4168-BC63-AA98C4D243C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B47D3E9-53F2-4757-89AF-C643ACCFEB1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83AA379-A55F-4258-A9FE-79AE6C39EFC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13D3690-FB3F-4DA9-8EFA-F74CF73E585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24FAC0C-6114-4A21-9C89-92EAC5E75D9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A73BC23-CBFA-4118-A43C-18CE8773BBB4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7316D06-740A-497B-9C99-08CD775C2A3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5E270B8F-2767-458C-923C-7A5ADB48201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A318D07-A091-4F5C-A187-AF2B90F50E6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46A07C7-C179-4E4E-84A1-2B8F1AE56F5E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F3B9423-FA59-4192-AC5E-E40516DBAC7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6E26A45B-8E1C-4D02-ADCE-90AA8206A07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C0A3322F-1594-492F-BA0F-308E0620AB2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59ECEC7-EC8C-4ED5-868F-18C44048072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ADF4319-4E65-498B-800E-3C2489D7DC9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B43D5954-FF1F-46B1-8FEA-E10A2D752415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D8C5038-DEC6-473D-A9AA-39CCAEB1DAC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3C61732-6B3D-4884-9CB2-44A6BACFF6F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D9E8960F-94B6-4E20-A49A-4CAC7C2D489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74DAECD-3C3B-4D51-B81D-DB1101A75B0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2DBE2E0-B190-46ED-8C0C-01F6921F744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B1AA038-3C51-4848-AF9B-4C6530A03E3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DBB7974-C19A-46CC-98E5-9AA1D554E1C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FB4E6D0-86D6-4356-977A-34A55017E33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FA65FB65-7EB4-4BF4-AA84-D9CAA6369AA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6DE7322-3756-4984-8958-B59950157B2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013E41B-00E5-47F4-83F3-578134293D7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465DBB89-307A-4704-B1B0-285AA33CE9A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9316F17A-5E45-4CF4-A654-78BE649D363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4470DF99-4279-4E30-9D33-F3374608F35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6697E7C8-DB60-4CDF-8E44-996A379FE8F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D7BD2B2-193E-453F-BB86-CFDE686D89F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CC26FE3-7C85-45F5-8946-A0B50CA68BE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09977B43-A977-4603-88AA-12F50A985B5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0033AAE1-0877-4678-9A91-4D7D54BB044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FE830C6-E861-408E-B34C-0C551279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对称密钥加密方案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Enc, Dec)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伪随机数生成器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的扩展因子为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密钥生成算法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，均匀随机地选择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作为密钥并输出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加密算法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解密算法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和密文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4B984AF9-8D36-4CF6-9EAB-CDF527DCB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00513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：对于所有的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⊕ 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endParaRPr lang="zh-CN" altLang="en-US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1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14777</TotalTime>
  <Words>6049</Words>
  <Application>Microsoft Office PowerPoint</Application>
  <PresentationFormat>宽屏</PresentationFormat>
  <Paragraphs>370</Paragraphs>
  <Slides>47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等线</vt:lpstr>
      <vt:lpstr>等线 Light</vt:lpstr>
      <vt:lpstr>黑体</vt:lpstr>
      <vt:lpstr>思源黑体 CN Light</vt:lpstr>
      <vt:lpstr>思源黑体 CN Normal</vt:lpstr>
      <vt:lpstr>思源宋体 CN Heavy</vt:lpstr>
      <vt:lpstr>微软雅黑</vt:lpstr>
      <vt:lpstr>Arial</vt:lpstr>
      <vt:lpstr>Segoe Print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nw121</dc:creator>
  <cp:lastModifiedBy>lenovo</cp:lastModifiedBy>
  <cp:revision>1905</cp:revision>
  <dcterms:created xsi:type="dcterms:W3CDTF">2020-07-10T07:50:01Z</dcterms:created>
  <dcterms:modified xsi:type="dcterms:W3CDTF">2022-09-27T08:19:26Z</dcterms:modified>
</cp:coreProperties>
</file>