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493" r:id="rId2"/>
    <p:sldId id="513" r:id="rId3"/>
    <p:sldId id="690" r:id="rId4"/>
    <p:sldId id="656" r:id="rId5"/>
    <p:sldId id="687" r:id="rId6"/>
    <p:sldId id="675" r:id="rId7"/>
    <p:sldId id="691" r:id="rId8"/>
    <p:sldId id="676" r:id="rId9"/>
    <p:sldId id="680" r:id="rId10"/>
    <p:sldId id="692" r:id="rId11"/>
    <p:sldId id="520" r:id="rId12"/>
    <p:sldId id="521" r:id="rId13"/>
    <p:sldId id="522" r:id="rId14"/>
    <p:sldId id="514" r:id="rId15"/>
    <p:sldId id="515" r:id="rId16"/>
    <p:sldId id="519" r:id="rId17"/>
    <p:sldId id="525" r:id="rId18"/>
    <p:sldId id="523" r:id="rId19"/>
    <p:sldId id="524" r:id="rId20"/>
    <p:sldId id="693" r:id="rId21"/>
    <p:sldId id="526" r:id="rId22"/>
    <p:sldId id="527" r:id="rId23"/>
    <p:sldId id="528" r:id="rId24"/>
    <p:sldId id="516" r:id="rId25"/>
    <p:sldId id="529" r:id="rId26"/>
    <p:sldId id="531" r:id="rId27"/>
    <p:sldId id="532" r:id="rId28"/>
    <p:sldId id="530" r:id="rId29"/>
    <p:sldId id="536" r:id="rId30"/>
    <p:sldId id="533" r:id="rId31"/>
    <p:sldId id="534" r:id="rId32"/>
    <p:sldId id="535" r:id="rId33"/>
    <p:sldId id="537" r:id="rId34"/>
    <p:sldId id="538" r:id="rId35"/>
    <p:sldId id="540" r:id="rId36"/>
    <p:sldId id="541" r:id="rId37"/>
    <p:sldId id="542" r:id="rId38"/>
    <p:sldId id="543" r:id="rId39"/>
    <p:sldId id="517" r:id="rId40"/>
    <p:sldId id="539" r:id="rId41"/>
    <p:sldId id="544" r:id="rId42"/>
    <p:sldId id="546" r:id="rId43"/>
    <p:sldId id="545" r:id="rId44"/>
    <p:sldId id="547" r:id="rId45"/>
    <p:sldId id="551" r:id="rId46"/>
    <p:sldId id="518" r:id="rId47"/>
    <p:sldId id="548" r:id="rId48"/>
    <p:sldId id="550" r:id="rId49"/>
    <p:sldId id="549" r:id="rId50"/>
    <p:sldId id="552" r:id="rId51"/>
    <p:sldId id="651"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orient="horz" pos="3634"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rk" initials="x" lastIdx="2" clrIdx="0">
    <p:extLst>
      <p:ext uri="{19B8F6BF-5375-455C-9EA6-DF929625EA0E}">
        <p15:presenceInfo xmlns:p15="http://schemas.microsoft.com/office/powerpoint/2012/main" userId="x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864"/>
    <a:srgbClr val="1EA1DB"/>
    <a:srgbClr val="21C5DF"/>
    <a:srgbClr val="6BE6FF"/>
    <a:srgbClr val="033068"/>
    <a:srgbClr val="03336F"/>
    <a:srgbClr val="DEE6EF"/>
    <a:srgbClr val="B9BDC6"/>
    <a:srgbClr val="010413"/>
    <a:srgbClr val="0032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075" autoAdjust="0"/>
  </p:normalViewPr>
  <p:slideViewPr>
    <p:cSldViewPr snapToGrid="0" showGuides="1">
      <p:cViewPr varScale="1">
        <p:scale>
          <a:sx n="108" d="100"/>
          <a:sy n="108" d="100"/>
        </p:scale>
        <p:origin x="162" y="114"/>
      </p:cViewPr>
      <p:guideLst>
        <p:guide orient="horz" pos="4292"/>
        <p:guide orient="horz" pos="3634"/>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6762"/>
    </p:cViewPr>
  </p:sorterViewPr>
  <p:notesViewPr>
    <p:cSldViewPr snapToGrid="0" showGuides="1">
      <p:cViewPr varScale="1">
        <p:scale>
          <a:sx n="84" d="100"/>
          <a:sy n="84" d="100"/>
        </p:scale>
        <p:origin x="382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0C2970-B7F9-4846-91DB-7011001860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BCEBC8A-AD14-4F9A-B9D8-3B60C04C4A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A9184-C64F-4A9A-863A-60D06EB3B534}" type="datetimeFigureOut">
              <a:rPr lang="zh-CN" altLang="en-US" smtClean="0"/>
              <a:t>2022/10/2</a:t>
            </a:fld>
            <a:endParaRPr lang="zh-CN" altLang="en-US"/>
          </a:p>
        </p:txBody>
      </p:sp>
      <p:sp>
        <p:nvSpPr>
          <p:cNvPr id="4" name="页脚占位符 3">
            <a:extLst>
              <a:ext uri="{FF2B5EF4-FFF2-40B4-BE49-F238E27FC236}">
                <a16:creationId xmlns:a16="http://schemas.microsoft.com/office/drawing/2014/main" id="{EE56F139-D4AF-4038-831B-971BF665D8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48C5680-2369-4661-AEE8-626FF33C5D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7050FE-B405-4823-B625-F17F52867AF8}" type="slidenum">
              <a:rPr lang="zh-CN" altLang="en-US" smtClean="0"/>
              <a:t>‹#›</a:t>
            </a:fld>
            <a:endParaRPr lang="zh-CN" altLang="en-US"/>
          </a:p>
        </p:txBody>
      </p:sp>
    </p:spTree>
    <p:extLst>
      <p:ext uri="{BB962C8B-B14F-4D97-AF65-F5344CB8AC3E}">
        <p14:creationId xmlns:p14="http://schemas.microsoft.com/office/powerpoint/2010/main" val="2213767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E7C8C-34CA-45D4-A733-935E6BF0E109}"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19546-DB04-4664-B352-DC4A56EC71E6}" type="slidenum">
              <a:rPr lang="zh-CN" altLang="en-US" smtClean="0"/>
              <a:t>‹#›</a:t>
            </a:fld>
            <a:endParaRPr lang="zh-CN" altLang="en-US"/>
          </a:p>
        </p:txBody>
      </p:sp>
    </p:spTree>
    <p:extLst>
      <p:ext uri="{BB962C8B-B14F-4D97-AF65-F5344CB8AC3E}">
        <p14:creationId xmlns:p14="http://schemas.microsoft.com/office/powerpoint/2010/main" val="200317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1</a:t>
            </a:fld>
            <a:endParaRPr lang="zh-CN" altLang="en-US"/>
          </a:p>
        </p:txBody>
      </p:sp>
    </p:spTree>
    <p:extLst>
      <p:ext uri="{BB962C8B-B14F-4D97-AF65-F5344CB8AC3E}">
        <p14:creationId xmlns:p14="http://schemas.microsoft.com/office/powerpoint/2010/main" val="1833218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2</a:t>
            </a:fld>
            <a:endParaRPr lang="zh-CN" altLang="en-US"/>
          </a:p>
        </p:txBody>
      </p:sp>
    </p:spTree>
    <p:extLst>
      <p:ext uri="{BB962C8B-B14F-4D97-AF65-F5344CB8AC3E}">
        <p14:creationId xmlns:p14="http://schemas.microsoft.com/office/powerpoint/2010/main" val="1833218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3</a:t>
            </a:fld>
            <a:endParaRPr lang="zh-CN" altLang="en-US"/>
          </a:p>
        </p:txBody>
      </p:sp>
    </p:spTree>
    <p:extLst>
      <p:ext uri="{BB962C8B-B14F-4D97-AF65-F5344CB8AC3E}">
        <p14:creationId xmlns:p14="http://schemas.microsoft.com/office/powerpoint/2010/main" val="280513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10</a:t>
            </a:fld>
            <a:endParaRPr lang="zh-CN" altLang="en-US"/>
          </a:p>
        </p:txBody>
      </p:sp>
    </p:spTree>
    <p:extLst>
      <p:ext uri="{BB962C8B-B14F-4D97-AF65-F5344CB8AC3E}">
        <p14:creationId xmlns:p14="http://schemas.microsoft.com/office/powerpoint/2010/main" val="1309394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14</a:t>
            </a:fld>
            <a:endParaRPr lang="zh-CN" altLang="en-US"/>
          </a:p>
        </p:txBody>
      </p:sp>
    </p:spTree>
    <p:extLst>
      <p:ext uri="{BB962C8B-B14F-4D97-AF65-F5344CB8AC3E}">
        <p14:creationId xmlns:p14="http://schemas.microsoft.com/office/powerpoint/2010/main" val="339202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919546-DB04-4664-B352-DC4A56EC71E6}" type="slidenum">
              <a:rPr lang="zh-CN" altLang="en-US" smtClean="0"/>
              <a:t>22</a:t>
            </a:fld>
            <a:endParaRPr lang="zh-CN" altLang="en-US"/>
          </a:p>
        </p:txBody>
      </p:sp>
    </p:spTree>
    <p:extLst>
      <p:ext uri="{BB962C8B-B14F-4D97-AF65-F5344CB8AC3E}">
        <p14:creationId xmlns:p14="http://schemas.microsoft.com/office/powerpoint/2010/main" val="161510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24</a:t>
            </a:fld>
            <a:endParaRPr lang="zh-CN" altLang="en-US"/>
          </a:p>
        </p:txBody>
      </p:sp>
    </p:spTree>
    <p:extLst>
      <p:ext uri="{BB962C8B-B14F-4D97-AF65-F5344CB8AC3E}">
        <p14:creationId xmlns:p14="http://schemas.microsoft.com/office/powerpoint/2010/main" val="3504044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39</a:t>
            </a:fld>
            <a:endParaRPr lang="zh-CN" altLang="en-US"/>
          </a:p>
        </p:txBody>
      </p:sp>
    </p:spTree>
    <p:extLst>
      <p:ext uri="{BB962C8B-B14F-4D97-AF65-F5344CB8AC3E}">
        <p14:creationId xmlns:p14="http://schemas.microsoft.com/office/powerpoint/2010/main" val="355051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19546-DB04-4664-B352-DC4A56EC71E6}" type="slidenum">
              <a:rPr lang="zh-CN" altLang="en-US" smtClean="0"/>
              <a:t>46</a:t>
            </a:fld>
            <a:endParaRPr lang="zh-CN" altLang="en-US"/>
          </a:p>
        </p:txBody>
      </p:sp>
    </p:spTree>
    <p:extLst>
      <p:ext uri="{BB962C8B-B14F-4D97-AF65-F5344CB8AC3E}">
        <p14:creationId xmlns:p14="http://schemas.microsoft.com/office/powerpoint/2010/main" val="117815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197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729" userDrawn="1">
          <p15:clr>
            <a:srgbClr val="FBAE40"/>
          </p15:clr>
        </p15:guide>
        <p15:guide id="3" pos="325" userDrawn="1">
          <p15:clr>
            <a:srgbClr val="FBAE40"/>
          </p15:clr>
        </p15:guide>
        <p15:guide id="4" pos="5314" userDrawn="1">
          <p15:clr>
            <a:srgbClr val="FBAE40"/>
          </p15:clr>
        </p15:guide>
        <p15:guide id="5" orient="horz" pos="3770" userDrawn="1">
          <p15:clr>
            <a:srgbClr val="FBAE40"/>
          </p15:clr>
        </p15:guide>
        <p15:guide id="6"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568078"/>
      </p:ext>
    </p:extLst>
  </p:cSld>
  <p:clrMapOvr>
    <a:masterClrMapping/>
  </p:clrMapOvr>
  <p:extLst>
    <p:ext uri="{DCECCB84-F9BA-43D5-87BE-67443E8EF086}">
      <p15:sldGuideLst xmlns:p15="http://schemas.microsoft.com/office/powerpoint/2012/main">
        <p15:guide id="1" orient="horz" pos="2160">
          <p15:clr>
            <a:srgbClr val="FBAE40"/>
          </p15:clr>
        </p15:guide>
        <p15:guide id="2" pos="2751" userDrawn="1">
          <p15:clr>
            <a:srgbClr val="FBAE40"/>
          </p15:clr>
        </p15:guide>
        <p15:guide id="3" pos="325">
          <p15:clr>
            <a:srgbClr val="FBAE40"/>
          </p15:clr>
        </p15:guide>
        <p15:guide id="4" pos="5314">
          <p15:clr>
            <a:srgbClr val="FBAE40"/>
          </p15:clr>
        </p15:guide>
        <p15:guide id="5" orient="horz" pos="3770">
          <p15:clr>
            <a:srgbClr val="FBAE40"/>
          </p15:clr>
        </p15:guide>
        <p15:guide id="6" orient="horz" pos="3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alpha val="4000"/>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E283E1E-F638-40AC-AA3C-F9D892F38E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731" b="6731"/>
          <a:stretch/>
        </p:blipFill>
        <p:spPr>
          <a:xfrm>
            <a:off x="0" y="0"/>
            <a:ext cx="12192000" cy="6858000"/>
          </a:xfrm>
          <a:prstGeom prst="rect">
            <a:avLst/>
          </a:prstGeom>
        </p:spPr>
      </p:pic>
      <p:sp>
        <p:nvSpPr>
          <p:cNvPr id="4" name="矩形 3">
            <a:extLst>
              <a:ext uri="{FF2B5EF4-FFF2-40B4-BE49-F238E27FC236}">
                <a16:creationId xmlns:a16="http://schemas.microsoft.com/office/drawing/2014/main" id="{E68E311A-EB07-4462-9E7A-01A32A8C9B5C}"/>
              </a:ext>
            </a:extLst>
          </p:cNvPr>
          <p:cNvSpPr/>
          <p:nvPr userDrawn="1"/>
        </p:nvSpPr>
        <p:spPr>
          <a:xfrm>
            <a:off x="0" y="0"/>
            <a:ext cx="12192000" cy="6858000"/>
          </a:xfrm>
          <a:prstGeom prst="rect">
            <a:avLst/>
          </a:prstGeom>
          <a:gradFill flip="none" rotWithShape="1">
            <a:gsLst>
              <a:gs pos="0">
                <a:srgbClr val="010413">
                  <a:alpha val="67000"/>
                </a:srgbClr>
              </a:gs>
              <a:gs pos="48000">
                <a:srgbClr val="002864">
                  <a:alpha val="82000"/>
                </a:srgbClr>
              </a:gs>
              <a:gs pos="100000">
                <a:srgbClr val="010413">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8389489"/>
      </p:ext>
    </p:extLst>
  </p:cSld>
  <p:clrMapOvr>
    <a:masterClrMapping/>
  </p:clrMapOvr>
  <p:extLst>
    <p:ext uri="{DCECCB84-F9BA-43D5-87BE-67443E8EF086}">
      <p15:sldGuideLst xmlns:p15="http://schemas.microsoft.com/office/powerpoint/2012/main">
        <p15:guide id="1" orient="horz" pos="2160">
          <p15:clr>
            <a:srgbClr val="FBAE40"/>
          </p15:clr>
        </p15:guide>
        <p15:guide id="2" pos="3817" userDrawn="1">
          <p15:clr>
            <a:srgbClr val="FBAE40"/>
          </p15:clr>
        </p15:guide>
        <p15:guide id="3" pos="325">
          <p15:clr>
            <a:srgbClr val="FBAE40"/>
          </p15:clr>
        </p15:guide>
        <p15:guide id="4" pos="7355">
          <p15:clr>
            <a:srgbClr val="FBAE40"/>
          </p15:clr>
        </p15:guide>
        <p15:guide id="5" orient="horz" pos="3770">
          <p15:clr>
            <a:srgbClr val="FBAE40"/>
          </p15:clr>
        </p15:guide>
        <p15:guide id="6" orient="horz" pos="3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alpha val="4000"/>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E283E1E-F638-40AC-AA3C-F9D892F38E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731" b="6731"/>
          <a:stretch/>
        </p:blipFill>
        <p:spPr>
          <a:xfrm>
            <a:off x="0" y="0"/>
            <a:ext cx="12192000" cy="6858000"/>
          </a:xfrm>
          <a:prstGeom prst="rect">
            <a:avLst/>
          </a:prstGeom>
        </p:spPr>
      </p:pic>
      <p:sp>
        <p:nvSpPr>
          <p:cNvPr id="4" name="矩形 3">
            <a:extLst>
              <a:ext uri="{FF2B5EF4-FFF2-40B4-BE49-F238E27FC236}">
                <a16:creationId xmlns:a16="http://schemas.microsoft.com/office/drawing/2014/main" id="{E68E311A-EB07-4462-9E7A-01A32A8C9B5C}"/>
              </a:ext>
            </a:extLst>
          </p:cNvPr>
          <p:cNvSpPr/>
          <p:nvPr userDrawn="1"/>
        </p:nvSpPr>
        <p:spPr>
          <a:xfrm>
            <a:off x="0" y="0"/>
            <a:ext cx="12192000" cy="685800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157588"/>
      </p:ext>
    </p:extLst>
  </p:cSld>
  <p:clrMapOvr>
    <a:masterClrMapping/>
  </p:clrMapOvr>
  <p:extLst>
    <p:ext uri="{DCECCB84-F9BA-43D5-87BE-67443E8EF086}">
      <p15:sldGuideLst xmlns:p15="http://schemas.microsoft.com/office/powerpoint/2012/main">
        <p15:guide id="1" orient="horz" pos="2160">
          <p15:clr>
            <a:srgbClr val="FBAE40"/>
          </p15:clr>
        </p15:guide>
        <p15:guide id="2" pos="3817">
          <p15:clr>
            <a:srgbClr val="FBAE40"/>
          </p15:clr>
        </p15:guide>
        <p15:guide id="3" pos="325">
          <p15:clr>
            <a:srgbClr val="FBAE40"/>
          </p15:clr>
        </p15:guide>
        <p15:guide id="4" pos="7355">
          <p15:clr>
            <a:srgbClr val="FBAE40"/>
          </p15:clr>
        </p15:guide>
        <p15:guide id="5" orient="horz" pos="3770">
          <p15:clr>
            <a:srgbClr val="FBAE40"/>
          </p15:clr>
        </p15:guide>
        <p15:guide id="6" orient="horz" pos="3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chemeClr val="bg1">
            <a:alpha val="4000"/>
          </a:schemeClr>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8504AD-BC59-4F6C-954D-DCBFCE082E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80312439"/>
      </p:ext>
    </p:extLst>
  </p:cSld>
  <p:clrMapOvr>
    <a:masterClrMapping/>
  </p:clrMapOvr>
  <p:extLst>
    <p:ext uri="{DCECCB84-F9BA-43D5-87BE-67443E8EF086}">
      <p15:sldGuideLst xmlns:p15="http://schemas.microsoft.com/office/powerpoint/2012/main">
        <p15:guide id="1" orient="horz" pos="2160">
          <p15:clr>
            <a:srgbClr val="FBAE40"/>
          </p15:clr>
        </p15:guide>
        <p15:guide id="2" pos="3840" userDrawn="1">
          <p15:clr>
            <a:srgbClr val="FBAE40"/>
          </p15:clr>
        </p15:guide>
        <p15:guide id="3" pos="325">
          <p15:clr>
            <a:srgbClr val="FBAE40"/>
          </p15:clr>
        </p15:guide>
        <p15:guide id="4" pos="7355">
          <p15:clr>
            <a:srgbClr val="FBAE40"/>
          </p15:clr>
        </p15:guide>
        <p15:guide id="5" orient="horz" pos="3770">
          <p15:clr>
            <a:srgbClr val="FBAE40"/>
          </p15:clr>
        </p15:guide>
        <p15:guide id="6" orient="horz" pos="3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alpha val="4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4536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25">
          <p15:clr>
            <a:srgbClr val="FBAE40"/>
          </p15:clr>
        </p15:guide>
        <p15:guide id="4" pos="7355">
          <p15:clr>
            <a:srgbClr val="FBAE40"/>
          </p15:clr>
        </p15:guide>
        <p15:guide id="5" orient="horz" pos="3770">
          <p15:clr>
            <a:srgbClr val="FBAE40"/>
          </p15:clr>
        </p15:guide>
        <p15:guide id="6" orient="horz" pos="3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53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5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18BAF-275D-4E8E-B7E3-B3C466085B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C08A0E-FB25-41A3-BB1E-8F29EAC31A6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993C5D-8A84-4023-AAF8-F08F90AD8A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157E0B-BD43-443E-B5D3-4C107E3549B0}"/>
              </a:ext>
            </a:extLst>
          </p:cNvPr>
          <p:cNvSpPr>
            <a:spLocks noGrp="1"/>
          </p:cNvSpPr>
          <p:nvPr>
            <p:ph type="dt" sz="half" idx="10"/>
          </p:nvPr>
        </p:nvSpPr>
        <p:spPr/>
        <p:txBody>
          <a:bodyPr/>
          <a:lstStyle/>
          <a:p>
            <a:fld id="{91E3B9B9-C9B9-4044-9532-A0ACED4F9876}"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id="{A201FD07-69AC-45B4-8F78-994A957941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724FFA-404A-4BC1-A0B1-EACA03368FAE}"/>
              </a:ext>
            </a:extLst>
          </p:cNvPr>
          <p:cNvSpPr>
            <a:spLocks noGrp="1"/>
          </p:cNvSpPr>
          <p:nvPr>
            <p:ph type="sldNum" sz="quarter" idx="12"/>
          </p:nvPr>
        </p:nvSpPr>
        <p:spPr/>
        <p:txBody>
          <a:bodyPr/>
          <a:lstStyle/>
          <a:p>
            <a:fld id="{9E35B703-C189-4035-806F-36B1F5D30CA4}" type="slidenum">
              <a:rPr lang="zh-CN" altLang="en-US" smtClean="0"/>
              <a:t>‹#›</a:t>
            </a:fld>
            <a:endParaRPr lang="zh-CN" altLang="en-US"/>
          </a:p>
        </p:txBody>
      </p:sp>
    </p:spTree>
    <p:extLst>
      <p:ext uri="{BB962C8B-B14F-4D97-AF65-F5344CB8AC3E}">
        <p14:creationId xmlns:p14="http://schemas.microsoft.com/office/powerpoint/2010/main" val="34875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962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56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776826"/>
      </p:ext>
    </p:extLst>
  </p:cSld>
  <p:clrMapOvr>
    <a:masterClrMapping/>
  </p:clrMapOvr>
  <p:extLst>
    <p:ext uri="{DCECCB84-F9BA-43D5-87BE-67443E8EF086}">
      <p15:sldGuideLst xmlns:p15="http://schemas.microsoft.com/office/powerpoint/2012/main">
        <p15:guide id="1" orient="horz" pos="2160">
          <p15:clr>
            <a:srgbClr val="FBAE40"/>
          </p15:clr>
        </p15:guide>
        <p15:guide id="2" pos="2729">
          <p15:clr>
            <a:srgbClr val="FBAE40"/>
          </p15:clr>
        </p15:guide>
        <p15:guide id="3" pos="325">
          <p15:clr>
            <a:srgbClr val="FBAE40"/>
          </p15:clr>
        </p15:guide>
        <p15:guide id="4" pos="5314">
          <p15:clr>
            <a:srgbClr val="FBAE40"/>
          </p15:clr>
        </p15:guide>
        <p15:guide id="5" orient="horz" pos="3770">
          <p15:clr>
            <a:srgbClr val="FBAE40"/>
          </p15:clr>
        </p15:guide>
        <p15:guide id="6" orient="horz" pos="3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137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772B0-0449-455B-8D48-859AD40F53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FBD9CA-3B9D-4B10-9977-1F5E679C0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EE69E1B-9DBF-4AAA-992B-C8BEEBFD8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F8D607-B8F2-4C55-8DA9-267E7B4CBD35}"/>
              </a:ext>
            </a:extLst>
          </p:cNvPr>
          <p:cNvSpPr>
            <a:spLocks noGrp="1"/>
          </p:cNvSpPr>
          <p:nvPr>
            <p:ph type="dt" sz="half" idx="10"/>
          </p:nvPr>
        </p:nvSpPr>
        <p:spPr/>
        <p:txBody>
          <a:bodyPr/>
          <a:lstStyle/>
          <a:p>
            <a:fld id="{91E3B9B9-C9B9-4044-9532-A0ACED4F9876}"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id="{9332D9E2-C08F-49F5-9715-C05F5CDAF9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51CC9D-4863-4BA9-998E-EC8D518B08E3}"/>
              </a:ext>
            </a:extLst>
          </p:cNvPr>
          <p:cNvSpPr>
            <a:spLocks noGrp="1"/>
          </p:cNvSpPr>
          <p:nvPr>
            <p:ph type="sldNum" sz="quarter" idx="12"/>
          </p:nvPr>
        </p:nvSpPr>
        <p:spPr/>
        <p:txBody>
          <a:bodyPr/>
          <a:lstStyle/>
          <a:p>
            <a:fld id="{9E35B703-C189-4035-806F-36B1F5D30CA4}" type="slidenum">
              <a:rPr lang="zh-CN" altLang="en-US" smtClean="0"/>
              <a:t>‹#›</a:t>
            </a:fld>
            <a:endParaRPr lang="zh-CN" altLang="en-US"/>
          </a:p>
        </p:txBody>
      </p:sp>
    </p:spTree>
    <p:extLst>
      <p:ext uri="{BB962C8B-B14F-4D97-AF65-F5344CB8AC3E}">
        <p14:creationId xmlns:p14="http://schemas.microsoft.com/office/powerpoint/2010/main" val="118264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ED9FB-17EB-4149-9AB8-DD719CE209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952F76-78A4-4DFA-AF5F-738DBD749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0A8E8D-81DB-44DD-AFEC-25711435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8385F0-2E36-4BFE-B9A8-FC9FE66BF15D}"/>
              </a:ext>
            </a:extLst>
          </p:cNvPr>
          <p:cNvSpPr>
            <a:spLocks noGrp="1"/>
          </p:cNvSpPr>
          <p:nvPr>
            <p:ph type="dt" sz="half" idx="10"/>
          </p:nvPr>
        </p:nvSpPr>
        <p:spPr/>
        <p:txBody>
          <a:bodyPr/>
          <a:lstStyle/>
          <a:p>
            <a:fld id="{91E3B9B9-C9B9-4044-9532-A0ACED4F9876}"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id="{8FBA1BFE-3517-4E23-A539-1CC5365336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36BF2C-140E-450E-BC41-324CA450DA15}"/>
              </a:ext>
            </a:extLst>
          </p:cNvPr>
          <p:cNvSpPr>
            <a:spLocks noGrp="1"/>
          </p:cNvSpPr>
          <p:nvPr>
            <p:ph type="sldNum" sz="quarter" idx="12"/>
          </p:nvPr>
        </p:nvSpPr>
        <p:spPr/>
        <p:txBody>
          <a:bodyPr/>
          <a:lstStyle/>
          <a:p>
            <a:fld id="{9E35B703-C189-4035-806F-36B1F5D30CA4}" type="slidenum">
              <a:rPr lang="zh-CN" altLang="en-US" smtClean="0"/>
              <a:t>‹#›</a:t>
            </a:fld>
            <a:endParaRPr lang="zh-CN" altLang="en-US"/>
          </a:p>
        </p:txBody>
      </p:sp>
    </p:spTree>
    <p:extLst>
      <p:ext uri="{BB962C8B-B14F-4D97-AF65-F5344CB8AC3E}">
        <p14:creationId xmlns:p14="http://schemas.microsoft.com/office/powerpoint/2010/main" val="600462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51FEC-4C30-48E4-8F8F-76A3F9AE59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1FEB96-74A8-4098-8A84-90781FCBDCB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BF585-6A14-45FB-AD5B-15745D3AE0C6}"/>
              </a:ext>
            </a:extLst>
          </p:cNvPr>
          <p:cNvSpPr>
            <a:spLocks noGrp="1"/>
          </p:cNvSpPr>
          <p:nvPr>
            <p:ph type="dt" sz="half" idx="10"/>
          </p:nvPr>
        </p:nvSpPr>
        <p:spPr/>
        <p:txBody>
          <a:bodyPr/>
          <a:lstStyle/>
          <a:p>
            <a:fld id="{91E3B9B9-C9B9-4044-9532-A0ACED4F9876}"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407C42D4-4A92-4D54-B12F-5FE09697A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61B3AD-2E6F-452D-AF14-85D339C4CE9F}"/>
              </a:ext>
            </a:extLst>
          </p:cNvPr>
          <p:cNvSpPr>
            <a:spLocks noGrp="1"/>
          </p:cNvSpPr>
          <p:nvPr>
            <p:ph type="sldNum" sz="quarter" idx="12"/>
          </p:nvPr>
        </p:nvSpPr>
        <p:spPr/>
        <p:txBody>
          <a:bodyPr/>
          <a:lstStyle/>
          <a:p>
            <a:fld id="{9E35B703-C189-4035-806F-36B1F5D30CA4}" type="slidenum">
              <a:rPr lang="zh-CN" altLang="en-US" smtClean="0"/>
              <a:t>‹#›</a:t>
            </a:fld>
            <a:endParaRPr lang="zh-CN" altLang="en-US"/>
          </a:p>
        </p:txBody>
      </p:sp>
    </p:spTree>
    <p:extLst>
      <p:ext uri="{BB962C8B-B14F-4D97-AF65-F5344CB8AC3E}">
        <p14:creationId xmlns:p14="http://schemas.microsoft.com/office/powerpoint/2010/main" val="2450806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457146-B8D6-495F-849E-0B000C8130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561E2D-9FD9-4449-9E36-1F6EF458A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D7584-D2F0-4278-A636-E7346D3C09DB}"/>
              </a:ext>
            </a:extLst>
          </p:cNvPr>
          <p:cNvSpPr>
            <a:spLocks noGrp="1"/>
          </p:cNvSpPr>
          <p:nvPr>
            <p:ph type="dt" sz="half" idx="10"/>
          </p:nvPr>
        </p:nvSpPr>
        <p:spPr/>
        <p:txBody>
          <a:bodyPr/>
          <a:lstStyle/>
          <a:p>
            <a:fld id="{91E3B9B9-C9B9-4044-9532-A0ACED4F9876}"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41D77EB4-1070-4A46-BC18-30C63BECD4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54D4C6-F601-42DD-8577-0EB23BEDE805}"/>
              </a:ext>
            </a:extLst>
          </p:cNvPr>
          <p:cNvSpPr>
            <a:spLocks noGrp="1"/>
          </p:cNvSpPr>
          <p:nvPr>
            <p:ph type="sldNum" sz="quarter" idx="12"/>
          </p:nvPr>
        </p:nvSpPr>
        <p:spPr/>
        <p:txBody>
          <a:bodyPr/>
          <a:lstStyle/>
          <a:p>
            <a:fld id="{9E35B703-C189-4035-806F-36B1F5D30CA4}" type="slidenum">
              <a:rPr lang="zh-CN" altLang="en-US" smtClean="0"/>
              <a:t>‹#›</a:t>
            </a:fld>
            <a:endParaRPr lang="zh-CN" altLang="en-US"/>
          </a:p>
        </p:txBody>
      </p:sp>
    </p:spTree>
    <p:extLst>
      <p:ext uri="{BB962C8B-B14F-4D97-AF65-F5344CB8AC3E}">
        <p14:creationId xmlns:p14="http://schemas.microsoft.com/office/powerpoint/2010/main" val="58502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877818"/>
      </p:ext>
    </p:extLst>
  </p:cSld>
  <p:clrMapOvr>
    <a:masterClrMapping/>
  </p:clrMapOvr>
  <p:extLst>
    <p:ext uri="{DCECCB84-F9BA-43D5-87BE-67443E8EF086}">
      <p15:sldGuideLst xmlns:p15="http://schemas.microsoft.com/office/powerpoint/2012/main">
        <p15:guide id="1" orient="horz" pos="2160">
          <p15:clr>
            <a:srgbClr val="FBAE40"/>
          </p15:clr>
        </p15:guide>
        <p15:guide id="2" pos="3840" userDrawn="1">
          <p15:clr>
            <a:srgbClr val="FBAE40"/>
          </p15:clr>
        </p15:guide>
        <p15:guide id="3" pos="325">
          <p15:clr>
            <a:srgbClr val="FBAE40"/>
          </p15:clr>
        </p15:guide>
        <p15:guide id="4" pos="7355" userDrawn="1">
          <p15:clr>
            <a:srgbClr val="FBAE40"/>
          </p15:clr>
        </p15:guide>
        <p15:guide id="5" orient="horz" pos="3770">
          <p15:clr>
            <a:srgbClr val="FBAE40"/>
          </p15:clr>
        </p15:guide>
        <p15:guide id="6" orient="horz" pos="3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1090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25">
          <p15:clr>
            <a:srgbClr val="FBAE40"/>
          </p15:clr>
        </p15:guide>
        <p15:guide id="4" pos="7355">
          <p15:clr>
            <a:srgbClr val="FBAE40"/>
          </p15:clr>
        </p15:guide>
        <p15:guide id="5" orient="horz" pos="3770">
          <p15:clr>
            <a:srgbClr val="FBAE40"/>
          </p15:clr>
        </p15:guide>
        <p15:guide id="6" orient="horz" pos="36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7953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25">
          <p15:clr>
            <a:srgbClr val="FBAE40"/>
          </p15:clr>
        </p15:guide>
        <p15:guide id="4" pos="7355">
          <p15:clr>
            <a:srgbClr val="FBAE40"/>
          </p15:clr>
        </p15:guide>
        <p15:guide id="5" orient="horz" pos="3770">
          <p15:clr>
            <a:srgbClr val="FBAE40"/>
          </p15:clr>
        </p15:guide>
        <p15:guide id="6" orient="horz" pos="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75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25">
          <p15:clr>
            <a:srgbClr val="FBAE40"/>
          </p15:clr>
        </p15:guide>
        <p15:guide id="4" pos="7355">
          <p15:clr>
            <a:srgbClr val="FBAE40"/>
          </p15:clr>
        </p15:guide>
        <p15:guide id="5" orient="horz" pos="3770">
          <p15:clr>
            <a:srgbClr val="FBAE40"/>
          </p15:clr>
        </p15:guide>
        <p15:guide id="6" orient="horz" pos="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342787"/>
      </p:ext>
    </p:extLst>
  </p:cSld>
  <p:clrMapOvr>
    <a:masterClrMapping/>
  </p:clrMapOvr>
  <p:extLst>
    <p:ext uri="{DCECCB84-F9BA-43D5-87BE-67443E8EF086}">
      <p15:sldGuideLst xmlns:p15="http://schemas.microsoft.com/office/powerpoint/2012/main">
        <p15:guide id="1" orient="horz" pos="2160">
          <p15:clr>
            <a:srgbClr val="FBAE40"/>
          </p15:clr>
        </p15:guide>
        <p15:guide id="2" pos="2797" userDrawn="1">
          <p15:clr>
            <a:srgbClr val="FBAE40"/>
          </p15:clr>
        </p15:guide>
        <p15:guide id="3" pos="325">
          <p15:clr>
            <a:srgbClr val="FBAE40"/>
          </p15:clr>
        </p15:guide>
        <p15:guide id="4" pos="5314">
          <p15:clr>
            <a:srgbClr val="FBAE40"/>
          </p15:clr>
        </p15:guide>
        <p15:guide id="5" orient="horz" pos="3793" userDrawn="1">
          <p15:clr>
            <a:srgbClr val="FBAE40"/>
          </p15:clr>
        </p15:guide>
        <p15:guide id="6" orient="horz" pos="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95196"/>
      </p:ext>
    </p:extLst>
  </p:cSld>
  <p:clrMapOvr>
    <a:masterClrMapping/>
  </p:clrMapOvr>
  <p:extLst>
    <p:ext uri="{DCECCB84-F9BA-43D5-87BE-67443E8EF086}">
      <p15:sldGuideLst xmlns:p15="http://schemas.microsoft.com/office/powerpoint/2012/main">
        <p15:guide id="1" orient="horz" pos="2160">
          <p15:clr>
            <a:srgbClr val="FBAE40"/>
          </p15:clr>
        </p15:guide>
        <p15:guide id="2" pos="2797">
          <p15:clr>
            <a:srgbClr val="FBAE40"/>
          </p15:clr>
        </p15:guide>
        <p15:guide id="3" pos="325">
          <p15:clr>
            <a:srgbClr val="FBAE40"/>
          </p15:clr>
        </p15:guide>
        <p15:guide id="4" pos="5314">
          <p15:clr>
            <a:srgbClr val="FBAE40"/>
          </p15:clr>
        </p15:guide>
        <p15:guide id="5" orient="horz" pos="3793">
          <p15:clr>
            <a:srgbClr val="FBAE40"/>
          </p15:clr>
        </p15:guide>
        <p15:guide id="6" orient="horz" pos="36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957323"/>
      </p:ext>
    </p:extLst>
  </p:cSld>
  <p:clrMapOvr>
    <a:masterClrMapping/>
  </p:clrMapOvr>
  <p:extLst>
    <p:ext uri="{DCECCB84-F9BA-43D5-87BE-67443E8EF086}">
      <p15:sldGuideLst xmlns:p15="http://schemas.microsoft.com/office/powerpoint/2012/main">
        <p15:guide id="1" orient="horz" pos="2160">
          <p15:clr>
            <a:srgbClr val="FBAE40"/>
          </p15:clr>
        </p15:guide>
        <p15:guide id="2" pos="2797">
          <p15:clr>
            <a:srgbClr val="FBAE40"/>
          </p15:clr>
        </p15:guide>
        <p15:guide id="3" pos="325">
          <p15:clr>
            <a:srgbClr val="FBAE40"/>
          </p15:clr>
        </p15:guide>
        <p15:guide id="4" pos="5314">
          <p15:clr>
            <a:srgbClr val="FBAE40"/>
          </p15:clr>
        </p15:guide>
        <p15:guide id="5" orient="horz" pos="3793">
          <p15:clr>
            <a:srgbClr val="FBAE40"/>
          </p15:clr>
        </p15:guide>
        <p15:guide id="6" orient="horz" pos="36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077471-B9B9-4C55-BFA6-5436808E5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A9FFE9-BBF2-4A0A-896F-1B32ECCAE1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4DD007-5567-4DB6-8BCD-AD1CCA83C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3B9B9-C9B9-4044-9532-A0ACED4F9876}"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80700D4B-8370-4023-BECA-1137E8CBF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F8F11E-7D9C-4649-9042-4A05C5225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5B703-C189-4035-806F-36B1F5D30CA4}" type="slidenum">
              <a:rPr lang="zh-CN" altLang="en-US" smtClean="0"/>
              <a:t>‹#›</a:t>
            </a:fld>
            <a:endParaRPr lang="zh-CN" altLang="en-US"/>
          </a:p>
        </p:txBody>
      </p:sp>
    </p:spTree>
    <p:extLst>
      <p:ext uri="{BB962C8B-B14F-4D97-AF65-F5344CB8AC3E}">
        <p14:creationId xmlns:p14="http://schemas.microsoft.com/office/powerpoint/2010/main" val="4149273688"/>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68" r:id="rId3"/>
    <p:sldLayoutId id="2147483670" r:id="rId4"/>
    <p:sldLayoutId id="2147483671" r:id="rId5"/>
    <p:sldLayoutId id="2147483672" r:id="rId6"/>
    <p:sldLayoutId id="2147483667" r:id="rId7"/>
    <p:sldLayoutId id="2147483673" r:id="rId8"/>
    <p:sldLayoutId id="2147483674" r:id="rId9"/>
    <p:sldLayoutId id="2147483666" r:id="rId10"/>
    <p:sldLayoutId id="2147483661" r:id="rId11"/>
    <p:sldLayoutId id="2147483675" r:id="rId12"/>
    <p:sldLayoutId id="2147483664" r:id="rId13"/>
    <p:sldLayoutId id="2147483663" r:id="rId14"/>
    <p:sldLayoutId id="2147483650" r:id="rId15"/>
    <p:sldLayoutId id="2147483651" r:id="rId16"/>
    <p:sldLayoutId id="2147483652" r:id="rId17"/>
    <p:sldLayoutId id="2147483653" r:id="rId18"/>
    <p:sldLayoutId id="2147483654" r:id="rId19"/>
    <p:sldLayoutId id="2147483655" r:id="rId20"/>
    <p:sldLayoutId id="2147483656" r:id="rId21"/>
    <p:sldLayoutId id="2147483657" r:id="rId22"/>
    <p:sldLayoutId id="2147483658" r:id="rId23"/>
    <p:sldLayoutId id="2147483659"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0E897003-D6BC-4707-8247-6487EAB9DC6F}"/>
              </a:ext>
            </a:extLst>
          </p:cNvPr>
          <p:cNvSpPr txBox="1"/>
          <p:nvPr/>
        </p:nvSpPr>
        <p:spPr>
          <a:xfrm>
            <a:off x="4941318" y="1507073"/>
            <a:ext cx="6879659" cy="4339650"/>
          </a:xfrm>
          <a:prstGeom prst="rect">
            <a:avLst/>
          </a:prstGeom>
          <a:noFill/>
        </p:spPr>
        <p:txBody>
          <a:bodyPr wrap="square" rtlCol="0">
            <a:spAutoFit/>
          </a:bodyPr>
          <a:lstStyle/>
          <a:p>
            <a:r>
              <a:rPr lang="zh-CN" altLang="en-US" sz="13800" b="1" spc="-150" dirty="0">
                <a:solidFill>
                  <a:schemeClr val="bg1"/>
                </a:solidFill>
                <a:latin typeface="思源宋体 CN Heavy" panose="02020900000000000000" pitchFamily="18" charset="-122"/>
                <a:ea typeface="思源宋体 CN Heavy" panose="02020900000000000000" pitchFamily="18" charset="-122"/>
              </a:rPr>
              <a:t>现代</a:t>
            </a:r>
            <a:endParaRPr lang="en-US" altLang="zh-CN" sz="13800" b="1" spc="-150" dirty="0">
              <a:solidFill>
                <a:schemeClr val="bg1"/>
              </a:solidFill>
              <a:latin typeface="思源宋体 CN Heavy" panose="02020900000000000000" pitchFamily="18" charset="-122"/>
              <a:ea typeface="思源宋体 CN Heavy" panose="02020900000000000000" pitchFamily="18" charset="-122"/>
            </a:endParaRPr>
          </a:p>
          <a:p>
            <a:r>
              <a:rPr lang="zh-CN" altLang="en-US" sz="13800" b="1" spc="-150" dirty="0">
                <a:solidFill>
                  <a:schemeClr val="bg1"/>
                </a:solidFill>
                <a:latin typeface="思源宋体 CN Heavy" panose="02020900000000000000" pitchFamily="18" charset="-122"/>
                <a:ea typeface="思源宋体 CN Heavy" panose="02020900000000000000" pitchFamily="18" charset="-122"/>
              </a:rPr>
              <a:t>密码学 </a:t>
            </a:r>
            <a:endParaRPr lang="zh-CN" altLang="en-US" sz="13800" spc="-150" dirty="0">
              <a:solidFill>
                <a:schemeClr val="bg1"/>
              </a:solidFill>
              <a:latin typeface="思源宋体 CN Heavy" panose="02020900000000000000" pitchFamily="18" charset="-122"/>
              <a:ea typeface="思源宋体 CN Heavy" panose="02020900000000000000" pitchFamily="18" charset="-122"/>
            </a:endParaRPr>
          </a:p>
        </p:txBody>
      </p:sp>
      <p:sp>
        <p:nvSpPr>
          <p:cNvPr id="28" name="文本框 27">
            <a:extLst>
              <a:ext uri="{FF2B5EF4-FFF2-40B4-BE49-F238E27FC236}">
                <a16:creationId xmlns:a16="http://schemas.microsoft.com/office/drawing/2014/main" id="{E1201604-6905-49E0-97AA-4EEE0AF3A53F}"/>
              </a:ext>
            </a:extLst>
          </p:cNvPr>
          <p:cNvSpPr txBox="1"/>
          <p:nvPr/>
        </p:nvSpPr>
        <p:spPr>
          <a:xfrm>
            <a:off x="5080656" y="3429000"/>
            <a:ext cx="3300492" cy="261610"/>
          </a:xfrm>
          <a:prstGeom prst="rect">
            <a:avLst/>
          </a:prstGeom>
          <a:noFill/>
        </p:spPr>
        <p:txBody>
          <a:bodyPr wrap="square" rtlCol="0">
            <a:spAutoFit/>
          </a:bodyPr>
          <a:lstStyle/>
          <a:p>
            <a:r>
              <a:rPr lang="en-US" altLang="zh-CN" sz="1100" spc="600" dirty="0">
                <a:solidFill>
                  <a:schemeClr val="bg1">
                    <a:lumMod val="65000"/>
                  </a:schemeClr>
                </a:solidFill>
                <a:latin typeface="思源黑体 CN Light" panose="020B0300000000000000" pitchFamily="34" charset="-122"/>
                <a:ea typeface="思源黑体 CN Light" panose="020B0300000000000000" pitchFamily="34" charset="-122"/>
                <a:cs typeface="Times New Roman" panose="02020603050405020304" pitchFamily="18" charset="0"/>
              </a:rPr>
              <a:t>Modern Cryptography</a:t>
            </a:r>
          </a:p>
        </p:txBody>
      </p:sp>
    </p:spTree>
    <p:extLst>
      <p:ext uri="{BB962C8B-B14F-4D97-AF65-F5344CB8AC3E}">
        <p14:creationId xmlns:p14="http://schemas.microsoft.com/office/powerpoint/2010/main" val="44568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82" name="组合 81">
            <a:extLst>
              <a:ext uri="{FF2B5EF4-FFF2-40B4-BE49-F238E27FC236}">
                <a16:creationId xmlns:a16="http://schemas.microsoft.com/office/drawing/2014/main" id="{E8A646B0-DF6A-499E-9740-A72CA40FFB76}"/>
              </a:ext>
            </a:extLst>
          </p:cNvPr>
          <p:cNvGrpSpPr/>
          <p:nvPr/>
        </p:nvGrpSpPr>
        <p:grpSpPr>
          <a:xfrm>
            <a:off x="3293180" y="2749056"/>
            <a:ext cx="5046147" cy="1359887"/>
            <a:chOff x="5768926" y="2025744"/>
            <a:chExt cx="6112705" cy="339140"/>
          </a:xfrm>
        </p:grpSpPr>
        <p:sp>
          <p:nvSpPr>
            <p:cNvPr id="83" name="Shape 1725">
              <a:extLst>
                <a:ext uri="{FF2B5EF4-FFF2-40B4-BE49-F238E27FC236}">
                  <a16:creationId xmlns:a16="http://schemas.microsoft.com/office/drawing/2014/main" id="{EB61F872-F786-4CF5-AAE9-652EEAF20CCF}"/>
                </a:ext>
              </a:extLst>
            </p:cNvPr>
            <p:cNvSpPr/>
            <p:nvPr/>
          </p:nvSpPr>
          <p:spPr>
            <a:xfrm>
              <a:off x="5768926" y="2025744"/>
              <a:ext cx="6112705" cy="339140"/>
            </a:xfrm>
            <a:prstGeom prst="roundRect">
              <a:avLst>
                <a:gd name="adj" fmla="val 15614"/>
              </a:avLst>
            </a:prstGeom>
            <a:gradFill>
              <a:gsLst>
                <a:gs pos="0">
                  <a:schemeClr val="bg1"/>
                </a:gs>
                <a:gs pos="70000">
                  <a:schemeClr val="bg1"/>
                </a:gs>
                <a:gs pos="100000">
                  <a:schemeClr val="bg1">
                    <a:lumMod val="75000"/>
                  </a:schemeClr>
                </a:gs>
              </a:gsLst>
              <a:lin ang="5400000" scaled="1"/>
            </a:gradFill>
            <a:ln w="19050">
              <a:solidFill>
                <a:schemeClr val="bg1"/>
              </a:solidFill>
              <a:miter lim="400000"/>
            </a:ln>
            <a:effectLst>
              <a:outerShdw blurRad="50800" dist="38100" dir="2700000" algn="tl" rotWithShape="0">
                <a:prstClr val="black">
                  <a:alpha val="40000"/>
                </a:prstClr>
              </a:outerShdw>
            </a:effectLst>
          </p:spPr>
          <p:txBody>
            <a:bodyPr lIns="12409" tIns="12409" rIns="12409" bIns="12409" anchor="ctr"/>
            <a:lstStyle/>
            <a:p>
              <a:pPr algn="ctr">
                <a:lnSpc>
                  <a:spcPct val="120000"/>
                </a:lnSpc>
              </a:pPr>
              <a:endParaRPr sz="1280">
                <a:solidFill>
                  <a:srgbClr val="53585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4" name="矩形 83">
              <a:extLst>
                <a:ext uri="{FF2B5EF4-FFF2-40B4-BE49-F238E27FC236}">
                  <a16:creationId xmlns:a16="http://schemas.microsoft.com/office/drawing/2014/main" id="{24D9E970-D21F-4522-95D8-217D681D8E4B}"/>
                </a:ext>
              </a:extLst>
            </p:cNvPr>
            <p:cNvSpPr/>
            <p:nvPr/>
          </p:nvSpPr>
          <p:spPr>
            <a:xfrm>
              <a:off x="6089385" y="2144121"/>
              <a:ext cx="5471785" cy="119739"/>
            </a:xfrm>
            <a:prstGeom prst="rect">
              <a:avLst/>
            </a:prstGeom>
          </p:spPr>
          <p:txBody>
            <a:bodyPr wrap="square">
              <a:spAutoFit/>
            </a:bodyPr>
            <a:lstStyle/>
            <a:p>
              <a:pPr algn="ctr">
                <a:lnSpc>
                  <a:spcPct val="90000"/>
                </a:lnSpc>
                <a:defRPr/>
              </a:pP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再看分组密码</a:t>
              </a:r>
            </a:p>
          </p:txBody>
        </p:sp>
      </p:grpSp>
    </p:spTree>
    <p:extLst>
      <p:ext uri="{BB962C8B-B14F-4D97-AF65-F5344CB8AC3E}">
        <p14:creationId xmlns:p14="http://schemas.microsoft.com/office/powerpoint/2010/main" val="197765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ADB6F47-BD85-41DD-AA3E-3062462696AD}"/>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AA2D0FD0-40CF-45A4-A1AE-AC255911758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AE101E50-6B3E-4DE1-8D02-400B347E23D4}"/>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E268DC51-3119-4AE6-B4F5-B9544321CC69}"/>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DD05CD44-ABDA-432F-A301-D8048193C34F}"/>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再看分组密码</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F284079-9FE1-4837-9AB0-C29C307365F1}"/>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72BBC432-F460-469A-99F8-2FB22A7AFCBA}"/>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8E5F3DF1-553F-4536-96C6-E7D046AF4DC4}"/>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F84806E2-080B-4A66-B532-3881039EA5F4}"/>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E6B3364D-1288-474A-936B-1C0C9086ACAC}"/>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87EE7BF0-1DF8-48EC-9E4E-96837304E0EC}"/>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54A88D60-19CF-4AD2-ABB7-5EBB3C9C8CA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49200F24-2300-46F1-AEDA-28D726AAEA45}"/>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B43A7D71-6A0C-454D-A373-2B0166FF3F2A}"/>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1AA0D542-B7F3-4786-ABD6-64C830812B8B}"/>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2DD37C4F-02F0-47DC-A032-1FD5992128D0}"/>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FE67B5AF-454F-4A64-843F-D3DE4038842C}"/>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5B63724-C98D-4E5A-8457-29CDA3F70C58}"/>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384B54D0-64EA-48A2-8B10-233541AFC65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B6C67BD2-F900-4DBF-B79A-C40318BFE849}"/>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44E74BAD-F72A-4867-85E9-AE801A02D462}"/>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C998BE19-413A-4347-98E7-B3046AE452A4}"/>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8BD5E709-4A98-47EE-B37D-96654894BA14}"/>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0B678139-94F7-4FB8-954A-A14C8626E273}"/>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73F84AD9-5624-456F-A14A-B661EDEDB7DF}"/>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9B2F5E46-C66C-4ECD-A441-E8D3E34793CD}"/>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477E280F-59A7-42B8-99F8-3845AC8B01CF}"/>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8B7C14C5-0E9B-4BA6-A8D1-1F8026093C51}"/>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5BB6ABB2-4037-4367-A3C0-60C36F57E4BC}"/>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97112B56-2D60-4780-8650-4655C10CBA3C}"/>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3F625883-D4A5-4A79-AA01-2235DE5CF268}"/>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E2326473-F38A-4851-8FBC-27A5B200BFE9}"/>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734ADABA-B186-4B01-8FCD-52046B2C7B1A}"/>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8338D5E-2415-46D6-A707-D6302F064102}"/>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71BADA15-3D4C-4FAD-A01C-D3ED25DC8961}"/>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84AD3C96-32F8-47A1-937A-4547F6A3ACE9}"/>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93AD7B47-835F-475E-ABCD-FBD16AE9C828}"/>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A3080BFE-AC50-47F3-AE7E-D0B4B3664479}"/>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C523E040-622D-4C43-A5AD-7732D31644E5}"/>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A0AE56D1-9416-4937-95F8-FF29F27738AD}"/>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D21E6B6A-509A-44ED-9A67-C0709A53D16F}"/>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17891C47-034C-403E-A4AF-2848F2BF3FB0}"/>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13119472-49FB-4D3B-8546-881E4FD6ED10}"/>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34271E67-60EA-49C5-883D-822E8330959F}"/>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112D5E62-419D-4A5C-BED1-1625000474EB}"/>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5422CF1F-199A-48B0-9ABB-20F9C5E09172}"/>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40ACB101-106D-41CE-A9AB-AB72A2358E45}"/>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6804FB9E-FB5E-49DB-8D05-E73ECEF7F483}"/>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E34933C6-2FE3-41BD-BA83-B41E6457FA2D}"/>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C798F17B-2F05-4D7B-8334-4BA3481661B0}"/>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482A8733-2869-4BFA-A7BD-279C55D2E5E6}"/>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C14D3EAD-37DC-4AB8-84C1-067E269DC6E1}"/>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0C762B40-DA35-47CE-9885-8102436EF61B}"/>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2D91BD7E-F5A4-42DA-854E-F2118EC9B663}"/>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E6144644-C75A-4558-BC3D-477127338F1D}"/>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184B7FF-B4A0-4541-85BA-DA21AFC916EC}"/>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EB5B7E18-4931-4049-94A9-DE03746748E1}"/>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6B18AA5E-F757-42D8-B548-EE860743E0C1}"/>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EE035280-FA97-496D-8BCA-D56069A33F44}"/>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48B82FB6-3443-4629-A3F4-08DE3D968BB8}"/>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D3456F2-BBB2-4AAD-BF56-CAE4B2D48A23}"/>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A3A54C1B-043D-46C0-9F29-49A26FA8CD95}"/>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0B1757F-8957-420B-A2AA-917BFDDCDAC1}"/>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65871F4D-A156-41A0-AF53-0E2675EFDE39}"/>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5C14CE59-318A-4BD7-BA13-A519996115F4}"/>
              </a:ext>
            </a:extLst>
          </p:cNvPr>
          <p:cNvSpPr txBox="1">
            <a:spLocks noChangeArrowheads="1"/>
          </p:cNvSpPr>
          <p:nvPr/>
        </p:nvSpPr>
        <p:spPr bwMode="auto">
          <a:xfrm>
            <a:off x="1421149" y="1422402"/>
            <a:ext cx="9465923" cy="448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分组密码</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Block Cipher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）将输入划分成长度为</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的组，每组分别在密钥的控制下变换成等长的输出序列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流行的分组密码包括</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数据加密标准（</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Data Encryption Standard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DES</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）由</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IBM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公司研制，</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于</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1975</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年由美国联邦登记处公布</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高级加密标准（</a:t>
            </a:r>
            <a:r>
              <a:rPr lang="en-US" altLang="zh-CN" sz="2400">
                <a:latin typeface="Times New Roman" panose="02020603050405020304" pitchFamily="18" charset="0"/>
                <a:ea typeface="思源黑体 CN Normal" panose="020B0400000000000000" pitchFamily="34" charset="-122"/>
                <a:cs typeface="Times New Roman" panose="02020603050405020304" pitchFamily="18" charset="0"/>
              </a:rPr>
              <a:t>Advanced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Encryption Standard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AES</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）于</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1997</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年征集，</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Rijndael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算法于</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2000</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年被</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NIST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宣布作为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AES</a:t>
            </a: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SM4</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是中华人民共和国政府采用的一种分组密码标准，由国家密码管理局于</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2012</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年</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3</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月</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日发布</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2629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5C72251-42D3-4127-A61B-861EE2E18AB5}"/>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83D2FD29-F563-4BA1-96ED-1797E24ADBE6}"/>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5ED1798C-D78F-44DE-A97F-0F1B364548B7}"/>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6A2DC2E0-6053-4F87-82B7-A7577824202E}"/>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F2919933-1EEF-4FFE-B632-3C20CB12534D}"/>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再看分组密码</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779F967-0EC6-4E59-92E9-8A58FD613A58}"/>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EB3F659F-2EAE-491D-8B97-63412B0183CE}"/>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9C97CAA1-D8CA-4067-B1C2-AE982829DA5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85B7235A-2047-4EA7-B689-3447282A5EED}"/>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D277BF8D-A2E0-4330-94F9-3C4AD638AF9B}"/>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94B5EC6B-9C56-42F0-8C08-1B727874F226}"/>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32703E17-B057-43C8-AEFD-9AFB84C2C2DA}"/>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8FA1D786-A7DE-4D51-9837-F9B2FB22A8C8}"/>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43EEE6BC-2563-4DCE-947E-481923EE6ACE}"/>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72FB9D9D-C7BC-402C-A747-24648AEC570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3B1DB09D-CAA6-439B-91C2-C17937AB20EA}"/>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78445FC4-2074-4BB3-B582-2E2960700D0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19A668C0-D474-4F17-9F90-8C19EE2668F6}"/>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869E2970-89AF-46CD-A190-AE81574A2AE8}"/>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2E7A9249-8CDE-4CC8-BEED-2D20330125A5}"/>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2301AF13-B5DF-4703-9B7D-66C8498617BA}"/>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2771FFC2-5D8B-4AA7-B293-043A9AA8A44B}"/>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3635F50A-A1C7-49F2-8415-8F54564113E2}"/>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BBF5DD9E-3DC4-4A6F-B723-770F581B8913}"/>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AA09F632-5AC7-4F6D-911F-6C99F0A0363A}"/>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98AC3F2B-53B1-44D8-951A-1E3CB4F4513B}"/>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A17DA17F-2F62-46F9-AF6B-B4291CB885E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5CE4909A-64B0-4863-988F-12ECE267C6A5}"/>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8DF2D8F0-F43C-4FB4-AD70-D3A20F4E9D66}"/>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2DD13E0D-A460-4281-9ABF-8AE86CA7A109}"/>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3BC1CF3-0DD5-46D8-9520-943F2061E3DB}"/>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E72D8996-1F4C-4B47-B705-DE6D047F48F1}"/>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A7A512CC-AA12-4811-97E7-D857D3E2ADF8}"/>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81F57030-F32B-4A78-9A88-AC4E91AE901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B84BB3B5-AF11-40C2-B852-B47496D02CB2}"/>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2F7A16D9-255D-49C9-BB33-537A95D3CA81}"/>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13EAFF2-6BBD-4484-87E2-E58515753D2F}"/>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34875B6-D2E4-40E3-869D-56037E76AF09}"/>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5AE9D280-0C0C-4FE4-B768-007E928F92A7}"/>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3F8FBBE5-D0A2-4A46-9B5E-E61E2B5B1817}"/>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A3832984-AD3A-4691-99F3-6044AD4320AF}"/>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3FFE695B-D7C5-42F6-8925-2672E35CCAEC}"/>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FB81FC04-9868-4466-A84C-251EC2E7CCA0}"/>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2E7E4EFD-3E46-41D2-8F41-C7BD5A60A8E3}"/>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429141A2-C5CC-448A-92EE-BC06512F9C78}"/>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C9D9C02B-4398-45BF-B5A1-D2A11BE9311E}"/>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862BEBA6-7657-4044-8CE7-D835836B4E1B}"/>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2E74FB8D-4CAA-4A67-96C1-D5794F6410F8}"/>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4227DE02-D924-4A82-AEB4-73B828EAE1FD}"/>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E1C66D7A-4734-415B-A03A-A7EFEA846E3A}"/>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CE480C20-0E85-4B66-8D93-26B8C274A716}"/>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59B82B9-D2BB-4C13-85C7-A8AC505F35A9}"/>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315827C4-BB12-4A02-AFF7-72F40DC7F055}"/>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D7787AB3-FBA3-478B-8872-9F05601B4E08}"/>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BE523A94-FAC9-4F93-818F-CA74C3D9BF68}"/>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7274F99-8CDD-4F60-9507-78F37A62CDEB}"/>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FBD310B7-A91D-4645-B91B-EA2D5F05B3C4}"/>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76A82BFB-5308-47F8-BAC8-3CC3E18EB43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3CF6C185-F5E6-49E1-A8BB-15C5DE8626C3}"/>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ADC136FB-9A5F-42A9-B981-FEC713D1683B}"/>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615706E-6618-4F4B-B8A6-F647D5542E67}"/>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34449A39-94DB-4D88-B0EE-F1D0EDB90A24}"/>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4D3358E4-AE82-43C2-A12F-4A36611A336D}"/>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2992CE8F-D1DA-44D5-9E4F-AFF379A92323}"/>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pic>
        <p:nvPicPr>
          <p:cNvPr id="66" name="图片 65">
            <a:extLst>
              <a:ext uri="{FF2B5EF4-FFF2-40B4-BE49-F238E27FC236}">
                <a16:creationId xmlns:a16="http://schemas.microsoft.com/office/drawing/2014/main" id="{B2C145F3-3312-4B2D-8A1F-1AE4518D2FD1}"/>
              </a:ext>
            </a:extLst>
          </p:cNvPr>
          <p:cNvPicPr>
            <a:picLocks noChangeAspect="1"/>
          </p:cNvPicPr>
          <p:nvPr/>
        </p:nvPicPr>
        <p:blipFill>
          <a:blip r:embed="rId3"/>
          <a:stretch>
            <a:fillRect/>
          </a:stretch>
        </p:blipFill>
        <p:spPr>
          <a:xfrm>
            <a:off x="3287595" y="2437988"/>
            <a:ext cx="5421517" cy="37117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7" name="文本框 2">
            <a:extLst>
              <a:ext uri="{FF2B5EF4-FFF2-40B4-BE49-F238E27FC236}">
                <a16:creationId xmlns:a16="http://schemas.microsoft.com/office/drawing/2014/main" id="{AEE28D87-8B9C-4EF8-9CC0-0069ED7BFBCB}"/>
              </a:ext>
            </a:extLst>
          </p:cNvPr>
          <p:cNvSpPr txBox="1">
            <a:spLocks noChangeArrowheads="1"/>
          </p:cNvSpPr>
          <p:nvPr/>
        </p:nvSpPr>
        <p:spPr bwMode="auto">
          <a:xfrm>
            <a:off x="1421149" y="1422402"/>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DES</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分组密码分组长度为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64</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比特，密钥长度为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56</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比特</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DES</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64</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56</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64</a:t>
            </a:r>
          </a:p>
        </p:txBody>
      </p:sp>
    </p:spTree>
    <p:extLst>
      <p:ext uri="{BB962C8B-B14F-4D97-AF65-F5344CB8AC3E}">
        <p14:creationId xmlns:p14="http://schemas.microsoft.com/office/powerpoint/2010/main" val="337202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505855-16A1-4DB8-9C0F-B9E73E4C0E08}"/>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181985B7-4188-4923-9A2F-67D880225CAE}"/>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A1D6D231-68E9-4CF9-9785-A5AAD8F16F3A}"/>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99C95B81-BDDD-426B-805D-23AE43AE0ECC}"/>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5A1194B9-EE00-48A3-98E5-AD8A29ABBB16}"/>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再看分组密码</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8559DCD-BDB2-44A2-A5D5-73DB26C4287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E54C5813-BFEA-4FCC-8549-FE9217AC8B67}"/>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A9EEE022-39EE-4DE9-9A10-2B1B70E0608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E7BC8729-75CC-4A0C-8216-5105481E48BB}"/>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021E6287-3B43-44E6-8864-7F30DCD5BCA5}"/>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D788B44F-C9C4-4689-AFFE-596CF0D857D1}"/>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2280FAE9-9A60-4283-BB0F-A3A1FB1A12DC}"/>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33359A4D-E8BA-446A-9275-7821BCB90C91}"/>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372A328C-33C4-439A-9C74-43764444DB17}"/>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842FF042-4D24-4604-87DD-EB570CA2EB2C}"/>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63D2E70D-DA45-454A-BD01-62490EE61E13}"/>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69AB3A7F-0C5C-435A-A2C1-DEEECB06B35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40FB71AE-3B01-4A9D-8AA7-298BC4ADA692}"/>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942D2370-BDBC-459B-AD46-CF26E7E7D74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28C827F3-D422-4014-853E-994A719A47FC}"/>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61CA9A39-D02F-47A0-BC0A-621E67F4C636}"/>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863BE858-FCD7-45C6-9206-A83135C94462}"/>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F4A250A8-1172-438A-B68E-1E65E5CB552A}"/>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0761CA0F-6D2B-4B07-B98B-D0D75D6AD486}"/>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847F1A05-58A2-4F03-9656-1ED8AE4705CF}"/>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7215DFD0-36BF-49B4-AC08-A716FD21F623}"/>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95180DD3-3E85-4E3F-8C70-3DED3ADFED4F}"/>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D667FC0A-9511-4CF6-B572-A469213E6614}"/>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B9614EF1-3A61-4E66-92E4-4F2D9BB29674}"/>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3E1758D7-CEB5-4B8D-811B-07DA7D36AE14}"/>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A1A996C6-7D8C-4728-A485-A7E5CB6A0744}"/>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F8616A0-D451-49C2-B57B-12250766C0A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8A42223C-9EC8-4BBB-A8AD-EBE6E5FDD126}"/>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658CD250-77ED-4FA2-8F86-54E26FDA58A5}"/>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AE2841E5-05F4-4F10-98CE-C0DC31520AEF}"/>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D67CE032-CE8A-4B85-935B-2B3327F3DF1D}"/>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E2CBAC96-B6A6-4F5A-8B78-16A8B686D81B}"/>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3148D89F-CC69-4813-A738-0FBF0EA7FD67}"/>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EDEA2CDD-876F-457D-9B1C-C53F9B97B3E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E04D3855-1212-43D6-A74A-A003B1BA64F3}"/>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F3150677-B2E3-4A86-A329-7964D6635E28}"/>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9DEF34E9-B30A-4B4E-A48C-22B284648A06}"/>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A12593BB-D760-46E4-B53E-C863C775D379}"/>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845C19E6-D31C-401A-922F-6E18DC92FF30}"/>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00E91BDA-F8D8-4A16-A691-14886772216C}"/>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7105F222-D28B-4D08-BA47-A4A54AC9E6D7}"/>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C96FA131-5683-4643-B9BD-D690C9E72972}"/>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267F6F01-3A17-40F3-B624-07FE11F92A97}"/>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DDED6828-EDF7-4650-94AF-F6DFFF7753FA}"/>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CE6CA56-CBFC-46FA-A4EB-36D511DA18DC}"/>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2C06E6E8-7264-432F-B7F4-AD9695B26AF1}"/>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A55701ED-6037-44EF-A8C2-5AF51C76BD25}"/>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9C357A4E-4736-4BE7-A80B-61FCEFEE0379}"/>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A8DE43EF-B201-4308-B091-C30E80E543AF}"/>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66D0FAD4-9FFB-44A1-991E-48C80C36B3CA}"/>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FD93291-958A-4CBB-8084-D33DADF28BE4}"/>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A71C9E35-9B36-46A5-A7D9-02F1B95741C3}"/>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B27B71B3-A837-424F-8FA1-B7EE7F635B23}"/>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61264AE7-E628-407A-AAFF-7743C5D4D419}"/>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DF742166-F101-4844-ABF4-BBC36CB7D25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3BF9390-8A6F-42EF-8711-05152E975C1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60D88400-B747-4512-ADCD-4DFD687AEEA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3F433846-A95D-4A81-8EA8-39E9C3522DC8}"/>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7AA0E2A4-C880-4AB2-8C20-DB7A95E6661C}"/>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FC5E5390-13D2-470B-8B8C-C7321F1EACAC}"/>
              </a:ext>
            </a:extLst>
          </p:cNvPr>
          <p:cNvSpPr txBox="1">
            <a:spLocks noChangeArrowheads="1"/>
          </p:cNvSpPr>
          <p:nvPr/>
        </p:nvSpPr>
        <p:spPr bwMode="auto">
          <a:xfrm>
            <a:off x="1421149" y="1422402"/>
            <a:ext cx="9465923" cy="36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流行的分组密码都是</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确定算法</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我们知道确定算法甚至无法保证多次加密的不可区分性！那为什么分组密码可以被沿用至今？难道是征集算法的密码学家有失误？</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然而密码学家是不会在这种地方失误的，所以是我们理解不够深刻</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：那么，分组密码的本质是什么？最理想的分组密码是怎样的？</a:t>
            </a:r>
          </a:p>
        </p:txBody>
      </p:sp>
    </p:spTree>
    <p:extLst>
      <p:ext uri="{BB962C8B-B14F-4D97-AF65-F5344CB8AC3E}">
        <p14:creationId xmlns:p14="http://schemas.microsoft.com/office/powerpoint/2010/main" val="53856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82" name="组合 81">
            <a:extLst>
              <a:ext uri="{FF2B5EF4-FFF2-40B4-BE49-F238E27FC236}">
                <a16:creationId xmlns:a16="http://schemas.microsoft.com/office/drawing/2014/main" id="{E8A646B0-DF6A-499E-9740-A72CA40FFB76}"/>
              </a:ext>
            </a:extLst>
          </p:cNvPr>
          <p:cNvGrpSpPr/>
          <p:nvPr/>
        </p:nvGrpSpPr>
        <p:grpSpPr>
          <a:xfrm>
            <a:off x="3293180" y="2749056"/>
            <a:ext cx="5046147" cy="1359887"/>
            <a:chOff x="5768926" y="2025744"/>
            <a:chExt cx="6112705" cy="339140"/>
          </a:xfrm>
        </p:grpSpPr>
        <p:sp>
          <p:nvSpPr>
            <p:cNvPr id="83" name="Shape 1725">
              <a:extLst>
                <a:ext uri="{FF2B5EF4-FFF2-40B4-BE49-F238E27FC236}">
                  <a16:creationId xmlns:a16="http://schemas.microsoft.com/office/drawing/2014/main" id="{EB61F872-F786-4CF5-AAE9-652EEAF20CCF}"/>
                </a:ext>
              </a:extLst>
            </p:cNvPr>
            <p:cNvSpPr/>
            <p:nvPr/>
          </p:nvSpPr>
          <p:spPr>
            <a:xfrm>
              <a:off x="5768926" y="2025744"/>
              <a:ext cx="6112705" cy="339140"/>
            </a:xfrm>
            <a:prstGeom prst="roundRect">
              <a:avLst>
                <a:gd name="adj" fmla="val 15614"/>
              </a:avLst>
            </a:prstGeom>
            <a:gradFill>
              <a:gsLst>
                <a:gs pos="0">
                  <a:schemeClr val="bg1"/>
                </a:gs>
                <a:gs pos="70000">
                  <a:schemeClr val="bg1"/>
                </a:gs>
                <a:gs pos="100000">
                  <a:schemeClr val="bg1">
                    <a:lumMod val="75000"/>
                  </a:schemeClr>
                </a:gs>
              </a:gsLst>
              <a:lin ang="5400000" scaled="1"/>
            </a:gradFill>
            <a:ln w="19050">
              <a:solidFill>
                <a:schemeClr val="bg1"/>
              </a:solidFill>
              <a:miter lim="400000"/>
            </a:ln>
            <a:effectLst>
              <a:outerShdw blurRad="50800" dist="38100" dir="2700000" algn="tl" rotWithShape="0">
                <a:prstClr val="black">
                  <a:alpha val="40000"/>
                </a:prstClr>
              </a:outerShdw>
            </a:effectLst>
          </p:spPr>
          <p:txBody>
            <a:bodyPr lIns="12409" tIns="12409" rIns="12409" bIns="12409" anchor="ctr"/>
            <a:lstStyle/>
            <a:p>
              <a:pPr algn="ctr">
                <a:lnSpc>
                  <a:spcPct val="120000"/>
                </a:lnSpc>
              </a:pPr>
              <a:endParaRPr sz="1280">
                <a:solidFill>
                  <a:srgbClr val="53585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4" name="矩形 83">
              <a:extLst>
                <a:ext uri="{FF2B5EF4-FFF2-40B4-BE49-F238E27FC236}">
                  <a16:creationId xmlns:a16="http://schemas.microsoft.com/office/drawing/2014/main" id="{24D9E970-D21F-4522-95D8-217D681D8E4B}"/>
                </a:ext>
              </a:extLst>
            </p:cNvPr>
            <p:cNvSpPr/>
            <p:nvPr/>
          </p:nvSpPr>
          <p:spPr>
            <a:xfrm>
              <a:off x="6089385" y="2144121"/>
              <a:ext cx="5471785" cy="119739"/>
            </a:xfrm>
            <a:prstGeom prst="rect">
              <a:avLst/>
            </a:prstGeom>
          </p:spPr>
          <p:txBody>
            <a:bodyPr wrap="square">
              <a:spAutoFit/>
            </a:bodyPr>
            <a:lstStyle/>
            <a:p>
              <a:pPr algn="ctr">
                <a:lnSpc>
                  <a:spcPct val="90000"/>
                </a:lnSpc>
                <a:defRPr/>
              </a:pP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选择明文攻击的安全性</a:t>
              </a:r>
            </a:p>
          </p:txBody>
        </p:sp>
      </p:grpSp>
    </p:spTree>
    <p:extLst>
      <p:ext uri="{BB962C8B-B14F-4D97-AF65-F5344CB8AC3E}">
        <p14:creationId xmlns:p14="http://schemas.microsoft.com/office/powerpoint/2010/main" val="319671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87B9CA2-F67F-4600-AB02-D20B81BD64BF}"/>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07E3ACB4-553D-41E2-9A09-D87BAE164D54}"/>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0FA3975B-7179-477F-9F57-2C224AC49F91}"/>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2248D5E-A9B0-4724-ACBB-D267C2FE6602}"/>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B46F7F23-DC05-4556-9DF1-B2429F9A5C4F}"/>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回顾</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1971357-5E68-40CD-B731-4EEC48E93187}"/>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5DEAE6D1-182B-4B9A-8177-25B4F2C8A3E5}"/>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DF46FD2C-957F-4C2B-ADF8-DBA4CCD03E8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909ADD9D-0430-406A-9B15-8DC849EB15BC}"/>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3D751921-F0BA-4422-B57B-BDE292E72330}"/>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A4233B36-828E-4347-9356-488491498968}"/>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AC1EE6DE-796E-410B-BA8C-9DDDEF78E79A}"/>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E82479B2-6D73-42E6-B7DE-A2ED8001EC8F}"/>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07A97160-9547-4C1E-A694-CCD872471453}"/>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6DFE85DE-1A12-4781-8CA9-50A5190CF0F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DF4C89FB-825D-497A-8E18-C9A0273DFFF2}"/>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35276FE3-F97E-410A-AE5F-E3A2535A1647}"/>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065A002-CC6E-4F18-9BF2-80D38D44A5D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6DC61D06-BEF6-442A-85DC-13E83F0FAB8D}"/>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656B0177-D803-4E46-B91B-E78F846E8CE9}"/>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FDCAE912-9A1C-4573-94B6-315F6412C72B}"/>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E74E6517-E5E6-4104-BD40-1DE4760140E5}"/>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FE8C17E3-B568-4A45-9E7E-3779DF3E8B46}"/>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D43D4222-9E06-4A79-BDC0-501636709B99}"/>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2C66F795-6A93-4222-B28F-C46E491187D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805B7521-57E6-47E0-BEEE-B6F1E3F2AF8C}"/>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CB4BF970-B780-435A-88BA-F67414C1B35C}"/>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257DD8D9-EF00-4321-9133-B4C5A9B807DE}"/>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7FD234F2-7BAF-429F-BC4E-0DBE54D3ACC0}"/>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8A9B294A-5860-4F89-B0DA-A95A1AE1E2D2}"/>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27AB9A61-F783-4E1E-94B9-B40A28101BDF}"/>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D0DC6913-B6FA-4BBB-AE85-FB58570A40F5}"/>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92FE6222-16B6-4811-8A3E-0B5EDEB53426}"/>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EAB0BEFA-1D08-4C1B-8B26-5F3D7A0C5B89}"/>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5426BDDB-8757-4CB9-8F04-5C1D0EA7A9F8}"/>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51D47B36-EEF2-4E37-9E73-1B4FB0675741}"/>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9318B130-21E5-433E-9233-6F109416D62E}"/>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A1AAA535-A9DE-44B5-9603-99986133F1BB}"/>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5509917-CFD2-4849-9AD7-63FF13B4D2DA}"/>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72336E23-998B-4A9D-A200-AD4FAD3E040C}"/>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2C27ADB8-07B9-4064-B587-2ED73E149721}"/>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6A6416D7-F4D9-4837-A867-C050DDB833C4}"/>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90F5AFD2-2BD0-4217-9C9A-F733365BB623}"/>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E54341BD-5EDE-4599-9B6F-4E91BF873556}"/>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16003EEB-7922-4359-9274-83A315451A44}"/>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5ACF42FC-5D3C-4B41-B7E3-4C171C062160}"/>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1ABC2512-3C2C-45CA-8EE4-FDE0B1511861}"/>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A21DC4C1-FB86-4F50-9A88-76DDCDED7A59}"/>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2649215E-8DC4-4CCA-947F-2F5166A74802}"/>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FAB90C04-1097-4002-9216-5B79E9AA02B1}"/>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ED22D4D4-4059-41B5-A778-E304D1B3DB78}"/>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284132DA-CAEC-47A9-8C9B-DB7C19BDAE54}"/>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31BFD579-774E-4144-8E98-E70DA5B169E9}"/>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65BC1A11-08AD-4A02-B0F9-53B03157112A}"/>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1B8DFAD9-5851-4915-A29C-1E6DAF7556C0}"/>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955E4AF0-D905-4930-B182-2A6C9526AC1C}"/>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5B484F4-E7A6-4E41-8237-E5FCC6CCA4C5}"/>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2098F380-646C-4704-B508-FD1C8B1D0B7B}"/>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F267B317-8243-43FB-A8DF-17480E83D19A}"/>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9F4EF6D9-1456-457C-9274-B528F8ADA704}"/>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A212924F-A9B1-4D3A-B7DF-20D91D3C45A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AB37421C-B4BD-4804-937D-8E64E8B2AD1C}"/>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26EAB208-54DF-4B23-8FC8-CE1D9D1BB247}"/>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0341F48C-8E4A-48FF-A3E1-BBA505217C48}"/>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7" name="文本框 2">
            <a:extLst>
              <a:ext uri="{FF2B5EF4-FFF2-40B4-BE49-F238E27FC236}">
                <a16:creationId xmlns:a16="http://schemas.microsoft.com/office/drawing/2014/main" id="{769F60C8-9E71-4661-AB9F-E167D4A87787}"/>
              </a:ext>
            </a:extLst>
          </p:cNvPr>
          <p:cNvSpPr txBox="1">
            <a:spLocks noChangeArrowheads="1"/>
          </p:cNvSpPr>
          <p:nvPr/>
        </p:nvSpPr>
        <p:spPr bwMode="auto">
          <a:xfrm>
            <a:off x="1421148" y="1422402"/>
            <a:ext cx="9465923" cy="404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攻击场景</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唯密文攻击（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Ciphertext-only Attack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）：敌手只能观察到一个或多个密文，并试图确定相应的明文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已知明文攻击（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Known-plaintext Attack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）：敌手已知一个或多个使用相同密钥加密的明文</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密文对，并试图确定其它密文对应的明文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选择明文攻击（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Chosen-plaintext Attack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）：敌手能够选择明文，并得到相应的密文，并试图确定目标密文对应的明文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选择密文攻击（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Chosen-ciphertext Attack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）：敌手能够选择密文并得到相应的明文，并试图确定其它密文对应的明文</a:t>
            </a:r>
          </a:p>
        </p:txBody>
      </p:sp>
      <p:sp>
        <p:nvSpPr>
          <p:cNvPr id="68" name="矩形 67">
            <a:extLst>
              <a:ext uri="{FF2B5EF4-FFF2-40B4-BE49-F238E27FC236}">
                <a16:creationId xmlns:a16="http://schemas.microsoft.com/office/drawing/2014/main" id="{7F869FEE-CC62-4669-8A89-078034A7F5A5}"/>
              </a:ext>
            </a:extLst>
          </p:cNvPr>
          <p:cNvSpPr/>
          <p:nvPr/>
        </p:nvSpPr>
        <p:spPr>
          <a:xfrm>
            <a:off x="1231816" y="3642207"/>
            <a:ext cx="10034129" cy="85424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08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5D5B0F-1B6C-410B-A223-3F1632973E45}"/>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68635DC7-C408-4D26-BCB8-52A4A81AA9D5}"/>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2B8C8D8A-2749-4976-9AE6-EFDEEC7E7C88}"/>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10009DCE-B598-4861-BDEB-F2013DC44EDB}"/>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D5F793E6-71A2-4E61-B1F3-65781D6A1057}"/>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FD5FCBF-3591-423C-90E4-53C7E0B01CF6}"/>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02D5464-86CB-4827-84C1-85B42B28D84F}"/>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ED644BAA-3E67-4D18-B1D0-BD40461E97F4}"/>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8BCB5275-FCE4-4A48-8AA8-E75B11D76607}"/>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D93B5F8B-1644-4BA6-9E3D-7808A8FA9308}"/>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16DB2EB8-81BC-4DED-AE5C-90B513E0D20A}"/>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FA7C6007-4FEC-456D-B964-4C057B662234}"/>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AA84668C-E185-4988-AC36-837E0F17CBDE}"/>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DAD8DB2A-1811-41FD-8771-EEC222134BAB}"/>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3EF2F9C2-5AF1-4054-9FAB-93DFEB93BD87}"/>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86F47DD0-E87D-4A80-A9A8-623B27DB7987}"/>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2BCB4BB0-EE36-49A7-8B37-0D069D0ADC80}"/>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2F88DC4-7854-47CC-8B0B-038359799B1B}"/>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AAC38B1-19C5-448B-9CBB-C573B3CE4538}"/>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73BC8E72-C3E3-4B42-AFD8-DCD0D3698022}"/>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955A3C9B-A9F0-419A-81CC-2EF82524B912}"/>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1BD96AD8-7760-4D3B-A0D4-9B2AB206623D}"/>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DD1F6DE4-A35A-40D2-BE4E-4DC424401CF9}"/>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156862D3-8D72-47DE-B1D9-D45B75F3EAB8}"/>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553EEC07-DAEB-4F1E-8C7F-B2DCBCFCCB3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E02CC4AC-A2A8-449F-9EC5-45E93284CE97}"/>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F926B797-2C4D-4F9E-9D12-B88C3F3E299C}"/>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06EAB041-85F1-4EA1-9D3D-4E26F12DBA72}"/>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AFF8FD37-3BD7-4302-AC1E-3E2FD1B00C56}"/>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E96C9FF6-2028-4499-8B9A-67195A82AA86}"/>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87488F6F-23E9-4961-8CC9-0CFBA83133B1}"/>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121D5967-A8FC-4F7D-9B86-103D9C75FEE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FE4BE78E-59BC-4058-BCCF-16E5B22F24E5}"/>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BC62BE6-E3AD-48F9-B9FE-772EA7FC3A50}"/>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5BD1974C-4840-4248-8D02-FDAB42BCA1A9}"/>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522B8020-376D-4174-95AC-A63ED5C929B9}"/>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45785A8-FE12-4E39-8C38-150923C5C6D9}"/>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3CCA8723-6BC0-49F6-828B-535F56836E8A}"/>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4704D5E8-AAAA-4B8C-AFE2-B1846977B4E1}"/>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5DDB0175-7277-4BA8-AEE3-DC45D6357FF1}"/>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BFBFF937-1BA4-4C29-988A-6D3DB624D431}"/>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C582E26-8581-4970-8FFA-F515687CC011}"/>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A2F4E4FC-3206-4256-9D74-88C866365AF0}"/>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66818720-386C-453B-9EEA-D7E7B54E32B2}"/>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3CD0ED5E-C1E7-4F57-94A6-92CA4EC4D19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1194FF72-9DA4-4F91-B32B-77E2F893D76B}"/>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F7FC16D6-4E20-4D19-BC23-ECD792157E1E}"/>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941AF4CA-4790-40CA-AB15-27F6D851B56D}"/>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6E58E69-D00A-49AD-B134-B9AD1A301A24}"/>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FBEAEEC3-5C27-4D3A-808D-B6AF82440D71}"/>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8694F205-AFB3-4586-B04D-53781F96188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4FD50302-DB1B-438D-8F39-6A7C7E710293}"/>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C7D9DE93-CFF2-4A48-875E-28769A2E3175}"/>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18A81FA-E83D-4300-B880-B71F37CD5210}"/>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0F76ADE5-3EBA-4B9A-8C95-7B63502A58F7}"/>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54D65F2F-C763-4827-BA8A-F258633AD764}"/>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92FD38CA-4FE4-4F3D-9255-3BBC407EFE89}"/>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BB1F10FA-3C93-4AE1-ADD2-FDD8F0D21F60}"/>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DF9E193-2E62-4BF0-813C-55D3AAF2FAA6}"/>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BAB7B964-8E16-4BED-AB62-3D25337DF0A6}"/>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6DC1EAA7-8D43-41CE-B483-E7A2E9098480}"/>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7BEB5CB6-9DF1-4AEC-8073-403E3DA27044}"/>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B53D4883-3F20-455D-997A-6FCF00D35ED4}"/>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29587B37-F2B9-4EC4-ABBD-F9E65B2CC549}"/>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BC493029-DDBC-44A4-8D83-082C2A57AAF1}"/>
              </a:ext>
            </a:extLst>
          </p:cNvPr>
          <p:cNvSpPr txBox="1">
            <a:spLocks noChangeArrowheads="1"/>
          </p:cNvSpPr>
          <p:nvPr/>
        </p:nvSpPr>
        <p:spPr bwMode="auto">
          <a:xfrm>
            <a:off x="1363037" y="1418033"/>
            <a:ext cx="9465923" cy="27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被允许</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适应性地</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选择多个消息请求加密</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可以与加密</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预言机（</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Oracle</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进行交互</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加密预言机被视为一个功能等同于</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的“黑盒”</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Segoe Print" panose="02000600000000000000" pitchFamily="2" charset="0"/>
                <a:ea typeface="思源黑体 CN Normal" panose="020B0400000000000000" pitchFamily="34" charset="-122"/>
                <a:cs typeface="Times New Roman" panose="02020603050405020304" pitchFamily="18" charset="0"/>
              </a:rPr>
              <a:t>向预言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机输入消息明文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时，预言机返回密文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，此时</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并不知道</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是概率算法，那么每次询问都会产生新的随机</a:t>
            </a:r>
          </a:p>
        </p:txBody>
      </p:sp>
    </p:spTree>
    <p:extLst>
      <p:ext uri="{BB962C8B-B14F-4D97-AF65-F5344CB8AC3E}">
        <p14:creationId xmlns:p14="http://schemas.microsoft.com/office/powerpoint/2010/main" val="38965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a:extLst>
              <a:ext uri="{FF2B5EF4-FFF2-40B4-BE49-F238E27FC236}">
                <a16:creationId xmlns:a16="http://schemas.microsoft.com/office/drawing/2014/main" id="{7FE470FF-0A05-4698-B394-6D28A5EE2E30}"/>
              </a:ext>
            </a:extLst>
          </p:cNvPr>
          <p:cNvSpPr/>
          <p:nvPr/>
        </p:nvSpPr>
        <p:spPr>
          <a:xfrm>
            <a:off x="5477243" y="4088159"/>
            <a:ext cx="5432446" cy="2325552"/>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C7BD81EE-89EA-48D6-BC03-DBB8DA9346AC}"/>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A97B12FA-DDB1-424C-8932-23C1D2A2ABA6}"/>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610515CA-312F-4356-9ECC-815785C5F2FD}"/>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97739C42-8292-43F8-B76A-C46CE16F1AA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4C119C91-5E15-40AC-80EC-DC3165ABB969}"/>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CD34C33-510B-40E6-885A-A62340FE159C}"/>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EAAC9EA1-E38C-48F4-A09B-8FB46A2886AC}"/>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1991D1F8-A5D4-4C85-A535-85AB45E0BA58}"/>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BCABBBD5-F9AB-48CB-B44C-7069DFE14707}"/>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5968D116-2E1B-4FFC-A0D9-4F35808C12A4}"/>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26F18274-2C6D-4411-BB8B-A159502FDAE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91E944A4-AC70-44FC-9527-7E2AA303F352}"/>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970474D2-A4BA-4D0D-B093-2CD0D0818BE7}"/>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423A0FFA-5B39-4438-ADE1-F8BAB14BC75A}"/>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61020CCA-AFCA-4FC0-86E4-D19470DB9183}"/>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9CD26887-9DDA-43A0-8B0A-BCA433D8CF9F}"/>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1204149A-4D04-4A75-B4DB-2845D9C66C92}"/>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A69C7573-2CA2-434C-AFD0-C014875E0E7E}"/>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4062DE6-1016-4BF1-9C2A-1B32695727B9}"/>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B95DB448-06E8-4593-A459-9CCBCDE95DA2}"/>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E69C5E2B-E371-4FC0-AEBB-6061C52DA3A5}"/>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4037CA7A-80BD-4AAA-8A86-EB3AE1CC703F}"/>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4EE9DC8A-834B-4309-8334-52A88CA4EB7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65D70722-F419-40FD-847D-43673E04323F}"/>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1FA52064-B483-49AC-85D4-F95EF7802146}"/>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9D8F94D5-AE97-403B-81C3-0BCC30306B8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1B1CE201-43DA-48EE-AAEC-8F79D2B0B898}"/>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111BC2F7-C854-44DD-87D4-477F51886C8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B519E83B-3D8C-4CA2-92F7-4150B3B1F404}"/>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3B63B864-9012-44B6-B254-306076E6BC00}"/>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375F1419-EBDE-43EE-9F21-7E54A8A67C07}"/>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5312B84D-FF5C-4092-8CE1-41BF8602B0F2}"/>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DF8320FA-EC36-43FD-9511-AA964FE70B9C}"/>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0A270DC4-32FC-42D7-8990-94219F44FF6B}"/>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275DA5F3-9104-41C2-944E-7A5C495C014E}"/>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0CD137A0-E7C8-4507-8172-533FBA70937F}"/>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1B2CFD6F-C84F-456A-A285-89320809A7CE}"/>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E687974A-0A4D-47F9-8166-3DB9C88542FB}"/>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B08F5C2D-698E-4D29-BE92-D0DEE86AFC56}"/>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3173FDE4-4F9F-43C4-AB1A-4B1E4EE5D27C}"/>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5D646708-5D8C-4A41-9F65-60C8A79C889E}"/>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FF52CFFC-BC74-4074-873D-9095B831CAE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F9496EF2-925F-4B57-A23F-CEECCA6007C4}"/>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205753CB-EFB2-4C17-ACF0-939D205FE3EB}"/>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EB87D613-5A92-422A-9BA0-A6B7DD0B6B2C}"/>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8B9FC70D-3D24-4383-BBF3-3B17E057DF90}"/>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568234D5-D728-4225-8AD5-BB3BDD318B82}"/>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8A6ABCB9-9DA2-4311-9BB2-F9C00928AE1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1DFF8641-85D9-4059-9DD4-CC23E8FA6477}"/>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4F729C1E-D9C6-4352-A390-8D92A401D590}"/>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4EB29235-4242-431D-946C-86C3BC878A1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D954852E-9277-4667-9A29-9389E0B24F7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71083EB1-0870-431D-815A-D76609650852}"/>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C5AD1DAD-83A3-42BA-8787-0FD2391CF0EB}"/>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440E7327-DA75-48BB-A9B2-B0B47E38D718}"/>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A8CE998F-F4C4-4DD4-B4CA-781FF69D51A6}"/>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9A5999F-D952-4DF6-ACBE-348F7A1DEEEE}"/>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6430B723-E724-4F7C-B505-C57F258673FB}"/>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2327F38B-AFBD-4578-8DBC-2D017061C51C}"/>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3D6A1246-04CD-4B6D-B143-ABEFB7B18C68}"/>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85B430B4-B6D5-4844-BFAE-AE298858E0A3}"/>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55B5866E-437B-41E2-B660-08E17BE5F9A1}"/>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D31A12C6-5720-4131-80B9-D6141C4A24E7}"/>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86396128-D349-4650-BD38-6E97C70BBB2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pic>
        <p:nvPicPr>
          <p:cNvPr id="66" name="Picture 5">
            <a:extLst>
              <a:ext uri="{FF2B5EF4-FFF2-40B4-BE49-F238E27FC236}">
                <a16:creationId xmlns:a16="http://schemas.microsoft.com/office/drawing/2014/main" id="{0F939B4D-D192-4932-8561-D255047F0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925" y="2694710"/>
            <a:ext cx="668322" cy="89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直接箭头连接符 56">
            <a:extLst>
              <a:ext uri="{FF2B5EF4-FFF2-40B4-BE49-F238E27FC236}">
                <a16:creationId xmlns:a16="http://schemas.microsoft.com/office/drawing/2014/main" id="{C3B29822-39E4-4447-A17E-79111797E606}"/>
              </a:ext>
            </a:extLst>
          </p:cNvPr>
          <p:cNvCxnSpPr>
            <a:cxnSpLocks noChangeShapeType="1"/>
            <a:stCxn id="66" idx="3"/>
            <a:endCxn id="70" idx="1"/>
          </p:cNvCxnSpPr>
          <p:nvPr/>
        </p:nvCxnSpPr>
        <p:spPr bwMode="auto">
          <a:xfrm>
            <a:off x="2412247" y="3142706"/>
            <a:ext cx="1186816" cy="15"/>
          </a:xfrm>
          <a:prstGeom prst="straightConnector1">
            <a:avLst/>
          </a:prstGeom>
          <a:noFill/>
          <a:ln w="25400">
            <a:solidFill>
              <a:srgbClr val="0070C0"/>
            </a:solidFill>
            <a:miter lim="800000"/>
            <a:headEnd type="none" w="lg" len="lg"/>
            <a:tailEnd type="none" w="lg" len="lg"/>
          </a:ln>
          <a:extLst>
            <a:ext uri="{909E8E84-426E-40DD-AFC4-6F175D3DCCD1}">
              <a14:hiddenFill xmlns:a14="http://schemas.microsoft.com/office/drawing/2010/main">
                <a:noFill/>
              </a14:hiddenFill>
            </a:ext>
          </a:extLst>
        </p:spPr>
      </p:cxnSp>
      <p:pic>
        <p:nvPicPr>
          <p:cNvPr id="68" name="Picture 11">
            <a:extLst>
              <a:ext uri="{FF2B5EF4-FFF2-40B4-BE49-F238E27FC236}">
                <a16:creationId xmlns:a16="http://schemas.microsoft.com/office/drawing/2014/main" id="{C9027719-FD0E-4BDC-9DA4-8A0952FF8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9057" y="2694710"/>
            <a:ext cx="537066" cy="89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文本框 82">
            <a:extLst>
              <a:ext uri="{FF2B5EF4-FFF2-40B4-BE49-F238E27FC236}">
                <a16:creationId xmlns:a16="http://schemas.microsoft.com/office/drawing/2014/main" id="{88270018-58C6-4C19-99D0-7F647116185C}"/>
              </a:ext>
            </a:extLst>
          </p:cNvPr>
          <p:cNvSpPr txBox="1">
            <a:spLocks noChangeArrowheads="1"/>
          </p:cNvSpPr>
          <p:nvPr/>
        </p:nvSpPr>
        <p:spPr bwMode="auto">
          <a:xfrm>
            <a:off x="5618162" y="3142706"/>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密文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矩形: 圆角 69">
            <a:extLst>
              <a:ext uri="{FF2B5EF4-FFF2-40B4-BE49-F238E27FC236}">
                <a16:creationId xmlns:a16="http://schemas.microsoft.com/office/drawing/2014/main" id="{DD237F80-C587-4C1E-8CD3-69B499C05448}"/>
              </a:ext>
            </a:extLst>
          </p:cNvPr>
          <p:cNvSpPr/>
          <p:nvPr/>
        </p:nvSpPr>
        <p:spPr>
          <a:xfrm>
            <a:off x="3599063" y="2694760"/>
            <a:ext cx="1246455" cy="895921"/>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密钥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71" name="直接箭头连接符 56">
            <a:extLst>
              <a:ext uri="{FF2B5EF4-FFF2-40B4-BE49-F238E27FC236}">
                <a16:creationId xmlns:a16="http://schemas.microsoft.com/office/drawing/2014/main" id="{8EFF8481-B0A4-43CB-82B9-1EC4E39A0807}"/>
              </a:ext>
            </a:extLst>
          </p:cNvPr>
          <p:cNvCxnSpPr>
            <a:cxnSpLocks noChangeShapeType="1"/>
            <a:endCxn id="72" idx="1"/>
          </p:cNvCxnSpPr>
          <p:nvPr/>
        </p:nvCxnSpPr>
        <p:spPr bwMode="auto">
          <a:xfrm>
            <a:off x="4845518" y="3142680"/>
            <a:ext cx="2710268" cy="41"/>
          </a:xfrm>
          <a:prstGeom prst="straightConnector1">
            <a:avLst/>
          </a:prstGeom>
          <a:noFill/>
          <a:ln w="25400">
            <a:solidFill>
              <a:srgbClr val="0070C0"/>
            </a:solidFill>
            <a:miter lim="800000"/>
            <a:headEnd type="none" w="lg" len="lg"/>
            <a:tailEnd type="none" w="lg" len="lg"/>
          </a:ln>
          <a:extLst>
            <a:ext uri="{909E8E84-426E-40DD-AFC4-6F175D3DCCD1}">
              <a14:hiddenFill xmlns:a14="http://schemas.microsoft.com/office/drawing/2010/main">
                <a:noFill/>
              </a14:hiddenFill>
            </a:ext>
          </a:extLst>
        </p:spPr>
      </p:cxnSp>
      <p:sp>
        <p:nvSpPr>
          <p:cNvPr id="72" name="矩形: 圆角 71">
            <a:extLst>
              <a:ext uri="{FF2B5EF4-FFF2-40B4-BE49-F238E27FC236}">
                <a16:creationId xmlns:a16="http://schemas.microsoft.com/office/drawing/2014/main" id="{DA96F5A2-77E8-499C-A899-5B58B200B93B}"/>
              </a:ext>
            </a:extLst>
          </p:cNvPr>
          <p:cNvSpPr/>
          <p:nvPr/>
        </p:nvSpPr>
        <p:spPr>
          <a:xfrm>
            <a:off x="7555786" y="2694760"/>
            <a:ext cx="1246455" cy="895921"/>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密钥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k</a:t>
            </a:r>
            <a:endParaRPr lang="zh-CN" altLang="en-US" i="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73" name="直接箭头连接符 56">
            <a:extLst>
              <a:ext uri="{FF2B5EF4-FFF2-40B4-BE49-F238E27FC236}">
                <a16:creationId xmlns:a16="http://schemas.microsoft.com/office/drawing/2014/main" id="{4BF8818B-2C1A-4FAD-9849-7B04B368C9C7}"/>
              </a:ext>
            </a:extLst>
          </p:cNvPr>
          <p:cNvCxnSpPr>
            <a:cxnSpLocks noChangeShapeType="1"/>
            <a:stCxn id="72" idx="3"/>
            <a:endCxn id="68" idx="1"/>
          </p:cNvCxnSpPr>
          <p:nvPr/>
        </p:nvCxnSpPr>
        <p:spPr bwMode="auto">
          <a:xfrm flipV="1">
            <a:off x="8802241" y="3142696"/>
            <a:ext cx="1186816" cy="25"/>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4" name="文本框 73">
            <a:extLst>
              <a:ext uri="{FF2B5EF4-FFF2-40B4-BE49-F238E27FC236}">
                <a16:creationId xmlns:a16="http://schemas.microsoft.com/office/drawing/2014/main" id="{BDEABAE7-033E-4818-B733-2FFCFEE8C5A9}"/>
              </a:ext>
            </a:extLst>
          </p:cNvPr>
          <p:cNvSpPr txBox="1">
            <a:spLocks noChangeArrowheads="1"/>
          </p:cNvSpPr>
          <p:nvPr/>
        </p:nvSpPr>
        <p:spPr bwMode="auto">
          <a:xfrm>
            <a:off x="2497998" y="3129398"/>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明文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m</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文本框 74">
            <a:extLst>
              <a:ext uri="{FF2B5EF4-FFF2-40B4-BE49-F238E27FC236}">
                <a16:creationId xmlns:a16="http://schemas.microsoft.com/office/drawing/2014/main" id="{AC646FB6-817B-4FBB-87F6-194EE826D0C9}"/>
              </a:ext>
            </a:extLst>
          </p:cNvPr>
          <p:cNvSpPr txBox="1">
            <a:spLocks noChangeArrowheads="1"/>
          </p:cNvSpPr>
          <p:nvPr/>
        </p:nvSpPr>
        <p:spPr bwMode="auto">
          <a:xfrm>
            <a:off x="8887992" y="3129398"/>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明文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m</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矩形 75">
            <a:extLst>
              <a:ext uri="{FF2B5EF4-FFF2-40B4-BE49-F238E27FC236}">
                <a16:creationId xmlns:a16="http://schemas.microsoft.com/office/drawing/2014/main" id="{0A4B1E32-8B75-40C5-A703-748FAE6512C9}"/>
              </a:ext>
            </a:extLst>
          </p:cNvPr>
          <p:cNvSpPr/>
          <p:nvPr/>
        </p:nvSpPr>
        <p:spPr>
          <a:xfrm>
            <a:off x="3521338" y="3619927"/>
            <a:ext cx="1513556"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err="1">
                <a:latin typeface="Times New Roman" panose="02020603050405020304" pitchFamily="18" charset="0"/>
                <a:ea typeface="Verdana" panose="020B0604030504040204" pitchFamily="34" charset="0"/>
                <a:cs typeface="Times New Roman" panose="02020603050405020304" pitchFamily="18" charset="0"/>
              </a:rPr>
              <a:t>Enc</a:t>
            </a:r>
            <a:r>
              <a:rPr lang="en-US" altLang="zh-CN" sz="2000" i="1" baseline="-25000" dirty="0" err="1">
                <a:latin typeface="Times New Roman" panose="02020603050405020304" pitchFamily="18" charset="0"/>
                <a:ea typeface="Verdana" panose="020B0604030504040204" pitchFamily="34" charset="0"/>
                <a:cs typeface="Times New Roman" panose="02020603050405020304" pitchFamily="18" charset="0"/>
              </a:rPr>
              <a:t>k</a:t>
            </a:r>
            <a:r>
              <a:rPr lang="en-US" altLang="zh-CN" sz="2000" dirty="0">
                <a:latin typeface="Times New Roman" panose="02020603050405020304" pitchFamily="18" charset="0"/>
                <a:ea typeface="Verdana" panose="020B0604030504040204" pitchFamily="34" charset="0"/>
                <a:cs typeface="Times New Roman" panose="02020603050405020304" pitchFamily="18" charset="0"/>
              </a:rPr>
              <a:t>(</a:t>
            </a:r>
            <a:r>
              <a:rPr lang="en-US" altLang="zh-CN" sz="2000" i="1" dirty="0">
                <a:latin typeface="Times New Roman" panose="02020603050405020304" pitchFamily="18" charset="0"/>
                <a:ea typeface="Verdana" panose="020B0604030504040204" pitchFamily="34" charset="0"/>
                <a:cs typeface="Times New Roman" panose="02020603050405020304" pitchFamily="18" charset="0"/>
              </a:rPr>
              <a:t>m</a:t>
            </a:r>
            <a:r>
              <a:rPr lang="en-US" altLang="zh-CN" sz="2000" dirty="0">
                <a:latin typeface="Times New Roman" panose="02020603050405020304" pitchFamily="18" charset="0"/>
                <a:ea typeface="Verdana" panose="020B0604030504040204" pitchFamily="34" charset="0"/>
                <a:cs typeface="Times New Roman" panose="02020603050405020304" pitchFamily="18" charset="0"/>
              </a:rPr>
              <a:t>)</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7" name="矩形 76">
            <a:extLst>
              <a:ext uri="{FF2B5EF4-FFF2-40B4-BE49-F238E27FC236}">
                <a16:creationId xmlns:a16="http://schemas.microsoft.com/office/drawing/2014/main" id="{E63DCF8C-B4D7-44F5-9685-8D2C970EDBE2}"/>
              </a:ext>
            </a:extLst>
          </p:cNvPr>
          <p:cNvSpPr/>
          <p:nvPr/>
        </p:nvSpPr>
        <p:spPr>
          <a:xfrm>
            <a:off x="7435861" y="3619927"/>
            <a:ext cx="1486304"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Dec</a:t>
            </a:r>
            <a:r>
              <a:rPr lang="en-US" altLang="zh-CN" sz="20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8" name="文本框 2">
            <a:extLst>
              <a:ext uri="{FF2B5EF4-FFF2-40B4-BE49-F238E27FC236}">
                <a16:creationId xmlns:a16="http://schemas.microsoft.com/office/drawing/2014/main" id="{319E9712-E049-4E77-BF43-EC79E4C19A00}"/>
              </a:ext>
            </a:extLst>
          </p:cNvPr>
          <p:cNvSpPr txBox="1">
            <a:spLocks noChangeArrowheads="1"/>
          </p:cNvSpPr>
          <p:nvPr/>
        </p:nvSpPr>
        <p:spPr bwMode="auto">
          <a:xfrm>
            <a:off x="1421148" y="1422402"/>
            <a:ext cx="9465923"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选择明文攻击（</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CPA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）的场景</a:t>
            </a:r>
            <a:endPar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pic>
        <p:nvPicPr>
          <p:cNvPr id="79" name="图片 33">
            <a:extLst>
              <a:ext uri="{FF2B5EF4-FFF2-40B4-BE49-F238E27FC236}">
                <a16:creationId xmlns:a16="http://schemas.microsoft.com/office/drawing/2014/main" id="{C97E4388-F0F2-43E8-966F-57F31991D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897" y="4518850"/>
            <a:ext cx="597666" cy="5312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0" name="文本框 79">
            <a:extLst>
              <a:ext uri="{FF2B5EF4-FFF2-40B4-BE49-F238E27FC236}">
                <a16:creationId xmlns:a16="http://schemas.microsoft.com/office/drawing/2014/main" id="{7FF0B978-AA1C-4588-8C01-777A8006AF9A}"/>
              </a:ext>
            </a:extLst>
          </p:cNvPr>
          <p:cNvSpPr txBox="1">
            <a:spLocks noChangeArrowheads="1"/>
          </p:cNvSpPr>
          <p:nvPr/>
        </p:nvSpPr>
        <p:spPr bwMode="auto">
          <a:xfrm>
            <a:off x="5593359" y="5220254"/>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敌手</a:t>
            </a:r>
            <a:r>
              <a:rPr lang="en-US" altLang="zh-CN" sz="2000" dirty="0">
                <a:latin typeface="Segoe Print" panose="02000600000000000000" pitchFamily="2" charset="0"/>
                <a:ea typeface="黑体" panose="02010609060101010101" pitchFamily="49" charset="-122"/>
                <a:cs typeface="Times New Roman" panose="02020603050405020304" pitchFamily="18" charset="0"/>
              </a:rPr>
              <a:t>A</a:t>
            </a:r>
            <a:endParaRPr lang="en-US" altLang="zh-CN" sz="2000" baseline="-25000" dirty="0">
              <a:latin typeface="Segoe Print" panose="02000600000000000000" pitchFamily="2" charset="0"/>
              <a:ea typeface="黑体" panose="02010609060101010101" pitchFamily="49" charset="-122"/>
              <a:cs typeface="Times New Roman" panose="02020603050405020304" pitchFamily="18" charset="0"/>
            </a:endParaRPr>
          </a:p>
        </p:txBody>
      </p:sp>
      <p:sp>
        <p:nvSpPr>
          <p:cNvPr id="81" name="立方体 80">
            <a:extLst>
              <a:ext uri="{FF2B5EF4-FFF2-40B4-BE49-F238E27FC236}">
                <a16:creationId xmlns:a16="http://schemas.microsoft.com/office/drawing/2014/main" id="{729AE3A3-3E8C-4503-8EC0-D0319FD6FC0E}"/>
              </a:ext>
            </a:extLst>
          </p:cNvPr>
          <p:cNvSpPr/>
          <p:nvPr/>
        </p:nvSpPr>
        <p:spPr>
          <a:xfrm>
            <a:off x="9701350" y="4181662"/>
            <a:ext cx="955675" cy="955675"/>
          </a:xfrm>
          <a:prstGeom prst="cube">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CE190768-95DA-4D21-8AB8-F062C5EED2EB}"/>
              </a:ext>
            </a:extLst>
          </p:cNvPr>
          <p:cNvSpPr txBox="1">
            <a:spLocks noChangeArrowheads="1"/>
          </p:cNvSpPr>
          <p:nvPr/>
        </p:nvSpPr>
        <p:spPr bwMode="auto">
          <a:xfrm>
            <a:off x="9320233" y="5220254"/>
            <a:ext cx="1589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加密预言机</a:t>
            </a:r>
            <a:endParaRPr lang="en-US" altLang="zh-CN" sz="2000" baseline="-25000" dirty="0">
              <a:latin typeface="Segoe Print" panose="02000600000000000000" pitchFamily="2" charset="0"/>
              <a:ea typeface="黑体" panose="02010609060101010101" pitchFamily="49" charset="-122"/>
              <a:cs typeface="Times New Roman" panose="02020603050405020304" pitchFamily="18" charset="0"/>
            </a:endParaRPr>
          </a:p>
        </p:txBody>
      </p:sp>
      <p:cxnSp>
        <p:nvCxnSpPr>
          <p:cNvPr id="83" name="直接箭头连接符 56">
            <a:extLst>
              <a:ext uri="{FF2B5EF4-FFF2-40B4-BE49-F238E27FC236}">
                <a16:creationId xmlns:a16="http://schemas.microsoft.com/office/drawing/2014/main" id="{B750CEFB-C7CB-4DEE-8315-12629AE69B17}"/>
              </a:ext>
            </a:extLst>
          </p:cNvPr>
          <p:cNvCxnSpPr>
            <a:cxnSpLocks noChangeShapeType="1"/>
            <a:stCxn id="79" idx="0"/>
            <a:endCxn id="81" idx="2"/>
          </p:cNvCxnSpPr>
          <p:nvPr/>
        </p:nvCxnSpPr>
        <p:spPr bwMode="auto">
          <a:xfrm flipV="1">
            <a:off x="6382563" y="4778959"/>
            <a:ext cx="3318787" cy="552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4" name="连接符: 肘形 83">
            <a:extLst>
              <a:ext uri="{FF2B5EF4-FFF2-40B4-BE49-F238E27FC236}">
                <a16:creationId xmlns:a16="http://schemas.microsoft.com/office/drawing/2014/main" id="{90D38E8A-4F56-40C9-97C3-E942FE22A893}"/>
              </a:ext>
            </a:extLst>
          </p:cNvPr>
          <p:cNvCxnSpPr>
            <a:cxnSpLocks/>
            <a:stCxn id="82" idx="2"/>
            <a:endCxn id="80" idx="2"/>
          </p:cNvCxnSpPr>
          <p:nvPr/>
        </p:nvCxnSpPr>
        <p:spPr>
          <a:xfrm rot="5400000">
            <a:off x="8093079" y="3598482"/>
            <a:ext cx="12700" cy="4043764"/>
          </a:xfrm>
          <a:prstGeom prst="bentConnector3">
            <a:avLst>
              <a:gd name="adj1" fmla="val 3136079"/>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5" name="文本框 84">
            <a:extLst>
              <a:ext uri="{FF2B5EF4-FFF2-40B4-BE49-F238E27FC236}">
                <a16:creationId xmlns:a16="http://schemas.microsoft.com/office/drawing/2014/main" id="{429C8FB9-2A0A-4971-9763-3D32273F9282}"/>
              </a:ext>
            </a:extLst>
          </p:cNvPr>
          <p:cNvSpPr txBox="1">
            <a:spLocks noChangeArrowheads="1"/>
          </p:cNvSpPr>
          <p:nvPr/>
        </p:nvSpPr>
        <p:spPr bwMode="auto">
          <a:xfrm>
            <a:off x="7484181" y="4760854"/>
            <a:ext cx="111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文本框 85">
            <a:extLst>
              <a:ext uri="{FF2B5EF4-FFF2-40B4-BE49-F238E27FC236}">
                <a16:creationId xmlns:a16="http://schemas.microsoft.com/office/drawing/2014/main" id="{2BE09E44-2285-4497-AEAB-297022584EB2}"/>
              </a:ext>
            </a:extLst>
          </p:cNvPr>
          <p:cNvSpPr txBox="1">
            <a:spLocks noChangeArrowheads="1"/>
          </p:cNvSpPr>
          <p:nvPr/>
        </p:nvSpPr>
        <p:spPr bwMode="auto">
          <a:xfrm>
            <a:off x="7541654" y="6013880"/>
            <a:ext cx="111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Enc</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88" name="直接箭头连接符 71">
            <a:extLst>
              <a:ext uri="{FF2B5EF4-FFF2-40B4-BE49-F238E27FC236}">
                <a16:creationId xmlns:a16="http://schemas.microsoft.com/office/drawing/2014/main" id="{C227C76E-EED8-42B6-BCF9-47F8E032D4C0}"/>
              </a:ext>
            </a:extLst>
          </p:cNvPr>
          <p:cNvCxnSpPr>
            <a:cxnSpLocks noChangeShapeType="1"/>
            <a:stCxn id="79" idx="3"/>
            <a:endCxn id="69" idx="2"/>
          </p:cNvCxnSpPr>
          <p:nvPr/>
        </p:nvCxnSpPr>
        <p:spPr bwMode="auto">
          <a:xfrm flipV="1">
            <a:off x="6083730" y="3542816"/>
            <a:ext cx="12270" cy="976034"/>
          </a:xfrm>
          <a:prstGeom prst="straightConnector1">
            <a:avLst/>
          </a:prstGeom>
          <a:noFill/>
          <a:ln w="25400">
            <a:solidFill>
              <a:srgbClr val="C00000"/>
            </a:solidFill>
            <a:prstDash val="dash"/>
            <a:miter lim="800000"/>
            <a:headEnd type="none" w="lg" len="lg"/>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5355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8EB4BFD-94C2-413D-B78F-D04602EAF99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5AD24465-86A2-4BC7-8FD9-B1BD407AE317}"/>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0E75E67D-11AD-40A7-AFE2-10C0299FDD65}"/>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B553790-4C41-414B-A0E3-64043D614170}"/>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D75244B0-13CF-401F-B249-F8E02059F5EF}"/>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不可区分性</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AA3ECB4-E226-47E5-B9AB-946EDFA9F39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7C96319F-10F4-4BDD-A851-A49F4F3B703F}"/>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8543995C-CB19-4D0F-A51F-9F54AFC100D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EC03755C-36A0-4782-A3A7-D91662C8CC25}"/>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8E1CEE6F-EB77-4E7D-82C1-C24CD5ED3E20}"/>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127947DF-D141-4CBD-9050-0AC9E794C1B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D6ECE01E-FE2B-4403-9A50-276E1EFA269F}"/>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CC2F1FA7-7851-4C82-B77A-C1E7C9F28297}"/>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F2FAFCE7-2F51-4145-9888-4C359ABCA33E}"/>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5EEB3F0D-CF8E-4641-A460-631724B9E0D6}"/>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CF67BC48-EB0C-44EB-A362-D4311B3040B9}"/>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A84F6706-7F18-4896-8F70-96813981FE80}"/>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68B6A789-87DA-4A18-8D59-49460D93BF92}"/>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2F36765E-B88F-4C9F-9DF9-FEB772A902BF}"/>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8451FCD3-86B8-408E-A235-E0842A46F976}"/>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539CF611-3BC4-40A3-AF46-2A8141BC03F6}"/>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F7600DD5-AFFE-4AC5-9E0E-6DE683C36452}"/>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74D3BF7B-810D-4217-AD9C-6CF1DDD2BDE5}"/>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63F8D4EC-ED94-4A58-A595-E07DB4888CD0}"/>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F9375270-A56A-43C8-922F-8B3904FAAA08}"/>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E3791468-0141-43BD-8FA3-FFBE3C20175D}"/>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7EAAB023-4B34-4A68-ABB9-FC5153F0D396}"/>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513466C3-C6F4-40D9-940E-949E2C95B72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A7722EA4-B1FF-4246-8A89-1647228687F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B749BA5A-D32D-49CF-99A0-3488845CE117}"/>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947F7B26-911B-471E-A6AB-7B0BE5AB0E68}"/>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2546DEAF-CD11-42AC-B187-9AF99A8C598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827BCD2C-33A6-49B8-B3B5-1C29F06CBD8F}"/>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13BB868F-E6C1-4D16-B368-F97A21F45263}"/>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7839B6B8-CA35-4370-AA8E-415E5ECB6F4B}"/>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7E8445A9-3BB4-455A-B3EE-CA7BDF8B7E68}"/>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0C76471A-B691-44A5-B7BE-80B671A230A6}"/>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637AA2CD-D9BB-4F8D-A0F6-390EAA35932A}"/>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18EE36DD-DD39-443D-A64D-65AF3EFB2BAC}"/>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CCFEFC42-FD9C-4C47-9D16-27FB17126D95}"/>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20125E05-3573-4DC3-ABB8-959360920386}"/>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C0851BD-3574-4B4C-A53F-067673B82441}"/>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6E8D0732-4F41-42EF-9FCF-B17F43F80BFA}"/>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23BAB582-B8A5-4BB8-AFC5-C34C78BA2F1E}"/>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84478B94-272C-44F3-B044-30E7D0C36BF2}"/>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04A12F69-26CC-4CC5-9F81-438A8FE91F3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1211FD62-D3C5-4359-8440-B30364AB984B}"/>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B6E2CF65-F94C-42FF-A9FB-815053EB5C1E}"/>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0629037F-9085-43D9-B4B7-DC59D481F6A3}"/>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42BC1630-23DB-4EF9-9DA7-35824DD48CA5}"/>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E107EC28-575E-4BD5-837F-E3E930E67B6F}"/>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525CE555-FA78-4A47-A735-8F9CF0A35D92}"/>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020C3FF7-3BC9-4030-AE0A-DFB6714CA99E}"/>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0948E52-1D4F-457B-87E2-394A373DDC60}"/>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F14CEBF6-28F4-4A8B-A8D0-FFB054AF3F68}"/>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7619150-BAED-450B-85CF-663155B4C4F8}"/>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13C19B0A-6F1A-4F4C-8C66-44D473CB8FC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42413928-AF49-439B-9E8E-2ABF09F1EDEE}"/>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3365BCBE-0D5B-4875-8DC0-66D1F4E4EE50}"/>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7AFDA46E-B404-4D33-9FF8-3E65E91B0131}"/>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398CE9E1-94F8-4DE1-867E-AC86298A5C1E}"/>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6A1B31E7-7C93-4CF2-875A-734D480AA30B}"/>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EC9EE488-065F-4AA0-9DE2-3AFEC84A38F0}"/>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89D5C69C-4C5D-4521-A127-C973F8313E86}"/>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AB08F449-0053-47DF-81A9-06B9BE5E4241}"/>
              </a:ext>
            </a:extLst>
          </p:cNvPr>
          <p:cNvSpPr txBox="1">
            <a:spLocks noChangeArrowheads="1"/>
          </p:cNvSpPr>
          <p:nvPr/>
        </p:nvSpPr>
        <p:spPr bwMode="auto">
          <a:xfrm>
            <a:off x="1421149" y="1422402"/>
            <a:ext cx="9768467" cy="94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对称密钥加密体制</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选择明文攻击条件下的不可区分性（</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实验定义为：</a:t>
            </a:r>
            <a:endParaRPr lang="zh-CN" altLang="en-US" sz="2400" dirty="0">
              <a:latin typeface="Calibri" panose="020F0502020204030204" pitchFamily="34" charset="0"/>
              <a:ea typeface="思源黑体 CN Normal" panose="020B0400000000000000" pitchFamily="34" charset="-122"/>
              <a:cs typeface="Calibri" panose="020F0502020204030204" pitchFamily="34" charset="0"/>
            </a:endParaRPr>
          </a:p>
        </p:txBody>
      </p:sp>
      <p:sp>
        <p:nvSpPr>
          <p:cNvPr id="67" name="文本框 2">
            <a:extLst>
              <a:ext uri="{FF2B5EF4-FFF2-40B4-BE49-F238E27FC236}">
                <a16:creationId xmlns:a16="http://schemas.microsoft.com/office/drawing/2014/main" id="{A49FA1EA-E6A5-4808-9E52-3F7A41678C5A}"/>
              </a:ext>
            </a:extLst>
          </p:cNvPr>
          <p:cNvSpPr txBox="1">
            <a:spLocks noChangeArrowheads="1"/>
          </p:cNvSpPr>
          <p:nvPr/>
        </p:nvSpPr>
        <p:spPr bwMode="auto">
          <a:xfrm>
            <a:off x="1421149" y="2369649"/>
            <a:ext cx="9465923" cy="36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CPA</a:t>
            </a:r>
            <a:r>
              <a:rPr lang="zh-CN" altLang="en-US"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不可区分性实验</a:t>
            </a:r>
            <a:r>
              <a:rPr lang="en-US" altLang="zh-CN" sz="2400" dirty="0" err="1">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400" baseline="-25000" dirty="0" err="1">
                <a:effectLst>
                  <a:outerShdw blurRad="38100" dist="38100" dir="2700000" algn="tl">
                    <a:srgbClr val="000000">
                      <a:alpha val="43137"/>
                    </a:srgbClr>
                  </a:outerShdw>
                </a:effectLst>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挑战者运行</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生成一个密钥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挑战者给定输入</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可以访问预言机</a:t>
            </a:r>
            <a:r>
              <a:rPr lang="en-US" altLang="zh-CN" sz="24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输出一对长度相等的消息</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给挑战者</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挑战者选择一个随机比特</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，计算挑战密文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 </a:t>
            </a:r>
            <a:r>
              <a:rPr lang="en-US" altLang="zh-CN" sz="2400" dirty="0" err="1">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latin typeface="Times New Roman" panose="02020603050405020304" pitchFamily="18" charset="0"/>
                <a:ea typeface="Verdana" panose="020B0604030504040204" pitchFamily="34" charset="0"/>
                <a:cs typeface="Times New Roman" panose="02020603050405020304" pitchFamily="18" charset="0"/>
              </a:rPr>
              <a:t>m</a:t>
            </a:r>
            <a:r>
              <a:rPr lang="en-US" altLang="zh-CN" sz="2400" i="1" baseline="-25000" dirty="0">
                <a:latin typeface="Times New Roman" panose="02020603050405020304" pitchFamily="18" charset="0"/>
                <a:ea typeface="Verdana" panose="020B0604030504040204" pitchFamily="34" charset="0"/>
                <a:cs typeface="Times New Roman" panose="02020603050405020304" pitchFamily="18" charset="0"/>
              </a:rPr>
              <a:t>b</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并发送给</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可以继续访问</a:t>
            </a:r>
            <a:r>
              <a:rPr lang="en-US" altLang="zh-CN" sz="24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 </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，输</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出一个比特</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则实验输出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；否则输出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a:t>
            </a:r>
          </a:p>
        </p:txBody>
      </p:sp>
    </p:spTree>
    <p:extLst>
      <p:ext uri="{BB962C8B-B14F-4D97-AF65-F5344CB8AC3E}">
        <p14:creationId xmlns:p14="http://schemas.microsoft.com/office/powerpoint/2010/main" val="729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DEA7F8-2B58-426D-A745-EB55E5C1056E}"/>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6595940B-8099-408B-9045-069BB74D06BF}"/>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A96D00E8-B078-4385-AC0D-DA839DCCDDA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78EFFCFF-242F-472B-9A3C-8FF878556A33}"/>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F87E20AB-20FC-445A-91E7-DBAB3C7048A1}"/>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不可区分性</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293ACFD-AAFF-4B00-A106-2D8CB6A46AF0}"/>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09D1BCC1-0760-4447-A789-1F3B5E17A55D}"/>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AE09BAB8-0BD8-4D48-B5E5-43D7EA2333A5}"/>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36D772A6-51C3-404C-B922-92A5AE9432C0}"/>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633E3B81-8F1C-4133-A010-9B822978E2B1}"/>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48A30F1A-41FF-4BDB-8720-6A639901D309}"/>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79FAF41F-A6C1-4E7A-8775-17157BFA1278}"/>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CC620990-AA65-4455-94AA-79F0679D0F92}"/>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7CEA76B2-EBED-4DC9-8D9C-604FE580BE7D}"/>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436D1614-8CBA-4DF5-97A4-B29F49ADD0BC}"/>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23F9340B-720E-48A3-938E-A0B50BF37E67}"/>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B9CFB6EC-2D99-4064-ACCB-C9D25ADCB761}"/>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2EAD08E0-D259-425A-8D21-32BC53FD740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B145B60-3026-4F80-9A50-563F23A9CE4D}"/>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788CADD3-E515-4C17-AAAF-36E5341A4A8A}"/>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43603843-5BCB-49DD-8D5B-3CB13CB77BCE}"/>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57958A7-0F05-49F3-B19F-B7EBA2AFCDAD}"/>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73C6A0B2-279D-497A-B732-EC515FA03243}"/>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EEBCCE5A-3C9D-4E6F-A371-1B8AEF08DE8F}"/>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78B06F88-8B8D-403C-8A0D-389A7988C1E0}"/>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EADEE5DD-A76F-419D-AFE8-F0071E012864}"/>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5E1AC795-D72A-4D72-9048-0D9654B3AFE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F8404991-3735-46A6-807E-2D40A47612F2}"/>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6F63FF14-7CBA-4564-BD60-8389C900D0AC}"/>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7E53D6B5-9C92-4F7A-999D-9ABC046803ED}"/>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65CBB65-F84C-4620-80C4-5D0AC7335136}"/>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3073C532-2F98-4FD3-85B7-96875BAFC4CE}"/>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4E21502C-0FCF-4514-9249-983F0D73FDD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CE4B4B61-A654-450F-84F1-49687B8AFB1A}"/>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19C276D8-A486-47DF-9064-CEA19DFF66D3}"/>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559797E0-24A2-4C22-AF79-F6E70EA9A010}"/>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08279EB-9F56-4C4A-89DA-7BF76E858ECC}"/>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5B6AD270-C75C-437D-8273-D821C034B0F6}"/>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8AC11A97-7C57-48ED-B773-8F69BAD90E3F}"/>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1EA446F3-ACAC-4856-8410-AD45192BC172}"/>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C86E6B2-3470-4A7B-BE1A-557260F902FB}"/>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1F01AA19-FF4A-47BE-AEF4-5D9412DF9DE8}"/>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08223252-7849-4FA9-A4EE-D80FAA1B72FC}"/>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48024ACD-1C12-44AF-B0DD-CC82542C3D92}"/>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9C56E547-6534-4D26-A0EA-433F9160A9B9}"/>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4123A8C7-1C01-4791-AF6E-2681F2A4B54F}"/>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69F874F-56B3-4F63-BC67-E4C5440452B8}"/>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96888B7-3B37-40B1-A29C-0504AE9B633F}"/>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4CEC8F2D-D1CD-4806-B417-7718E69E9DF0}"/>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8954A6B9-4790-4439-B1E4-25C2D6977287}"/>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BA8A2027-E95A-4C94-819A-B6C1EFE5E85C}"/>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D0F03D66-39AB-48D2-99DA-249601F8F812}"/>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9C364960-1615-4186-8757-DF616F91FB2C}"/>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7E3ACBBE-BA5C-4C39-9671-683AE3FDA604}"/>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9E3BBC8C-38F3-4B99-90EB-662EAE6F718E}"/>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F69AFA5B-F87D-439E-B97D-EC4A4B52B5D8}"/>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D5F6CAE8-0D3D-4A8F-AC6C-F3FFF7FE02BB}"/>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BCCC2ECE-891B-40EF-BF8E-7324342FE181}"/>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E0523757-4146-4A0D-9A90-45883B8868A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C8D757A9-FD9E-4506-9308-204197D567B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9E4503AA-027E-48D8-92C6-398D9592D125}"/>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5E2750D7-78ED-49DA-98A8-F789F80ECD7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4C2CB11A-00C6-4DFD-B071-A1377FA25C9A}"/>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6A1EC123-0767-4D6F-8734-1FC0D30EDB6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4D491AA0-EFB4-491D-B39C-A418AA175F11}"/>
              </a:ext>
            </a:extLst>
          </p:cNvPr>
          <p:cNvSpPr txBox="1">
            <a:spLocks noChangeArrowheads="1"/>
          </p:cNvSpPr>
          <p:nvPr/>
        </p:nvSpPr>
        <p:spPr bwMode="auto">
          <a:xfrm>
            <a:off x="1363038" y="1422402"/>
            <a:ext cx="9465923" cy="182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如果对于所有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，存在一个可忽略函数</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4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1/2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则称</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具备</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选择明文攻击条件下的不可区分性（</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67" name="文本框 2">
            <a:extLst>
              <a:ext uri="{FF2B5EF4-FFF2-40B4-BE49-F238E27FC236}">
                <a16:creationId xmlns:a16="http://schemas.microsoft.com/office/drawing/2014/main" id="{41D7142E-1978-4DB5-9F19-9BEED43D85A5}"/>
              </a:ext>
            </a:extLst>
          </p:cNvPr>
          <p:cNvSpPr txBox="1">
            <a:spLocks noChangeArrowheads="1"/>
          </p:cNvSpPr>
          <p:nvPr/>
        </p:nvSpPr>
        <p:spPr bwMode="auto">
          <a:xfrm>
            <a:off x="1363038" y="3429000"/>
            <a:ext cx="9465923" cy="25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是确定加密（即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为确定算法），它可以满足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显然不能！</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敌手</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在产生不同的</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之后，计算得到</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在得到挑战密文</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之后，进行比较，如果</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则输出</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，否则输出</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a:t>
            </a: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此时</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0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1] = 1</a:t>
            </a:r>
          </a:p>
        </p:txBody>
      </p:sp>
    </p:spTree>
    <p:extLst>
      <p:ext uri="{BB962C8B-B14F-4D97-AF65-F5344CB8AC3E}">
        <p14:creationId xmlns:p14="http://schemas.microsoft.com/office/powerpoint/2010/main" val="24574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2" name="组合 1">
            <a:extLst>
              <a:ext uri="{FF2B5EF4-FFF2-40B4-BE49-F238E27FC236}">
                <a16:creationId xmlns:a16="http://schemas.microsoft.com/office/drawing/2014/main" id="{4BDD5A22-FE98-4ECE-8B97-177707EAE4A9}"/>
              </a:ext>
            </a:extLst>
          </p:cNvPr>
          <p:cNvGrpSpPr/>
          <p:nvPr/>
        </p:nvGrpSpPr>
        <p:grpSpPr>
          <a:xfrm>
            <a:off x="1140300" y="3117278"/>
            <a:ext cx="10226548" cy="784639"/>
            <a:chOff x="3381628" y="1781580"/>
            <a:chExt cx="7484559" cy="574258"/>
          </a:xfrm>
        </p:grpSpPr>
        <p:grpSp>
          <p:nvGrpSpPr>
            <p:cNvPr id="51" name="组合 50">
              <a:extLst>
                <a:ext uri="{FF2B5EF4-FFF2-40B4-BE49-F238E27FC236}">
                  <a16:creationId xmlns:a16="http://schemas.microsoft.com/office/drawing/2014/main" id="{6852DC8B-1C34-4355-903C-73041F08A55B}"/>
                </a:ext>
              </a:extLst>
            </p:cNvPr>
            <p:cNvGrpSpPr/>
            <p:nvPr/>
          </p:nvGrpSpPr>
          <p:grpSpPr>
            <a:xfrm>
              <a:off x="3381628" y="1944090"/>
              <a:ext cx="7484559" cy="124619"/>
              <a:chOff x="2171700" y="3979862"/>
              <a:chExt cx="7484559" cy="124619"/>
            </a:xfrm>
          </p:grpSpPr>
          <p:sp>
            <p:nvSpPr>
              <p:cNvPr id="53" name="椭圆 52">
                <a:extLst>
                  <a:ext uri="{FF2B5EF4-FFF2-40B4-BE49-F238E27FC236}">
                    <a16:creationId xmlns:a16="http://schemas.microsoft.com/office/drawing/2014/main" id="{04E810CC-92C6-4E35-A641-10305A76D73D}"/>
                  </a:ext>
                </a:extLst>
              </p:cNvPr>
              <p:cNvSpPr/>
              <p:nvPr/>
            </p:nvSpPr>
            <p:spPr>
              <a:xfrm>
                <a:off x="3226593" y="3979862"/>
                <a:ext cx="124619" cy="124619"/>
              </a:xfrm>
              <a:prstGeom prst="ellipse">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CD94505E-C9A4-4740-A033-14B600147991}"/>
                  </a:ext>
                </a:extLst>
              </p:cNvPr>
              <p:cNvSpPr/>
              <p:nvPr/>
            </p:nvSpPr>
            <p:spPr>
              <a:xfrm>
                <a:off x="8476748" y="3979862"/>
                <a:ext cx="124619" cy="124619"/>
              </a:xfrm>
              <a:prstGeom prst="ellipse">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77CF206C-2855-406C-A118-BD81086EE29F}"/>
                  </a:ext>
                </a:extLst>
              </p:cNvPr>
              <p:cNvCxnSpPr>
                <a:stCxn id="53" idx="2"/>
              </p:cNvCxnSpPr>
              <p:nvPr/>
            </p:nvCxnSpPr>
            <p:spPr>
              <a:xfrm flipH="1" flipV="1">
                <a:off x="2171700" y="4042171"/>
                <a:ext cx="1054893" cy="1"/>
              </a:xfrm>
              <a:prstGeom prst="line">
                <a:avLst/>
              </a:prstGeom>
              <a:ln w="15875">
                <a:gradFill>
                  <a:gsLst>
                    <a:gs pos="98000">
                      <a:schemeClr val="accent1">
                        <a:lumMod val="5000"/>
                        <a:lumOff val="95000"/>
                        <a:alpha val="0"/>
                      </a:schemeClr>
                    </a:gs>
                    <a:gs pos="0">
                      <a:srgbClr val="1EA1DB"/>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C08B46F-699F-4F65-9080-5A12CFCFE835}"/>
                  </a:ext>
                </a:extLst>
              </p:cNvPr>
              <p:cNvCxnSpPr>
                <a:cxnSpLocks/>
              </p:cNvCxnSpPr>
              <p:nvPr/>
            </p:nvCxnSpPr>
            <p:spPr>
              <a:xfrm flipV="1">
                <a:off x="8601366" y="4042171"/>
                <a:ext cx="1054893" cy="1"/>
              </a:xfrm>
              <a:prstGeom prst="line">
                <a:avLst/>
              </a:prstGeom>
              <a:ln w="15875">
                <a:gradFill>
                  <a:gsLst>
                    <a:gs pos="98000">
                      <a:schemeClr val="accent1">
                        <a:lumMod val="5000"/>
                        <a:lumOff val="95000"/>
                        <a:alpha val="0"/>
                      </a:schemeClr>
                    </a:gs>
                    <a:gs pos="0">
                      <a:srgbClr val="1EA1DB"/>
                    </a:gs>
                  </a:gsLst>
                  <a:lin ang="0" scaled="0"/>
                </a:gradFill>
              </a:ln>
            </p:spPr>
            <p:style>
              <a:lnRef idx="1">
                <a:schemeClr val="accent1"/>
              </a:lnRef>
              <a:fillRef idx="0">
                <a:schemeClr val="accent1"/>
              </a:fillRef>
              <a:effectRef idx="0">
                <a:schemeClr val="accent1"/>
              </a:effectRef>
              <a:fontRef idx="minor">
                <a:schemeClr val="tx1"/>
              </a:fontRef>
            </p:style>
          </p:cxnSp>
        </p:grpSp>
        <p:sp>
          <p:nvSpPr>
            <p:cNvPr id="59" name="矩形: 圆角 58">
              <a:extLst>
                <a:ext uri="{FF2B5EF4-FFF2-40B4-BE49-F238E27FC236}">
                  <a16:creationId xmlns:a16="http://schemas.microsoft.com/office/drawing/2014/main" id="{1AC69E53-6EED-4EBB-B0E4-30412156C3FA}"/>
                </a:ext>
              </a:extLst>
            </p:cNvPr>
            <p:cNvSpPr/>
            <p:nvPr/>
          </p:nvSpPr>
          <p:spPr>
            <a:xfrm>
              <a:off x="4740169" y="1781580"/>
              <a:ext cx="4840476" cy="574258"/>
            </a:xfrm>
            <a:prstGeom prst="roundRect">
              <a:avLst>
                <a:gd name="adj" fmla="val 50000"/>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0" name="文本框 49">
            <a:extLst>
              <a:ext uri="{FF2B5EF4-FFF2-40B4-BE49-F238E27FC236}">
                <a16:creationId xmlns:a16="http://schemas.microsoft.com/office/drawing/2014/main" id="{2606F3C3-E661-4257-9F28-39A0C5A36EA3}"/>
              </a:ext>
            </a:extLst>
          </p:cNvPr>
          <p:cNvSpPr txBox="1"/>
          <p:nvPr/>
        </p:nvSpPr>
        <p:spPr>
          <a:xfrm>
            <a:off x="3128600" y="3155654"/>
            <a:ext cx="6652016" cy="707886"/>
          </a:xfrm>
          <a:prstGeom prst="rect">
            <a:avLst/>
          </a:prstGeom>
          <a:noFill/>
        </p:spPr>
        <p:txBody>
          <a:bodyPr wrap="square" rtlCol="0">
            <a:spAutoFit/>
          </a:bodyPr>
          <a:lstStyle/>
          <a:p>
            <a:r>
              <a:rPr lang="zh-CN" altLang="en-US" sz="4000" dirty="0">
                <a:solidFill>
                  <a:schemeClr val="bg1"/>
                </a:solidFill>
                <a:latin typeface="思源宋体 CN Heavy" panose="02020900000000000000" pitchFamily="18" charset="-122"/>
                <a:ea typeface="思源宋体 CN Heavy" panose="02020900000000000000" pitchFamily="18" charset="-122"/>
              </a:rPr>
              <a:t>   </a:t>
            </a:r>
            <a:r>
              <a:rPr lang="en-US" altLang="zh-CN" sz="4000" dirty="0">
                <a:solidFill>
                  <a:schemeClr val="bg1"/>
                </a:solidFill>
                <a:latin typeface="思源宋体 CN Heavy" panose="02020900000000000000" pitchFamily="18" charset="-122"/>
                <a:ea typeface="思源宋体 CN Heavy" panose="02020900000000000000" pitchFamily="18" charset="-122"/>
              </a:rPr>
              <a:t>3 </a:t>
            </a:r>
            <a:r>
              <a:rPr lang="zh-CN" altLang="en-US" sz="4000" dirty="0">
                <a:solidFill>
                  <a:schemeClr val="bg1"/>
                </a:solidFill>
                <a:latin typeface="思源宋体 CN Heavy" panose="02020900000000000000" pitchFamily="18" charset="-122"/>
                <a:ea typeface="思源宋体 CN Heavy" panose="02020900000000000000" pitchFamily="18" charset="-122"/>
              </a:rPr>
              <a:t>伪随机性与概率加密</a:t>
            </a:r>
          </a:p>
        </p:txBody>
      </p:sp>
    </p:spTree>
    <p:extLst>
      <p:ext uri="{BB962C8B-B14F-4D97-AF65-F5344CB8AC3E}">
        <p14:creationId xmlns:p14="http://schemas.microsoft.com/office/powerpoint/2010/main" val="417943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DEA7F8-2B58-426D-A745-EB55E5C1056E}"/>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6595940B-8099-408B-9045-069BB74D06BF}"/>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A96D00E8-B078-4385-AC0D-DA839DCCDDA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78EFFCFF-242F-472B-9A3C-8FF878556A33}"/>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F87E20AB-20FC-445A-91E7-DBAB3C7048A1}"/>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不可区分性</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293ACFD-AAFF-4B00-A106-2D8CB6A46AF0}"/>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09D1BCC1-0760-4447-A789-1F3B5E17A55D}"/>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AE09BAB8-0BD8-4D48-B5E5-43D7EA2333A5}"/>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36D772A6-51C3-404C-B922-92A5AE9432C0}"/>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633E3B81-8F1C-4133-A010-9B822978E2B1}"/>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48A30F1A-41FF-4BDB-8720-6A639901D309}"/>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79FAF41F-A6C1-4E7A-8775-17157BFA1278}"/>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CC620990-AA65-4455-94AA-79F0679D0F92}"/>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7CEA76B2-EBED-4DC9-8D9C-604FE580BE7D}"/>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436D1614-8CBA-4DF5-97A4-B29F49ADD0BC}"/>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23F9340B-720E-48A3-938E-A0B50BF37E67}"/>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B9CFB6EC-2D99-4064-ACCB-C9D25ADCB761}"/>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2EAD08E0-D259-425A-8D21-32BC53FD740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B145B60-3026-4F80-9A50-563F23A9CE4D}"/>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788CADD3-E515-4C17-AAAF-36E5341A4A8A}"/>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43603843-5BCB-49DD-8D5B-3CB13CB77BCE}"/>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57958A7-0F05-49F3-B19F-B7EBA2AFCDAD}"/>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73C6A0B2-279D-497A-B732-EC515FA03243}"/>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EEBCCE5A-3C9D-4E6F-A371-1B8AEF08DE8F}"/>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78B06F88-8B8D-403C-8A0D-389A7988C1E0}"/>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EADEE5DD-A76F-419D-AFE8-F0071E012864}"/>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5E1AC795-D72A-4D72-9048-0D9654B3AFE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F8404991-3735-46A6-807E-2D40A47612F2}"/>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6F63FF14-7CBA-4564-BD60-8389C900D0AC}"/>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7E53D6B5-9C92-4F7A-999D-9ABC046803ED}"/>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65CBB65-F84C-4620-80C4-5D0AC7335136}"/>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3073C532-2F98-4FD3-85B7-96875BAFC4CE}"/>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4E21502C-0FCF-4514-9249-983F0D73FDD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CE4B4B61-A654-450F-84F1-49687B8AFB1A}"/>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19C276D8-A486-47DF-9064-CEA19DFF66D3}"/>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559797E0-24A2-4C22-AF79-F6E70EA9A010}"/>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08279EB-9F56-4C4A-89DA-7BF76E858ECC}"/>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5B6AD270-C75C-437D-8273-D821C034B0F6}"/>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8AC11A97-7C57-48ED-B773-8F69BAD90E3F}"/>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1EA446F3-ACAC-4856-8410-AD45192BC172}"/>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C86E6B2-3470-4A7B-BE1A-557260F902FB}"/>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1F01AA19-FF4A-47BE-AEF4-5D9412DF9DE8}"/>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08223252-7849-4FA9-A4EE-D80FAA1B72FC}"/>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48024ACD-1C12-44AF-B0DD-CC82542C3D92}"/>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9C56E547-6534-4D26-A0EA-433F9160A9B9}"/>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4123A8C7-1C01-4791-AF6E-2681F2A4B54F}"/>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69F874F-56B3-4F63-BC67-E4C5440452B8}"/>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96888B7-3B37-40B1-A29C-0504AE9B633F}"/>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4CEC8F2D-D1CD-4806-B417-7718E69E9DF0}"/>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8954A6B9-4790-4439-B1E4-25C2D6977287}"/>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BA8A2027-E95A-4C94-819A-B6C1EFE5E85C}"/>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D0F03D66-39AB-48D2-99DA-249601F8F812}"/>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9C364960-1615-4186-8757-DF616F91FB2C}"/>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7E3ACBBE-BA5C-4C39-9671-683AE3FDA604}"/>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9E3BBC8C-38F3-4B99-90EB-662EAE6F718E}"/>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F69AFA5B-F87D-439E-B97D-EC4A4B52B5D8}"/>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D5F6CAE8-0D3D-4A8F-AC6C-F3FFF7FE02BB}"/>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BCCC2ECE-891B-40EF-BF8E-7324342FE181}"/>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E0523757-4146-4A0D-9A90-45883B8868A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C8D757A9-FD9E-4506-9308-204197D567B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9E4503AA-027E-48D8-92C6-398D9592D125}"/>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5E2750D7-78ED-49DA-98A8-F789F80ECD7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4C2CB11A-00C6-4DFD-B071-A1377FA25C9A}"/>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6A1EC123-0767-4D6F-8734-1FC0D30EDB6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4D491AA0-EFB4-491D-B39C-A418AA175F11}"/>
              </a:ext>
            </a:extLst>
          </p:cNvPr>
          <p:cNvSpPr txBox="1">
            <a:spLocks noChangeArrowheads="1"/>
          </p:cNvSpPr>
          <p:nvPr/>
        </p:nvSpPr>
        <p:spPr bwMode="auto">
          <a:xfrm>
            <a:off x="1363038" y="1422402"/>
            <a:ext cx="9465923"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（存在一个与定义</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8.3</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形式类似的等价定义）</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给定对称密钥加密体制</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，如果对于所有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，对于任意</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 </a:t>
            </a:r>
            <a:r>
              <a:rPr lang="zh-CN" altLang="en-US" sz="2400" i="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，概率分布</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p</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p</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不是</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ε</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可区分的，则称</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是安全的概率对称密钥密码体制，其中</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概率分布</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p</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被定义为对于任意固定的</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和任意的</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上的概率分布，即</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p</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19338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文本框 67">
            <a:extLst>
              <a:ext uri="{FF2B5EF4-FFF2-40B4-BE49-F238E27FC236}">
                <a16:creationId xmlns:a16="http://schemas.microsoft.com/office/drawing/2014/main" id="{91698C94-61DC-4AFE-8D91-2860EF647E91}"/>
              </a:ext>
            </a:extLst>
          </p:cNvPr>
          <p:cNvSpPr txBox="1">
            <a:spLocks noChangeArrowheads="1"/>
          </p:cNvSpPr>
          <p:nvPr/>
        </p:nvSpPr>
        <p:spPr bwMode="auto">
          <a:xfrm>
            <a:off x="1363037" y="1422402"/>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满足</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，那么它可以满足</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窃听者存在的情况下的多次加密不可区分性</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吗？</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A76D404B-6BC1-479B-BF4C-B67C7BF0AE92}"/>
              </a:ext>
            </a:extLst>
          </p:cNvPr>
          <p:cNvGrpSpPr/>
          <p:nvPr/>
        </p:nvGrpSpPr>
        <p:grpSpPr>
          <a:xfrm>
            <a:off x="458000" y="379930"/>
            <a:ext cx="7894147" cy="688062"/>
            <a:chOff x="458000" y="379930"/>
            <a:chExt cx="7894147" cy="688062"/>
          </a:xfrm>
        </p:grpSpPr>
        <p:grpSp>
          <p:nvGrpSpPr>
            <p:cNvPr id="5" name="组合 4">
              <a:extLst>
                <a:ext uri="{FF2B5EF4-FFF2-40B4-BE49-F238E27FC236}">
                  <a16:creationId xmlns:a16="http://schemas.microsoft.com/office/drawing/2014/main" id="{3FB07F7B-9DF9-4387-94E2-06B21257035C}"/>
                </a:ext>
              </a:extLst>
            </p:cNvPr>
            <p:cNvGrpSpPr/>
            <p:nvPr/>
          </p:nvGrpSpPr>
          <p:grpSpPr>
            <a:xfrm>
              <a:off x="458000" y="379930"/>
              <a:ext cx="688062" cy="688062"/>
              <a:chOff x="633189" y="876180"/>
              <a:chExt cx="688062" cy="688062"/>
            </a:xfrm>
          </p:grpSpPr>
          <p:sp>
            <p:nvSpPr>
              <p:cNvPr id="66" name="椭圆 65">
                <a:extLst>
                  <a:ext uri="{FF2B5EF4-FFF2-40B4-BE49-F238E27FC236}">
                    <a16:creationId xmlns:a16="http://schemas.microsoft.com/office/drawing/2014/main" id="{32E69CAB-CBF7-4889-86F6-8CD9390EF0AC}"/>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7" name="椭圆 66">
                <a:extLst>
                  <a:ext uri="{FF2B5EF4-FFF2-40B4-BE49-F238E27FC236}">
                    <a16:creationId xmlns:a16="http://schemas.microsoft.com/office/drawing/2014/main" id="{474376EF-D798-4518-8C22-0E7E3C068021}"/>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6" name="文本框 5">
              <a:extLst>
                <a:ext uri="{FF2B5EF4-FFF2-40B4-BE49-F238E27FC236}">
                  <a16:creationId xmlns:a16="http://schemas.microsoft.com/office/drawing/2014/main" id="{E42CA826-2C43-4398-87F6-51EAA4522A75}"/>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不可区分性</a:t>
              </a:r>
            </a:p>
          </p:txBody>
        </p:sp>
        <p:grpSp>
          <p:nvGrpSpPr>
            <p:cNvPr id="7"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CAAA9D6-0FCC-477A-8296-CB8A56E17508}"/>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8" name="ïṧḷïḋe">
                <a:extLst>
                  <a:ext uri="{FF2B5EF4-FFF2-40B4-BE49-F238E27FC236}">
                    <a16:creationId xmlns:a16="http://schemas.microsoft.com/office/drawing/2014/main" id="{A8000E83-9A01-441C-9BAD-76033DC9B97A}"/>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ïṩļïḋe">
                <a:extLst>
                  <a:ext uri="{FF2B5EF4-FFF2-40B4-BE49-F238E27FC236}">
                    <a16:creationId xmlns:a16="http://schemas.microsoft.com/office/drawing/2014/main" id="{6BD11905-80F0-4E97-BB40-C17F222EEB1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Sļíḑé">
                <a:extLst>
                  <a:ext uri="{FF2B5EF4-FFF2-40B4-BE49-F238E27FC236}">
                    <a16:creationId xmlns:a16="http://schemas.microsoft.com/office/drawing/2014/main" id="{82839161-F5DD-440A-9CFE-BC12CC2ECC9C}"/>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îšlîďè">
                <a:extLst>
                  <a:ext uri="{FF2B5EF4-FFF2-40B4-BE49-F238E27FC236}">
                    <a16:creationId xmlns:a16="http://schemas.microsoft.com/office/drawing/2014/main" id="{D4AB6B2C-9639-4B3B-917B-BBFA8F211E2E}"/>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ṧ1ïďé">
                <a:extLst>
                  <a:ext uri="{FF2B5EF4-FFF2-40B4-BE49-F238E27FC236}">
                    <a16:creationId xmlns:a16="http://schemas.microsoft.com/office/drawing/2014/main" id="{4B3CD58B-578A-4770-A97B-774AF25E8809}"/>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ḻiḍè">
                <a:extLst>
                  <a:ext uri="{FF2B5EF4-FFF2-40B4-BE49-F238E27FC236}">
                    <a16:creationId xmlns:a16="http://schemas.microsoft.com/office/drawing/2014/main" id="{53AC796A-758D-467B-8453-F51541DECDE2}"/>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líḍé">
                <a:extLst>
                  <a:ext uri="{FF2B5EF4-FFF2-40B4-BE49-F238E27FC236}">
                    <a16:creationId xmlns:a16="http://schemas.microsoft.com/office/drawing/2014/main" id="{9C7B6D8A-6C0D-464B-BA3E-642A5994F341}"/>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 name="ísļíḓe">
                <a:extLst>
                  <a:ext uri="{FF2B5EF4-FFF2-40B4-BE49-F238E27FC236}">
                    <a16:creationId xmlns:a16="http://schemas.microsoft.com/office/drawing/2014/main" id="{153242C7-B3F2-4529-AA89-8FC453BFF05D}"/>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ṡ1îḋê">
                <a:extLst>
                  <a:ext uri="{FF2B5EF4-FFF2-40B4-BE49-F238E27FC236}">
                    <a16:creationId xmlns:a16="http://schemas.microsoft.com/office/drawing/2014/main" id="{D1158D75-4DDD-43FC-B8CE-7C2CF909B17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sḻíďè">
                <a:extLst>
                  <a:ext uri="{FF2B5EF4-FFF2-40B4-BE49-F238E27FC236}">
                    <a16:creationId xmlns:a16="http://schemas.microsoft.com/office/drawing/2014/main" id="{B3A6F288-6F74-4A4A-A386-26589B131CA9}"/>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Sļïḍe">
                <a:extLst>
                  <a:ext uri="{FF2B5EF4-FFF2-40B4-BE49-F238E27FC236}">
                    <a16:creationId xmlns:a16="http://schemas.microsoft.com/office/drawing/2014/main" id="{C097430A-A19A-4DF8-97C4-A5D98443653A}"/>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isļídè">
                <a:extLst>
                  <a:ext uri="{FF2B5EF4-FFF2-40B4-BE49-F238E27FC236}">
                    <a16:creationId xmlns:a16="http://schemas.microsoft.com/office/drawing/2014/main" id="{6F53B240-0D2E-41F3-9CD7-46A2C6AD7A2D}"/>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śļîḋé">
                <a:extLst>
                  <a:ext uri="{FF2B5EF4-FFF2-40B4-BE49-F238E27FC236}">
                    <a16:creationId xmlns:a16="http://schemas.microsoft.com/office/drawing/2014/main" id="{E3E622C1-3D7D-4C7C-80AC-EE9437993587}"/>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ṣ1ïḓè">
                <a:extLst>
                  <a:ext uri="{FF2B5EF4-FFF2-40B4-BE49-F238E27FC236}">
                    <a16:creationId xmlns:a16="http://schemas.microsoft.com/office/drawing/2014/main" id="{C6428DB2-FF62-484E-8DC6-CA35C9964DC6}"/>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îşḷiḓe">
                <a:extLst>
                  <a:ext uri="{FF2B5EF4-FFF2-40B4-BE49-F238E27FC236}">
                    <a16:creationId xmlns:a16="http://schemas.microsoft.com/office/drawing/2014/main" id="{A04B5CD3-E04B-4B42-8BD0-A05C163C6A61}"/>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šľïḑè">
                <a:extLst>
                  <a:ext uri="{FF2B5EF4-FFF2-40B4-BE49-F238E27FC236}">
                    <a16:creationId xmlns:a16="http://schemas.microsoft.com/office/drawing/2014/main" id="{7CFC0B22-7E93-4597-99D1-3E51069CB899}"/>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ïṥḷîḋé">
                <a:extLst>
                  <a:ext uri="{FF2B5EF4-FFF2-40B4-BE49-F238E27FC236}">
                    <a16:creationId xmlns:a16="http://schemas.microsoft.com/office/drawing/2014/main" id="{B0851D52-6012-40A4-96CF-85A197C6E8CA}"/>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îšlîḋê">
                <a:extLst>
                  <a:ext uri="{FF2B5EF4-FFF2-40B4-BE49-F238E27FC236}">
                    <a16:creationId xmlns:a16="http://schemas.microsoft.com/office/drawing/2014/main" id="{BFA57F22-1AFA-4BBB-ADB9-3E3FAAF1260C}"/>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ṧḻiḓe">
                <a:extLst>
                  <a:ext uri="{FF2B5EF4-FFF2-40B4-BE49-F238E27FC236}">
                    <a16:creationId xmlns:a16="http://schemas.microsoft.com/office/drawing/2014/main" id="{688AF206-7B53-42DC-98A0-7F5B5E53D0A0}"/>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íSliḋè">
                <a:extLst>
                  <a:ext uri="{FF2B5EF4-FFF2-40B4-BE49-F238E27FC236}">
                    <a16:creationId xmlns:a16="http://schemas.microsoft.com/office/drawing/2014/main" id="{E450AA1F-DAAD-4BC8-83BB-9F74CF279139}"/>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ísľíďe">
                <a:extLst>
                  <a:ext uri="{FF2B5EF4-FFF2-40B4-BE49-F238E27FC236}">
                    <a16:creationId xmlns:a16="http://schemas.microsoft.com/office/drawing/2014/main" id="{E737FF23-11EE-46E0-8245-038DC1714EAF}"/>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ṩḷiḓé">
                <a:extLst>
                  <a:ext uri="{FF2B5EF4-FFF2-40B4-BE49-F238E27FC236}">
                    <a16:creationId xmlns:a16="http://schemas.microsoft.com/office/drawing/2014/main" id="{E8AC9081-CDA3-4946-9D73-BB8B5FCE2D83}"/>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ïsľíḋê">
                <a:extLst>
                  <a:ext uri="{FF2B5EF4-FFF2-40B4-BE49-F238E27FC236}">
                    <a16:creationId xmlns:a16="http://schemas.microsoft.com/office/drawing/2014/main" id="{FB455046-6FD7-4B64-8E27-2D0D85010610}"/>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ḷïḑê">
                <a:extLst>
                  <a:ext uri="{FF2B5EF4-FFF2-40B4-BE49-F238E27FC236}">
                    <a16:creationId xmlns:a16="http://schemas.microsoft.com/office/drawing/2014/main" id="{385CA6B6-693C-478E-8CAB-EA00196656CE}"/>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í$1iḍé">
                <a:extLst>
                  <a:ext uri="{FF2B5EF4-FFF2-40B4-BE49-F238E27FC236}">
                    <a16:creationId xmlns:a16="http://schemas.microsoft.com/office/drawing/2014/main" id="{BC80F75F-EF8E-4529-BF62-07D87901976B}"/>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šľíḋe">
                <a:extLst>
                  <a:ext uri="{FF2B5EF4-FFF2-40B4-BE49-F238E27FC236}">
                    <a16:creationId xmlns:a16="http://schemas.microsoft.com/office/drawing/2014/main" id="{42E22A70-4AE1-4EE3-913E-E8CF53C5F318}"/>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1iḑê">
                <a:extLst>
                  <a:ext uri="{FF2B5EF4-FFF2-40B4-BE49-F238E27FC236}">
                    <a16:creationId xmlns:a16="http://schemas.microsoft.com/office/drawing/2014/main" id="{DF568250-6E3E-4495-AB81-1D1FA4DE17B5}"/>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1iḋé">
                <a:extLst>
                  <a:ext uri="{FF2B5EF4-FFF2-40B4-BE49-F238E27FC236}">
                    <a16:creationId xmlns:a16="http://schemas.microsoft.com/office/drawing/2014/main" id="{BE4CF9AB-A1E7-4397-B222-1D256921F5DF}"/>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ïşḷíďè">
                <a:extLst>
                  <a:ext uri="{FF2B5EF4-FFF2-40B4-BE49-F238E27FC236}">
                    <a16:creationId xmlns:a16="http://schemas.microsoft.com/office/drawing/2014/main" id="{38FAD290-1049-427B-9C5C-2737DAD71FEC}"/>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ïṩľídé">
                <a:extLst>
                  <a:ext uri="{FF2B5EF4-FFF2-40B4-BE49-F238E27FC236}">
                    <a16:creationId xmlns:a16="http://schemas.microsoft.com/office/drawing/2014/main" id="{E61D59B1-6593-4A49-9BC3-85B12DC12C0E}"/>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iş1idê">
                <a:extLst>
                  <a:ext uri="{FF2B5EF4-FFF2-40B4-BE49-F238E27FC236}">
                    <a16:creationId xmlns:a16="http://schemas.microsoft.com/office/drawing/2014/main" id="{892DA5EF-CD08-4D71-839B-3962C78149AB}"/>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íŝḻiḋe">
                <a:extLst>
                  <a:ext uri="{FF2B5EF4-FFF2-40B4-BE49-F238E27FC236}">
                    <a16:creationId xmlns:a16="http://schemas.microsoft.com/office/drawing/2014/main" id="{A53B64E7-4BA6-41CF-B1E0-8F9BE2D9979C}"/>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Slïḑè">
                <a:extLst>
                  <a:ext uri="{FF2B5EF4-FFF2-40B4-BE49-F238E27FC236}">
                    <a16:creationId xmlns:a16="http://schemas.microsoft.com/office/drawing/2014/main" id="{0B91CE93-AC2F-4628-9105-56325B66C6F9}"/>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ïs1íḋè">
                <a:extLst>
                  <a:ext uri="{FF2B5EF4-FFF2-40B4-BE49-F238E27FC236}">
                    <a16:creationId xmlns:a16="http://schemas.microsoft.com/office/drawing/2014/main" id="{4F9BF647-64CE-4824-985E-2DEFA46EBBF4}"/>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ïŝḻiḍê">
                <a:extLst>
                  <a:ext uri="{FF2B5EF4-FFF2-40B4-BE49-F238E27FC236}">
                    <a16:creationId xmlns:a16="http://schemas.microsoft.com/office/drawing/2014/main" id="{5872B85B-5C91-4F0A-BA07-9353EF3B4D0E}"/>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3" name="îṧ1íďé">
                <a:extLst>
                  <a:ext uri="{FF2B5EF4-FFF2-40B4-BE49-F238E27FC236}">
                    <a16:creationId xmlns:a16="http://schemas.microsoft.com/office/drawing/2014/main" id="{B6BBCA34-3A05-40E5-9AA1-B6713A05F9D6}"/>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4" name="îS1íďè">
                <a:extLst>
                  <a:ext uri="{FF2B5EF4-FFF2-40B4-BE49-F238E27FC236}">
                    <a16:creationId xmlns:a16="http://schemas.microsoft.com/office/drawing/2014/main" id="{258B6AD1-E1D1-4A54-B62B-702B97427911}"/>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ïṣḷîḍê">
                <a:extLst>
                  <a:ext uri="{FF2B5EF4-FFF2-40B4-BE49-F238E27FC236}">
                    <a16:creationId xmlns:a16="http://schemas.microsoft.com/office/drawing/2014/main" id="{086D3B37-3F4D-497E-B50D-B257B4780A9F}"/>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šḷïḑê">
                <a:extLst>
                  <a:ext uri="{FF2B5EF4-FFF2-40B4-BE49-F238E27FC236}">
                    <a16:creationId xmlns:a16="http://schemas.microsoft.com/office/drawing/2014/main" id="{B51ED85D-B216-4A9B-9E11-1D7BF77D9E31}"/>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ŝļîḍè">
                <a:extLst>
                  <a:ext uri="{FF2B5EF4-FFF2-40B4-BE49-F238E27FC236}">
                    <a16:creationId xmlns:a16="http://schemas.microsoft.com/office/drawing/2014/main" id="{9EF192F3-4D49-4858-B9C9-6D0A462EC829}"/>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śliḑè">
                <a:extLst>
                  <a:ext uri="{FF2B5EF4-FFF2-40B4-BE49-F238E27FC236}">
                    <a16:creationId xmlns:a16="http://schemas.microsoft.com/office/drawing/2014/main" id="{9036852E-FE64-46E6-9AD2-A8F5D45C10A4}"/>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ṥ1îdé">
                <a:extLst>
                  <a:ext uri="{FF2B5EF4-FFF2-40B4-BE49-F238E27FC236}">
                    <a16:creationId xmlns:a16="http://schemas.microsoft.com/office/drawing/2014/main" id="{48113D58-3BC1-42D9-BE7E-F3753B1A67DE}"/>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ṣlîḑé">
                <a:extLst>
                  <a:ext uri="{FF2B5EF4-FFF2-40B4-BE49-F238E27FC236}">
                    <a16:creationId xmlns:a16="http://schemas.microsoft.com/office/drawing/2014/main" id="{B166A5E7-ACE1-462E-B38B-21510A58DEE2}"/>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liďé">
                <a:extLst>
                  <a:ext uri="{FF2B5EF4-FFF2-40B4-BE49-F238E27FC236}">
                    <a16:creationId xmlns:a16="http://schemas.microsoft.com/office/drawing/2014/main" id="{CE42A839-A260-42B7-86E2-9E02F93448DC}"/>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ŝliḓè">
                <a:extLst>
                  <a:ext uri="{FF2B5EF4-FFF2-40B4-BE49-F238E27FC236}">
                    <a16:creationId xmlns:a16="http://schemas.microsoft.com/office/drawing/2014/main" id="{B4E5A57F-54A5-4C0A-8204-961A00C51D1B}"/>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3" name="iSļîḍé">
                <a:extLst>
                  <a:ext uri="{FF2B5EF4-FFF2-40B4-BE49-F238E27FC236}">
                    <a16:creationId xmlns:a16="http://schemas.microsoft.com/office/drawing/2014/main" id="{2857AA04-68B9-4065-9907-831F1144C30E}"/>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íṣ1íḑê">
                <a:extLst>
                  <a:ext uri="{FF2B5EF4-FFF2-40B4-BE49-F238E27FC236}">
                    <a16:creationId xmlns:a16="http://schemas.microsoft.com/office/drawing/2014/main" id="{CBDD19D7-794D-4B8E-88DA-85A96A300B5C}"/>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ïṥḷiḑê">
                <a:extLst>
                  <a:ext uri="{FF2B5EF4-FFF2-40B4-BE49-F238E27FC236}">
                    <a16:creationId xmlns:a16="http://schemas.microsoft.com/office/drawing/2014/main" id="{4688B964-11B6-4EC9-85E4-0A104EE228E8}"/>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ïs1ïdè">
                <a:extLst>
                  <a:ext uri="{FF2B5EF4-FFF2-40B4-BE49-F238E27FC236}">
                    <a16:creationId xmlns:a16="http://schemas.microsoft.com/office/drawing/2014/main" id="{C69F3273-F41B-47B8-88CB-1CED9C2F5504}"/>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iŝľîdê">
                <a:extLst>
                  <a:ext uri="{FF2B5EF4-FFF2-40B4-BE49-F238E27FC236}">
                    <a16:creationId xmlns:a16="http://schemas.microsoft.com/office/drawing/2014/main" id="{E23C5419-96A9-4ADE-8AA6-6F58D2C980E1}"/>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işḷïḍe">
                <a:extLst>
                  <a:ext uri="{FF2B5EF4-FFF2-40B4-BE49-F238E27FC236}">
                    <a16:creationId xmlns:a16="http://schemas.microsoft.com/office/drawing/2014/main" id="{661E7142-B151-4DC5-BF40-7EB0BD6A55DD}"/>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ṣ1îḋe">
                <a:extLst>
                  <a:ext uri="{FF2B5EF4-FFF2-40B4-BE49-F238E27FC236}">
                    <a16:creationId xmlns:a16="http://schemas.microsoft.com/office/drawing/2014/main" id="{FED89477-63AC-40A4-9AB1-EE9EBA30F17C}"/>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60" name="îsļiḍè">
                <a:extLst>
                  <a:ext uri="{FF2B5EF4-FFF2-40B4-BE49-F238E27FC236}">
                    <a16:creationId xmlns:a16="http://schemas.microsoft.com/office/drawing/2014/main" id="{04459556-5033-45CD-92A0-28995EF1868F}"/>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ïṧ1íḋé">
                <a:extLst>
                  <a:ext uri="{FF2B5EF4-FFF2-40B4-BE49-F238E27FC236}">
                    <a16:creationId xmlns:a16="http://schemas.microsoft.com/office/drawing/2014/main" id="{CDDB20F0-4C59-4708-A73C-7104D81328C1}"/>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ḻíḑé">
                <a:extLst>
                  <a:ext uri="{FF2B5EF4-FFF2-40B4-BE49-F238E27FC236}">
                    <a16:creationId xmlns:a16="http://schemas.microsoft.com/office/drawing/2014/main" id="{748D550F-62E0-45E0-8834-2E79F1FC9B1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iṣļiḋé">
                <a:extLst>
                  <a:ext uri="{FF2B5EF4-FFF2-40B4-BE49-F238E27FC236}">
                    <a16:creationId xmlns:a16="http://schemas.microsoft.com/office/drawing/2014/main" id="{64AFB2A3-A8F0-4109-83D1-BDE25798F9CF}"/>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iş1îḋe">
                <a:extLst>
                  <a:ext uri="{FF2B5EF4-FFF2-40B4-BE49-F238E27FC236}">
                    <a16:creationId xmlns:a16="http://schemas.microsoft.com/office/drawing/2014/main" id="{CCFC447D-7398-495A-9C10-03BA83E2E54B}"/>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 name="ï$ḻiḋê">
                <a:extLst>
                  <a:ext uri="{FF2B5EF4-FFF2-40B4-BE49-F238E27FC236}">
                    <a16:creationId xmlns:a16="http://schemas.microsoft.com/office/drawing/2014/main" id="{4461FD0F-EF16-4586-95F6-E2B06D346D1B}"/>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9" name="文本框 2">
            <a:extLst>
              <a:ext uri="{FF2B5EF4-FFF2-40B4-BE49-F238E27FC236}">
                <a16:creationId xmlns:a16="http://schemas.microsoft.com/office/drawing/2014/main" id="{A8618F19-7295-48A8-9EFD-86031C2F142E}"/>
              </a:ext>
            </a:extLst>
          </p:cNvPr>
          <p:cNvSpPr txBox="1">
            <a:spLocks noChangeArrowheads="1"/>
          </p:cNvSpPr>
          <p:nvPr/>
        </p:nvSpPr>
        <p:spPr bwMode="auto">
          <a:xfrm>
            <a:off x="1363037" y="2728399"/>
            <a:ext cx="9465923" cy="940963"/>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命题</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任何具备选择明文条件下的不可区分性的对称密钥加密方案，也满足</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选择明文条件下的多次加密不可区分性</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5" name="文本框 2">
            <a:extLst>
              <a:ext uri="{FF2B5EF4-FFF2-40B4-BE49-F238E27FC236}">
                <a16:creationId xmlns:a16="http://schemas.microsoft.com/office/drawing/2014/main" id="{5F87591D-5FE1-4E7F-81B5-80A4D6AF6C30}"/>
              </a:ext>
            </a:extLst>
          </p:cNvPr>
          <p:cNvSpPr txBox="1">
            <a:spLocks noChangeArrowheads="1"/>
          </p:cNvSpPr>
          <p:nvPr/>
        </p:nvSpPr>
        <p:spPr bwMode="auto">
          <a:xfrm>
            <a:off x="1363037" y="4034396"/>
            <a:ext cx="9465923" cy="18264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给定任意</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的定长加密方案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，容易构造一个</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的任意长度加密方案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n</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其中</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 ||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n</a:t>
            </a:r>
            <a:endPar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1392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89A20CB-81CB-4891-84D9-F913CBF59A1E}"/>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D3FB159A-BD16-4EA0-9237-55ABE0A9389F}"/>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BEDF2C78-052B-44B6-B647-FE96FE574A03}"/>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63EC0E06-1D8A-46DB-A1F5-AB514F9567AD}"/>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6E314A7B-C9FE-424A-B928-2344CFF459BD}"/>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尝试构造</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B7D5748-C350-44C0-8845-67E707428639}"/>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E1DA8025-9B2C-4411-A71C-385A8939128A}"/>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20A46158-A483-49D0-8273-1F7DD979D9B2}"/>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11874C9B-E8EB-49E1-AA11-364D770D049D}"/>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700AE780-3AF7-41B0-BE05-4B08C13CB6C9}"/>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22DD861C-8572-460B-8D61-23399643FC96}"/>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BF6D7F02-9BF7-4ED4-9B23-D5B991734A68}"/>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09FC9BAE-B088-4A59-BB5A-1DA130C9AD95}"/>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3E21CC2-B19F-4849-B78D-970A74FC804C}"/>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9BE583CE-35A2-47AA-888E-98EACBDC5331}"/>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D13E9204-E0D7-4935-AD07-26234EECDE99}"/>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16949DCD-7F3B-49C4-9681-7F866C41A8E2}"/>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2A2B1E59-EB32-45BA-8862-01506C4EB860}"/>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E04B3D1D-C12F-4C39-B095-25C1D92E0C26}"/>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8EC8EDDE-920C-4FE6-973A-B000969D5AA3}"/>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2D2A30E7-9113-42AE-B4CA-9E6D05BBC9FC}"/>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85014711-5AF0-4DD9-B301-F7524FDA43DF}"/>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835E4CC-3DE5-41EF-A725-67A3F532ADB7}"/>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8D878263-185B-4C3C-BF87-6AA51C9A15C5}"/>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0166F83D-1229-4E40-90D9-310D7444CC93}"/>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232F0ADF-2082-47A5-ACA9-D9A4ECAA6AB4}"/>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5834BEF1-9402-4278-B8C4-D8651B80B4C4}"/>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658E5522-48E8-4623-BA00-2717B474E308}"/>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6B60B9BD-A4BC-496F-B0EA-16004D29746C}"/>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4988B7B4-24BD-4B0A-BF73-93538E7B7886}"/>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DBF6F961-1886-4805-97E0-CDA8D6A29E9F}"/>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636E57F8-6E37-4A8A-83DA-4364997B2E11}"/>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59580AC3-2A72-40D4-A75F-984A71F9BD58}"/>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0740F974-23A7-4AA9-B90E-11D47F0EFB50}"/>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44709487-0758-45B9-A673-D94730DC413C}"/>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CF41E6BC-2452-4F4B-9FD9-4A0A77319288}"/>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0939C30A-39F4-47A3-AF51-D1AEE38ADD15}"/>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F2768C29-5F0B-4D9F-ACC5-1565E600D6B0}"/>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2B8E6A86-2B08-4F4A-8545-9811C30680F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050F9951-B4D3-47CB-83B8-D5B42C08099F}"/>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111EB2FE-2851-4D6B-83AC-F9F2E57BE868}"/>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32C011C2-CC18-4C1F-A1B3-CEA766896A58}"/>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96EFFBD0-FDE2-4F69-B97D-5B9EDA50D6C8}"/>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19B336BB-9D6F-4030-AC03-77775543AD1F}"/>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3D8C84A7-5AB5-4456-9C5C-0DDA8BA74BD4}"/>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EEC913C2-2A63-4B21-A87A-9D8E068DD841}"/>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F1A6C2BF-383A-4223-8003-6381654E5D48}"/>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A5EB613-A913-41C1-8558-A65B49FA8C2B}"/>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286ED72C-66A3-4F2B-9AD0-933B2403DF2E}"/>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6DB56B4D-01C0-4DAE-B904-014463682F04}"/>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9D795C48-4F67-43EF-B9EB-64C3960C0FA2}"/>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0492C2E4-612D-4938-9717-288915987BDF}"/>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694B514C-7702-4344-A9FB-8DEF5DFBF332}"/>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90DE595C-2A4A-46E9-BCF3-1654AE33F477}"/>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268A7B1-377E-4E27-9E3F-4B06A9F63D53}"/>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537851BC-B3B6-46C2-A4F1-51D95DFCCA30}"/>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573188B7-0307-4A86-B3AA-7D8FB88C5F5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9CFACF0E-C0F5-4D95-A7BC-579AF2FC0F74}"/>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E84DAE9E-9412-4275-9F33-23DEBB8CA20E}"/>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D82780AD-A9DB-4DAF-97EB-B5BD077DEE45}"/>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FD59E8DF-7534-42E2-97CD-71FF6115149B}"/>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585698D5-D2A6-4352-8510-CFD9F3E458B4}"/>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911DF323-725D-4869-9A8C-CC087716C112}"/>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50A116C1-3F82-4084-95D5-8B43ABD6304B}"/>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7" name="文本框 2">
            <a:extLst>
              <a:ext uri="{FF2B5EF4-FFF2-40B4-BE49-F238E27FC236}">
                <a16:creationId xmlns:a16="http://schemas.microsoft.com/office/drawing/2014/main" id="{B4728E34-9E73-40E5-A8BB-1EF5295B92E4}"/>
              </a:ext>
            </a:extLst>
          </p:cNvPr>
          <p:cNvSpPr txBox="1">
            <a:spLocks noChangeArrowheads="1"/>
          </p:cNvSpPr>
          <p:nvPr/>
        </p:nvSpPr>
        <p:spPr bwMode="auto">
          <a:xfrm>
            <a:off x="1421149" y="1422402"/>
            <a:ext cx="9465923" cy="359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尝试构造一个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对称密钥加密方案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是一个带密钥的函数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密钥生成算法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作为密钥并输出</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加密算法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，定义输出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m</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解密算法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 = r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 s</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，定义输出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s</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8" name="文本框 2">
            <a:extLst>
              <a:ext uri="{FF2B5EF4-FFF2-40B4-BE49-F238E27FC236}">
                <a16:creationId xmlns:a16="http://schemas.microsoft.com/office/drawing/2014/main" id="{2489454A-7CFA-4988-8AC6-E3D674701DF8}"/>
              </a:ext>
            </a:extLst>
          </p:cNvPr>
          <p:cNvSpPr txBox="1">
            <a:spLocks noChangeArrowheads="1"/>
          </p:cNvSpPr>
          <p:nvPr/>
        </p:nvSpPr>
        <p:spPr bwMode="auto">
          <a:xfrm>
            <a:off x="1421149" y="5400513"/>
            <a:ext cx="9465923" cy="9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正确性</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：对于所有的</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M</a:t>
            </a:r>
            <a:r>
              <a:rPr lang="zh-CN" altLang="en-US" sz="2400" dirty="0">
                <a:latin typeface="Segoe Print" panose="02000600000000000000" pitchFamily="2" charset="0"/>
                <a:ea typeface="思源黑体 CN Normal" panose="020B0400000000000000" pitchFamily="34" charset="-122"/>
                <a:cs typeface="Times New Roman" panose="02020603050405020304" pitchFamily="18" charset="0"/>
              </a:rPr>
              <a:t>和</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由</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输出的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均有</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s =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endParaRPr lang="zh-CN" altLang="en-US" sz="2400" i="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9" name="矩形 68">
            <a:extLst>
              <a:ext uri="{FF2B5EF4-FFF2-40B4-BE49-F238E27FC236}">
                <a16:creationId xmlns:a16="http://schemas.microsoft.com/office/drawing/2014/main" id="{CE0F1C6F-F4C0-437A-87F1-66DCB2F4D985}"/>
              </a:ext>
            </a:extLst>
          </p:cNvPr>
          <p:cNvSpPr/>
          <p:nvPr/>
        </p:nvSpPr>
        <p:spPr>
          <a:xfrm>
            <a:off x="1225494" y="1875933"/>
            <a:ext cx="9661578" cy="50904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029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E134E8D-2541-4C82-BBBB-ADF99CF97B2F}"/>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3B65BE33-BDFC-47A8-8CC7-71401E90C12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DDF6A59B-95F9-4B61-B580-35A62860AF45}"/>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670A0AFD-8F64-472F-BB80-31078643D30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28666C66-59F4-457C-8EB8-B07C4185E120}"/>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选择明文攻击的安全性</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尝试构造</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7172DB6-D96B-4AB5-8959-63666AAE9B3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7FDE99F-0827-467B-BB3D-09E53F51B1D4}"/>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A71975E4-F9A1-4C68-80B6-C11CE1F7F02D}"/>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9DF16B4D-68BF-4870-BA70-D31CCCF9FFF4}"/>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4006B0C9-0910-4EA1-8E7C-6F8338A10CFC}"/>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70C6A836-9DD1-4645-9A28-9F709F56EE93}"/>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F299F6E0-55F2-4D8E-8865-161DA6B8883A}"/>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4EF3960B-1C48-4217-A1A8-DAE791A2171B}"/>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C62DE6B1-64AF-445B-80C7-C86D8C512D17}"/>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302C8170-4C4E-4444-B9BE-73219F40C5BF}"/>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25CA8E57-BCA1-4BF6-AC83-E1AFA1F8E21D}"/>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C9F754F7-8074-4573-AD6E-CEBCEE29E241}"/>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3A977668-A002-46C1-B934-FAF2BE7058F4}"/>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B3D2476D-1AED-4E97-99D9-5C70FDD38D5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C6C54138-B806-45A0-94D8-68E71043CB1B}"/>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BE100B63-5F41-4610-96D4-C2F07513F156}"/>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2B922436-C69B-466F-BDAC-797FEA929615}"/>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3B749D6-0CEA-4CD2-AAE0-3F420C3E5654}"/>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6479A803-443F-4563-A883-BBB8918EAAA4}"/>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834E5278-9738-4CB3-B95D-B460DE3E3E5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CDFB180E-A419-408B-9495-B8D82A3034AB}"/>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15289E9E-012C-4D57-A334-B19F11FD61D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13AAEDC3-4993-4EB2-AE01-BE12BA3C7B93}"/>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0CF31492-26B1-4292-BB2A-5FC419A41E43}"/>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A8EA7BB2-BB69-494E-B9B4-C2B9053C4062}"/>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5D957815-1D0D-4D27-9458-13B9789F5093}"/>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32CAAEA2-C444-439D-A278-23CBF5EDE0E4}"/>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7EBCCE25-FA7D-4C2B-BB18-F8D5BB0B1EDE}"/>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F44DA2F1-A5E5-4E04-8B79-ED103A5D9B53}"/>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7165E3F6-05C7-43A6-9324-716EC8BA9868}"/>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D644EE55-E642-4935-81FC-00B57EA82261}"/>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6F40CF6-C5C8-4042-B02A-D0E662D05457}"/>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914C792-5B06-4719-B052-78224ADBF9EF}"/>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54251B91-36BF-403E-9807-52159A8B68AF}"/>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589C05D1-A7E4-4878-952B-FD42370D2CAD}"/>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2A157604-A3C4-47C4-879E-25E5BFF09B20}"/>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1DF9901E-6EFA-495B-BFDE-E7425259A851}"/>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77D56FDD-867D-4503-A33F-6923BC99EA84}"/>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121A7638-41B6-41CC-AC04-7B3D6096EB9C}"/>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5A5315D7-D159-42B8-AE64-2A6CB543ED6F}"/>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D82614B9-F4D7-4211-A52D-D01E3DA7C454}"/>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E3218684-9950-4E1D-B8CD-3DC65652D13F}"/>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E6E4C6C7-2405-4FD8-80BA-4BADE2BFF943}"/>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6FD41519-D948-4F6E-8415-4A2B14C95834}"/>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51CDF73A-C3D6-45BD-8609-6BC893FDA86E}"/>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D4AABF69-97F2-4670-9D50-E18640EFB144}"/>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4F798530-F3F7-4F49-9682-3B12055019F5}"/>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D0CB1AA8-42DC-438D-A6F1-DB0CC027687A}"/>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A544EA33-A005-4C00-A893-FB720F80EC23}"/>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8D49A5C6-990F-42A7-90CF-3CEAFCAD01B4}"/>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619F7A3C-8693-4FAD-B793-8F5A4D9F51FD}"/>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E991DE0-5BC9-4AA1-8A23-35C307814EE7}"/>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3EC508CD-FEDA-480B-99DF-2DBE50C3424A}"/>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1EACE0AF-885B-40CC-8C1D-77FE23095128}"/>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0CBAE468-1F8F-4C59-BC94-0DB4BE4C819B}"/>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358337D4-8EC2-4CA9-A4C0-73A7154419B3}"/>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7D9B3D68-7379-41B3-9736-6E807116086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8258CF33-C430-4D73-9ABB-EDD66D107615}"/>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A851E070-6DCD-4B74-8367-F390E4238F2D}"/>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C119AD72-3182-4B12-8707-7C003193EEA3}"/>
              </a:ext>
            </a:extLst>
          </p:cNvPr>
          <p:cNvSpPr txBox="1">
            <a:spLocks noChangeArrowheads="1"/>
          </p:cNvSpPr>
          <p:nvPr/>
        </p:nvSpPr>
        <p:spPr bwMode="auto">
          <a:xfrm>
            <a:off x="1421149" y="1422402"/>
            <a:ext cx="9465923" cy="315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：任意带密钥的函数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都可以用于构造吗？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：如果不是，可否给出反例？</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3</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：那么，</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需要满足什么条件？</a:t>
            </a:r>
          </a:p>
        </p:txBody>
      </p:sp>
      <p:grpSp>
        <p:nvGrpSpPr>
          <p:cNvPr id="67" name="组合 66">
            <a:extLst>
              <a:ext uri="{FF2B5EF4-FFF2-40B4-BE49-F238E27FC236}">
                <a16:creationId xmlns:a16="http://schemas.microsoft.com/office/drawing/2014/main" id="{54925C19-D1B0-413C-8866-5EE1C60B62BD}"/>
              </a:ext>
            </a:extLst>
          </p:cNvPr>
          <p:cNvGrpSpPr/>
          <p:nvPr/>
        </p:nvGrpSpPr>
        <p:grpSpPr>
          <a:xfrm>
            <a:off x="6792206" y="2714750"/>
            <a:ext cx="4567094" cy="572258"/>
            <a:chOff x="1618171" y="1650706"/>
            <a:chExt cx="9027999" cy="2016519"/>
          </a:xfrm>
        </p:grpSpPr>
        <p:grpSp>
          <p:nvGrpSpPr>
            <p:cNvPr id="68" name="组合 67">
              <a:extLst>
                <a:ext uri="{FF2B5EF4-FFF2-40B4-BE49-F238E27FC236}">
                  <a16:creationId xmlns:a16="http://schemas.microsoft.com/office/drawing/2014/main" id="{E06E7B32-F48A-485D-B030-6D57515D7F71}"/>
                </a:ext>
              </a:extLst>
            </p:cNvPr>
            <p:cNvGrpSpPr/>
            <p:nvPr/>
          </p:nvGrpSpPr>
          <p:grpSpPr>
            <a:xfrm>
              <a:off x="1618171" y="1650706"/>
              <a:ext cx="9027999" cy="2016519"/>
              <a:chOff x="1621064" y="1602581"/>
              <a:chExt cx="9027999" cy="1510864"/>
            </a:xfrm>
          </p:grpSpPr>
          <p:sp>
            <p:nvSpPr>
              <p:cNvPr id="70" name="矩形 69">
                <a:extLst>
                  <a:ext uri="{FF2B5EF4-FFF2-40B4-BE49-F238E27FC236}">
                    <a16:creationId xmlns:a16="http://schemas.microsoft.com/office/drawing/2014/main" id="{FDF42DFD-EB60-42DE-B532-3616C26C3C47}"/>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40BA6275-3260-4CF3-A356-45AF073F563E}"/>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69" name="矩形 68">
              <a:extLst>
                <a:ext uri="{FF2B5EF4-FFF2-40B4-BE49-F238E27FC236}">
                  <a16:creationId xmlns:a16="http://schemas.microsoft.com/office/drawing/2014/main" id="{916D361E-B7CC-46E6-9D23-5A0C9F98BD5F}"/>
                </a:ext>
              </a:extLst>
            </p:cNvPr>
            <p:cNvSpPr/>
            <p:nvPr/>
          </p:nvSpPr>
          <p:spPr>
            <a:xfrm>
              <a:off x="1867306" y="1775621"/>
              <a:ext cx="8625394" cy="1778649"/>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i="1"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solidFill>
                    <a:schemeClr val="bg1"/>
                  </a:solidFill>
                  <a:latin typeface="Times New Roman" panose="02020603050405020304" pitchFamily="18" charset="0"/>
                  <a:ea typeface="等线" panose="02010600030101010101" pitchFamily="2" charset="-122"/>
                  <a:cs typeface="Times New Roman" panose="02020603050405020304" pitchFamily="18" charset="0"/>
                </a:rPr>
                <a:t>r </a:t>
              </a: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会发生什么？</a:t>
              </a:r>
              <a:endParaRPr lang="en-US" altLang="zh-CN" sz="2400" baseline="300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90628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82" name="组合 81">
            <a:extLst>
              <a:ext uri="{FF2B5EF4-FFF2-40B4-BE49-F238E27FC236}">
                <a16:creationId xmlns:a16="http://schemas.microsoft.com/office/drawing/2014/main" id="{E8A646B0-DF6A-499E-9740-A72CA40FFB76}"/>
              </a:ext>
            </a:extLst>
          </p:cNvPr>
          <p:cNvGrpSpPr/>
          <p:nvPr/>
        </p:nvGrpSpPr>
        <p:grpSpPr>
          <a:xfrm>
            <a:off x="3293180" y="2749056"/>
            <a:ext cx="5046147" cy="1359887"/>
            <a:chOff x="5768926" y="2025744"/>
            <a:chExt cx="6112705" cy="339140"/>
          </a:xfrm>
        </p:grpSpPr>
        <p:sp>
          <p:nvSpPr>
            <p:cNvPr id="83" name="Shape 1725">
              <a:extLst>
                <a:ext uri="{FF2B5EF4-FFF2-40B4-BE49-F238E27FC236}">
                  <a16:creationId xmlns:a16="http://schemas.microsoft.com/office/drawing/2014/main" id="{EB61F872-F786-4CF5-AAE9-652EEAF20CCF}"/>
                </a:ext>
              </a:extLst>
            </p:cNvPr>
            <p:cNvSpPr/>
            <p:nvPr/>
          </p:nvSpPr>
          <p:spPr>
            <a:xfrm>
              <a:off x="5768926" y="2025744"/>
              <a:ext cx="6112705" cy="339140"/>
            </a:xfrm>
            <a:prstGeom prst="roundRect">
              <a:avLst>
                <a:gd name="adj" fmla="val 15614"/>
              </a:avLst>
            </a:prstGeom>
            <a:gradFill>
              <a:gsLst>
                <a:gs pos="0">
                  <a:schemeClr val="bg1"/>
                </a:gs>
                <a:gs pos="70000">
                  <a:schemeClr val="bg1"/>
                </a:gs>
                <a:gs pos="100000">
                  <a:schemeClr val="bg1">
                    <a:lumMod val="75000"/>
                  </a:schemeClr>
                </a:gs>
              </a:gsLst>
              <a:lin ang="5400000" scaled="1"/>
            </a:gradFill>
            <a:ln w="19050">
              <a:solidFill>
                <a:schemeClr val="bg1"/>
              </a:solidFill>
              <a:miter lim="400000"/>
            </a:ln>
            <a:effectLst>
              <a:outerShdw blurRad="50800" dist="38100" dir="2700000" algn="tl" rotWithShape="0">
                <a:prstClr val="black">
                  <a:alpha val="40000"/>
                </a:prstClr>
              </a:outerShdw>
            </a:effectLst>
          </p:spPr>
          <p:txBody>
            <a:bodyPr lIns="12409" tIns="12409" rIns="12409" bIns="12409" anchor="ctr"/>
            <a:lstStyle/>
            <a:p>
              <a:pPr algn="ctr">
                <a:lnSpc>
                  <a:spcPct val="120000"/>
                </a:lnSpc>
              </a:pPr>
              <a:endParaRPr sz="1280">
                <a:solidFill>
                  <a:srgbClr val="53585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4" name="矩形 83">
              <a:extLst>
                <a:ext uri="{FF2B5EF4-FFF2-40B4-BE49-F238E27FC236}">
                  <a16:creationId xmlns:a16="http://schemas.microsoft.com/office/drawing/2014/main" id="{24D9E970-D21F-4522-95D8-217D681D8E4B}"/>
                </a:ext>
              </a:extLst>
            </p:cNvPr>
            <p:cNvSpPr/>
            <p:nvPr/>
          </p:nvSpPr>
          <p:spPr>
            <a:xfrm>
              <a:off x="6089385" y="2144121"/>
              <a:ext cx="5471785" cy="119739"/>
            </a:xfrm>
            <a:prstGeom prst="rect">
              <a:avLst/>
            </a:prstGeom>
          </p:spPr>
          <p:txBody>
            <a:bodyPr wrap="square">
              <a:spAutoFit/>
            </a:bodyPr>
            <a:lstStyle/>
            <a:p>
              <a:pPr algn="ctr">
                <a:lnSpc>
                  <a:spcPct val="90000"/>
                </a:lnSpc>
                <a:defRPr/>
              </a:pP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伪随机函数与</a:t>
              </a:r>
              <a:r>
                <a:rPr lang="en-US" altLang="zh-CN" sz="2800" dirty="0">
                  <a:latin typeface="Times New Roman" panose="02020603050405020304" pitchFamily="18" charset="0"/>
                  <a:ea typeface="思源黑体 CN Normal" panose="020B0400000000000000" pitchFamily="34" charset="-122"/>
                  <a:cs typeface="Times New Roman" panose="02020603050405020304" pitchFamily="18" charset="0"/>
                </a:rPr>
                <a:t>CPA</a:t>
              </a: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安全构造</a:t>
              </a:r>
            </a:p>
          </p:txBody>
        </p:sp>
      </p:grpSp>
    </p:spTree>
    <p:extLst>
      <p:ext uri="{BB962C8B-B14F-4D97-AF65-F5344CB8AC3E}">
        <p14:creationId xmlns:p14="http://schemas.microsoft.com/office/powerpoint/2010/main" val="190829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7CCA97D-A5E5-43CD-A700-90171B3CA8CC}"/>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4B7DF1B3-0203-410A-A958-46231803499F}"/>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33F175D8-7DBC-4F96-BDD1-0B5B0AC64ACA}"/>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DA872397-8EDF-45C3-938B-EE9049D5997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F06EF9AE-494F-47D7-89A6-47C894DD4915}"/>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7FC295-B288-4D79-B10A-ADB55B91F78D}"/>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706B4BF1-74E1-463E-9131-5607BBB72200}"/>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0BF82508-86FF-4889-A989-4565FFC9D252}"/>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E1280828-7EA1-45AC-B608-C666DA9360C6}"/>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29BA8C5D-1CCB-493F-80B0-A03966B4769E}"/>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0A21C82E-035E-400E-BF24-78E078E7497B}"/>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16B5913D-088C-46F4-AF0D-C538409FC592}"/>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4CF4C37A-4DED-4602-83E6-F4686465D502}"/>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0417F8E8-58A4-41B1-8539-362E85782613}"/>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E2654717-A051-49C7-BA5F-E3821B57930E}"/>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84AF9901-C5D4-41B6-9D11-0FFF2AF94A70}"/>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179CD209-2DBA-402C-B799-9FC6DE5802FA}"/>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0DF425D6-E395-45CF-87DC-08880C497E7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13364772-83CE-4FC3-AEFC-CFE91BD92A5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B69E90E8-9A31-4440-955D-52CE33CF1F2B}"/>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2F2C1C40-8768-4BEB-B3B2-BAD1AF3A5417}"/>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5C154731-4580-474F-8223-7E9D5CCC8E9A}"/>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1102E8A0-D502-456F-99F3-50A81F5570BF}"/>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15BF3163-EDB0-4015-B6A6-0940CF08FBFD}"/>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13779E02-9B56-4E0B-9609-F9C55A93AB1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7B34E0D6-0FCB-4F0B-A896-576F563B6ABA}"/>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33790727-08E3-4FB7-8838-61B5EFEBB68C}"/>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27B5E813-F974-462E-8850-A7D49D98A20B}"/>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FF825F39-0928-470F-8B96-6146ABECB94F}"/>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701EE52D-121C-4F88-B134-1A2DD1F232CD}"/>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5B95E66B-CD44-4A7F-8325-F1A50730EFA7}"/>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7161A525-69B3-4B46-8D68-6F5341FB1BD0}"/>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D98296D3-D65F-4950-96D5-7184F2701A6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AAC32BA4-2AB5-4D83-8B47-3C79B70BAD9E}"/>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D89C9ECB-AEE3-4536-9435-D13247A95727}"/>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2652E98F-F1BB-42DA-A52F-539BDD4F67B7}"/>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A4D349B0-E437-4037-93EB-EE30ECF202B1}"/>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3043BE28-BFFA-4252-B698-87C1B8FDDF04}"/>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5BC904E6-7A41-4C62-A913-A4EA02559A44}"/>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FCC48752-7EFB-4C70-89E4-1D80324605EB}"/>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4720C544-FA3C-4E9E-AACA-648E87067679}"/>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DB39ADDB-3F9B-45F0-B674-B3C7B0DFCF5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09073BEB-C4ED-4C8B-9224-2BB79051BD53}"/>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DF95D38C-EBCA-452E-85AD-7C4F2CCF9DC1}"/>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8F69448A-E852-4A0C-9B2F-A7C3C08F77A4}"/>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FCAFD3B4-ED4F-4099-8723-88AD367A06E5}"/>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D7B2410A-781D-4CEC-BFF1-37104C6E7D6B}"/>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F6210E67-E5C2-48F7-BD87-6F28B8085019}"/>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1832832-A10D-4709-A7BD-6685C7591362}"/>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58A7E30E-B06D-4D06-B6FF-94498587C47E}"/>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50C79293-484F-4F50-8806-3E1E1AF3E2EB}"/>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9F87606-F0FE-430A-875A-242BE389A9EC}"/>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39F2BE21-69B6-437D-B502-1E41E70DC4FF}"/>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7771A43F-A580-41EB-8A3F-C22D27B0D143}"/>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24F840D-F81F-479C-A793-C635CA08914F}"/>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5572DD4E-4D97-415A-9F96-2041ED509FAF}"/>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41DB8C77-AE29-40BB-B7C4-6ED64EC9893D}"/>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B48FAD73-87E0-49C5-976E-7F2C0D6DE99C}"/>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BB54CF6D-1B72-4594-9411-538822AAE0FE}"/>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B761EA8D-AAFC-46F7-A207-7D82F091333B}"/>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FEA9F0FE-985C-4B86-93B7-2595A5A008BC}"/>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64EC9C8F-EDF6-4A6B-AE46-E0BFD3AD21A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378919E0-196F-4ABD-BEDE-5EBE542D8E44}"/>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3B21153A-E5A8-403C-BD3F-A46D2D2A7FF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326DA00C-C0B2-4C57-A3B7-C7BC685A360B}"/>
              </a:ext>
            </a:extLst>
          </p:cNvPr>
          <p:cNvSpPr txBox="1">
            <a:spLocks noChangeArrowheads="1"/>
          </p:cNvSpPr>
          <p:nvPr/>
        </p:nvSpPr>
        <p:spPr bwMode="auto">
          <a:xfrm>
            <a:off x="1421149" y="1422402"/>
            <a:ext cx="9465923" cy="138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当我们构造满足</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窃听者存在情况下的不可区分性</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的方案时</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我们需要一个“看起来”随机的串</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使用伪随机数生成器</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G</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将一个随机种子</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扩展为一个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伪随机串</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G</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7" name="文本框 2">
            <a:extLst>
              <a:ext uri="{FF2B5EF4-FFF2-40B4-BE49-F238E27FC236}">
                <a16:creationId xmlns:a16="http://schemas.microsoft.com/office/drawing/2014/main" id="{8D84289D-2A43-45B6-9DAA-AFD904DE6139}"/>
              </a:ext>
            </a:extLst>
          </p:cNvPr>
          <p:cNvSpPr txBox="1">
            <a:spLocks noChangeArrowheads="1"/>
          </p:cNvSpPr>
          <p:nvPr/>
        </p:nvSpPr>
        <p:spPr bwMode="auto">
          <a:xfrm>
            <a:off x="1421149" y="3171597"/>
            <a:ext cx="9465923" cy="22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当我们构造满足</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的方案时</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由于概率加密算法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中概率来源</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为均匀选取，我们需要保证使用</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执行的计算</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“看起来”随机（想想刚才的反例）</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使用伪随机函数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由一个随机密钥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定义一个“看起来”随机的函数</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Tree>
    <p:extLst>
      <p:ext uri="{BB962C8B-B14F-4D97-AF65-F5344CB8AC3E}">
        <p14:creationId xmlns:p14="http://schemas.microsoft.com/office/powerpoint/2010/main" val="13031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7F23A32-0F28-4A3F-8854-85AF63510B9C}"/>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0AAF3C6F-30C2-4A19-B6F8-A551D5321C78}"/>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4A0A1F24-5C32-4191-848C-DBA56395183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7E3B12CC-5638-4E99-9FD6-AAFED4DF9D34}"/>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033C47D4-90D1-404E-9070-AC937F170B0A}"/>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随机串与随机函数</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DFD0B3D-405E-4F02-A8D3-C88D23C55031}"/>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605A1564-63EC-4529-8777-CB88DE664E5E}"/>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8678E7EC-AF22-45D5-8B20-48587DAD8C62}"/>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C0FCB82D-DF17-4854-BC34-F94E75BB6B88}"/>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5A096BE3-38EA-4C55-BEA8-C30EF1BD7B1D}"/>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A0B0A4AB-A661-48A5-ACCC-508A6B1DE930}"/>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3448D4C1-80CD-448A-BAD9-313B77CC4A06}"/>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FC2917B5-DD1F-49B8-92BE-61937A9E6809}"/>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EEC218FC-637E-4FCF-9C8B-758AB2AB3EBB}"/>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F7CA1C00-FD3A-46B7-ABC0-6E791D359FC2}"/>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F7791CB9-C6BF-4684-B4AE-BB7F003F8DDE}"/>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527F78AE-D2A3-4E17-A879-5EABFCA2645C}"/>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1443815-4E2D-40EB-BE90-91A203DA4C60}"/>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D883A85F-D11A-4D3D-BE9D-1E7B88AD31D3}"/>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ABA7DE6D-C575-4F35-B098-ABE8BD70F4C1}"/>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8948E4C7-38DB-4C3D-AD19-AB95DF98F245}"/>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02AA0B26-7258-44D5-8BC0-BA5B841306A5}"/>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19C6BED7-F71D-4139-A438-4A3316EEEC61}"/>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ED3CEEDF-A6A0-4961-BEB9-BF84F96B2934}"/>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54E79D56-938A-48AC-93EE-159235F476B2}"/>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75C654BE-5359-4910-93C7-11F2313CE59C}"/>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5359AAF8-33F9-402A-AA75-928EAFD82A5C}"/>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19C2880C-6CF2-41EA-AD33-E91C4DC28DEC}"/>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7DE13BC-2501-4FB6-881B-DC8860122A6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DE51282D-8B85-45F1-B64B-CF1F4C3661C3}"/>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E08A77F7-E291-44B1-B6CA-E882E72E24D1}"/>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210942F9-4C9A-461A-A8D9-C58F7BC54893}"/>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3AEAE1D4-CA41-4A0B-9E7C-013305EC2843}"/>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92F3D8E8-C57F-4159-8C4F-791F872B5E6F}"/>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130CFCF0-0AA9-4D69-BCA4-03E693FEB18E}"/>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B09FED90-983A-41D5-A20E-7BED6CA2DAF8}"/>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A3981FF-5774-4F11-969A-5A84AB5C4DCE}"/>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BD9B61B8-F680-444F-9418-3BE89C7BB1E7}"/>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40EC1DA1-0E41-4BF5-9072-822388B44046}"/>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E554B624-6C63-4795-871A-51BC7B8B6BF0}"/>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69F5C29A-A3A6-4796-ABFF-EA94E988BA5F}"/>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2E6FE16F-D4E6-45F3-8B14-24B1169324BE}"/>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10F3BB00-7185-475F-9CD8-6835F3AD7004}"/>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0E9165D1-72AB-4E10-B3CF-240C3917FE67}"/>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5F894522-A944-47A9-B344-7627B94D177A}"/>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FEC79127-2220-4EC1-8B2C-E005D18400AE}"/>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3406E489-C98E-452A-9DB6-231C564BD4C6}"/>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9A99348A-DABB-41BE-A7D7-C615A8A33CB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6721FADB-9FE5-4ABA-BB05-41FF8F8AB5EE}"/>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E5C7473B-75F1-4597-BE72-0463D8A1A0B3}"/>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47BC15CE-4381-4561-BC1C-1E215C7D5277}"/>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F10FC362-3631-4813-96BA-3B09B73055D1}"/>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0BF55576-14EE-4354-AE55-401037DDF306}"/>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37A5E758-1D27-430F-90DA-7F996F256E9B}"/>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EA27DFA4-E892-42FF-8437-D8A4C6ED5769}"/>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58F7B301-F36C-4709-B92F-721EE8A27ED0}"/>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EA4FD2BB-7936-42ED-912D-1D43982CA6FF}"/>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47DB6A2E-209A-48E1-9B52-49D2ED417282}"/>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D57D251F-6042-4757-844F-3EB17361611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915688A4-245A-4B38-AC57-E12B14B1C50B}"/>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C3BC93EF-42C5-4386-B876-9FDABBD7B2E4}"/>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64D526E6-6072-433E-8537-8EA48EA0ACF6}"/>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8B1076F6-99AA-4297-A238-35636F3D67A3}"/>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E7144F8E-3F87-4FF5-BE30-C21298ED44F1}"/>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01883B7D-CB62-4A36-8373-D1AF7376CEE4}"/>
              </a:ext>
            </a:extLst>
          </p:cNvPr>
          <p:cNvSpPr txBox="1">
            <a:spLocks noChangeArrowheads="1"/>
          </p:cNvSpPr>
          <p:nvPr/>
        </p:nvSpPr>
        <p:spPr bwMode="auto">
          <a:xfrm>
            <a:off x="1421149" y="1422402"/>
            <a:ext cx="9465923" cy="182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伪随机数生成器</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G</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利用随机种子</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生成</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上的伪随机串</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上可供均匀随机选取的比特串有</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伪随机串</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G</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只能做到</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与随机串“在计算上不可区分”</a:t>
            </a:r>
          </a:p>
        </p:txBody>
      </p:sp>
      <p:sp>
        <p:nvSpPr>
          <p:cNvPr id="67" name="文本框 2">
            <a:extLst>
              <a:ext uri="{FF2B5EF4-FFF2-40B4-BE49-F238E27FC236}">
                <a16:creationId xmlns:a16="http://schemas.microsoft.com/office/drawing/2014/main" id="{A33CBF5F-B093-481E-BC8D-10E81E2061A6}"/>
              </a:ext>
            </a:extLst>
          </p:cNvPr>
          <p:cNvSpPr txBox="1">
            <a:spLocks noChangeArrowheads="1"/>
          </p:cNvSpPr>
          <p:nvPr/>
        </p:nvSpPr>
        <p:spPr bwMode="auto">
          <a:xfrm>
            <a:off x="1421149" y="3429000"/>
            <a:ext cx="9465923" cy="227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伪随机函数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（令</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利用随机密钥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生成</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上的伪随机函数</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我们希望伪随机函数</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能做到</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与随机选取的函数</a:t>
            </a:r>
            <a:r>
              <a:rPr lang="en-US" altLang="zh-CN" sz="2400" i="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“在计算上不可区分”</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err="1">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上可供均匀随机选取的函数个数？</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49724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62D8040-E6FA-4DE5-9D51-63D174F221FC}"/>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8A966146-3103-4C76-B08B-79F79CD618E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A17AEE30-9873-46A3-B76F-45F3026C250C}"/>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A41E07A9-9ED1-49F9-BF8B-3D25BBE9FDEF}"/>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F4992C2F-E8B0-4748-8AC2-6E9E6FDB420E}"/>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随机函数</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27CDCC9-4423-43B0-A689-AFBCA75222A4}"/>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80B8417A-D742-459D-AA54-DC4276CC87E3}"/>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A01FC4E3-E9BE-4B8F-AFE0-85F3EAF9F576}"/>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F40C98DC-2137-416F-9940-34D38417258A}"/>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90F4A3CF-94A9-448F-A616-644559BDA747}"/>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31FCD610-C5BF-47DE-94D9-B3C1AA7BD961}"/>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91D69A88-1A18-4F91-AF4C-44F2D3FB277D}"/>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5A955308-65F7-45D2-9066-3E1F11EA321E}"/>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033AB7E7-A3D4-4D00-A4A8-BF7BF4AEC792}"/>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11D2DCFC-215C-4F29-BA57-8380EFC2F8D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28A5787B-2657-44CF-B138-F16E576298BF}"/>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F1346A27-1469-4769-84CB-E0BABAD36D1D}"/>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4E3DA52B-9550-46EA-B2E7-238AC4F27D6E}"/>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502B9C7E-261C-4235-BD06-702983F679D3}"/>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AA61D7C4-1156-4B12-99D5-F22F5DA623EB}"/>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6BB48965-BA51-45DF-9F03-504DF2EC5774}"/>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94A081D7-ADFB-4CF6-8CA9-CC6DF7454BBD}"/>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9B01F8A5-B3B3-4B06-A942-30F1AEAC1DC4}"/>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FB72401A-4094-4409-BE4C-F6576DFE733E}"/>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9DDF150A-4786-4703-9A00-BD29AE996E21}"/>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C1D00FB2-AF89-4A9E-97CA-FF8D774DD4D5}"/>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76D24FA1-3C5B-4D14-BB5D-41A901CB3F9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69FAC553-F977-424C-94DC-1E9EEC481886}"/>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42D78033-533A-4C90-B2FA-9739EE0555EB}"/>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462091E6-71B6-433C-9CEA-3EEEA2D6BDF2}"/>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37D1C3A1-D0E2-47EC-887A-5BF4196C667C}"/>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99E2BA48-6D76-4D59-AA3E-2C2E55E32D33}"/>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2D8A30C8-5964-4F3B-9A50-3F5FBB1EA100}"/>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AAA5CDEB-801A-4AFC-8696-B0973B3CBE35}"/>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1CCA9D88-3D0D-4105-954C-10329CD02F05}"/>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D32C05C3-076E-48A6-B7E2-C19BBCBED633}"/>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0E10B0C0-6D73-435E-A571-F3545184FA54}"/>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9D1BDEEF-B440-4693-A271-B7FC41785F0E}"/>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3CDBB6A8-1617-4E63-A1C0-D0FCDAF63A27}"/>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23899C00-E6CE-47A0-B9CF-E78460C47347}"/>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7A9EB712-7241-4A82-9001-D884C710D504}"/>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3F1E9D34-D860-4821-8329-16668A820AAD}"/>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27100B10-775B-49BF-85D5-31C7BA2E3E16}"/>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180998A0-4CEC-4C70-AE74-EFF5B26F77F6}"/>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4FE6BDE7-E42A-4F47-85A5-D2930D6942C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7C9F35E7-499A-4A0D-A5E0-6553B4458E4B}"/>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9A596D89-F2F8-4EDA-86BA-E359A36116DB}"/>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A61E55BF-A492-46AD-8548-103D43D8D591}"/>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E62BE09F-68D7-45E9-8F01-377ECA1C8EFF}"/>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279E2C4-52B1-4DDF-9651-2E7E6F345CC0}"/>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39E38115-E9A3-4111-AD03-F157DBE78F14}"/>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E485AD14-68BF-4D83-AD76-648D6BCC8D33}"/>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940D9EEB-A157-4A9B-B17B-1441D4A05717}"/>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706C2CA7-262A-4244-9DCD-4CFE2F7C4BE9}"/>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ABCC69F1-03E9-4F1E-876A-E01E9F5C6A71}"/>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E86E28BC-BF4B-4DA5-9B56-204B5CB4755A}"/>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A4AD0918-60CE-460A-ACD5-373B92E7C8AC}"/>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9B8F69BD-CD63-4A2A-B77D-0638CD823F49}"/>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BF72FFBF-14A5-44F9-B898-D101BE8A2196}"/>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3CF2C89B-4640-47C3-93AE-6698B0E198E4}"/>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B9166DDA-0FB2-414A-A6E7-9DA71E28F374}"/>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B5292C7F-906F-4EB1-8F79-5DF539288BFC}"/>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E11034A-F5EC-4CAF-889F-88963916FFDD}"/>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D0C344E5-0905-4180-A153-2ED49D30DF87}"/>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E90A0181-1EA0-4ED9-BBF6-0B44C2992997}"/>
              </a:ext>
            </a:extLst>
          </p:cNvPr>
          <p:cNvSpPr txBox="1">
            <a:spLocks noChangeArrowheads="1"/>
          </p:cNvSpPr>
          <p:nvPr/>
        </p:nvSpPr>
        <p:spPr bwMode="auto">
          <a:xfrm>
            <a:off x="1421149" y="1422402"/>
            <a:ext cx="9465923"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：集合</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有多大 ？</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7" name="组合 66">
            <a:extLst>
              <a:ext uri="{FF2B5EF4-FFF2-40B4-BE49-F238E27FC236}">
                <a16:creationId xmlns:a16="http://schemas.microsoft.com/office/drawing/2014/main" id="{3ED2636D-E2FE-4515-A967-F2E9B9BA5437}"/>
              </a:ext>
            </a:extLst>
          </p:cNvPr>
          <p:cNvGrpSpPr/>
          <p:nvPr/>
        </p:nvGrpSpPr>
        <p:grpSpPr>
          <a:xfrm>
            <a:off x="1503997" y="1979229"/>
            <a:ext cx="9184006" cy="572258"/>
            <a:chOff x="1618171" y="1650706"/>
            <a:chExt cx="9027999" cy="2016519"/>
          </a:xfrm>
        </p:grpSpPr>
        <p:grpSp>
          <p:nvGrpSpPr>
            <p:cNvPr id="68" name="组合 67">
              <a:extLst>
                <a:ext uri="{FF2B5EF4-FFF2-40B4-BE49-F238E27FC236}">
                  <a16:creationId xmlns:a16="http://schemas.microsoft.com/office/drawing/2014/main" id="{444AD8C8-33FE-4F8E-ABB6-17420BDCFD85}"/>
                </a:ext>
              </a:extLst>
            </p:cNvPr>
            <p:cNvGrpSpPr/>
            <p:nvPr/>
          </p:nvGrpSpPr>
          <p:grpSpPr>
            <a:xfrm>
              <a:off x="1618171" y="1650706"/>
              <a:ext cx="9027999" cy="2016519"/>
              <a:chOff x="1621064" y="1602581"/>
              <a:chExt cx="9027999" cy="1510864"/>
            </a:xfrm>
          </p:grpSpPr>
          <p:sp>
            <p:nvSpPr>
              <p:cNvPr id="70" name="矩形 69">
                <a:extLst>
                  <a:ext uri="{FF2B5EF4-FFF2-40B4-BE49-F238E27FC236}">
                    <a16:creationId xmlns:a16="http://schemas.microsoft.com/office/drawing/2014/main" id="{23436571-E803-47DF-B19E-5248865444AA}"/>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FB8693C0-578F-4540-B90C-E24470207C5F}"/>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69" name="矩形 68">
              <a:extLst>
                <a:ext uri="{FF2B5EF4-FFF2-40B4-BE49-F238E27FC236}">
                  <a16:creationId xmlns:a16="http://schemas.microsoft.com/office/drawing/2014/main" id="{601BF974-4AE4-49AD-980E-6CE970AA0EB6}"/>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任何有限定义域函数</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都能被看作一个查找表：第</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x</a:t>
              </a: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行存储</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sp>
        <p:nvSpPr>
          <p:cNvPr id="72" name="文本框 2">
            <a:extLst>
              <a:ext uri="{FF2B5EF4-FFF2-40B4-BE49-F238E27FC236}">
                <a16:creationId xmlns:a16="http://schemas.microsoft.com/office/drawing/2014/main" id="{6755B6C9-D56A-4F32-99DD-F7A1B3660186}"/>
              </a:ext>
            </a:extLst>
          </p:cNvPr>
          <p:cNvSpPr txBox="1">
            <a:spLocks noChangeArrowheads="1"/>
          </p:cNvSpPr>
          <p:nvPr/>
        </p:nvSpPr>
        <p:spPr bwMode="auto">
          <a:xfrm>
            <a:off x="1421149" y="2588353"/>
            <a:ext cx="9465923" cy="13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lgn="just">
              <a:lnSpc>
                <a:spcPct val="120000"/>
              </a:lnSpc>
              <a:spcBef>
                <a:spcPct val="0"/>
              </a:spcBef>
              <a:buFont typeface="Arial" panose="020B0604020202020204" pitchFamily="34" charset="0"/>
              <a:buChar char="•"/>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中每一个</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的查找表有</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行</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每行包含一个在值域</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上取值的串（长度为</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所以，长度为</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的串与</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中的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一一对应，有</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 2</a:t>
            </a:r>
            <a:r>
              <a:rPr lang="el-GR" altLang="zh-CN" sz="2000" i="1" baseline="60000" dirty="0">
                <a:latin typeface="Times New Roman" panose="02020603050405020304" pitchFamily="18" charset="0"/>
                <a:ea typeface="思源黑体 CN Normal" panose="020B0400000000000000" pitchFamily="34" charset="-122"/>
                <a:cs typeface="Times New Roman" panose="02020603050405020304" pitchFamily="18" charset="0"/>
              </a:rPr>
              <a:t>λ</a:t>
            </a:r>
            <a:endParaRPr lang="en-US" altLang="zh-CN" sz="2400" baseline="60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73" name="组合 72">
            <a:extLst>
              <a:ext uri="{FF2B5EF4-FFF2-40B4-BE49-F238E27FC236}">
                <a16:creationId xmlns:a16="http://schemas.microsoft.com/office/drawing/2014/main" id="{404A0E3A-ACCE-4528-9211-8616EF159D70}"/>
              </a:ext>
            </a:extLst>
          </p:cNvPr>
          <p:cNvGrpSpPr/>
          <p:nvPr/>
        </p:nvGrpSpPr>
        <p:grpSpPr>
          <a:xfrm>
            <a:off x="1356371" y="4437623"/>
            <a:ext cx="1432939" cy="688062"/>
            <a:chOff x="1934654" y="2280035"/>
            <a:chExt cx="4456910" cy="331334"/>
          </a:xfrm>
        </p:grpSpPr>
        <p:grpSp>
          <p:nvGrpSpPr>
            <p:cNvPr id="74" name="组合 73">
              <a:extLst>
                <a:ext uri="{FF2B5EF4-FFF2-40B4-BE49-F238E27FC236}">
                  <a16:creationId xmlns:a16="http://schemas.microsoft.com/office/drawing/2014/main" id="{1A877224-3131-438A-B96D-B42BFB564025}"/>
                </a:ext>
              </a:extLst>
            </p:cNvPr>
            <p:cNvGrpSpPr/>
            <p:nvPr/>
          </p:nvGrpSpPr>
          <p:grpSpPr>
            <a:xfrm>
              <a:off x="2020030" y="2308476"/>
              <a:ext cx="4277165" cy="272690"/>
              <a:chOff x="1218471" y="2575555"/>
              <a:chExt cx="4277165" cy="272690"/>
            </a:xfrm>
          </p:grpSpPr>
          <p:sp>
            <p:nvSpPr>
              <p:cNvPr id="76" name="矩形: 圆角 75">
                <a:extLst>
                  <a:ext uri="{FF2B5EF4-FFF2-40B4-BE49-F238E27FC236}">
                    <a16:creationId xmlns:a16="http://schemas.microsoft.com/office/drawing/2014/main" id="{39D93108-5511-4A33-AD51-63CAD4015D7F}"/>
                  </a:ext>
                </a:extLst>
              </p:cNvPr>
              <p:cNvSpPr/>
              <p:nvPr/>
            </p:nvSpPr>
            <p:spPr>
              <a:xfrm>
                <a:off x="1218471" y="2575555"/>
                <a:ext cx="4277165" cy="272690"/>
              </a:xfrm>
              <a:prstGeom prst="roundRect">
                <a:avLst>
                  <a:gd name="adj" fmla="val 50000"/>
                </a:avLst>
              </a:prstGeom>
              <a:solidFill>
                <a:srgbClr val="1EA1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74A6276D-4880-4BDB-A004-7E987D4FC1D6}"/>
                  </a:ext>
                </a:extLst>
              </p:cNvPr>
              <p:cNvSpPr txBox="1"/>
              <p:nvPr/>
            </p:nvSpPr>
            <p:spPr bwMode="auto">
              <a:xfrm>
                <a:off x="1461677" y="2599757"/>
                <a:ext cx="4033959" cy="239265"/>
              </a:xfrm>
              <a:prstGeom prst="rect">
                <a:avLst/>
              </a:prstGeom>
              <a:noFill/>
            </p:spPr>
            <p:txBody>
              <a:bodyPr wrap="square" anchor="ctr">
                <a:spAutoFit/>
              </a:bodyPr>
              <a:lstStyle/>
              <a:p>
                <a:pPr algn="ctr" eaLnBrk="1" hangingPunct="1">
                  <a:lnSpc>
                    <a:spcPct val="120000"/>
                  </a:lnSpc>
                  <a:buFont typeface="Arial" panose="020B0604020202020204" pitchFamily="34" charset="0"/>
                  <a:buNone/>
                  <a:defRPr/>
                </a:pP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λ = 2</a:t>
                </a:r>
                <a:endPar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75" name="矩形: 圆角 74">
              <a:extLst>
                <a:ext uri="{FF2B5EF4-FFF2-40B4-BE49-F238E27FC236}">
                  <a16:creationId xmlns:a16="http://schemas.microsoft.com/office/drawing/2014/main" id="{C8DF7D58-F6B3-43CE-BFA0-6B8E42A0EE89}"/>
                </a:ext>
              </a:extLst>
            </p:cNvPr>
            <p:cNvSpPr/>
            <p:nvPr/>
          </p:nvSpPr>
          <p:spPr>
            <a:xfrm>
              <a:off x="1934654" y="2280035"/>
              <a:ext cx="4456910" cy="331334"/>
            </a:xfrm>
            <a:prstGeom prst="roundRect">
              <a:avLst>
                <a:gd name="adj" fmla="val 50000"/>
              </a:avLst>
            </a:prstGeom>
            <a:noFill/>
            <a:ln>
              <a:solidFill>
                <a:srgbClr val="1EA1D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78" name="表格 77">
            <a:extLst>
              <a:ext uri="{FF2B5EF4-FFF2-40B4-BE49-F238E27FC236}">
                <a16:creationId xmlns:a16="http://schemas.microsoft.com/office/drawing/2014/main" id="{89755F16-26DB-4D59-82F5-5DF26FD198DF}"/>
              </a:ext>
            </a:extLst>
          </p:cNvPr>
          <p:cNvGraphicFramePr>
            <a:graphicFrameLocks noGrp="1"/>
          </p:cNvGraphicFramePr>
          <p:nvPr>
            <p:extLst/>
          </p:nvPr>
        </p:nvGraphicFramePr>
        <p:xfrm>
          <a:off x="3163217" y="4084475"/>
          <a:ext cx="791747" cy="1483360"/>
        </p:xfrm>
        <a:graphic>
          <a:graphicData uri="http://schemas.openxmlformats.org/drawingml/2006/table">
            <a:tbl>
              <a:tblPr firstCol="1">
                <a:tableStyleId>{93296810-A885-4BE3-A3E7-6D5BEEA58F35}</a:tableStyleId>
              </a:tblPr>
              <a:tblGrid>
                <a:gridCol w="791747">
                  <a:extLst>
                    <a:ext uri="{9D8B030D-6E8A-4147-A177-3AD203B41FA5}">
                      <a16:colId xmlns:a16="http://schemas.microsoft.com/office/drawing/2014/main" val="4235292519"/>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070517"/>
                  </a:ext>
                </a:extLst>
              </a:tr>
              <a:tr h="370840">
                <a:tc>
                  <a:txBody>
                    <a:bodyPr/>
                    <a:lstStyle/>
                    <a:p>
                      <a:pPr algn="ctr"/>
                      <a:r>
                        <a:rPr lang="en-US" altLang="zh-CN" dirty="0">
                          <a:latin typeface="Times New Roman" panose="02020603050405020304" pitchFamily="18" charset="0"/>
                          <a:cs typeface="Times New Roman" panose="02020603050405020304" pitchFamily="18" charset="0"/>
                        </a:rPr>
                        <a:t>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5915859"/>
                  </a:ext>
                </a:extLst>
              </a:tr>
              <a:tr h="370840">
                <a:tc>
                  <a:txBody>
                    <a:bodyPr/>
                    <a:lstStyle/>
                    <a:p>
                      <a:pPr algn="ctr"/>
                      <a:r>
                        <a:rPr lang="en-US" altLang="zh-CN" dirty="0">
                          <a:latin typeface="Times New Roman" panose="02020603050405020304" pitchFamily="18" charset="0"/>
                          <a:cs typeface="Times New Roman" panose="02020603050405020304" pitchFamily="18" charset="0"/>
                        </a:rPr>
                        <a:t>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6288943"/>
                  </a:ext>
                </a:extLst>
              </a:tr>
              <a:tr h="370840">
                <a:tc>
                  <a:txBody>
                    <a:bodyPr/>
                    <a:lstStyle/>
                    <a:p>
                      <a:pPr algn="ctr"/>
                      <a:r>
                        <a:rPr lang="en-US" altLang="zh-CN" dirty="0">
                          <a:latin typeface="Times New Roman" panose="02020603050405020304" pitchFamily="18" charset="0"/>
                          <a:cs typeface="Times New Roman" panose="02020603050405020304" pitchFamily="18" charset="0"/>
                        </a:rPr>
                        <a:t>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8487888"/>
                  </a:ext>
                </a:extLst>
              </a:tr>
            </a:tbl>
          </a:graphicData>
        </a:graphic>
      </p:graphicFrame>
      <p:graphicFrame>
        <p:nvGraphicFramePr>
          <p:cNvPr id="79" name="表格 78">
            <a:extLst>
              <a:ext uri="{FF2B5EF4-FFF2-40B4-BE49-F238E27FC236}">
                <a16:creationId xmlns:a16="http://schemas.microsoft.com/office/drawing/2014/main" id="{B8B3E3B6-2DCF-47BA-A90C-CF65CAC043E6}"/>
              </a:ext>
            </a:extLst>
          </p:cNvPr>
          <p:cNvGraphicFramePr>
            <a:graphicFrameLocks noGrp="1"/>
          </p:cNvGraphicFramePr>
          <p:nvPr>
            <p:extLst/>
          </p:nvPr>
        </p:nvGraphicFramePr>
        <p:xfrm>
          <a:off x="6491032" y="4084475"/>
          <a:ext cx="791747" cy="1483360"/>
        </p:xfrm>
        <a:graphic>
          <a:graphicData uri="http://schemas.openxmlformats.org/drawingml/2006/table">
            <a:tbl>
              <a:tblPr firstCol="1">
                <a:tableStyleId>{93296810-A885-4BE3-A3E7-6D5BEEA58F35}</a:tableStyleId>
              </a:tblPr>
              <a:tblGrid>
                <a:gridCol w="791747">
                  <a:extLst>
                    <a:ext uri="{9D8B030D-6E8A-4147-A177-3AD203B41FA5}">
                      <a16:colId xmlns:a16="http://schemas.microsoft.com/office/drawing/2014/main" val="4235292519"/>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01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070517"/>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5915859"/>
                  </a:ext>
                </a:extLst>
              </a:tr>
              <a:tr h="370840">
                <a:tc>
                  <a:txBody>
                    <a:bodyPr/>
                    <a:lstStyle/>
                    <a:p>
                      <a:pPr algn="ctr"/>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6288943"/>
                  </a:ext>
                </a:extLst>
              </a:tr>
              <a:tr h="370840">
                <a:tc>
                  <a:txBody>
                    <a:bodyPr/>
                    <a:lstStyle/>
                    <a:p>
                      <a:pPr algn="ctr"/>
                      <a:r>
                        <a:rPr lang="en-US" altLang="zh-CN" dirty="0">
                          <a:latin typeface="Times New Roman" panose="02020603050405020304" pitchFamily="18" charset="0"/>
                          <a:cs typeface="Times New Roman" panose="02020603050405020304" pitchFamily="18" charset="0"/>
                        </a:rPr>
                        <a:t>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8487888"/>
                  </a:ext>
                </a:extLst>
              </a:tr>
            </a:tbl>
          </a:graphicData>
        </a:graphic>
      </p:graphicFrame>
      <p:graphicFrame>
        <p:nvGraphicFramePr>
          <p:cNvPr id="80" name="表格 79">
            <a:extLst>
              <a:ext uri="{FF2B5EF4-FFF2-40B4-BE49-F238E27FC236}">
                <a16:creationId xmlns:a16="http://schemas.microsoft.com/office/drawing/2014/main" id="{58912262-DAD0-4AA0-9850-E0A2EEC213EF}"/>
              </a:ext>
            </a:extLst>
          </p:cNvPr>
          <p:cNvGraphicFramePr>
            <a:graphicFrameLocks noGrp="1"/>
          </p:cNvGraphicFramePr>
          <p:nvPr>
            <p:extLst/>
          </p:nvPr>
        </p:nvGraphicFramePr>
        <p:xfrm>
          <a:off x="9818848" y="4084475"/>
          <a:ext cx="791747" cy="1483360"/>
        </p:xfrm>
        <a:graphic>
          <a:graphicData uri="http://schemas.openxmlformats.org/drawingml/2006/table">
            <a:tbl>
              <a:tblPr firstCol="1">
                <a:tableStyleId>{93296810-A885-4BE3-A3E7-6D5BEEA58F35}</a:tableStyleId>
              </a:tblPr>
              <a:tblGrid>
                <a:gridCol w="791747">
                  <a:extLst>
                    <a:ext uri="{9D8B030D-6E8A-4147-A177-3AD203B41FA5}">
                      <a16:colId xmlns:a16="http://schemas.microsoft.com/office/drawing/2014/main" val="4235292519"/>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0070517"/>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5915859"/>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6288943"/>
                  </a:ext>
                </a:extLst>
              </a:tr>
              <a:tr h="370840">
                <a:tc>
                  <a:txBody>
                    <a:bodyPr/>
                    <a:lstStyle/>
                    <a:p>
                      <a:pPr algn="ctr"/>
                      <a:r>
                        <a:rPr lang="en-US" altLang="zh-CN" dirty="0">
                          <a:latin typeface="Times New Roman" panose="02020603050405020304" pitchFamily="18" charset="0"/>
                          <a:cs typeface="Times New Roman" panose="02020603050405020304" pitchFamily="18" charset="0"/>
                        </a:rPr>
                        <a:t>11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8487888"/>
                  </a:ext>
                </a:extLst>
              </a:tr>
            </a:tbl>
          </a:graphicData>
        </a:graphic>
      </p:graphicFrame>
      <p:sp>
        <p:nvSpPr>
          <p:cNvPr id="81" name="文本框 80">
            <a:extLst>
              <a:ext uri="{FF2B5EF4-FFF2-40B4-BE49-F238E27FC236}">
                <a16:creationId xmlns:a16="http://schemas.microsoft.com/office/drawing/2014/main" id="{7E7E3D7C-7F50-4942-A39C-D732AA9CE154}"/>
              </a:ext>
            </a:extLst>
          </p:cNvPr>
          <p:cNvSpPr txBox="1">
            <a:spLocks noChangeArrowheads="1"/>
          </p:cNvSpPr>
          <p:nvPr/>
        </p:nvSpPr>
        <p:spPr bwMode="auto">
          <a:xfrm>
            <a:off x="4745160" y="4925630"/>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文本框 81">
            <a:extLst>
              <a:ext uri="{FF2B5EF4-FFF2-40B4-BE49-F238E27FC236}">
                <a16:creationId xmlns:a16="http://schemas.microsoft.com/office/drawing/2014/main" id="{0012A67E-E490-4FB1-B434-5AD15704825F}"/>
              </a:ext>
            </a:extLst>
          </p:cNvPr>
          <p:cNvSpPr txBox="1">
            <a:spLocks noChangeArrowheads="1"/>
          </p:cNvSpPr>
          <p:nvPr/>
        </p:nvSpPr>
        <p:spPr bwMode="auto">
          <a:xfrm>
            <a:off x="8072976" y="4925630"/>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3" name="右大括号 82">
            <a:extLst>
              <a:ext uri="{FF2B5EF4-FFF2-40B4-BE49-F238E27FC236}">
                <a16:creationId xmlns:a16="http://schemas.microsoft.com/office/drawing/2014/main" id="{868F41C9-EEB8-4D96-8529-4B3410B07F08}"/>
              </a:ext>
            </a:extLst>
          </p:cNvPr>
          <p:cNvSpPr/>
          <p:nvPr/>
        </p:nvSpPr>
        <p:spPr>
          <a:xfrm rot="5400000">
            <a:off x="6713950" y="2119971"/>
            <a:ext cx="345910" cy="7447378"/>
          </a:xfrm>
          <a:prstGeom prst="rightBrace">
            <a:avLst>
              <a:gd name="adj1" fmla="val 193520"/>
              <a:gd name="adj2" fmla="val 50000"/>
            </a:avLst>
          </a:prstGeom>
          <a:noFill/>
          <a:ln w="25400">
            <a:solidFill>
              <a:srgbClr val="0070C0"/>
            </a:solidFill>
            <a:miter lim="800000"/>
            <a:headEnd type="none" w="lg" len="lg"/>
            <a:tailEnd type="none" w="lg" len="lg"/>
          </a:ln>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84" name="文本框 83">
            <a:extLst>
              <a:ext uri="{FF2B5EF4-FFF2-40B4-BE49-F238E27FC236}">
                <a16:creationId xmlns:a16="http://schemas.microsoft.com/office/drawing/2014/main" id="{5024BFB3-FC9D-4FE1-93D7-5B49AFCC38D2}"/>
              </a:ext>
            </a:extLst>
          </p:cNvPr>
          <p:cNvSpPr txBox="1">
            <a:spLocks noChangeArrowheads="1"/>
          </p:cNvSpPr>
          <p:nvPr/>
        </p:nvSpPr>
        <p:spPr bwMode="auto">
          <a:xfrm>
            <a:off x="6409067" y="6119486"/>
            <a:ext cx="955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aseline="300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个</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2852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1" grpId="0"/>
      <p:bldP spid="82" grpId="0"/>
      <p:bldP spid="83" grpId="0" animBg="1"/>
      <p:bldP spid="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81E4DBE-D1D8-4D50-B115-F009E5488BE0}"/>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7C2CBB9F-E9D1-4273-9394-18EC36998478}"/>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9E85E125-B4D0-49FD-871D-272A85E10EC9}"/>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D7D055E5-9D65-4ECD-8477-DB232B765BCE}"/>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C444025C-2B10-4BEC-AB8E-0337BBF5D207}"/>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911F10E-A901-453C-B848-9A3BE8E37E5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10F9375-F0DE-4A7E-A57A-8484FEBD3513}"/>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4C75C83B-96E0-4FBC-874C-70CDB8C9F730}"/>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7C0987FF-8687-4560-AFA1-5381992AE0A2}"/>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D7E55ED7-A42C-4C57-A9A6-723FE2D10D5E}"/>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24087231-C909-4836-9318-C3669E2182DD}"/>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F335E364-92C8-4E51-A5E4-1031351FD673}"/>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327BC601-B61E-401B-99B3-80D8C2557DE5}"/>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73A4B97-7073-4339-B6A2-E007A0F48EC4}"/>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BE05AAF5-18AB-4694-8F1E-90E29E2FAAE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E6E66CE1-7911-4D6F-AD35-CDF65BF630B5}"/>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0B7C9A6F-4114-40AC-BEFA-03B10184F685}"/>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18FAD7BD-809D-4A2C-AD17-60DE18CF08F7}"/>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AC884747-54BE-4749-AAA4-19190D75BF17}"/>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0282A79D-6EA4-400D-A63B-AD3079E0A789}"/>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ED1D3A00-65EB-4124-98EB-B410CA47131C}"/>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960266D-7D84-489A-A226-1DA28F4290E1}"/>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729E3E3F-0A6D-4E99-95DD-3FFE0D4CDA07}"/>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22557D9-8E95-463F-AE9F-0C1460C9AEB9}"/>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2AA62300-677F-4E96-976D-8A0D0CBF164D}"/>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EC15EDC1-36D9-4096-A330-B2220532A234}"/>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30722F50-F35A-497A-B67A-8473676D4094}"/>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BD389EBB-5683-4ECE-A11A-A9B75A436B13}"/>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5C9FCEAC-4A1B-40FB-A6E8-75DC9C039E9D}"/>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B9C959BD-9723-4448-8C26-C4DFB8A88219}"/>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5D79FB09-EF38-4124-A717-064A42DBE301}"/>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E130D4C0-E9E4-41AC-8FAC-A26B136D2713}"/>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20618F18-BF67-4263-8CE8-390E1DABF6CB}"/>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87AC63D3-8444-4A74-AC81-479EC360E2D1}"/>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4C533FD8-1EA2-46EF-9908-9C0E49027DE3}"/>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48B6894F-E209-411D-87CF-4C484575E9FF}"/>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7B152CB8-6133-47F7-805B-E8A538838DD4}"/>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F509F0FD-71C3-4771-824A-10BB673D65DC}"/>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7824A6C8-1E61-4EE5-BECF-D842626615F1}"/>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DB8F9CC6-73AE-47E5-933B-BAD3025B7B5E}"/>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9D7C38B0-0385-4A76-94F9-EDA77855C137}"/>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5BC79197-BD8D-4CFD-9C3D-56DA10E3A6C2}"/>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820DFE04-86F3-46AF-AD46-74E5A68BA0F7}"/>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2929D69B-45BE-4935-A8D9-158C6B168210}"/>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78C35F2F-9DAC-478E-AB49-F9CF5AB96699}"/>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F394584A-F1E3-44ED-A693-7F8D209AE79C}"/>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385AB663-F82A-4701-A987-7BC60F68E54B}"/>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DDA1A765-025F-49C0-8FB3-C860EAFB86ED}"/>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B6CA4F2F-04A4-44E5-B81D-858485F5C799}"/>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4DA3B592-9F41-40CE-8D43-5FED089D88C2}"/>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41E3D4C3-7705-4258-96A2-EB13217ECCE6}"/>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68400F39-2596-4023-9ECB-0D433FD2BCC2}"/>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7159940B-76A8-4D47-AD70-9BBB9723D6FF}"/>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D522099B-4878-4875-B47D-E6CA8D44F38F}"/>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8CAF6241-7346-4141-82EC-F99FDF638284}"/>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30C44B2A-9250-4970-A55D-3D1E2DB2F682}"/>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D19D8DDB-70BC-48E9-A3FA-CF37732EFDE3}"/>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314B1498-E374-4A84-A22F-971CF1DC1804}"/>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FE19A8F-E9B8-4E60-BC14-8A61F726D3E0}"/>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4D22D9C4-AC51-4969-9FF7-3DA68F74CDD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A5F94524-C42F-4487-9827-3CD85EB702E6}"/>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ABC23D84-E636-4681-89E7-5C83E6D06212}"/>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F2D93E61-ED19-4E5B-9B59-E3F204110588}"/>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AB5033C9-84B0-468F-8715-8CCC23C3296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130" name="文本框 2">
            <a:extLst>
              <a:ext uri="{FF2B5EF4-FFF2-40B4-BE49-F238E27FC236}">
                <a16:creationId xmlns:a16="http://schemas.microsoft.com/office/drawing/2014/main" id="{F9327749-65B6-4335-9436-7D4D2CC97F9F}"/>
              </a:ext>
            </a:extLst>
          </p:cNvPr>
          <p:cNvSpPr txBox="1">
            <a:spLocks noChangeArrowheads="1"/>
          </p:cNvSpPr>
          <p:nvPr/>
        </p:nvSpPr>
        <p:spPr bwMode="auto">
          <a:xfrm>
            <a:off x="1421149" y="1422402"/>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最多输出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种不同函数，而随机选取的函数共有</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 2</a:t>
            </a:r>
            <a:r>
              <a:rPr lang="el-GR" altLang="zh-CN" sz="2000" i="1" baseline="6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种，所以</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随机选取的函数只可能做到“在计算上不可区分”</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31" name="文本框 2">
            <a:extLst>
              <a:ext uri="{FF2B5EF4-FFF2-40B4-BE49-F238E27FC236}">
                <a16:creationId xmlns:a16="http://schemas.microsoft.com/office/drawing/2014/main" id="{B5926175-6667-498A-BBC2-D0FD6DA02D2F}"/>
              </a:ext>
            </a:extLst>
          </p:cNvPr>
          <p:cNvSpPr txBox="1">
            <a:spLocks noChangeArrowheads="1"/>
          </p:cNvSpPr>
          <p:nvPr/>
        </p:nvSpPr>
        <p:spPr bwMode="auto">
          <a:xfrm>
            <a:off x="1421149" y="2728399"/>
            <a:ext cx="9465923" cy="271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令</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是有效的、长度保留的（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）、带密钥的函数，称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伪随机函数</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如果其满足对所有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区分器</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而言存在一个可忽略函数</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i="1" baseline="1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其中</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上均匀随机选取，函数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a:t>
            </a:r>
            <a:endPar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12107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CDBAAB2-9004-4492-BA31-53E6633F6985}"/>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5970C34A-9FA5-46FD-93F2-7019DAB759BE}"/>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377FCB2F-3DC7-47DE-9ABD-84790736F1B3}"/>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BA5DEFB1-8397-49DB-A744-26CBDAAC038B}"/>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EC174116-C2BD-4BCF-BE7C-30D529E9E828}"/>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89F390B-2780-41B1-B5D6-4B5D793B9715}"/>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86C63857-0885-4D7F-BA62-0A188A5C7242}"/>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694586CB-9D7A-432E-9A3D-C0496F12FD31}"/>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8B87B13-889E-4680-B5FD-F9C9A09D137C}"/>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222E63CF-FABB-4396-A008-25F8F94802A4}"/>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D5A89AC0-52BA-4674-B77D-1A046A9E1CA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B760FBE9-C2A9-449E-A82D-B2289DA7F15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93E4BB6D-6975-4021-BF77-2CD164F49FD6}"/>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EDC8D669-1B32-443E-9180-CAA474C566DE}"/>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1286DBA3-8EA4-4616-8727-5E17E67DC8BD}"/>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9BB95552-7521-4DBE-A790-089E1D7C9836}"/>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BFF4545D-C625-452F-BFE0-2847B22359A0}"/>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223597CE-3F80-43C8-8613-03EAE2C04F42}"/>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3083DB74-BBB7-400E-B7A5-BBA18712A9D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3578D200-F292-409C-9985-0CFD48FC616F}"/>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181CAB41-F8CC-44B7-9DFB-5F520F6A1117}"/>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97E0451F-FCAC-4068-835B-CA9DBE235AEC}"/>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2E128263-33B1-4579-8FF1-591676E9071A}"/>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1D38759A-B0A8-42CE-BAD7-DF30D41B42EE}"/>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61D4E7D6-5A2F-47A7-9CBA-8896DCA92E96}"/>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99E6401A-381B-43E4-93A4-0D69CD842276}"/>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6A6B9F4C-DF0A-4F15-9F5B-3D0981ED19FC}"/>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155A8218-BE0F-4B90-814B-78BD2E9E4B0D}"/>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86CD52A8-C6C7-4FA2-BD65-DEA0CCFDC3EC}"/>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A27AD0B9-797E-476F-8015-E9410FC116B0}"/>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79D9DF76-546A-42CC-ADFD-AA2285D9EC95}"/>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DCC60B91-4832-4C91-BF76-EE9E0A51BFB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B26016F6-7A03-4AD4-80DD-A48F6094FC6E}"/>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0FED5ED2-7658-4A23-BE64-EE1E2F1EA559}"/>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819D87B6-D912-4C1D-B454-E0C99C5849BA}"/>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CDDDAE00-969E-4862-89B0-ED0487D7CE61}"/>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E22149FE-C7C7-49FE-8339-B08B4DF4C3A1}"/>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60D57246-9A6A-4837-AE8F-D29643C982CE}"/>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6A055862-F07E-4863-9479-F6164BA603E9}"/>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F85981B2-E1D9-4D3E-B91A-B5AEB0B3900C}"/>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A8FA73E3-0F73-4EE8-BA8E-35353E79C782}"/>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3C95F9B7-B82D-47E1-8CB8-846C6BF1BFD1}"/>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B14AFB30-32F3-4203-BE9D-94558FCB7981}"/>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7B9A0E9C-33E8-4608-910E-C9EF8D84BD60}"/>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F9D13D35-C253-401A-B019-D2C1A36E344A}"/>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EF93ED1D-5B23-4254-86AD-E6D338DF2AC6}"/>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D1C437D6-F326-45FF-985D-154C530A56EB}"/>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87A6EC0C-CD2E-4265-8297-2BE53DF66FD0}"/>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751A9170-C341-4AB8-98D0-335C3FB8755A}"/>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77CB9977-A1D2-4ADC-AD23-66301BC1D692}"/>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75F9F764-D937-46EC-849A-4D2520F14308}"/>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ECBEEAC0-2046-4B1F-AF1A-90B38AA72566}"/>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4AC7C71D-B7D4-4722-9DC3-7E41D25647F9}"/>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1AAA5AAD-F988-4F5E-A690-5F9632D74D11}"/>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928B3435-8A19-4515-932B-B6C3E27FEA78}"/>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2407950C-9D1D-42F5-BAE5-A9EED2A8F164}"/>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A56B3873-1A34-406C-AD82-F95710AEB4B9}"/>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5053774C-A31F-448D-AA9B-42D803B9EC52}"/>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D29C6C60-0200-4CD5-AACB-020E50AE94E9}"/>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6DA02561-6AE7-40BD-98BB-2202F5157497}"/>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09B61F3A-0AA9-4C89-93B6-04FA900A741F}"/>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5BBD3A86-AA9F-4EDF-A2F3-65FB7C847BE6}"/>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26947029-0EDD-42DB-803F-0E442468F90F}"/>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EF744E2E-5932-49AA-8C07-0409748F2AA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cxnSp>
        <p:nvCxnSpPr>
          <p:cNvPr id="67" name="直接连接符 66">
            <a:extLst>
              <a:ext uri="{FF2B5EF4-FFF2-40B4-BE49-F238E27FC236}">
                <a16:creationId xmlns:a16="http://schemas.microsoft.com/office/drawing/2014/main" id="{165B8A15-C0E3-4A44-A6B2-1658FEB604AA}"/>
              </a:ext>
            </a:extLst>
          </p:cNvPr>
          <p:cNvCxnSpPr>
            <a:cxnSpLocks/>
            <a:endCxn id="70" idx="2"/>
          </p:cNvCxnSpPr>
          <p:nvPr/>
        </p:nvCxnSpPr>
        <p:spPr>
          <a:xfrm>
            <a:off x="1442301" y="4222268"/>
            <a:ext cx="8691178"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70" name="图片 33">
            <a:extLst>
              <a:ext uri="{FF2B5EF4-FFF2-40B4-BE49-F238E27FC236}">
                <a16:creationId xmlns:a16="http://schemas.microsoft.com/office/drawing/2014/main" id="{E5340B6E-7432-48AE-9760-72F4D8D35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3479" y="3956638"/>
            <a:ext cx="597666" cy="5312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1" name="立方体 70">
            <a:extLst>
              <a:ext uri="{FF2B5EF4-FFF2-40B4-BE49-F238E27FC236}">
                <a16:creationId xmlns:a16="http://schemas.microsoft.com/office/drawing/2014/main" id="{C4DE319F-A69A-427E-8615-E9FD06B1687F}"/>
              </a:ext>
            </a:extLst>
          </p:cNvPr>
          <p:cNvSpPr/>
          <p:nvPr/>
        </p:nvSpPr>
        <p:spPr>
          <a:xfrm>
            <a:off x="4907973" y="2257783"/>
            <a:ext cx="1376545" cy="1376545"/>
          </a:xfrm>
          <a:prstGeom prst="cube">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90295022-61F7-400C-8CE2-E254D5CD9CC6}"/>
              </a:ext>
            </a:extLst>
          </p:cNvPr>
          <p:cNvSpPr/>
          <p:nvPr/>
        </p:nvSpPr>
        <p:spPr>
          <a:xfrm>
            <a:off x="1460855" y="4275216"/>
            <a:ext cx="5142757" cy="430182"/>
          </a:xfrm>
          <a:prstGeom prst="rect">
            <a:avLst/>
          </a:prstGeom>
        </p:spPr>
        <p:txBody>
          <a:bodyPr wrap="square">
            <a:spAutoFit/>
          </a:bodyPr>
          <a:lstStyle/>
          <a:p>
            <a:pPr algn="just">
              <a:lnSpc>
                <a:spcPct val="120000"/>
              </a:lnSpc>
              <a:spcBef>
                <a:spcPct val="0"/>
              </a:spcBef>
              <a:buNone/>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实验</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：密钥</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a:t>
            </a:r>
            <a:endParaRPr lang="zh-CN" altLang="en-US" sz="2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3" name="立方体 72">
            <a:extLst>
              <a:ext uri="{FF2B5EF4-FFF2-40B4-BE49-F238E27FC236}">
                <a16:creationId xmlns:a16="http://schemas.microsoft.com/office/drawing/2014/main" id="{9B6B32BA-7736-44E2-A042-0DA7BA5B5ACC}"/>
              </a:ext>
            </a:extLst>
          </p:cNvPr>
          <p:cNvSpPr/>
          <p:nvPr/>
        </p:nvSpPr>
        <p:spPr>
          <a:xfrm>
            <a:off x="4907972" y="4810209"/>
            <a:ext cx="1376545" cy="1376545"/>
          </a:xfrm>
          <a:prstGeom prst="cube">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k</a:t>
            </a:r>
            <a:endParaRPr lang="zh-CN" altLang="en-US" sz="2000" i="1" baseline="-25000" dirty="0">
              <a:latin typeface="Times New Roman" panose="02020603050405020304" pitchFamily="18" charset="0"/>
              <a:cs typeface="Times New Roman" panose="02020603050405020304" pitchFamily="18" charset="0"/>
            </a:endParaRPr>
          </a:p>
        </p:txBody>
      </p:sp>
      <p:cxnSp>
        <p:nvCxnSpPr>
          <p:cNvPr id="81" name="直接箭头连接符 56">
            <a:extLst>
              <a:ext uri="{FF2B5EF4-FFF2-40B4-BE49-F238E27FC236}">
                <a16:creationId xmlns:a16="http://schemas.microsoft.com/office/drawing/2014/main" id="{E0555D1D-8CD5-4D69-8812-0058C71136FA}"/>
              </a:ext>
            </a:extLst>
          </p:cNvPr>
          <p:cNvCxnSpPr>
            <a:cxnSpLocks noChangeShapeType="1"/>
            <a:stCxn id="71" idx="5"/>
          </p:cNvCxnSpPr>
          <p:nvPr/>
        </p:nvCxnSpPr>
        <p:spPr bwMode="auto">
          <a:xfrm>
            <a:off x="6284518" y="2773987"/>
            <a:ext cx="1172084" cy="0"/>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2" name="文本框 81">
            <a:extLst>
              <a:ext uri="{FF2B5EF4-FFF2-40B4-BE49-F238E27FC236}">
                <a16:creationId xmlns:a16="http://schemas.microsoft.com/office/drawing/2014/main" id="{0916BE11-31B1-402C-B202-5529979DDE14}"/>
              </a:ext>
            </a:extLst>
          </p:cNvPr>
          <p:cNvSpPr txBox="1">
            <a:spLocks noChangeArrowheads="1"/>
          </p:cNvSpPr>
          <p:nvPr/>
        </p:nvSpPr>
        <p:spPr bwMode="auto">
          <a:xfrm>
            <a:off x="6525705" y="3047210"/>
            <a:ext cx="623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86" name="直接箭头连接符 56">
            <a:extLst>
              <a:ext uri="{FF2B5EF4-FFF2-40B4-BE49-F238E27FC236}">
                <a16:creationId xmlns:a16="http://schemas.microsoft.com/office/drawing/2014/main" id="{34B7598B-50E5-45FB-97EA-15FFB3E6D34B}"/>
              </a:ext>
            </a:extLst>
          </p:cNvPr>
          <p:cNvCxnSpPr>
            <a:cxnSpLocks noChangeShapeType="1"/>
            <a:stCxn id="73" idx="5"/>
          </p:cNvCxnSpPr>
          <p:nvPr/>
        </p:nvCxnSpPr>
        <p:spPr bwMode="auto">
          <a:xfrm>
            <a:off x="6284517" y="5326413"/>
            <a:ext cx="1172085" cy="0"/>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9" name="直接箭头连接符 56">
            <a:extLst>
              <a:ext uri="{FF2B5EF4-FFF2-40B4-BE49-F238E27FC236}">
                <a16:creationId xmlns:a16="http://schemas.microsoft.com/office/drawing/2014/main" id="{FA5B1486-959D-4A84-A458-F2FE9355565E}"/>
              </a:ext>
            </a:extLst>
          </p:cNvPr>
          <p:cNvCxnSpPr>
            <a:cxnSpLocks noChangeShapeType="1"/>
          </p:cNvCxnSpPr>
          <p:nvPr/>
        </p:nvCxnSpPr>
        <p:spPr bwMode="auto">
          <a:xfrm flipH="1">
            <a:off x="6284518" y="5686207"/>
            <a:ext cx="1106096" cy="0"/>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5" name="直接箭头连接符 56">
            <a:extLst>
              <a:ext uri="{FF2B5EF4-FFF2-40B4-BE49-F238E27FC236}">
                <a16:creationId xmlns:a16="http://schemas.microsoft.com/office/drawing/2014/main" id="{966DE7E5-2623-4F18-BA73-7F074633A1E1}"/>
              </a:ext>
            </a:extLst>
          </p:cNvPr>
          <p:cNvCxnSpPr>
            <a:cxnSpLocks noChangeShapeType="1"/>
          </p:cNvCxnSpPr>
          <p:nvPr/>
        </p:nvCxnSpPr>
        <p:spPr bwMode="auto">
          <a:xfrm flipH="1">
            <a:off x="6284517" y="3104835"/>
            <a:ext cx="1106096" cy="0"/>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96" name="文本框 95">
            <a:extLst>
              <a:ext uri="{FF2B5EF4-FFF2-40B4-BE49-F238E27FC236}">
                <a16:creationId xmlns:a16="http://schemas.microsoft.com/office/drawing/2014/main" id="{B1FC1CF0-D695-44B1-9680-3BB0EA8B20EA}"/>
              </a:ext>
            </a:extLst>
          </p:cNvPr>
          <p:cNvSpPr txBox="1">
            <a:spLocks noChangeArrowheads="1"/>
          </p:cNvSpPr>
          <p:nvPr/>
        </p:nvSpPr>
        <p:spPr bwMode="auto">
          <a:xfrm>
            <a:off x="6525705" y="5650628"/>
            <a:ext cx="623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7" name="文本框 96">
            <a:extLst>
              <a:ext uri="{FF2B5EF4-FFF2-40B4-BE49-F238E27FC236}">
                <a16:creationId xmlns:a16="http://schemas.microsoft.com/office/drawing/2014/main" id="{9389A6CD-2B6C-48D8-A6EB-B329D10357D4}"/>
              </a:ext>
            </a:extLst>
          </p:cNvPr>
          <p:cNvSpPr txBox="1">
            <a:spLocks noChangeArrowheads="1"/>
          </p:cNvSpPr>
          <p:nvPr/>
        </p:nvSpPr>
        <p:spPr bwMode="auto">
          <a:xfrm>
            <a:off x="6525704" y="2339569"/>
            <a:ext cx="623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8" name="文本框 97">
            <a:extLst>
              <a:ext uri="{FF2B5EF4-FFF2-40B4-BE49-F238E27FC236}">
                <a16:creationId xmlns:a16="http://schemas.microsoft.com/office/drawing/2014/main" id="{7C2D68B5-7F5E-4E24-A23F-9ECAC8F1126E}"/>
              </a:ext>
            </a:extLst>
          </p:cNvPr>
          <p:cNvSpPr txBox="1">
            <a:spLocks noChangeArrowheads="1"/>
          </p:cNvSpPr>
          <p:nvPr/>
        </p:nvSpPr>
        <p:spPr bwMode="auto">
          <a:xfrm>
            <a:off x="6525704" y="4906532"/>
            <a:ext cx="714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9" name="矩形 98">
            <a:extLst>
              <a:ext uri="{FF2B5EF4-FFF2-40B4-BE49-F238E27FC236}">
                <a16:creationId xmlns:a16="http://schemas.microsoft.com/office/drawing/2014/main" id="{D9214C4C-D928-4614-80B4-E2C4D1F88FC8}"/>
              </a:ext>
            </a:extLst>
          </p:cNvPr>
          <p:cNvSpPr/>
          <p:nvPr/>
        </p:nvSpPr>
        <p:spPr>
          <a:xfrm>
            <a:off x="1460855" y="3739139"/>
            <a:ext cx="7509914" cy="430182"/>
          </a:xfrm>
          <a:prstGeom prst="rect">
            <a:avLst/>
          </a:prstGeom>
        </p:spPr>
        <p:txBody>
          <a:bodyPr wrap="square">
            <a:spAutoFit/>
          </a:bodyPr>
          <a:lstStyle/>
          <a:p>
            <a:pPr algn="just">
              <a:lnSpc>
                <a:spcPct val="120000"/>
              </a:lnSpc>
              <a:spcBef>
                <a:spcPct val="0"/>
              </a:spcBef>
              <a:buNone/>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实验</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：函数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0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a:t>
            </a:r>
            <a:endParaRPr lang="zh-CN" altLang="en-US" sz="2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0" name="文本框 2">
            <a:extLst>
              <a:ext uri="{FF2B5EF4-FFF2-40B4-BE49-F238E27FC236}">
                <a16:creationId xmlns:a16="http://schemas.microsoft.com/office/drawing/2014/main" id="{EEA4B67B-75DE-44ED-8D93-6FD1EED69873}"/>
              </a:ext>
            </a:extLst>
          </p:cNvPr>
          <p:cNvSpPr txBox="1">
            <a:spLocks noChangeArrowheads="1"/>
          </p:cNvSpPr>
          <p:nvPr/>
        </p:nvSpPr>
        <p:spPr bwMode="auto">
          <a:xfrm>
            <a:off x="1421148" y="1422402"/>
            <a:ext cx="9465923"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伪随机函数区分</a:t>
            </a:r>
            <a:endPar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13598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82" name="组合 81">
            <a:extLst>
              <a:ext uri="{FF2B5EF4-FFF2-40B4-BE49-F238E27FC236}">
                <a16:creationId xmlns:a16="http://schemas.microsoft.com/office/drawing/2014/main" id="{E8A646B0-DF6A-499E-9740-A72CA40FFB76}"/>
              </a:ext>
            </a:extLst>
          </p:cNvPr>
          <p:cNvGrpSpPr/>
          <p:nvPr/>
        </p:nvGrpSpPr>
        <p:grpSpPr>
          <a:xfrm>
            <a:off x="3293180" y="2749056"/>
            <a:ext cx="5046147" cy="1359887"/>
            <a:chOff x="5768926" y="2025744"/>
            <a:chExt cx="6112705" cy="339140"/>
          </a:xfrm>
        </p:grpSpPr>
        <p:sp>
          <p:nvSpPr>
            <p:cNvPr id="83" name="Shape 1725">
              <a:extLst>
                <a:ext uri="{FF2B5EF4-FFF2-40B4-BE49-F238E27FC236}">
                  <a16:creationId xmlns:a16="http://schemas.microsoft.com/office/drawing/2014/main" id="{EB61F872-F786-4CF5-AAE9-652EEAF20CCF}"/>
                </a:ext>
              </a:extLst>
            </p:cNvPr>
            <p:cNvSpPr/>
            <p:nvPr/>
          </p:nvSpPr>
          <p:spPr>
            <a:xfrm>
              <a:off x="5768926" y="2025744"/>
              <a:ext cx="6112705" cy="339140"/>
            </a:xfrm>
            <a:prstGeom prst="roundRect">
              <a:avLst>
                <a:gd name="adj" fmla="val 15614"/>
              </a:avLst>
            </a:prstGeom>
            <a:gradFill>
              <a:gsLst>
                <a:gs pos="0">
                  <a:schemeClr val="bg1"/>
                </a:gs>
                <a:gs pos="70000">
                  <a:schemeClr val="bg1"/>
                </a:gs>
                <a:gs pos="100000">
                  <a:schemeClr val="bg1">
                    <a:lumMod val="75000"/>
                  </a:schemeClr>
                </a:gs>
              </a:gsLst>
              <a:lin ang="5400000" scaled="1"/>
            </a:gradFill>
            <a:ln w="19050">
              <a:solidFill>
                <a:schemeClr val="bg1"/>
              </a:solidFill>
              <a:miter lim="400000"/>
            </a:ln>
            <a:effectLst>
              <a:outerShdw blurRad="50800" dist="38100" dir="2700000" algn="tl" rotWithShape="0">
                <a:prstClr val="black">
                  <a:alpha val="40000"/>
                </a:prstClr>
              </a:outerShdw>
            </a:effectLst>
          </p:spPr>
          <p:txBody>
            <a:bodyPr lIns="12409" tIns="12409" rIns="12409" bIns="12409" anchor="ctr"/>
            <a:lstStyle/>
            <a:p>
              <a:pPr algn="ctr">
                <a:lnSpc>
                  <a:spcPct val="120000"/>
                </a:lnSpc>
              </a:pPr>
              <a:endParaRPr sz="1280">
                <a:solidFill>
                  <a:srgbClr val="53585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4" name="矩形 83">
              <a:extLst>
                <a:ext uri="{FF2B5EF4-FFF2-40B4-BE49-F238E27FC236}">
                  <a16:creationId xmlns:a16="http://schemas.microsoft.com/office/drawing/2014/main" id="{24D9E970-D21F-4522-95D8-217D681D8E4B}"/>
                </a:ext>
              </a:extLst>
            </p:cNvPr>
            <p:cNvSpPr/>
            <p:nvPr/>
          </p:nvSpPr>
          <p:spPr>
            <a:xfrm>
              <a:off x="6089385" y="2144121"/>
              <a:ext cx="5471785" cy="119739"/>
            </a:xfrm>
            <a:prstGeom prst="rect">
              <a:avLst/>
            </a:prstGeom>
          </p:spPr>
          <p:txBody>
            <a:bodyPr wrap="square">
              <a:spAutoFit/>
            </a:bodyPr>
            <a:lstStyle/>
            <a:p>
              <a:pPr algn="ctr">
                <a:lnSpc>
                  <a:spcPct val="90000"/>
                </a:lnSpc>
                <a:defRPr/>
              </a:pP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概率加密的意义</a:t>
              </a:r>
            </a:p>
          </p:txBody>
        </p:sp>
      </p:grpSp>
    </p:spTree>
    <p:extLst>
      <p:ext uri="{BB962C8B-B14F-4D97-AF65-F5344CB8AC3E}">
        <p14:creationId xmlns:p14="http://schemas.microsoft.com/office/powerpoint/2010/main" val="296532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1DEA161-5B15-453A-AC91-484E7DBDF110}"/>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560557E1-249E-467A-9140-95FFB7BBDD9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064665F6-C823-4156-938A-EF584E28D95C}"/>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786E2209-8E19-45EA-90F5-12BE0DDF13E4}"/>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C8D4DF1A-4403-471E-A9F8-5097B98FBEE7}"/>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064DFEE-036D-4B0C-8F39-C202D5F96AE5}"/>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2D319388-43EF-4717-8649-0FE3FAA9550C}"/>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8B241296-19F9-4B87-BCC7-A2163970277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7ED9C8AF-F68B-4D8E-BC2F-DEE2E4B50232}"/>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509EDA2A-B391-43A3-882A-9648A82E2DA9}"/>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9B0A3782-E3D9-47DA-B691-F4EE53E178A6}"/>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E3DFD877-F899-4249-8D6F-F42F67502206}"/>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561FCAF4-AA52-4933-9ECD-12C0098BEC3B}"/>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4EA9C434-CDBF-440D-8B07-EEEF932C60ED}"/>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D3385663-7BCF-4CAB-A2D7-4F42CBAA1BEC}"/>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3174988F-BCE5-47F4-BFD0-CF28E2559FF2}"/>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FF5A00E0-B5C8-4B6A-BFB9-EB9FF159E876}"/>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9DEA083E-89BF-44AC-97B8-950B6FE8F0AC}"/>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087D7F52-E20D-4A6F-A0C4-DD95DCBDD695}"/>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9BC1EAD5-6CFB-4E1C-B92B-0BB8299CF8B0}"/>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4C0BF585-D528-4511-8BC5-6BB70398B628}"/>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3252977-FC97-4B68-9F6D-D56360AC52A3}"/>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7090E347-0E63-4D06-8CF7-C37545EF3F8E}"/>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75C8A17F-20FC-47A3-B00D-9607FB57B9B6}"/>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AD43EF05-A685-42BD-B5C1-B3389C2B2108}"/>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0F70168D-16CC-4D71-BA6C-D956533B3845}"/>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9A606161-2939-4A24-901C-DE2338D4433F}"/>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7B2B9A33-0870-43D9-A4D1-2BED44F0C6F6}"/>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9786F43E-31A8-42D9-9340-19E8F032EC77}"/>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14018F73-184F-4DFF-8E48-5E3A49815D47}"/>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3E8D249-3899-4C82-BB8D-5BA2E71CB38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2BDF94DF-21C2-4CD2-ADD1-23E1733C507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EC67B979-261B-4854-B908-6FA0E4EEE943}"/>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C6647CA0-CB50-416D-8D5A-890F325F77B8}"/>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FA8EA8C4-BFAA-4E55-B041-5ACA9A024552}"/>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50818BD7-E7D0-493F-9251-6F831BD5950D}"/>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252AB5CF-CF4B-420D-8B9C-0FDE7B96BD5E}"/>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3D194810-04D5-4631-90F9-66B44FB65B0C}"/>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F61AB75A-1F2D-4C94-B899-0F440119C696}"/>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9B82CA58-E6CA-4DAC-8000-8B3355C4697F}"/>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4B0C54F9-28C5-499A-A9E6-9B54597D861B}"/>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81357045-7B61-44D7-9F36-F97D1BECB16C}"/>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39D9DB6B-DEEE-41E5-9BE7-579ABADFA00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FB7744E3-FD9D-47AF-8783-50E229A3F54F}"/>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5868C07B-C3E8-403B-9859-8BD7CA1BDACD}"/>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B3F834A3-3B3D-4F03-B8FA-41620A0FBCCB}"/>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40A7D052-F706-4518-BD6C-0865C84AB259}"/>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5017948-8F19-413F-9D0E-8D73936728CF}"/>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09202440-9094-4416-9C1C-FD6F83A6B35C}"/>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C32DABD-F04F-4A20-AB08-9BD4D83DAA5D}"/>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DF9F4269-DC66-4D1E-A207-A92AEAF25527}"/>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B19EC093-34A1-4AFE-AEB4-04306AE933F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A530084F-E415-4937-BAA4-A2CDE5402803}"/>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C79E86F5-4C73-47B7-9BC5-B3559D59E0F3}"/>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230E2168-D326-4B09-953B-6C402453536F}"/>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1066456F-F51A-47DF-AAE4-F0B5DA87CDF3}"/>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D51B6CB0-8AD2-4E65-AAF2-449B7CE3DFE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578BFD18-9A73-403A-9B85-2B4E35649EDC}"/>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302DA17F-A20E-4A48-9FC7-7B2FAA465FC5}"/>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592B7C15-8804-4C8A-A458-9BDE7CA49B29}"/>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5FBBB465-7B32-4E34-A17B-94119DD97487}"/>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27F2261C-0E0B-4016-ACCD-67F9AFEC526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DEE1D4C6-3667-4EEE-85C6-50855D341FF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8B788C90-7482-49EF-9927-2EE5FD7A0418}"/>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E75EE8EB-66F4-4E20-A50D-7A8E18973B34}"/>
              </a:ext>
            </a:extLst>
          </p:cNvPr>
          <p:cNvSpPr txBox="1">
            <a:spLocks noChangeArrowheads="1"/>
          </p:cNvSpPr>
          <p:nvPr/>
        </p:nvSpPr>
        <p:spPr bwMode="auto">
          <a:xfrm>
            <a:off x="1421149" y="1422402"/>
            <a:ext cx="9465923" cy="315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：伪随机函数存在吗？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伪随机函数的存在</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伪随机生成器的存在</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有何关系？</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3</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伪随机函数的存在</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方案的构造有何作用？</a:t>
            </a:r>
          </a:p>
        </p:txBody>
      </p:sp>
    </p:spTree>
    <p:extLst>
      <p:ext uri="{BB962C8B-B14F-4D97-AF65-F5344CB8AC3E}">
        <p14:creationId xmlns:p14="http://schemas.microsoft.com/office/powerpoint/2010/main" val="244268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B78E20F-C90F-4442-A0C6-A4EB1C886461}"/>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49950A25-9D32-43C8-BAE0-4BDF58BE896E}"/>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6DD83BF3-AF6D-48E0-B4F1-46CDB7C6B1B3}"/>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4A743C3B-1FD6-40B4-97C9-7CF519DF49A2}"/>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A73C1705-DD44-468E-A3F0-A6D8B58050A2}"/>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——IND-CPA</a:t>
              </a:r>
              <a:r>
                <a:rPr lang="zh-CN" altLang="en-US" sz="3200" spc="-150" dirty="0">
                  <a:solidFill>
                    <a:srgbClr val="002864"/>
                  </a:solidFill>
                  <a:latin typeface="思源宋体 CN Heavy" panose="02020900000000000000" pitchFamily="18" charset="-122"/>
                  <a:ea typeface="思源宋体 CN Heavy" panose="02020900000000000000" pitchFamily="18" charset="-122"/>
                </a:rPr>
                <a:t>方案构造</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C8708C5-61E1-4815-AEE9-9F31C15B3DBC}"/>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93289C5-37E5-4283-AF13-C0DF65840FF5}"/>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B6C88C32-8FB5-4B8A-97E8-0DFB4556589E}"/>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243D11C2-9998-45FC-BF96-73160D74F083}"/>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E56547C7-BE7C-4EA6-A18C-D9B94112995A}"/>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115A1E88-925F-4F50-949B-6E10EBC4771F}"/>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4CE6B805-2575-49A1-B31E-5B76DF146FB1}"/>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D7C89CEC-1F38-499A-A256-03D2A62D68BE}"/>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420F35B5-A764-483E-ADD4-C2C170F169D0}"/>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0FFE3DEC-EF5D-41A8-A967-7248CA1413A0}"/>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C9F22162-FBE1-413B-A5C6-F7EB5299660A}"/>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58691792-AA9D-4FA1-BBCE-DF6DA0B2F022}"/>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655E17FB-2B36-45A4-857D-DD8D95151B9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9D81013D-15C0-470A-AC29-52FBDC423DF9}"/>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C9FED4C4-B06F-47A0-AE30-C80B6A888184}"/>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2D2B5113-386B-4AFB-9ED0-151D1D5272F1}"/>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AFDEA1C2-560A-4C99-B77C-1F47D3E05270}"/>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43438270-2A1E-4C6B-8D90-15D50E60369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BAD0D8CC-B0D2-4C42-A480-C8D2AD1DC15B}"/>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400AE7C1-1D92-4631-B1FF-0E807353CE7E}"/>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9971948E-14C4-47FB-9E92-D4F9DFA4D44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7C54C83F-A40B-406C-B339-AC532052AF6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07D7A123-B043-4C6D-A009-391227C234D9}"/>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9D3BC8A-8165-454B-8629-AEABE4DE2D9F}"/>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281E921B-2A2F-43B8-A371-E5AD87CB29A0}"/>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B982B6EF-1C9A-43F3-BA2D-3B5B82B14C1A}"/>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E5DE20AA-2979-4E30-ADDA-4142C5AE0213}"/>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43D9083D-6244-45E4-A399-A65C8865F743}"/>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B218F00D-C7C2-4E1F-953B-1B1A5F35E950}"/>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C6AD3F21-DD6F-428E-873C-4729A3039138}"/>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1FD0CF05-1CAE-476D-97D6-855C8F887412}"/>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9318D810-F812-4F52-BF21-EE9CA5087A10}"/>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A1721FB3-A941-4EDB-8518-3769B3794844}"/>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6E222A9C-EFED-4212-A3EB-1969321A5D7A}"/>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B2586844-671D-4D2B-953E-F36C00333799}"/>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F8EA8DAB-9D29-4A0D-B4B7-EDA70377ACFD}"/>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8A1B0545-0575-4633-8AB6-88EEFD482377}"/>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CFE4FE90-8475-4F17-99E3-2998369D5A4B}"/>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8D5CA3A-4739-4736-BBF6-64FF4A5D7851}"/>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BB2669C2-39E0-476B-A093-1F4B0B480C01}"/>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B28118DC-3154-4921-B051-7F4F72BD5975}"/>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773FD841-35FF-41B5-B3AE-14777BDB3119}"/>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3C9A8A98-D779-4162-84CF-08E0D9D89449}"/>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BF7BBEF-51B1-4739-92E6-8E4140C7392D}"/>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1A2908EB-59D5-406D-A453-BC12FA10D701}"/>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89536956-21F9-4E4F-AFE3-694BA39167B8}"/>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116A2011-57DA-44FF-911E-9B749ADCD704}"/>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78CBD941-32E4-4A6A-8FA6-5446DE6ED8FF}"/>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5024DF4D-C414-49DF-9231-47CFDA9AD4A6}"/>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AC181A8F-66AE-4193-9C5E-891D379BA0ED}"/>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C58B1072-1BDC-4F51-96EC-03746939CF37}"/>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44504326-6C4B-4265-A268-42B28133D08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A50B5F31-C721-444E-A698-8053035DD21F}"/>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16E0D859-647F-4F90-9326-0883256C551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7804241C-5C4B-4834-97FF-22284C31EF24}"/>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90CA16DA-CFD8-46B4-99C8-787711557EB2}"/>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88545651-A9DE-4F3F-A92B-FEAFA9F0F30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7E3EA97E-FC8A-4EE4-985D-FED19488A97B}"/>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3F0F24D9-C231-45D8-8C6B-0EE0EDC87C88}"/>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82EA2A55-40C8-4CB4-99BF-F55AFE669AB0}"/>
              </a:ext>
            </a:extLst>
          </p:cNvPr>
          <p:cNvSpPr txBox="1">
            <a:spLocks noChangeArrowheads="1"/>
          </p:cNvSpPr>
          <p:nvPr/>
        </p:nvSpPr>
        <p:spPr bwMode="auto">
          <a:xfrm>
            <a:off x="1421149" y="1422402"/>
            <a:ext cx="9465923" cy="359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消息长度为</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的定长对称密钥加密方案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p>
          <a:p>
            <a:pPr marL="342900" indent="-342900" algn="just">
              <a:lnSpc>
                <a:spcPct val="120000"/>
              </a:lnSpc>
              <a:spcBef>
                <a:spcPct val="0"/>
              </a:spcBef>
              <a:buFont typeface="Arial" panose="020B0604020202020204" pitchFamily="34" charset="0"/>
              <a:buChar char="•"/>
            </a:pPr>
            <a:r>
              <a:rPr lang="en-US" altLang="zh-CN" sz="2400" i="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是一个伪随机函数</a:t>
            </a:r>
            <a:endParaRPr lang="en-US" altLang="zh-CN" sz="2400" baseline="30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密钥生成算法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作为密钥并输出</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加密算法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，定义输出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m</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解密算法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 = r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 s</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，定义输出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s</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42831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07BB106E-AA6A-48E5-9385-045F93BECBF8}"/>
              </a:ext>
            </a:extLst>
          </p:cNvPr>
          <p:cNvSpPr txBox="1">
            <a:spLocks noChangeArrowheads="1"/>
          </p:cNvSpPr>
          <p:nvPr/>
        </p:nvSpPr>
        <p:spPr bwMode="auto">
          <a:xfrm>
            <a:off x="1363038" y="1422402"/>
            <a:ext cx="9465923" cy="487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定理</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是一个伪随机函数，那么方案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具备选择明文攻击下的不可区分性</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证明：</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令</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为一个</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PPT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敌手，定义</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ε</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4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1/2</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构造一个区分器</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baseline="30000" dirty="0">
                <a:latin typeface="Segoe Print" panose="02000600000000000000" pitchFamily="2" charset="0"/>
                <a:ea typeface="思源黑体 CN Normal" panose="020B0400000000000000" pitchFamily="34" charset="-122"/>
                <a:cs typeface="Times New Roman" panose="02020603050405020304" pitchFamily="18" charset="0"/>
              </a:rPr>
              <a:t>O</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，其可以访问</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函数的预言机</a:t>
            </a:r>
            <a:r>
              <a:rPr lang="en-US" altLang="zh-CN" sz="2400" dirty="0">
                <a:solidFill>
                  <a:srgbClr val="C00000"/>
                </a:solidFill>
                <a:latin typeface="Segoe Print" panose="02000600000000000000" pitchFamily="2" charset="0"/>
                <a:ea typeface="思源黑体 CN Normal" panose="020B0400000000000000" pitchFamily="34" charset="-122"/>
                <a:cs typeface="Times New Roman" panose="02020603050405020304" pitchFamily="18" charset="0"/>
              </a:rPr>
              <a:t>O</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λ</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lvl="1" indent="0" algn="just">
              <a:lnSpc>
                <a:spcPct val="120000"/>
              </a:lnSpc>
              <a:spcBef>
                <a:spcPct val="0"/>
              </a:spcBef>
              <a:buNone/>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运行</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，无论何时</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向加密预言机发出关于</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的询问，用下述方法应答：</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，询问获得</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s</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O</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返回密文</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s</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等线" panose="02010600030101010101" pitchFamily="2" charset="-122"/>
                <a:cs typeface="Times New Roman" panose="02020603050405020304" pitchFamily="18" charset="0"/>
              </a:rPr>
              <a:t>m</a:t>
            </a:r>
            <a:endPar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lvl="1" indent="0" algn="just">
              <a:lnSpc>
                <a:spcPct val="120000"/>
              </a:lnSpc>
              <a:spcBef>
                <a:spcPct val="0"/>
              </a:spcBef>
              <a:buNone/>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当从</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处获得一对消息</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时，随机选择一个比特</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，询问获得</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s</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O</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返回挑战密文</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s</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等线" panose="02010600030101010101" pitchFamily="2" charset="-122"/>
                <a:cs typeface="Times New Roman" panose="02020603050405020304" pitchFamily="18" charset="0"/>
              </a:rPr>
              <a:t>m</a:t>
            </a:r>
            <a:r>
              <a:rPr lang="en-US" altLang="zh-CN" sz="2000" i="1" baseline="-25000" dirty="0">
                <a:latin typeface="Times New Roman" panose="02020603050405020304" pitchFamily="18" charset="0"/>
                <a:ea typeface="等线" panose="02010600030101010101" pitchFamily="2" charset="-122"/>
                <a:cs typeface="Times New Roman" panose="02020603050405020304" pitchFamily="18" charset="0"/>
              </a:rPr>
              <a:t>b</a:t>
            </a:r>
            <a:endPar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lvl="1" indent="0" algn="just">
              <a:lnSpc>
                <a:spcPct val="120000"/>
              </a:lnSpc>
              <a:spcBef>
                <a:spcPct val="0"/>
              </a:spcBef>
              <a:buNone/>
            </a:pP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最终出</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，则输入</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，否则输出</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a:t>
            </a:r>
          </a:p>
        </p:txBody>
      </p:sp>
      <p:grpSp>
        <p:nvGrpSpPr>
          <p:cNvPr id="3" name="组合 2">
            <a:extLst>
              <a:ext uri="{FF2B5EF4-FFF2-40B4-BE49-F238E27FC236}">
                <a16:creationId xmlns:a16="http://schemas.microsoft.com/office/drawing/2014/main" id="{DADB7F46-0859-4546-877D-8C81817E2B80}"/>
              </a:ext>
            </a:extLst>
          </p:cNvPr>
          <p:cNvGrpSpPr/>
          <p:nvPr/>
        </p:nvGrpSpPr>
        <p:grpSpPr>
          <a:xfrm>
            <a:off x="458000" y="379930"/>
            <a:ext cx="7894147" cy="688062"/>
            <a:chOff x="458000" y="379930"/>
            <a:chExt cx="7894147" cy="688062"/>
          </a:xfrm>
        </p:grpSpPr>
        <p:grpSp>
          <p:nvGrpSpPr>
            <p:cNvPr id="4" name="组合 3">
              <a:extLst>
                <a:ext uri="{FF2B5EF4-FFF2-40B4-BE49-F238E27FC236}">
                  <a16:creationId xmlns:a16="http://schemas.microsoft.com/office/drawing/2014/main" id="{F3C634C5-E841-416B-B54D-CDE85C959D28}"/>
                </a:ext>
              </a:extLst>
            </p:cNvPr>
            <p:cNvGrpSpPr/>
            <p:nvPr/>
          </p:nvGrpSpPr>
          <p:grpSpPr>
            <a:xfrm>
              <a:off x="458000" y="379930"/>
              <a:ext cx="688062" cy="688062"/>
              <a:chOff x="633189" y="876180"/>
              <a:chExt cx="688062" cy="688062"/>
            </a:xfrm>
          </p:grpSpPr>
          <p:sp>
            <p:nvSpPr>
              <p:cNvPr id="65" name="椭圆 64">
                <a:extLst>
                  <a:ext uri="{FF2B5EF4-FFF2-40B4-BE49-F238E27FC236}">
                    <a16:creationId xmlns:a16="http://schemas.microsoft.com/office/drawing/2014/main" id="{84E5E1DE-1E3F-4606-8CF1-63ACA51A4B76}"/>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6" name="椭圆 65">
                <a:extLst>
                  <a:ext uri="{FF2B5EF4-FFF2-40B4-BE49-F238E27FC236}">
                    <a16:creationId xmlns:a16="http://schemas.microsoft.com/office/drawing/2014/main" id="{E413A3CF-9B96-4AAE-8577-E8BD0BDE2411}"/>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5" name="文本框 4">
              <a:extLst>
                <a:ext uri="{FF2B5EF4-FFF2-40B4-BE49-F238E27FC236}">
                  <a16:creationId xmlns:a16="http://schemas.microsoft.com/office/drawing/2014/main" id="{62F95F71-97B6-49F3-9356-25CDC3C1809B}"/>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——IND-CPA</a:t>
              </a:r>
              <a:r>
                <a:rPr lang="zh-CN" altLang="en-US" sz="3200" spc="-150" dirty="0">
                  <a:solidFill>
                    <a:srgbClr val="002864"/>
                  </a:solidFill>
                  <a:latin typeface="思源宋体 CN Heavy" panose="02020900000000000000" pitchFamily="18" charset="-122"/>
                  <a:ea typeface="思源宋体 CN Heavy" panose="02020900000000000000" pitchFamily="18" charset="-122"/>
                </a:rPr>
                <a:t>证明</a:t>
              </a:r>
            </a:p>
          </p:txBody>
        </p:sp>
        <p:grpSp>
          <p:nvGrpSpPr>
            <p:cNvPr id="6"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C30A94E-93EC-488E-BC4F-B1DE468AE87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7" name="ïṧḷïḋe">
                <a:extLst>
                  <a:ext uri="{FF2B5EF4-FFF2-40B4-BE49-F238E27FC236}">
                    <a16:creationId xmlns:a16="http://schemas.microsoft.com/office/drawing/2014/main" id="{EF09B234-6A88-4C48-846F-8EE9A9714324}"/>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ïṩļïḋe">
                <a:extLst>
                  <a:ext uri="{FF2B5EF4-FFF2-40B4-BE49-F238E27FC236}">
                    <a16:creationId xmlns:a16="http://schemas.microsoft.com/office/drawing/2014/main" id="{F682C641-3831-435E-A8C7-A84356FE9330}"/>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Sļíḑé">
                <a:extLst>
                  <a:ext uri="{FF2B5EF4-FFF2-40B4-BE49-F238E27FC236}">
                    <a16:creationId xmlns:a16="http://schemas.microsoft.com/office/drawing/2014/main" id="{28B9CD4C-237B-4CA1-9048-329BCDD45C09}"/>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 name="îšlîďè">
                <a:extLst>
                  <a:ext uri="{FF2B5EF4-FFF2-40B4-BE49-F238E27FC236}">
                    <a16:creationId xmlns:a16="http://schemas.microsoft.com/office/drawing/2014/main" id="{5C7B1056-A7AA-4F25-8724-65839B550718}"/>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iṧ1ïďé">
                <a:extLst>
                  <a:ext uri="{FF2B5EF4-FFF2-40B4-BE49-F238E27FC236}">
                    <a16:creationId xmlns:a16="http://schemas.microsoft.com/office/drawing/2014/main" id="{84DECF7D-D9EE-4E31-9054-078C47490ACB}"/>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Sḻiḍè">
                <a:extLst>
                  <a:ext uri="{FF2B5EF4-FFF2-40B4-BE49-F238E27FC236}">
                    <a16:creationId xmlns:a16="http://schemas.microsoft.com/office/drawing/2014/main" id="{ADDC47A7-5383-4912-BEC0-094F9727F036}"/>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líḍé">
                <a:extLst>
                  <a:ext uri="{FF2B5EF4-FFF2-40B4-BE49-F238E27FC236}">
                    <a16:creationId xmlns:a16="http://schemas.microsoft.com/office/drawing/2014/main" id="{8AF3923C-AFB3-4050-A287-84828CF84291}"/>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ísļíḓe">
                <a:extLst>
                  <a:ext uri="{FF2B5EF4-FFF2-40B4-BE49-F238E27FC236}">
                    <a16:creationId xmlns:a16="http://schemas.microsoft.com/office/drawing/2014/main" id="{B07560B4-C58E-408F-BFC9-B7609EDE19E7}"/>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ṡ1îḋê">
                <a:extLst>
                  <a:ext uri="{FF2B5EF4-FFF2-40B4-BE49-F238E27FC236}">
                    <a16:creationId xmlns:a16="http://schemas.microsoft.com/office/drawing/2014/main" id="{A9F5ADF6-1107-4B6D-AB38-4E056E4F49B4}"/>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sḻíďè">
                <a:extLst>
                  <a:ext uri="{FF2B5EF4-FFF2-40B4-BE49-F238E27FC236}">
                    <a16:creationId xmlns:a16="http://schemas.microsoft.com/office/drawing/2014/main" id="{04F6774C-9EE0-405A-8FCB-FD03CA1E4CFF}"/>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Sļïḍe">
                <a:extLst>
                  <a:ext uri="{FF2B5EF4-FFF2-40B4-BE49-F238E27FC236}">
                    <a16:creationId xmlns:a16="http://schemas.microsoft.com/office/drawing/2014/main" id="{57B62BEE-DFBF-47C4-ADAF-9A8009E4BAB9}"/>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sļídè">
                <a:extLst>
                  <a:ext uri="{FF2B5EF4-FFF2-40B4-BE49-F238E27FC236}">
                    <a16:creationId xmlns:a16="http://schemas.microsoft.com/office/drawing/2014/main" id="{5B8E4EED-3646-4DE3-8A6E-4A45DE408D32}"/>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śļîḋé">
                <a:extLst>
                  <a:ext uri="{FF2B5EF4-FFF2-40B4-BE49-F238E27FC236}">
                    <a16:creationId xmlns:a16="http://schemas.microsoft.com/office/drawing/2014/main" id="{3AB6697C-C15D-44BA-8ACC-DBE78983D50C}"/>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ṣ1ïḓè">
                <a:extLst>
                  <a:ext uri="{FF2B5EF4-FFF2-40B4-BE49-F238E27FC236}">
                    <a16:creationId xmlns:a16="http://schemas.microsoft.com/office/drawing/2014/main" id="{05048FC5-B81F-435A-852B-9D961DF8B6F3}"/>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şḷiḓe">
                <a:extLst>
                  <a:ext uri="{FF2B5EF4-FFF2-40B4-BE49-F238E27FC236}">
                    <a16:creationId xmlns:a16="http://schemas.microsoft.com/office/drawing/2014/main" id="{4E0DB4ED-5C4B-463B-BC2D-447418098D60}"/>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šľïḑè">
                <a:extLst>
                  <a:ext uri="{FF2B5EF4-FFF2-40B4-BE49-F238E27FC236}">
                    <a16:creationId xmlns:a16="http://schemas.microsoft.com/office/drawing/2014/main" id="{34B7C51B-74E0-413D-ADDB-E4755D4A6DF0}"/>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ṥḷîḋé">
                <a:extLst>
                  <a:ext uri="{FF2B5EF4-FFF2-40B4-BE49-F238E27FC236}">
                    <a16:creationId xmlns:a16="http://schemas.microsoft.com/office/drawing/2014/main" id="{A4FFD06C-7203-4B0A-AF09-E35760A1F0B6}"/>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îšlîḋê">
                <a:extLst>
                  <a:ext uri="{FF2B5EF4-FFF2-40B4-BE49-F238E27FC236}">
                    <a16:creationId xmlns:a16="http://schemas.microsoft.com/office/drawing/2014/main" id="{17CAB2D8-EF2A-4689-BF8E-8E41845B71D7}"/>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ṧḻiḓe">
                <a:extLst>
                  <a:ext uri="{FF2B5EF4-FFF2-40B4-BE49-F238E27FC236}">
                    <a16:creationId xmlns:a16="http://schemas.microsoft.com/office/drawing/2014/main" id="{F1C62EB3-A290-421B-B43F-1893F33578A5}"/>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liḋè">
                <a:extLst>
                  <a:ext uri="{FF2B5EF4-FFF2-40B4-BE49-F238E27FC236}">
                    <a16:creationId xmlns:a16="http://schemas.microsoft.com/office/drawing/2014/main" id="{26229642-02B5-473B-9ABC-F5A00E8E5234}"/>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ísľíďe">
                <a:extLst>
                  <a:ext uri="{FF2B5EF4-FFF2-40B4-BE49-F238E27FC236}">
                    <a16:creationId xmlns:a16="http://schemas.microsoft.com/office/drawing/2014/main" id="{2C699811-E9F4-4512-AC5E-0C39BDBC6FF5}"/>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iṩḷiḓé">
                <a:extLst>
                  <a:ext uri="{FF2B5EF4-FFF2-40B4-BE49-F238E27FC236}">
                    <a16:creationId xmlns:a16="http://schemas.microsoft.com/office/drawing/2014/main" id="{32CC2E89-3201-414D-8615-D5C1D5ECD15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ïsľíḋê">
                <a:extLst>
                  <a:ext uri="{FF2B5EF4-FFF2-40B4-BE49-F238E27FC236}">
                    <a16:creationId xmlns:a16="http://schemas.microsoft.com/office/drawing/2014/main" id="{C4B2BCBB-AA42-4533-B24F-A32044C9D9CD}"/>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išḷïḑê">
                <a:extLst>
                  <a:ext uri="{FF2B5EF4-FFF2-40B4-BE49-F238E27FC236}">
                    <a16:creationId xmlns:a16="http://schemas.microsoft.com/office/drawing/2014/main" id="{2B6EFFF4-B40F-4CBE-A034-5966AC154F7A}"/>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í$1iḍé">
                <a:extLst>
                  <a:ext uri="{FF2B5EF4-FFF2-40B4-BE49-F238E27FC236}">
                    <a16:creationId xmlns:a16="http://schemas.microsoft.com/office/drawing/2014/main" id="{15ABAB88-EAFA-4C1D-AC11-2A7F154C80C5}"/>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šľíḋe">
                <a:extLst>
                  <a:ext uri="{FF2B5EF4-FFF2-40B4-BE49-F238E27FC236}">
                    <a16:creationId xmlns:a16="http://schemas.microsoft.com/office/drawing/2014/main" id="{C9CB1187-95B4-407A-AF1B-C37C8222E0F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ḑê">
                <a:extLst>
                  <a:ext uri="{FF2B5EF4-FFF2-40B4-BE49-F238E27FC236}">
                    <a16:creationId xmlns:a16="http://schemas.microsoft.com/office/drawing/2014/main" id="{EFAB2CDE-6E2F-4C48-AA04-98B5EC95DAA8}"/>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1iḋé">
                <a:extLst>
                  <a:ext uri="{FF2B5EF4-FFF2-40B4-BE49-F238E27FC236}">
                    <a16:creationId xmlns:a16="http://schemas.microsoft.com/office/drawing/2014/main" id="{160F3430-D881-4673-A0C8-AB8D69ED26F8}"/>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şḷíďè">
                <a:extLst>
                  <a:ext uri="{FF2B5EF4-FFF2-40B4-BE49-F238E27FC236}">
                    <a16:creationId xmlns:a16="http://schemas.microsoft.com/office/drawing/2014/main" id="{847485DD-F4D0-47A9-B3FD-02821C4E42E9}"/>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ïṩľídé">
                <a:extLst>
                  <a:ext uri="{FF2B5EF4-FFF2-40B4-BE49-F238E27FC236}">
                    <a16:creationId xmlns:a16="http://schemas.microsoft.com/office/drawing/2014/main" id="{BEDF3C66-AACA-4C87-AE8E-E7E50F7E93B7}"/>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iş1idê">
                <a:extLst>
                  <a:ext uri="{FF2B5EF4-FFF2-40B4-BE49-F238E27FC236}">
                    <a16:creationId xmlns:a16="http://schemas.microsoft.com/office/drawing/2014/main" id="{30193A71-6DF6-4658-BFB1-C6832FC83616}"/>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íŝḻiḋe">
                <a:extLst>
                  <a:ext uri="{FF2B5EF4-FFF2-40B4-BE49-F238E27FC236}">
                    <a16:creationId xmlns:a16="http://schemas.microsoft.com/office/drawing/2014/main" id="{1CABAA00-4BE7-4BE8-9E64-1B40F2FD7A9F}"/>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lïḑè">
                <a:extLst>
                  <a:ext uri="{FF2B5EF4-FFF2-40B4-BE49-F238E27FC236}">
                    <a16:creationId xmlns:a16="http://schemas.microsoft.com/office/drawing/2014/main" id="{696BF8C2-FA31-4476-A6A8-9A431DBA282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s1íḋè">
                <a:extLst>
                  <a:ext uri="{FF2B5EF4-FFF2-40B4-BE49-F238E27FC236}">
                    <a16:creationId xmlns:a16="http://schemas.microsoft.com/office/drawing/2014/main" id="{AE66F6F5-0E27-4D7F-A99C-6C1E65D82A25}"/>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ïŝḻiḍê">
                <a:extLst>
                  <a:ext uri="{FF2B5EF4-FFF2-40B4-BE49-F238E27FC236}">
                    <a16:creationId xmlns:a16="http://schemas.microsoft.com/office/drawing/2014/main" id="{F2672A5A-D2AA-417A-A974-82970222F2C0}"/>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ṧ1íďé">
                <a:extLst>
                  <a:ext uri="{FF2B5EF4-FFF2-40B4-BE49-F238E27FC236}">
                    <a16:creationId xmlns:a16="http://schemas.microsoft.com/office/drawing/2014/main" id="{EF2573DC-953E-4B20-A5B2-747AA9F2F120}"/>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3" name="îS1íďè">
                <a:extLst>
                  <a:ext uri="{FF2B5EF4-FFF2-40B4-BE49-F238E27FC236}">
                    <a16:creationId xmlns:a16="http://schemas.microsoft.com/office/drawing/2014/main" id="{862C143C-B4FA-4F40-A10E-70578F497E0F}"/>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4" name="ïṣḷîḍê">
                <a:extLst>
                  <a:ext uri="{FF2B5EF4-FFF2-40B4-BE49-F238E27FC236}">
                    <a16:creationId xmlns:a16="http://schemas.microsoft.com/office/drawing/2014/main" id="{AFD095AF-29EC-4861-B6CC-4809D3AF3D67}"/>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išḷïḑê">
                <a:extLst>
                  <a:ext uri="{FF2B5EF4-FFF2-40B4-BE49-F238E27FC236}">
                    <a16:creationId xmlns:a16="http://schemas.microsoft.com/office/drawing/2014/main" id="{6CB2C666-CD52-4705-B58A-5CE92BCE668F}"/>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ŝļîḍè">
                <a:extLst>
                  <a:ext uri="{FF2B5EF4-FFF2-40B4-BE49-F238E27FC236}">
                    <a16:creationId xmlns:a16="http://schemas.microsoft.com/office/drawing/2014/main" id="{5FEF2E8F-BCF7-4637-9DF9-CD2F948C722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śliḑè">
                <a:extLst>
                  <a:ext uri="{FF2B5EF4-FFF2-40B4-BE49-F238E27FC236}">
                    <a16:creationId xmlns:a16="http://schemas.microsoft.com/office/drawing/2014/main" id="{1FBA3107-2250-48B7-8A57-A497FD8D5C64}"/>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iṥ1îdé">
                <a:extLst>
                  <a:ext uri="{FF2B5EF4-FFF2-40B4-BE49-F238E27FC236}">
                    <a16:creationId xmlns:a16="http://schemas.microsoft.com/office/drawing/2014/main" id="{C3AD003A-2449-44E2-A633-CE32F01D0DC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ṣlîḑé">
                <a:extLst>
                  <a:ext uri="{FF2B5EF4-FFF2-40B4-BE49-F238E27FC236}">
                    <a16:creationId xmlns:a16="http://schemas.microsoft.com/office/drawing/2014/main" id="{DF429AAE-ABE1-4B28-835D-9B8FA997F45A}"/>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sliďé">
                <a:extLst>
                  <a:ext uri="{FF2B5EF4-FFF2-40B4-BE49-F238E27FC236}">
                    <a16:creationId xmlns:a16="http://schemas.microsoft.com/office/drawing/2014/main" id="{303E70CF-8C7C-4495-A877-A5D9D6AB5192}"/>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ŝliḓè">
                <a:extLst>
                  <a:ext uri="{FF2B5EF4-FFF2-40B4-BE49-F238E27FC236}">
                    <a16:creationId xmlns:a16="http://schemas.microsoft.com/office/drawing/2014/main" id="{6334FBDC-B91B-4816-8798-F43699144FFD}"/>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2" name="iSļîḍé">
                <a:extLst>
                  <a:ext uri="{FF2B5EF4-FFF2-40B4-BE49-F238E27FC236}">
                    <a16:creationId xmlns:a16="http://schemas.microsoft.com/office/drawing/2014/main" id="{74A166B4-3297-45E6-A881-DA30826BE7AB}"/>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íṣ1íḑê">
                <a:extLst>
                  <a:ext uri="{FF2B5EF4-FFF2-40B4-BE49-F238E27FC236}">
                    <a16:creationId xmlns:a16="http://schemas.microsoft.com/office/drawing/2014/main" id="{C76987D9-4F80-484F-A5AC-8B2BA36A551E}"/>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ṥḷiḑê">
                <a:extLst>
                  <a:ext uri="{FF2B5EF4-FFF2-40B4-BE49-F238E27FC236}">
                    <a16:creationId xmlns:a16="http://schemas.microsoft.com/office/drawing/2014/main" id="{3727E181-34AE-4770-AE38-6535BBD09C25}"/>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ïs1ïdè">
                <a:extLst>
                  <a:ext uri="{FF2B5EF4-FFF2-40B4-BE49-F238E27FC236}">
                    <a16:creationId xmlns:a16="http://schemas.microsoft.com/office/drawing/2014/main" id="{995B5E97-8A3C-4DE6-9A33-3E3A6A8230E6}"/>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ŝľîdê">
                <a:extLst>
                  <a:ext uri="{FF2B5EF4-FFF2-40B4-BE49-F238E27FC236}">
                    <a16:creationId xmlns:a16="http://schemas.microsoft.com/office/drawing/2014/main" id="{FDBA0DBC-AD1F-492B-ADC9-5E6C7C27AF73}"/>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işḷïḍe">
                <a:extLst>
                  <a:ext uri="{FF2B5EF4-FFF2-40B4-BE49-F238E27FC236}">
                    <a16:creationId xmlns:a16="http://schemas.microsoft.com/office/drawing/2014/main" id="{F3F15A24-9776-4990-B744-4A0E117F81F6}"/>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ïṣ1îḋe">
                <a:extLst>
                  <a:ext uri="{FF2B5EF4-FFF2-40B4-BE49-F238E27FC236}">
                    <a16:creationId xmlns:a16="http://schemas.microsoft.com/office/drawing/2014/main" id="{726A461D-9C85-47FB-AAF5-7134DC621BA1}"/>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9" name="îsļiḍè">
                <a:extLst>
                  <a:ext uri="{FF2B5EF4-FFF2-40B4-BE49-F238E27FC236}">
                    <a16:creationId xmlns:a16="http://schemas.microsoft.com/office/drawing/2014/main" id="{B5633E84-6CD6-420D-B3D8-50FE85A233EC}"/>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ïṧ1íḋé">
                <a:extLst>
                  <a:ext uri="{FF2B5EF4-FFF2-40B4-BE49-F238E27FC236}">
                    <a16:creationId xmlns:a16="http://schemas.microsoft.com/office/drawing/2014/main" id="{C6EF3D82-1314-4582-8647-7CA7B59263B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ḻíḑé">
                <a:extLst>
                  <a:ext uri="{FF2B5EF4-FFF2-40B4-BE49-F238E27FC236}">
                    <a16:creationId xmlns:a16="http://schemas.microsoft.com/office/drawing/2014/main" id="{8F483F18-BE3A-4B59-81ED-A843318131CE}"/>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ṣļiḋé">
                <a:extLst>
                  <a:ext uri="{FF2B5EF4-FFF2-40B4-BE49-F238E27FC236}">
                    <a16:creationId xmlns:a16="http://schemas.microsoft.com/office/drawing/2014/main" id="{6C8D52F3-9BB4-4CD1-9F26-FD2F5F5327EA}"/>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iş1îḋe">
                <a:extLst>
                  <a:ext uri="{FF2B5EF4-FFF2-40B4-BE49-F238E27FC236}">
                    <a16:creationId xmlns:a16="http://schemas.microsoft.com/office/drawing/2014/main" id="{0F8DF210-C6A4-4D01-AE4B-E7EB13F28FFF}"/>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ï$ḻiḋê">
                <a:extLst>
                  <a:ext uri="{FF2B5EF4-FFF2-40B4-BE49-F238E27FC236}">
                    <a16:creationId xmlns:a16="http://schemas.microsoft.com/office/drawing/2014/main" id="{6DCF2EED-7AC1-4780-8D58-C3211F83B1A3}"/>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72" name="组合 71">
            <a:extLst>
              <a:ext uri="{FF2B5EF4-FFF2-40B4-BE49-F238E27FC236}">
                <a16:creationId xmlns:a16="http://schemas.microsoft.com/office/drawing/2014/main" id="{EE2BD29F-9A02-4C43-82A4-3775A0D22DD1}"/>
              </a:ext>
            </a:extLst>
          </p:cNvPr>
          <p:cNvGrpSpPr/>
          <p:nvPr/>
        </p:nvGrpSpPr>
        <p:grpSpPr>
          <a:xfrm>
            <a:off x="6986389" y="876986"/>
            <a:ext cx="894420" cy="572258"/>
            <a:chOff x="1618171" y="1650706"/>
            <a:chExt cx="9027999" cy="2016519"/>
          </a:xfrm>
        </p:grpSpPr>
        <p:grpSp>
          <p:nvGrpSpPr>
            <p:cNvPr id="73" name="组合 72">
              <a:extLst>
                <a:ext uri="{FF2B5EF4-FFF2-40B4-BE49-F238E27FC236}">
                  <a16:creationId xmlns:a16="http://schemas.microsoft.com/office/drawing/2014/main" id="{3559B8B7-1F02-4F44-B9A8-0A70BBC300AA}"/>
                </a:ext>
              </a:extLst>
            </p:cNvPr>
            <p:cNvGrpSpPr/>
            <p:nvPr/>
          </p:nvGrpSpPr>
          <p:grpSpPr>
            <a:xfrm>
              <a:off x="1618171" y="1650706"/>
              <a:ext cx="9027999" cy="2016519"/>
              <a:chOff x="1621064" y="1602581"/>
              <a:chExt cx="9027999" cy="1510864"/>
            </a:xfrm>
          </p:grpSpPr>
          <p:sp>
            <p:nvSpPr>
              <p:cNvPr id="75" name="矩形 74">
                <a:extLst>
                  <a:ext uri="{FF2B5EF4-FFF2-40B4-BE49-F238E27FC236}">
                    <a16:creationId xmlns:a16="http://schemas.microsoft.com/office/drawing/2014/main" id="{6B438095-6B78-4012-BC68-5E8427F6E888}"/>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FCB0FB5A-F193-44B8-B698-9A3A1C978FD9}"/>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4" name="矩形 73">
              <a:extLst>
                <a:ext uri="{FF2B5EF4-FFF2-40B4-BE49-F238E27FC236}">
                  <a16:creationId xmlns:a16="http://schemas.microsoft.com/office/drawing/2014/main" id="{BD856568-BE4A-42AD-BC2B-152EC98CC5CB}"/>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假设</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77" name="矩形 76">
            <a:extLst>
              <a:ext uri="{FF2B5EF4-FFF2-40B4-BE49-F238E27FC236}">
                <a16:creationId xmlns:a16="http://schemas.microsoft.com/office/drawing/2014/main" id="{4D95A5C1-6DEF-4666-ABE0-9BC5E1979CDA}"/>
              </a:ext>
            </a:extLst>
          </p:cNvPr>
          <p:cNvSpPr/>
          <p:nvPr/>
        </p:nvSpPr>
        <p:spPr>
          <a:xfrm>
            <a:off x="2828041" y="1449243"/>
            <a:ext cx="2714920" cy="44784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9C4BD965-B702-4B21-9274-A282A75E2244}"/>
              </a:ext>
            </a:extLst>
          </p:cNvPr>
          <p:cNvCxnSpPr>
            <a:stCxn id="77" idx="3"/>
            <a:endCxn id="76" idx="1"/>
          </p:cNvCxnSpPr>
          <p:nvPr/>
        </p:nvCxnSpPr>
        <p:spPr>
          <a:xfrm flipV="1">
            <a:off x="5542961" y="1152017"/>
            <a:ext cx="1443428" cy="521148"/>
          </a:xfrm>
          <a:prstGeom prst="lin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253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306DF559-B30C-4319-BA27-002B680D091D}"/>
              </a:ext>
            </a:extLst>
          </p:cNvPr>
          <p:cNvSpPr txBox="1">
            <a:spLocks noChangeArrowheads="1"/>
          </p:cNvSpPr>
          <p:nvPr/>
        </p:nvSpPr>
        <p:spPr bwMode="auto">
          <a:xfrm>
            <a:off x="1363038" y="1422402"/>
            <a:ext cx="9465923" cy="478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证明（续）：</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构造方案</a:t>
            </a:r>
            <a:r>
              <a:rPr lang="el-GR" altLang="zh-CN" sz="2400" strike="dblStrike"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strike="dblStrike"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strike="dblStrike"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strike="dblStrike"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，使用均匀随机选取的函数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i="1" dirty="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代替方案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中的</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，其余构造相同</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在实验</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4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strike="dblStrike"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最多向加密预言机询问</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次，</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为多项式</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关于</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询问的应答为</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等线"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其中均匀随机选取</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endPar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令</a:t>
            </a:r>
            <a:r>
              <a:rPr lang="en-US" altLang="zh-CN" sz="2000" i="1" dirty="0" err="1">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为生成挑战密文</a:t>
            </a:r>
            <a:r>
              <a:rPr lang="en-US" altLang="zh-CN" sz="2000" i="1" dirty="0" err="1">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err="1">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等线" panose="02010600030101010101" pitchFamily="2" charset="-122"/>
                <a:cs typeface="Times New Roman" panose="02020603050405020304" pitchFamily="18" charset="0"/>
              </a:rPr>
              <a:t>m</a:t>
            </a:r>
            <a:r>
              <a:rPr lang="en-US" altLang="zh-CN" sz="2000" i="1" baseline="-25000" dirty="0">
                <a:latin typeface="Times New Roman" panose="02020603050405020304" pitchFamily="18" charset="0"/>
                <a:ea typeface="等线" panose="02010600030101010101" pitchFamily="2" charset="-122"/>
                <a:cs typeface="Times New Roman" panose="02020603050405020304" pitchFamily="18" charset="0"/>
              </a:rPr>
              <a:t>b</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时的随机串</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000" i="1" dirty="0" err="1">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曾被加密预言机用作回答，则</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可以正确区分挑战密文，该事件发生的概率最多为</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endPar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000" i="1" dirty="0" err="1">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未曾被加密预言机用作回答，则</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err="1">
                <a:latin typeface="Times New Roman" panose="02020603050405020304" pitchFamily="18" charset="0"/>
                <a:ea typeface="思源黑体 CN Normal" panose="020B0400000000000000" pitchFamily="34" charset="-122"/>
                <a:cs typeface="Times New Roman" panose="02020603050405020304" pitchFamily="18" charset="0"/>
              </a:rPr>
              <a:t>r</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000" i="1" dirty="0">
                <a:latin typeface="Times New Roman" panose="02020603050405020304" pitchFamily="18" charset="0"/>
                <a:ea typeface="等线" panose="02010600030101010101" pitchFamily="2" charset="-122"/>
                <a:cs typeface="Times New Roman" panose="02020603050405020304" pitchFamily="18" charset="0"/>
              </a:rPr>
              <a:t>m</a:t>
            </a:r>
            <a:r>
              <a:rPr lang="en-US" altLang="zh-CN" sz="2000" i="1" baseline="-25000" dirty="0">
                <a:latin typeface="Times New Roman" panose="02020603050405020304" pitchFamily="18" charset="0"/>
                <a:ea typeface="等线" panose="02010600030101010101" pitchFamily="2" charset="-122"/>
                <a:cs typeface="Times New Roman" panose="02020603050405020304" pitchFamily="18" charset="0"/>
              </a:rPr>
              <a:t>b</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完全随机，在这种情况下，</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 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可以正确区分挑战密文的概率为</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1/2</a:t>
            </a: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所以</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eav</a:t>
            </a:r>
            <a:r>
              <a:rPr lang="en-US" altLang="zh-CN" sz="20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strike="dblStrike"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000" dirty="0">
                <a:latin typeface="+mn-lt"/>
                <a:ea typeface="思源黑体 CN Normal" panose="020B0400000000000000" pitchFamily="34" charset="-122"/>
                <a:cs typeface="Times New Roman" panose="02020603050405020304" pitchFamily="18" charset="0"/>
              </a:rPr>
              <a: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1 + 1 · 1/2 = 1/2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el-GR"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B04EA0B3-13B8-4E0E-B2DA-C583A8A3F29D}"/>
              </a:ext>
            </a:extLst>
          </p:cNvPr>
          <p:cNvGrpSpPr/>
          <p:nvPr/>
        </p:nvGrpSpPr>
        <p:grpSpPr>
          <a:xfrm>
            <a:off x="458000" y="379930"/>
            <a:ext cx="7894147" cy="688062"/>
            <a:chOff x="458000" y="379930"/>
            <a:chExt cx="7894147" cy="688062"/>
          </a:xfrm>
        </p:grpSpPr>
        <p:grpSp>
          <p:nvGrpSpPr>
            <p:cNvPr id="4" name="组合 3">
              <a:extLst>
                <a:ext uri="{FF2B5EF4-FFF2-40B4-BE49-F238E27FC236}">
                  <a16:creationId xmlns:a16="http://schemas.microsoft.com/office/drawing/2014/main" id="{CBE343B6-68E7-47C5-BC7A-9B6E48A571EE}"/>
                </a:ext>
              </a:extLst>
            </p:cNvPr>
            <p:cNvGrpSpPr/>
            <p:nvPr/>
          </p:nvGrpSpPr>
          <p:grpSpPr>
            <a:xfrm>
              <a:off x="458000" y="379930"/>
              <a:ext cx="688062" cy="688062"/>
              <a:chOff x="633189" y="876180"/>
              <a:chExt cx="688062" cy="688062"/>
            </a:xfrm>
          </p:grpSpPr>
          <p:sp>
            <p:nvSpPr>
              <p:cNvPr id="65" name="椭圆 64">
                <a:extLst>
                  <a:ext uri="{FF2B5EF4-FFF2-40B4-BE49-F238E27FC236}">
                    <a16:creationId xmlns:a16="http://schemas.microsoft.com/office/drawing/2014/main" id="{AB0B5001-7CA1-4D46-806A-795251DBC17B}"/>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6" name="椭圆 65">
                <a:extLst>
                  <a:ext uri="{FF2B5EF4-FFF2-40B4-BE49-F238E27FC236}">
                    <a16:creationId xmlns:a16="http://schemas.microsoft.com/office/drawing/2014/main" id="{41EC435F-4F18-41C3-A4A7-34D586968FD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5" name="文本框 4">
              <a:extLst>
                <a:ext uri="{FF2B5EF4-FFF2-40B4-BE49-F238E27FC236}">
                  <a16:creationId xmlns:a16="http://schemas.microsoft.com/office/drawing/2014/main" id="{E2297742-241E-4E9A-A979-6AAE96BE08A4}"/>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——IND-CPA</a:t>
              </a:r>
              <a:r>
                <a:rPr lang="zh-CN" altLang="en-US" sz="3200" spc="-150" dirty="0">
                  <a:solidFill>
                    <a:srgbClr val="002864"/>
                  </a:solidFill>
                  <a:latin typeface="思源宋体 CN Heavy" panose="02020900000000000000" pitchFamily="18" charset="-122"/>
                  <a:ea typeface="思源宋体 CN Heavy" panose="02020900000000000000" pitchFamily="18" charset="-122"/>
                </a:rPr>
                <a:t>证明</a:t>
              </a:r>
            </a:p>
          </p:txBody>
        </p:sp>
        <p:grpSp>
          <p:nvGrpSpPr>
            <p:cNvPr id="6"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1D80785-2680-4228-9B6A-FC0B90854553}"/>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7" name="ïṧḷïḋe">
                <a:extLst>
                  <a:ext uri="{FF2B5EF4-FFF2-40B4-BE49-F238E27FC236}">
                    <a16:creationId xmlns:a16="http://schemas.microsoft.com/office/drawing/2014/main" id="{2C1F4457-C22C-479A-B7EA-5C24FEB9822B}"/>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ïṩļïḋe">
                <a:extLst>
                  <a:ext uri="{FF2B5EF4-FFF2-40B4-BE49-F238E27FC236}">
                    <a16:creationId xmlns:a16="http://schemas.microsoft.com/office/drawing/2014/main" id="{700A767E-5251-49F7-94ED-D0070BA88C9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Sļíḑé">
                <a:extLst>
                  <a:ext uri="{FF2B5EF4-FFF2-40B4-BE49-F238E27FC236}">
                    <a16:creationId xmlns:a16="http://schemas.microsoft.com/office/drawing/2014/main" id="{803E76F1-5960-4877-B9F3-574A6A4CE499}"/>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 name="îšlîďè">
                <a:extLst>
                  <a:ext uri="{FF2B5EF4-FFF2-40B4-BE49-F238E27FC236}">
                    <a16:creationId xmlns:a16="http://schemas.microsoft.com/office/drawing/2014/main" id="{63267995-F91A-466C-BB0D-3C699EE6A67E}"/>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iṧ1ïďé">
                <a:extLst>
                  <a:ext uri="{FF2B5EF4-FFF2-40B4-BE49-F238E27FC236}">
                    <a16:creationId xmlns:a16="http://schemas.microsoft.com/office/drawing/2014/main" id="{797CEC5D-09DF-4C67-83B3-402912170D6C}"/>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Sḻiḍè">
                <a:extLst>
                  <a:ext uri="{FF2B5EF4-FFF2-40B4-BE49-F238E27FC236}">
                    <a16:creationId xmlns:a16="http://schemas.microsoft.com/office/drawing/2014/main" id="{83A97C55-3149-47FF-80F0-8E86FDF1D331}"/>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líḍé">
                <a:extLst>
                  <a:ext uri="{FF2B5EF4-FFF2-40B4-BE49-F238E27FC236}">
                    <a16:creationId xmlns:a16="http://schemas.microsoft.com/office/drawing/2014/main" id="{056C9809-59E5-4C1E-A23A-0AE3D8521B58}"/>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ísļíḓe">
                <a:extLst>
                  <a:ext uri="{FF2B5EF4-FFF2-40B4-BE49-F238E27FC236}">
                    <a16:creationId xmlns:a16="http://schemas.microsoft.com/office/drawing/2014/main" id="{F166C341-063B-4331-8426-2CDF5ED2A0F7}"/>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ṡ1îḋê">
                <a:extLst>
                  <a:ext uri="{FF2B5EF4-FFF2-40B4-BE49-F238E27FC236}">
                    <a16:creationId xmlns:a16="http://schemas.microsoft.com/office/drawing/2014/main" id="{2C5E3022-E8A6-437D-ACCB-7E543B47C18E}"/>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sḻíďè">
                <a:extLst>
                  <a:ext uri="{FF2B5EF4-FFF2-40B4-BE49-F238E27FC236}">
                    <a16:creationId xmlns:a16="http://schemas.microsoft.com/office/drawing/2014/main" id="{6F0BCA66-6CDF-4A25-B3A7-34908FD1F3BF}"/>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Sļïḍe">
                <a:extLst>
                  <a:ext uri="{FF2B5EF4-FFF2-40B4-BE49-F238E27FC236}">
                    <a16:creationId xmlns:a16="http://schemas.microsoft.com/office/drawing/2014/main" id="{F52BD366-9EC8-4403-94D8-9A787BC71850}"/>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sļídè">
                <a:extLst>
                  <a:ext uri="{FF2B5EF4-FFF2-40B4-BE49-F238E27FC236}">
                    <a16:creationId xmlns:a16="http://schemas.microsoft.com/office/drawing/2014/main" id="{71EB7167-8A44-4709-B1CC-98492913E2EE}"/>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śļîḋé">
                <a:extLst>
                  <a:ext uri="{FF2B5EF4-FFF2-40B4-BE49-F238E27FC236}">
                    <a16:creationId xmlns:a16="http://schemas.microsoft.com/office/drawing/2014/main" id="{34FFB13A-DC9D-4DEB-9C11-BEE834BA9876}"/>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ṣ1ïḓè">
                <a:extLst>
                  <a:ext uri="{FF2B5EF4-FFF2-40B4-BE49-F238E27FC236}">
                    <a16:creationId xmlns:a16="http://schemas.microsoft.com/office/drawing/2014/main" id="{FD97411D-4630-4EB1-8646-1EFFA4AC515B}"/>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şḷiḓe">
                <a:extLst>
                  <a:ext uri="{FF2B5EF4-FFF2-40B4-BE49-F238E27FC236}">
                    <a16:creationId xmlns:a16="http://schemas.microsoft.com/office/drawing/2014/main" id="{7E3A1779-BA65-4D09-BC12-EC7308EE0B91}"/>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šľïḑè">
                <a:extLst>
                  <a:ext uri="{FF2B5EF4-FFF2-40B4-BE49-F238E27FC236}">
                    <a16:creationId xmlns:a16="http://schemas.microsoft.com/office/drawing/2014/main" id="{0B4AF578-6B89-49DB-A83E-138AEFC4EF75}"/>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ṥḷîḋé">
                <a:extLst>
                  <a:ext uri="{FF2B5EF4-FFF2-40B4-BE49-F238E27FC236}">
                    <a16:creationId xmlns:a16="http://schemas.microsoft.com/office/drawing/2014/main" id="{950A1922-6468-479E-B7AB-DEAAFDDD64BE}"/>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îšlîḋê">
                <a:extLst>
                  <a:ext uri="{FF2B5EF4-FFF2-40B4-BE49-F238E27FC236}">
                    <a16:creationId xmlns:a16="http://schemas.microsoft.com/office/drawing/2014/main" id="{DDF75D58-ADA1-43F7-9478-C7CC40B5F180}"/>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ṧḻiḓe">
                <a:extLst>
                  <a:ext uri="{FF2B5EF4-FFF2-40B4-BE49-F238E27FC236}">
                    <a16:creationId xmlns:a16="http://schemas.microsoft.com/office/drawing/2014/main" id="{C6F8D9BC-DFDA-4C63-B9DD-27D8C199682C}"/>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liḋè">
                <a:extLst>
                  <a:ext uri="{FF2B5EF4-FFF2-40B4-BE49-F238E27FC236}">
                    <a16:creationId xmlns:a16="http://schemas.microsoft.com/office/drawing/2014/main" id="{5FDF2300-B1D8-4AA7-AAC6-F9A19AAF99E0}"/>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ísľíďe">
                <a:extLst>
                  <a:ext uri="{FF2B5EF4-FFF2-40B4-BE49-F238E27FC236}">
                    <a16:creationId xmlns:a16="http://schemas.microsoft.com/office/drawing/2014/main" id="{37706FB9-E8E2-4353-B571-6B0685CA9D99}"/>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iṩḷiḓé">
                <a:extLst>
                  <a:ext uri="{FF2B5EF4-FFF2-40B4-BE49-F238E27FC236}">
                    <a16:creationId xmlns:a16="http://schemas.microsoft.com/office/drawing/2014/main" id="{394CBA52-7BDF-4526-8EDD-A0192D8201EC}"/>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ïsľíḋê">
                <a:extLst>
                  <a:ext uri="{FF2B5EF4-FFF2-40B4-BE49-F238E27FC236}">
                    <a16:creationId xmlns:a16="http://schemas.microsoft.com/office/drawing/2014/main" id="{BF9DAC67-5730-49F8-9D6B-BE81820ED210}"/>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išḷïḑê">
                <a:extLst>
                  <a:ext uri="{FF2B5EF4-FFF2-40B4-BE49-F238E27FC236}">
                    <a16:creationId xmlns:a16="http://schemas.microsoft.com/office/drawing/2014/main" id="{65B48117-BB24-4CDB-994C-22AE2F0E8036}"/>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í$1iḍé">
                <a:extLst>
                  <a:ext uri="{FF2B5EF4-FFF2-40B4-BE49-F238E27FC236}">
                    <a16:creationId xmlns:a16="http://schemas.microsoft.com/office/drawing/2014/main" id="{7F704EB2-64A0-4355-BF03-6B014BCF721F}"/>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šľíḋe">
                <a:extLst>
                  <a:ext uri="{FF2B5EF4-FFF2-40B4-BE49-F238E27FC236}">
                    <a16:creationId xmlns:a16="http://schemas.microsoft.com/office/drawing/2014/main" id="{E264D17F-7AF2-4FC0-B351-2111AB59F4F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ḑê">
                <a:extLst>
                  <a:ext uri="{FF2B5EF4-FFF2-40B4-BE49-F238E27FC236}">
                    <a16:creationId xmlns:a16="http://schemas.microsoft.com/office/drawing/2014/main" id="{9E692355-45BB-4EA2-B8C7-0202A4F0D86E}"/>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1iḋé">
                <a:extLst>
                  <a:ext uri="{FF2B5EF4-FFF2-40B4-BE49-F238E27FC236}">
                    <a16:creationId xmlns:a16="http://schemas.microsoft.com/office/drawing/2014/main" id="{5EC93958-4FAD-4E1A-880B-ABB19015DEEC}"/>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şḷíďè">
                <a:extLst>
                  <a:ext uri="{FF2B5EF4-FFF2-40B4-BE49-F238E27FC236}">
                    <a16:creationId xmlns:a16="http://schemas.microsoft.com/office/drawing/2014/main" id="{B6D81733-F003-451C-B8BC-24B8F2CB1D5A}"/>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ïṩľídé">
                <a:extLst>
                  <a:ext uri="{FF2B5EF4-FFF2-40B4-BE49-F238E27FC236}">
                    <a16:creationId xmlns:a16="http://schemas.microsoft.com/office/drawing/2014/main" id="{BF691E13-4519-4D51-87D6-BB055EE5D5D3}"/>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iş1idê">
                <a:extLst>
                  <a:ext uri="{FF2B5EF4-FFF2-40B4-BE49-F238E27FC236}">
                    <a16:creationId xmlns:a16="http://schemas.microsoft.com/office/drawing/2014/main" id="{B093C91D-BF0A-4C93-AC6A-4BD80CB48D73}"/>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íŝḻiḋe">
                <a:extLst>
                  <a:ext uri="{FF2B5EF4-FFF2-40B4-BE49-F238E27FC236}">
                    <a16:creationId xmlns:a16="http://schemas.microsoft.com/office/drawing/2014/main" id="{CCF0DD1E-7905-4352-B206-72374950A3C8}"/>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lïḑè">
                <a:extLst>
                  <a:ext uri="{FF2B5EF4-FFF2-40B4-BE49-F238E27FC236}">
                    <a16:creationId xmlns:a16="http://schemas.microsoft.com/office/drawing/2014/main" id="{58933D04-CB95-480E-BB8D-FEB4D3DF75F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s1íḋè">
                <a:extLst>
                  <a:ext uri="{FF2B5EF4-FFF2-40B4-BE49-F238E27FC236}">
                    <a16:creationId xmlns:a16="http://schemas.microsoft.com/office/drawing/2014/main" id="{D1AA925F-EB65-46DF-A23C-D27453286F6E}"/>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ïŝḻiḍê">
                <a:extLst>
                  <a:ext uri="{FF2B5EF4-FFF2-40B4-BE49-F238E27FC236}">
                    <a16:creationId xmlns:a16="http://schemas.microsoft.com/office/drawing/2014/main" id="{16B6737E-4861-4F8C-BFC4-67ACE3E8E7D2}"/>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ṧ1íďé">
                <a:extLst>
                  <a:ext uri="{FF2B5EF4-FFF2-40B4-BE49-F238E27FC236}">
                    <a16:creationId xmlns:a16="http://schemas.microsoft.com/office/drawing/2014/main" id="{A6AF24B8-DC27-4B10-BB9B-3B5B81E33F4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3" name="îS1íďè">
                <a:extLst>
                  <a:ext uri="{FF2B5EF4-FFF2-40B4-BE49-F238E27FC236}">
                    <a16:creationId xmlns:a16="http://schemas.microsoft.com/office/drawing/2014/main" id="{BCCAE067-514A-46CA-BB6A-B58CD2B38BC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4" name="ïṣḷîḍê">
                <a:extLst>
                  <a:ext uri="{FF2B5EF4-FFF2-40B4-BE49-F238E27FC236}">
                    <a16:creationId xmlns:a16="http://schemas.microsoft.com/office/drawing/2014/main" id="{2C9D8861-81E1-4C7C-80F6-BE458689A566}"/>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išḷïḑê">
                <a:extLst>
                  <a:ext uri="{FF2B5EF4-FFF2-40B4-BE49-F238E27FC236}">
                    <a16:creationId xmlns:a16="http://schemas.microsoft.com/office/drawing/2014/main" id="{F84EBB32-889F-4E58-B5C3-86AAF2673D02}"/>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ŝļîḍè">
                <a:extLst>
                  <a:ext uri="{FF2B5EF4-FFF2-40B4-BE49-F238E27FC236}">
                    <a16:creationId xmlns:a16="http://schemas.microsoft.com/office/drawing/2014/main" id="{A795486E-F8F5-4701-AFF2-DC865D6A0F6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śliḑè">
                <a:extLst>
                  <a:ext uri="{FF2B5EF4-FFF2-40B4-BE49-F238E27FC236}">
                    <a16:creationId xmlns:a16="http://schemas.microsoft.com/office/drawing/2014/main" id="{E4F9FA77-7B5E-43FE-B5A6-0EFCCEBA029D}"/>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iṥ1îdé">
                <a:extLst>
                  <a:ext uri="{FF2B5EF4-FFF2-40B4-BE49-F238E27FC236}">
                    <a16:creationId xmlns:a16="http://schemas.microsoft.com/office/drawing/2014/main" id="{8E23B6E4-1ECB-44CC-B8DD-1A3D7C8BD324}"/>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ṣlîḑé">
                <a:extLst>
                  <a:ext uri="{FF2B5EF4-FFF2-40B4-BE49-F238E27FC236}">
                    <a16:creationId xmlns:a16="http://schemas.microsoft.com/office/drawing/2014/main" id="{B81206FF-A903-421E-B80E-4E19B7FB6E5E}"/>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sliďé">
                <a:extLst>
                  <a:ext uri="{FF2B5EF4-FFF2-40B4-BE49-F238E27FC236}">
                    <a16:creationId xmlns:a16="http://schemas.microsoft.com/office/drawing/2014/main" id="{DA71B074-03EB-48BD-895C-EF7B5B0ED739}"/>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ŝliḓè">
                <a:extLst>
                  <a:ext uri="{FF2B5EF4-FFF2-40B4-BE49-F238E27FC236}">
                    <a16:creationId xmlns:a16="http://schemas.microsoft.com/office/drawing/2014/main" id="{D0524C9D-42DA-47DF-A908-07AE9F71D01B}"/>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2" name="iSļîḍé">
                <a:extLst>
                  <a:ext uri="{FF2B5EF4-FFF2-40B4-BE49-F238E27FC236}">
                    <a16:creationId xmlns:a16="http://schemas.microsoft.com/office/drawing/2014/main" id="{1DA00E3C-AF69-4517-BE98-AAA49196885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íṣ1íḑê">
                <a:extLst>
                  <a:ext uri="{FF2B5EF4-FFF2-40B4-BE49-F238E27FC236}">
                    <a16:creationId xmlns:a16="http://schemas.microsoft.com/office/drawing/2014/main" id="{DD77E39D-42F6-4841-8DC2-E9911AB5EC9D}"/>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ṥḷiḑê">
                <a:extLst>
                  <a:ext uri="{FF2B5EF4-FFF2-40B4-BE49-F238E27FC236}">
                    <a16:creationId xmlns:a16="http://schemas.microsoft.com/office/drawing/2014/main" id="{77B16844-8DF4-4E68-A3B6-7F53EEB8EDA4}"/>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ïs1ïdè">
                <a:extLst>
                  <a:ext uri="{FF2B5EF4-FFF2-40B4-BE49-F238E27FC236}">
                    <a16:creationId xmlns:a16="http://schemas.microsoft.com/office/drawing/2014/main" id="{9A90CE38-7366-4396-93A8-37BFBCBC28C8}"/>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ŝľîdê">
                <a:extLst>
                  <a:ext uri="{FF2B5EF4-FFF2-40B4-BE49-F238E27FC236}">
                    <a16:creationId xmlns:a16="http://schemas.microsoft.com/office/drawing/2014/main" id="{3E23686D-0F89-422C-B2E0-3CDC76D4660B}"/>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işḷïḍe">
                <a:extLst>
                  <a:ext uri="{FF2B5EF4-FFF2-40B4-BE49-F238E27FC236}">
                    <a16:creationId xmlns:a16="http://schemas.microsoft.com/office/drawing/2014/main" id="{7B59351C-6E97-49A6-9EFF-4B2866A528A5}"/>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ïṣ1îḋe">
                <a:extLst>
                  <a:ext uri="{FF2B5EF4-FFF2-40B4-BE49-F238E27FC236}">
                    <a16:creationId xmlns:a16="http://schemas.microsoft.com/office/drawing/2014/main" id="{F14D19B0-B431-4B6E-9D5A-F01F502EAD7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9" name="îsļiḍè">
                <a:extLst>
                  <a:ext uri="{FF2B5EF4-FFF2-40B4-BE49-F238E27FC236}">
                    <a16:creationId xmlns:a16="http://schemas.microsoft.com/office/drawing/2014/main" id="{6985A81E-C8D8-4728-AF2A-FB1099A8D9B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ïṧ1íḋé">
                <a:extLst>
                  <a:ext uri="{FF2B5EF4-FFF2-40B4-BE49-F238E27FC236}">
                    <a16:creationId xmlns:a16="http://schemas.microsoft.com/office/drawing/2014/main" id="{14E2E895-56F2-4DB2-9793-C082243582D8}"/>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ḻíḑé">
                <a:extLst>
                  <a:ext uri="{FF2B5EF4-FFF2-40B4-BE49-F238E27FC236}">
                    <a16:creationId xmlns:a16="http://schemas.microsoft.com/office/drawing/2014/main" id="{0714B6E9-AF41-4FB7-8960-3B52C00812DF}"/>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ṣļiḋé">
                <a:extLst>
                  <a:ext uri="{FF2B5EF4-FFF2-40B4-BE49-F238E27FC236}">
                    <a16:creationId xmlns:a16="http://schemas.microsoft.com/office/drawing/2014/main" id="{799893AB-208C-4D8B-B39F-90CBF08618B0}"/>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iş1îḋe">
                <a:extLst>
                  <a:ext uri="{FF2B5EF4-FFF2-40B4-BE49-F238E27FC236}">
                    <a16:creationId xmlns:a16="http://schemas.microsoft.com/office/drawing/2014/main" id="{E25C388C-6911-4B65-84BE-04889D498763}"/>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ï$ḻiḋê">
                <a:extLst>
                  <a:ext uri="{FF2B5EF4-FFF2-40B4-BE49-F238E27FC236}">
                    <a16:creationId xmlns:a16="http://schemas.microsoft.com/office/drawing/2014/main" id="{135C18DE-9A54-4AB9-9EB3-BE1672AFB58C}"/>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grpSp>
        <p:nvGrpSpPr>
          <p:cNvPr id="67" name="组合 66">
            <a:extLst>
              <a:ext uri="{FF2B5EF4-FFF2-40B4-BE49-F238E27FC236}">
                <a16:creationId xmlns:a16="http://schemas.microsoft.com/office/drawing/2014/main" id="{FDA6A4B4-5F84-4363-BA02-D187DE262949}"/>
              </a:ext>
            </a:extLst>
          </p:cNvPr>
          <p:cNvGrpSpPr/>
          <p:nvPr/>
        </p:nvGrpSpPr>
        <p:grpSpPr>
          <a:xfrm>
            <a:off x="7203206" y="2404128"/>
            <a:ext cx="3420802" cy="572258"/>
            <a:chOff x="1618171" y="1650706"/>
            <a:chExt cx="9027999" cy="2016519"/>
          </a:xfrm>
        </p:grpSpPr>
        <p:grpSp>
          <p:nvGrpSpPr>
            <p:cNvPr id="68" name="组合 67">
              <a:extLst>
                <a:ext uri="{FF2B5EF4-FFF2-40B4-BE49-F238E27FC236}">
                  <a16:creationId xmlns:a16="http://schemas.microsoft.com/office/drawing/2014/main" id="{85B9C1CC-E186-4689-9379-A0CC006D6DA8}"/>
                </a:ext>
              </a:extLst>
            </p:cNvPr>
            <p:cNvGrpSpPr/>
            <p:nvPr/>
          </p:nvGrpSpPr>
          <p:grpSpPr>
            <a:xfrm>
              <a:off x="1618171" y="1650706"/>
              <a:ext cx="9027999" cy="2016519"/>
              <a:chOff x="1621064" y="1602581"/>
              <a:chExt cx="9027999" cy="1510864"/>
            </a:xfrm>
          </p:grpSpPr>
          <p:sp>
            <p:nvSpPr>
              <p:cNvPr id="70" name="矩形 69">
                <a:extLst>
                  <a:ext uri="{FF2B5EF4-FFF2-40B4-BE49-F238E27FC236}">
                    <a16:creationId xmlns:a16="http://schemas.microsoft.com/office/drawing/2014/main" id="{3627A69A-AED6-48A4-AE6F-9E37AEFCD15D}"/>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7AC86D80-8995-43DA-A686-F3BD235F7462}"/>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69" name="矩形 68">
              <a:extLst>
                <a:ext uri="{FF2B5EF4-FFF2-40B4-BE49-F238E27FC236}">
                  <a16:creationId xmlns:a16="http://schemas.microsoft.com/office/drawing/2014/main" id="{559A9A73-1893-411A-BBFB-08EF046311DE}"/>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el-GR"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不是一个有效的方案</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222101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2707A22-294C-4B8A-BED6-29C7B0659945}"/>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ACE55E0F-4DBC-4AFD-9CB6-763AEB0F1976}"/>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F2DDC273-91D2-4894-AF8A-358F3F5B790C}"/>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1ACDFB64-856F-4180-89FE-C612377B9F84}"/>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E4BBE748-7B78-4257-B4AE-696F0E3B7CC9}"/>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——IND-CPA</a:t>
              </a:r>
              <a:r>
                <a:rPr lang="zh-CN" altLang="en-US" sz="3200" spc="-150" dirty="0">
                  <a:solidFill>
                    <a:srgbClr val="002864"/>
                  </a:solidFill>
                  <a:latin typeface="思源宋体 CN Heavy" panose="02020900000000000000" pitchFamily="18" charset="-122"/>
                  <a:ea typeface="思源宋体 CN Heavy" panose="02020900000000000000" pitchFamily="18" charset="-122"/>
                </a:rPr>
                <a:t>证明</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AF8B12C-7AF3-4E2F-B0BA-06C426E240CF}"/>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866BACAF-7F93-4B59-8D83-D347D9D170CB}"/>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6DBBD205-A607-488E-86DA-E001B24104E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55A9ACAA-A30B-49D3-86C4-3143595A3264}"/>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67779775-68AA-4DE6-988C-BB4D14BC67F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3AA8CD46-5023-48BB-BD29-FC05B77E2F8E}"/>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B055D9F3-4782-46FC-9E99-C7B7B035FAFD}"/>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218C0FFD-244D-4459-AE31-9EC75AE082D7}"/>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BFAB8A72-8562-4078-8AB7-B732016DD33E}"/>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5AC25CA6-B7E6-40B2-A802-813CD3DA1B71}"/>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7133DEF3-E895-41E1-B23B-64CA3962D0CE}"/>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012BBE82-38AB-499D-A0C6-BCF9E93267E1}"/>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C619A182-5890-4628-BD3D-FF12289E220C}"/>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17A61370-5795-4AD4-93A2-D00C3C5B3195}"/>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559DC8F0-8507-4638-8280-B30673BEF7A9}"/>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6C0A05BC-92A3-4C42-96B7-3F39877203B0}"/>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AAF2CA32-1135-42B0-83C7-1847E0DC6DEC}"/>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7609B8A2-1730-4595-9715-4283C29C8722}"/>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5CD270BB-8F7B-4804-A6DF-7A09881B935D}"/>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279D8AB3-E9EF-4978-9238-5B3BA930D1A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47594868-29F1-4C4E-9D81-32E703DDAACA}"/>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FF6296BC-4DCB-4EBA-9607-4D422EFEBF6C}"/>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E2F48886-6AB2-467B-AC8D-8761A6F10FB6}"/>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8D78FD89-308C-4488-9F7B-5B279624B804}"/>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DE2FD6D6-755A-41BA-BA75-BB8894C0D1B3}"/>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0EB29F9A-BA9E-4CCE-8139-12F55AE8A860}"/>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498A1CAD-5D6F-4B27-8383-CB28F0D78973}"/>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C39D3FA4-EE73-42AE-AEA4-CA18AD8289B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F0BCE8A2-C38A-4C7A-8D1F-1D38A871062D}"/>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4506A215-D654-4EC8-8726-CEF81651CBBE}"/>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6A1B4E39-1073-4E37-9C3E-FD0B5C03F356}"/>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7CF0613E-2B11-45F0-8295-162294842C86}"/>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FF6DEC54-66ED-4975-A4AD-FFBB5E414266}"/>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333ED127-D73E-43BA-8047-5D586DDF204A}"/>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E04806B4-3652-468E-B016-EAD0952C4490}"/>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BF3C47FE-ED62-4B8B-AC2F-A2A5D0797F1B}"/>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33C946BB-777B-4970-9ED0-5F5FA0A27E0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4D4EC38B-CAB7-4E1F-A9D2-C3FB59B79799}"/>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DAB535BA-1E2D-42AF-BE0B-3B7C01684599}"/>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61AC8EDF-A971-44E4-A133-A48D1810DD20}"/>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E9F5FDE5-B61E-4C93-B47C-EBFCDC55FE91}"/>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94786387-23DB-4CA8-85C4-867CC4AD2628}"/>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F966EA1B-8495-4E6E-A616-7BE86BCF9BC6}"/>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04BC9FCE-7062-4366-88C3-1947E5D6CBFA}"/>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ECAD2E52-C2BB-44CC-A36F-98DB1D001A91}"/>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FC1B6CDB-0DE3-4CFA-9F8D-43F872C96BE7}"/>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0E28E988-594D-4F0A-AC8F-46A6F0157735}"/>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17959181-21D8-4D37-8452-B83AE5A28963}"/>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B1FAEA2-EA76-41EA-A442-AD465C960D64}"/>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6A76E859-07C9-4F65-AF8D-83EF4A68D93A}"/>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0B266E0-279A-485A-8D56-BE9F23031ACE}"/>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3F5F6B1E-8620-43AA-8B54-6AA9398FC9BB}"/>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3F74FDDF-1433-4FE3-ADB1-C9CA2C176354}"/>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B1309F8B-4A93-45AE-BDF0-4C5CC54E83BB}"/>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07345B4F-E1E1-4CC8-97D0-6619AD82AD33}"/>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E90CF63-1999-45DC-B593-CE0D30B42D60}"/>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82CA6F33-84C0-45D3-92E9-798C6D400641}"/>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2CC6593E-D226-4A0F-96AE-C675DAA8A69C}"/>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29447DD5-5092-42B5-B1E4-7CF5DFEFA4A5}"/>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8F37604F-D138-42A1-8E20-A9AD986B1DDA}"/>
              </a:ext>
            </a:extLst>
          </p:cNvPr>
          <p:cNvSpPr txBox="1">
            <a:spLocks noChangeArrowheads="1"/>
          </p:cNvSpPr>
          <p:nvPr/>
        </p:nvSpPr>
        <p:spPr bwMode="auto">
          <a:xfrm>
            <a:off x="1363038" y="1422402"/>
            <a:ext cx="9465923" cy="500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证明（续）：</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（观察给定不同预言机</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O</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的输出，证明</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的有效性）</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当预言机为一个在</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Func</a:t>
            </a:r>
            <a:r>
              <a:rPr lang="el-GR"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上均匀随机选取的函数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在所见内容的分布与在其在实验</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0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strike="dblStrike"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中完全相同</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此时</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1] = </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0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strike="dblStrike"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000" dirty="0">
                <a:latin typeface="+mn-lt"/>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1/2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当预言机为一个伪随机函数</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时，其中</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上均匀选取</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在所见内容的分布与在其在实验</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0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中完全相同（其所见密文均为</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0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加密所得）</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此时</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err="1">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000" i="1"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1800" i="1" baseline="1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1] = </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cpa</a:t>
            </a:r>
            <a:r>
              <a:rPr lang="en-US" altLang="zh-CN" sz="20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1] = 1/2 + </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ε</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因此，</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i="1" baseline="1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mn-lt"/>
                <a:ea typeface="思源黑体 CN Normal" panose="020B0400000000000000" pitchFamily="34" charset="-122"/>
                <a:cs typeface="Times New Roman" panose="02020603050405020304" pitchFamily="18" charset="0"/>
              </a:rPr>
              <a:t>≥</a:t>
            </a:r>
            <a:r>
              <a:rPr lang="el-GR" altLang="zh-CN" sz="2400" i="1" dirty="0">
                <a:latin typeface="+mn-lt"/>
                <a:ea typeface="思源黑体 CN Normal" panose="020B0400000000000000" pitchFamily="34" charset="-122"/>
                <a:cs typeface="Times New Roman" panose="02020603050405020304" pitchFamily="18" charset="0"/>
              </a:rPr>
              <a:t> </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ε</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然而并不存在有效的</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，所以</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ε</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可忽略</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又因为可忽略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q</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，所以</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ε</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可忽略，定理得证</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64397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D714A39-9482-4A18-B0A3-5AC0408FC035}"/>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8FE22710-1F10-418F-8427-8FB57F9A0D96}"/>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9E6B9DA8-1F80-4FAF-A6A8-A00AA212E4EA}"/>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5B0417C3-5ADF-4A43-876E-03E5743C3815}"/>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1253A300-BF8E-4149-9AAA-4FCD73ACEE9B}"/>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选择密文攻击</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3D85184-D70A-46CB-8ECC-3B9940E28137}"/>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2A56B61C-147B-4CB0-9BBA-776126A6F953}"/>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FD8035F3-A3B9-4D26-9CAA-3F13FA8BD61D}"/>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DD2F024E-6DF1-4736-96F6-E581D7EE77C5}"/>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39956967-3A13-4C65-8802-70FF9EC93610}"/>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95CB0130-EC74-4CF7-94EE-909134A32CAE}"/>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D9879AF9-40FD-48C7-9F54-C5696F478367}"/>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DDF0D40B-8CAA-491F-B3A6-130B14BC64CB}"/>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05DA1485-0548-4C0B-9276-E04F73491C61}"/>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F2E68052-10CB-41B2-BB0C-A431614F930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B17F07E6-15B6-4034-935E-7F67747E6D76}"/>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A63802B8-7BB5-4914-A1D5-30BD33B125CF}"/>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6D2026DC-D7B0-4337-AE4A-F44AD3D1B37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60E7FE39-AB5F-4136-B837-41DDDA6209A9}"/>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F9A71542-BCB7-4ED8-B343-75B24B677FEC}"/>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A33163E0-ACFC-4742-9975-6D96726365B0}"/>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FE26361F-D6D1-44FF-98FA-F5194E0D6C4C}"/>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D379B1E7-6C7C-4BC2-9B41-7B987345C3DD}"/>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C83E6249-9609-4EF3-9625-4F0720A93ACC}"/>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BA8BB56C-CE49-4946-83FD-22718BB4BD5E}"/>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04B14F35-C6B1-46B7-92BE-A87ED0CA327A}"/>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C0A9167E-E350-4512-B8A5-6E5EB950D9E8}"/>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3DF49BF9-E7AD-4C74-B1CB-390F4CA91F22}"/>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D1748D5D-E9DA-4E10-9578-B59461DB7ED6}"/>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AE3E310D-5EE3-4E56-90C7-42B445E46A5F}"/>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9989A1E1-1AFD-485C-AEA4-F9364EDE4ECB}"/>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22D1E74B-0025-48FA-8025-46DB82AA7220}"/>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2B9B57BF-784F-413D-B160-CA7241582748}"/>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DA89EEA3-566A-4DDF-AF09-E1E4BD4E80F2}"/>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BCFDA7DC-4A93-4BC9-8B3B-F8E4587ECDD3}"/>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898966F6-D2FD-44BA-AE4F-AE3835CF3707}"/>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29FDB6D7-FB25-483B-B350-FF91A359E89E}"/>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1590976-6D3A-45AE-B41F-38384D28F5A2}"/>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D28C1AAF-73FB-434E-88CA-89D0DB76F7F7}"/>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FBBC1945-B9ED-46F2-BE91-F720381B5157}"/>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74547127-C0BE-430F-955D-F0B3E4410DDB}"/>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8BF66153-7458-4B95-9B6E-B87D1E0ED5BE}"/>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0FB17C73-A2F4-4732-99B9-225FEB6DCAD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EBC6CF31-9DDF-45B0-9FD3-82CE15AE8FC9}"/>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8C06AEBD-1B19-4E6F-B0A9-0A01DBD2405B}"/>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7C532B9C-812C-411C-8C8B-1F016B768B60}"/>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53087A88-DBA6-4BAB-86BE-8AF3841063D2}"/>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3BE6A99B-CC78-4386-AECC-E0EFA831F63A}"/>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320D11CD-4624-4D75-A787-EDE890C50D34}"/>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105AEDC8-B1A9-4461-BC59-3B91C631F225}"/>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69F61B1A-60B1-45DA-AF63-02CBBE13F649}"/>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1149E4EC-13AF-464C-958A-AA769A34F573}"/>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35127784-48AA-47B3-8FE9-CC35116EBBE7}"/>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E82CDB92-373A-4D7C-B924-345EEEC673F9}"/>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AB80943-40EB-4769-911E-6EA81C39254C}"/>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9B5CC110-10F8-405A-A7AD-C83454730FB9}"/>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007B7B16-BB52-4289-A928-ED84701843E4}"/>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D46A08EC-ED73-46FD-8DE4-2CED3283A4DB}"/>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A3F036C0-848C-4270-80EF-68527A0ADA88}"/>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A775117F-D82F-422E-AA10-CB4B57205408}"/>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18046B38-779F-4DC6-BC9C-77DE535AD3E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66C7793C-D3B3-4E58-8C33-66411F4AB671}"/>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1BB01806-C912-4CBF-9999-0B3468781E5C}"/>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1F28A1B3-ACC9-46D4-84AD-00740E209CE7}"/>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7" name="文本框 2">
            <a:extLst>
              <a:ext uri="{FF2B5EF4-FFF2-40B4-BE49-F238E27FC236}">
                <a16:creationId xmlns:a16="http://schemas.microsoft.com/office/drawing/2014/main" id="{46E18DD8-E693-4EBE-9779-5453F072EDA1}"/>
              </a:ext>
            </a:extLst>
          </p:cNvPr>
          <p:cNvSpPr txBox="1">
            <a:spLocks noChangeArrowheads="1"/>
          </p:cNvSpPr>
          <p:nvPr/>
        </p:nvSpPr>
        <p:spPr bwMode="auto">
          <a:xfrm>
            <a:off x="1421148" y="1422402"/>
            <a:ext cx="9465923" cy="404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攻击场景</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唯密文攻击（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Ciphertext-only Attack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）：敌手只能观察到一个或多个密文，并试图确定相应的明文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已知明文攻击（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Known-plaintext Attack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）：敌手已知一个或多个使用相同密钥加密的明文</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密文对，并试图确定其它密文对应的明文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选择明文攻击（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Chosen-plaintext Attack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）：敌手能够选择明文，并得到相应的密文，并试图确定目标密文对应的明文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选择密文攻击（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Chosen-ciphertext Attack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）：敌手能够选择密文并得到相应的明文，并试图确定其它密文对应的明文</a:t>
            </a:r>
          </a:p>
        </p:txBody>
      </p:sp>
      <p:sp>
        <p:nvSpPr>
          <p:cNvPr id="68" name="矩形 67">
            <a:extLst>
              <a:ext uri="{FF2B5EF4-FFF2-40B4-BE49-F238E27FC236}">
                <a16:creationId xmlns:a16="http://schemas.microsoft.com/office/drawing/2014/main" id="{20B208E1-EFDD-4BE1-ACF5-4ECEACB04E7D}"/>
              </a:ext>
            </a:extLst>
          </p:cNvPr>
          <p:cNvSpPr/>
          <p:nvPr/>
        </p:nvSpPr>
        <p:spPr>
          <a:xfrm>
            <a:off x="1231816" y="4556609"/>
            <a:ext cx="10034129" cy="85424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794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EB77CE4-CEA0-42A9-8DBA-0F9B649CE214}"/>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606C15A5-EC63-429D-B88E-90F6859FC10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5F1A3AA8-2FDF-43A6-BE7D-11FCD1C2ACB1}"/>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B6567DE1-0A8E-49FD-9CC9-15D48CBB987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787D2BA7-E1EB-4BD4-A56B-CB611A40C031}"/>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选择密文攻击</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95B3EEE-A3B5-4161-8860-7F8AB92E6309}"/>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4223CB00-9303-4AC3-9836-84D5D45237E5}"/>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C89B3A7D-6920-41D4-8F0F-CDF7BD83E6BE}"/>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0D85F091-D446-4A3F-B05B-3A67ED64E66F}"/>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7E795A99-A635-4BBA-AF7C-3B2BB97CFA6F}"/>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9A6D2C76-4EFE-4261-A37F-E0EA5CD02B9C}"/>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8383CF07-22BE-4B82-9518-91ACA8091D60}"/>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FE74BBC5-3ABE-4EF9-AB63-9E1E1ED494DB}"/>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A4E588F-8FE6-433E-B3A3-2FF77EB011A5}"/>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A4660139-77D3-4892-A646-4593DA63C4EC}"/>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6EEF1A0A-076C-4F5A-B718-B1C6E814082A}"/>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2CFBFCD1-C757-4621-8676-2AC53D95D1BD}"/>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CF34E54C-294C-4AE5-B3D7-23CB10617D8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C646A0CC-2CF4-477D-9BC0-0BA6DC2B4A4B}"/>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7261C04D-8740-4D2D-86F1-39EFF3B300CE}"/>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61C4D951-41C1-4345-9056-18D736FFD9AD}"/>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3730A727-D91D-485B-86E4-07C1266F664D}"/>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53BAFB8C-9130-47FA-BCC8-7784D4F6C9A6}"/>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99FB43CC-B2DC-46E3-823C-D275DB9B63DF}"/>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8FCF1AC1-877A-4DD9-97A3-7554D1095D2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6BB02DEE-C39F-4708-AC33-316BCAB0FC7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A83116F1-EBD1-4EE3-957F-668EF6D67CA8}"/>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AC49CE99-48A9-410E-80F9-0E139ECCB7F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C80BDE24-6824-4ABB-B724-C84C3C6EC8A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4A80A611-1BA6-4F2E-85A1-94ACF1DCFEE8}"/>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CE20BB2B-D7C6-4E5C-A5E4-6E3AE2B7D652}"/>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6A8A67BA-D01B-4CBE-943B-DA2D8365763C}"/>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4C250882-A981-461D-A786-D95FE9785ABC}"/>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10D37FC-6CBD-47D1-9002-BFE3E9040232}"/>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5BD38175-1231-41F4-B271-429D297324B9}"/>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AECA8C9C-0C5C-454A-BB04-D8CB1FF23A10}"/>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184A45D4-4F5A-439A-8B64-F7AB33D0A1C0}"/>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1E4FB094-2C89-4769-BB9D-DDF8AE5FD470}"/>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0FAE99E7-4921-48D3-A4D3-2A3CE645CDC4}"/>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4F873C3E-2797-44DF-965C-E873A83775E0}"/>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98A75ED2-3E0A-4A0F-A8E0-B22527F9C6DE}"/>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699FE6CF-8A69-4DCF-BE44-E6485B8F5BE7}"/>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C173EDF6-4761-4103-800B-32D91C7E33DE}"/>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1E6509B-50B6-43D9-ADD2-46146014B5B1}"/>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AF316A97-9D92-43EB-AE88-E9D4D4DEBAC3}"/>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9F368DF3-94EA-43FB-BF3F-38EB705CC5C9}"/>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33E737A7-E867-479B-AC84-C809F6A228C4}"/>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62192129-3D60-4659-9994-175935549F9D}"/>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D942F33C-91AB-46E0-8DE0-913760735C4B}"/>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DFFEE9F8-B22F-4CEC-8848-BDA9DFCB24BA}"/>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D1BAAE82-1B26-4078-8592-130F2DD30682}"/>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1404951C-CA07-440C-905A-3D61D4D9333A}"/>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80D37E16-04D4-48BE-9811-0EF9A0284923}"/>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E455B6C5-FCB0-46B5-A076-990CD74E2AC4}"/>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A02711D4-998C-4065-BB3F-CF72DFEE80F1}"/>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A447E815-50C8-4AEA-BD1C-A36B7572904C}"/>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4ABDDCAB-0022-4846-8FB5-0D2436FC495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3ED94CFD-A34E-45B4-8EDE-109877D9E775}"/>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C7F64C2F-CA46-4468-B428-493735BF86D8}"/>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911D35E7-8C14-4AD7-B8FF-80DB4EB44F6A}"/>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1BB5C0E9-4003-41D4-AC5B-71B0702C3A6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14EE4211-1958-40FB-8895-D8C703CB461A}"/>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ABF802A3-4F96-4FF3-BA48-CD88113C9D44}"/>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A70B2397-27F5-4CEC-B28D-92905F6D64F6}"/>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2A6F4563-5F23-49A8-8111-FE6284A12A3E}"/>
              </a:ext>
            </a:extLst>
          </p:cNvPr>
          <p:cNvSpPr txBox="1">
            <a:spLocks noChangeArrowheads="1"/>
          </p:cNvSpPr>
          <p:nvPr/>
        </p:nvSpPr>
        <p:spPr bwMode="auto">
          <a:xfrm>
            <a:off x="1363037" y="1418033"/>
            <a:ext cx="9465923" cy="49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CCA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中，除了</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中拥有的能力，敌手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还被允许</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非适应性地（</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CCA-1</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适应性地（</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CCA-2</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选择多个密文请求解密</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可以与</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加密预言机</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解密预言机</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进行交互</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加密预言机被视为一个功能等同于</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的“黑盒”</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Segoe Print" panose="02000600000000000000" pitchFamily="2" charset="0"/>
                <a:ea typeface="思源黑体 CN Normal" panose="020B0400000000000000" pitchFamily="34" charset="-122"/>
                <a:cs typeface="Times New Roman" panose="02020603050405020304" pitchFamily="18" charset="0"/>
              </a:rPr>
              <a:t>向加密预言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机输入消息明文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时，预言机返回密文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，此时</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并不知道</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是概率算法，那么每次询问都会产生新的随机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解密预言机被视为一个功能等同于</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的“黑盒”，</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但不能用于询问目标密文</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Segoe Print" panose="02000600000000000000" pitchFamily="2" charset="0"/>
                <a:ea typeface="思源黑体 CN Normal" panose="020B0400000000000000" pitchFamily="34" charset="-122"/>
                <a:cs typeface="Times New Roman" panose="02020603050405020304" pitchFamily="18" charset="0"/>
              </a:rPr>
              <a:t>向解密预言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机输入密文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时，预言机返回明文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，除了此时</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并不知道</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p>
        </p:txBody>
      </p:sp>
      <p:sp>
        <p:nvSpPr>
          <p:cNvPr id="67" name="矩形 66">
            <a:extLst>
              <a:ext uri="{FF2B5EF4-FFF2-40B4-BE49-F238E27FC236}">
                <a16:creationId xmlns:a16="http://schemas.microsoft.com/office/drawing/2014/main" id="{26BBFD01-ECBD-4984-99B8-A301047225EC}"/>
              </a:ext>
            </a:extLst>
          </p:cNvPr>
          <p:cNvSpPr/>
          <p:nvPr/>
        </p:nvSpPr>
        <p:spPr>
          <a:xfrm>
            <a:off x="1146060" y="4555437"/>
            <a:ext cx="10034129" cy="176905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630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11DEF78-AA42-46F5-A69A-D65013F78227}"/>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F337ACF3-A9D5-4876-A4C2-37033D34119A}"/>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DAD57E70-0D70-4A1A-9CCE-DD7EB4AC85C9}"/>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E8F02808-FEEB-4DBE-9BC6-90C0845892C3}"/>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EE76EDCB-EDB2-4C85-A806-46461E50B290}"/>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选择密文攻击不可区分</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F1E776-DC9A-44C2-B56A-067B8E06B51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EA948893-216C-4E5A-A0F5-0B1AB724CA0C}"/>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56AD3AFE-B99D-4F82-A81B-0C7F738CAEAB}"/>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53EE5743-7456-4A4C-9463-4B3118A61106}"/>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F94D2685-F5FE-4DC5-B675-21875A52A82F}"/>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76B5D5AC-1C3D-43D7-A801-C2829129E524}"/>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ACC889C7-64BA-463A-91FF-861F84C9BA7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4F678D6F-C0C5-4EFC-B9F2-C97E182EFE91}"/>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C5617799-FCFB-44CA-A87F-5DB59CD7C548}"/>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C05479C6-A473-4FC4-BF59-F33073167A58}"/>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8AF54335-0E53-42EB-AFC6-6E69A60819B0}"/>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2F081D67-EAF7-4B10-B915-7D97C07406DC}"/>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DDF4FB71-CE48-4958-8297-88E4EB1306F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93EB9A3C-CE9C-448A-B023-5B11A76BE4E1}"/>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67938416-2779-476F-A12C-A6765CC6389E}"/>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C53CA310-9697-4A31-98B3-0EAFEADD0B9B}"/>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F1E79CEF-55FB-42C2-BE0A-547F0B3820CB}"/>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41836AFD-D07B-4143-B185-F606C5E7143A}"/>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C973AD19-7326-426C-A741-1615011FCA7B}"/>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C97D5052-767D-4C2C-ACB5-2F1D9F2C1191}"/>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270F5EB1-1B68-4232-AE72-01F4A7A37BFC}"/>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996FD813-F51E-4EFA-B7D2-DF0009797EDD}"/>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CAD0CADF-2F4B-463B-BD3B-C282DAD8D42E}"/>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9C5391D1-BCBB-45E1-9E7E-B09A45926CAE}"/>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D64504B5-AA18-446A-9C6F-CD1596BFB7FA}"/>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E371BFA1-5AB0-4DB1-AE01-9FB6DAF6054E}"/>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2CCD1A0B-787B-4348-8589-0F71F5EE8BDA}"/>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48694C50-FF41-4341-83D0-76318C9BE115}"/>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9F7F1DDE-62C3-4E8A-97A4-04FD4A8508E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DED512C1-6260-4159-9A2A-FAB2E51EEBA1}"/>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3708EA5B-6B82-4E13-9CED-8543856D15D5}"/>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9E0CC315-DFF4-44A4-9D93-41969991590F}"/>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FD6F191F-E699-46EA-B265-E711C9AD44C0}"/>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D4978200-0B93-4F74-B855-2327CD19CF3F}"/>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3E5073D0-7226-4EA1-8A43-873333625F1A}"/>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6B076D64-FF02-40B4-A992-4EF052C9F7AA}"/>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FED52D72-9D3F-488A-8AFB-036F911076D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76DAF74F-58E3-4C56-B93A-7853B74821E2}"/>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2368631A-0843-470E-9DB4-93F6AA3088C2}"/>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3D8443A9-F5E5-4D58-ACEF-475335364764}"/>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F7E2B33A-9D97-482B-95AC-DA844EE95A82}"/>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89BCB300-B495-4F32-860E-9CF212E4D690}"/>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C23CCE3-8197-48F5-9FB8-9BA779C9E5E9}"/>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F9FB88B-932E-4A61-88BD-82F6D8AE1C91}"/>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3B5BB9D7-DE04-468D-96D1-B75969586BC1}"/>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F34F3A7D-A5E5-4275-AE40-017124EAB489}"/>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576E4E84-6A9B-42C5-9750-D685A77FCE0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2B9E90CD-4346-45DF-A38F-80A0706ACC2C}"/>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9D1E46E0-B7ED-4B90-8C44-2C9F8B85E861}"/>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707F8023-C294-4770-83ED-D77D30B5DD4D}"/>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A4F0E077-D8A1-49A2-B283-21D63895D6C6}"/>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77A84237-965D-4CBB-A705-32FB9589A9B6}"/>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3F2DEE2E-21B3-4E88-96E4-A770A7C6D060}"/>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ADEC5052-7937-4B8B-A48F-64E8E0AC6547}"/>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D6C7C5F0-B1CC-4623-972A-3A46C9332B11}"/>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F2A01E57-338D-430F-88AE-8579F75A99E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A70376B2-7657-4812-ACE9-89C9EE38DA6B}"/>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F2FCAB46-BDD6-45EA-A6A8-5FE2EB8CEF59}"/>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8B07DD20-726F-498D-B635-A60842565B6C}"/>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D2040ED1-A9A5-4D06-BE8F-B9A9834A8E85}"/>
              </a:ext>
            </a:extLst>
          </p:cNvPr>
          <p:cNvSpPr txBox="1">
            <a:spLocks noChangeArrowheads="1"/>
          </p:cNvSpPr>
          <p:nvPr/>
        </p:nvSpPr>
        <p:spPr bwMode="auto">
          <a:xfrm>
            <a:off x="1421149" y="1422402"/>
            <a:ext cx="9768467" cy="94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对称密钥加密体制</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选择密文攻击条件下的不可区分性（</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IND-CCA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实验定义为：</a:t>
            </a:r>
            <a:endParaRPr lang="zh-CN" altLang="en-US" sz="2400" dirty="0">
              <a:latin typeface="Calibri" panose="020F0502020204030204" pitchFamily="34" charset="0"/>
              <a:ea typeface="思源黑体 CN Normal" panose="020B0400000000000000" pitchFamily="34" charset="-122"/>
              <a:cs typeface="Calibri" panose="020F0502020204030204" pitchFamily="34" charset="0"/>
            </a:endParaRPr>
          </a:p>
        </p:txBody>
      </p:sp>
      <p:sp>
        <p:nvSpPr>
          <p:cNvPr id="67" name="文本框 2">
            <a:extLst>
              <a:ext uri="{FF2B5EF4-FFF2-40B4-BE49-F238E27FC236}">
                <a16:creationId xmlns:a16="http://schemas.microsoft.com/office/drawing/2014/main" id="{C46D69BD-D644-448E-BC0D-942278EC4168}"/>
              </a:ext>
            </a:extLst>
          </p:cNvPr>
          <p:cNvSpPr txBox="1">
            <a:spLocks noChangeArrowheads="1"/>
          </p:cNvSpPr>
          <p:nvPr/>
        </p:nvSpPr>
        <p:spPr bwMode="auto">
          <a:xfrm>
            <a:off x="1421149" y="2369649"/>
            <a:ext cx="9465923" cy="404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CCA</a:t>
            </a:r>
            <a:r>
              <a:rPr lang="zh-CN" altLang="en-US"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不可区分性实验</a:t>
            </a:r>
            <a:r>
              <a:rPr lang="en-US" altLang="zh-CN" sz="2400" dirty="0" err="1">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cca</a:t>
            </a:r>
            <a:r>
              <a:rPr lang="en-US" altLang="zh-CN" sz="2400" baseline="-25000" dirty="0" err="1">
                <a:effectLst>
                  <a:outerShdw blurRad="38100" dist="38100" dir="2700000" algn="tl">
                    <a:srgbClr val="000000">
                      <a:alpha val="43137"/>
                    </a:srgbClr>
                  </a:outerShdw>
                </a:effectLst>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挑战者运行</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生成一个密钥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挑战者给定输入</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可以访问预言机</a:t>
            </a:r>
            <a:r>
              <a:rPr lang="en-US" altLang="zh-CN" sz="24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和</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预言机</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Dec</a:t>
            </a:r>
            <a:r>
              <a:rPr lang="en-US" altLang="zh-CN" sz="2400" i="1" baseline="-250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 </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输出一对长度相等的消息</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给挑战者</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挑战者选择一个随机比特</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，计算挑战密文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 </a:t>
            </a:r>
            <a:r>
              <a:rPr lang="en-US" altLang="zh-CN" sz="2400" dirty="0" err="1">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latin typeface="Times New Roman" panose="02020603050405020304" pitchFamily="18" charset="0"/>
                <a:ea typeface="Verdana" panose="020B0604030504040204" pitchFamily="34" charset="0"/>
                <a:cs typeface="Times New Roman" panose="02020603050405020304" pitchFamily="18" charset="0"/>
              </a:rPr>
              <a:t>m</a:t>
            </a:r>
            <a:r>
              <a:rPr lang="en-US" altLang="zh-CN" sz="2400" i="1" baseline="-25000" dirty="0">
                <a:latin typeface="Times New Roman" panose="02020603050405020304" pitchFamily="18" charset="0"/>
                <a:ea typeface="Verdana" panose="020B0604030504040204" pitchFamily="34" charset="0"/>
                <a:cs typeface="Times New Roman" panose="02020603050405020304" pitchFamily="18" charset="0"/>
              </a:rPr>
              <a:t>b</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并发送给</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可以继续访问</a:t>
            </a:r>
            <a:r>
              <a:rPr lang="en-US" altLang="zh-CN" sz="24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solidFill>
                  <a:srgbClr val="C00000"/>
                </a:solidFill>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和</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Dec</a:t>
            </a:r>
            <a:r>
              <a:rPr lang="en-US" altLang="zh-CN" sz="2400" i="1" baseline="-250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en-US" altLang="zh-CN" sz="24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，但是不允许用挑战密文本身来询问，输</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出一个比特</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则实验输出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；否则输出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a:t>
            </a:r>
          </a:p>
        </p:txBody>
      </p:sp>
      <p:sp>
        <p:nvSpPr>
          <p:cNvPr id="68" name="矩形 67">
            <a:extLst>
              <a:ext uri="{FF2B5EF4-FFF2-40B4-BE49-F238E27FC236}">
                <a16:creationId xmlns:a16="http://schemas.microsoft.com/office/drawing/2014/main" id="{6352B9A7-6A76-484C-BD05-3ED185143CCC}"/>
              </a:ext>
            </a:extLst>
          </p:cNvPr>
          <p:cNvSpPr/>
          <p:nvPr/>
        </p:nvSpPr>
        <p:spPr>
          <a:xfrm>
            <a:off x="4843784" y="5068256"/>
            <a:ext cx="1252216" cy="42966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a:extLst>
              <a:ext uri="{FF2B5EF4-FFF2-40B4-BE49-F238E27FC236}">
                <a16:creationId xmlns:a16="http://schemas.microsoft.com/office/drawing/2014/main" id="{819357B2-A05D-4EDA-B531-7CB9B7452889}"/>
              </a:ext>
            </a:extLst>
          </p:cNvPr>
          <p:cNvGrpSpPr/>
          <p:nvPr/>
        </p:nvGrpSpPr>
        <p:grpSpPr>
          <a:xfrm>
            <a:off x="6627043" y="5597835"/>
            <a:ext cx="5090475" cy="572258"/>
            <a:chOff x="1618171" y="1650706"/>
            <a:chExt cx="9027999" cy="2016519"/>
          </a:xfrm>
        </p:grpSpPr>
        <p:grpSp>
          <p:nvGrpSpPr>
            <p:cNvPr id="70" name="组合 69">
              <a:extLst>
                <a:ext uri="{FF2B5EF4-FFF2-40B4-BE49-F238E27FC236}">
                  <a16:creationId xmlns:a16="http://schemas.microsoft.com/office/drawing/2014/main" id="{6EBC75D7-7ED2-487A-930A-332B77F1907F}"/>
                </a:ext>
              </a:extLst>
            </p:cNvPr>
            <p:cNvGrpSpPr/>
            <p:nvPr/>
          </p:nvGrpSpPr>
          <p:grpSpPr>
            <a:xfrm>
              <a:off x="1618171" y="1650706"/>
              <a:ext cx="9027999" cy="2016519"/>
              <a:chOff x="1621064" y="1602581"/>
              <a:chExt cx="9027999" cy="1510864"/>
            </a:xfrm>
          </p:grpSpPr>
          <p:sp>
            <p:nvSpPr>
              <p:cNvPr id="72" name="矩形 71">
                <a:extLst>
                  <a:ext uri="{FF2B5EF4-FFF2-40B4-BE49-F238E27FC236}">
                    <a16:creationId xmlns:a16="http://schemas.microsoft.com/office/drawing/2014/main" id="{B3AEDD8F-B536-4DAA-84A1-5836655BD488}"/>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CA4519A3-29ED-4A29-B910-643DD3AA1BE4}"/>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1" name="矩形 70">
              <a:extLst>
                <a:ext uri="{FF2B5EF4-FFF2-40B4-BE49-F238E27FC236}">
                  <a16:creationId xmlns:a16="http://schemas.microsoft.com/office/drawing/2014/main" id="{66A7BCF1-36E0-40B2-9EAC-4681DCA43D51}"/>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如果有则为</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CCA-2</a:t>
              </a: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，否则为</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CCA-1</a:t>
              </a:r>
            </a:p>
          </p:txBody>
        </p:sp>
      </p:grpSp>
      <p:cxnSp>
        <p:nvCxnSpPr>
          <p:cNvPr id="74" name="直接连接符 73">
            <a:extLst>
              <a:ext uri="{FF2B5EF4-FFF2-40B4-BE49-F238E27FC236}">
                <a16:creationId xmlns:a16="http://schemas.microsoft.com/office/drawing/2014/main" id="{D822A464-7055-473A-A580-B446EC5ECA4E}"/>
              </a:ext>
            </a:extLst>
          </p:cNvPr>
          <p:cNvCxnSpPr>
            <a:cxnSpLocks/>
            <a:stCxn id="68" idx="2"/>
            <a:endCxn id="73" idx="1"/>
          </p:cNvCxnSpPr>
          <p:nvPr/>
        </p:nvCxnSpPr>
        <p:spPr>
          <a:xfrm>
            <a:off x="5469892" y="5497918"/>
            <a:ext cx="1157151" cy="374948"/>
          </a:xfrm>
          <a:prstGeom prst="lin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9207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B7751BA-EDBD-4DAD-8F74-54FE068F55E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230C7900-9DAA-4CFB-A3DC-4870738C829C}"/>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4DC1965B-328A-4D49-BF4B-C2A6E3658A57}"/>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758710B8-F326-4053-B372-34C71AC052EF}"/>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010F671D-CAB4-4AA0-B922-6157F38CBB19}"/>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伪随机函数</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选择密文攻击不可区分</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71288E1-05ED-449B-87CC-1CDC09C653CB}"/>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5ED3B119-143A-45AD-A08A-497B7877E9D5}"/>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6108BCC5-7D00-4DDD-BB08-448192D23F40}"/>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C86050C3-374E-4F06-BF5D-2EA0CCADE279}"/>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DC24DCB5-849D-4BF1-B17E-08DF9AD82F2C}"/>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0D4078E4-873D-47C4-BE45-19242E0E46FF}"/>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B66807E3-1249-49BD-B0C0-CCEDAA9DB06E}"/>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FCFE2C2D-D9B1-47E2-BCFC-45C4CEDCDCA5}"/>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5187726E-7012-4210-AD9C-85D486264442}"/>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976E03E8-88C9-4F1D-99C2-8605CC553370}"/>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ED9D0F10-0583-4F33-AEE3-53726133A227}"/>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2D7A7954-C21B-41F3-A7A7-4B788A6D5EAB}"/>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C393374B-F245-456E-8F13-14DBC791F1AD}"/>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20540898-82BA-40C6-9D8F-E8B388D29B3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C0CE5172-FF6D-4DD4-84F0-F8ED124703E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2BAC4F1F-DA43-4F93-AA97-A24528FE439A}"/>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EA5024DE-561C-4DA0-979A-A88785B7F0E6}"/>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B075FDB-1007-4C8C-AF41-EFAF5CD10AA5}"/>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C0A62B24-65D6-45B3-B983-4C696D148669}"/>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1CEC8427-D0FB-400D-8CAA-86E97F46CBF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340686F4-3910-4B1F-AA0C-B7CE5D04F700}"/>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1F9D0685-8DD2-4C3B-B582-BE0A9EEC40E9}"/>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5F1332EE-7175-43D6-8367-3CCF2D608124}"/>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F4943F4A-C025-4CEF-9FDF-D8B7C0194521}"/>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17A2A712-7B0E-4293-9F98-3BD7DF87DD77}"/>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17F56997-AC82-4375-A01A-D98116C9285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B119047C-69DD-4005-AFBA-F4649AA1EC30}"/>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63024434-E8B4-41D2-A2EF-3B2B0684C8B8}"/>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618C54A7-9D34-4087-B811-38D836F71B4C}"/>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5E9DF866-6DB3-4DA1-B0DB-9D75A0241EE6}"/>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F644486C-2DC4-44DF-88FE-5E66ED6F887B}"/>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7EFB03CD-4CB0-4CF7-B758-1F273BB7F7B8}"/>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A3652D92-045B-4C7D-A53A-FBA2761B1D52}"/>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CF2E9C82-49B5-414C-8822-8C41A759FF6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67D72C60-5734-4365-BC44-E3B25C609328}"/>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97AF73EC-D393-434E-A023-C10417946022}"/>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E653E518-263A-4DD5-AB83-671B6928FC08}"/>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1E331042-C66B-4C93-83FE-2EA39E9BFC7C}"/>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BFED8D65-979E-4C5D-9E08-7F80EBAA2684}"/>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76E5D70F-3FB1-4332-BD68-1AFB35BDF10F}"/>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E68C104C-C405-4400-9AE5-010468257D26}"/>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B44864D6-FF81-4400-9B4E-1E53AD86E367}"/>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F83C38F2-BD24-4EB2-A398-20CFC4E6EC33}"/>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C586D3BA-6EAE-4A3C-802D-E84C8730CDBC}"/>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FFBF9E81-4355-4B7D-B338-E0F3727C8277}"/>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3D7B9538-D20D-40C1-8989-D6B2165494CD}"/>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6720B49B-6D81-4D2C-88E4-919EE02C7FA9}"/>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26980C15-0A3E-4AA9-9BD7-9347D7BC2128}"/>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805C2643-9E23-420B-BAC4-DB9606985276}"/>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F2333FB9-8B86-4CD9-85A9-67872E2D5031}"/>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1818466-C9A6-438E-9750-1F19129FD759}"/>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BA52C935-EC0B-47E2-BD90-984F8C2773B4}"/>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012D80FD-B7B4-4725-BA8F-787355273CF7}"/>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505EA536-035B-4703-B7CA-824B5CD662EA}"/>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9989A885-9ECF-48D7-81F2-374B071AA6B6}"/>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9755E33C-7958-4B76-954B-3C5657CB4DD0}"/>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AE15DA53-3A81-403C-A8F9-B6E4E71A3320}"/>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B34F332-960A-42CF-9349-7E89E147DB93}"/>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92500D30-3192-4A38-9D0F-F0B730D0F9FA}"/>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09E783B2-120C-4A43-B360-10A551A1A115}"/>
              </a:ext>
            </a:extLst>
          </p:cNvPr>
          <p:cNvSpPr txBox="1">
            <a:spLocks noChangeArrowheads="1"/>
          </p:cNvSpPr>
          <p:nvPr/>
        </p:nvSpPr>
        <p:spPr bwMode="auto">
          <a:xfrm>
            <a:off x="1363038" y="1422402"/>
            <a:ext cx="9465923" cy="182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如果对于所有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，存在一个可忽略函数</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cca</a:t>
            </a:r>
            <a:r>
              <a:rPr lang="en-US" altLang="zh-CN" sz="24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1/2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则称</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具备</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选择密文攻击条件下的不可区分性（</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IND-CCA</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67" name="文本框 2">
            <a:extLst>
              <a:ext uri="{FF2B5EF4-FFF2-40B4-BE49-F238E27FC236}">
                <a16:creationId xmlns:a16="http://schemas.microsoft.com/office/drawing/2014/main" id="{3CB61A02-FD6E-4F7D-8159-5B5B064D8A8B}"/>
              </a:ext>
            </a:extLst>
          </p:cNvPr>
          <p:cNvSpPr txBox="1">
            <a:spLocks noChangeArrowheads="1"/>
          </p:cNvSpPr>
          <p:nvPr/>
        </p:nvSpPr>
        <p:spPr bwMode="auto">
          <a:xfrm>
            <a:off x="1363038" y="3558748"/>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可以看出，尽管伪随机函数很有用，但是在完成一些安全性更强的构造时还是有局限性，我们还需要其它工具！</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73422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82" name="组合 81">
            <a:extLst>
              <a:ext uri="{FF2B5EF4-FFF2-40B4-BE49-F238E27FC236}">
                <a16:creationId xmlns:a16="http://schemas.microsoft.com/office/drawing/2014/main" id="{E8A646B0-DF6A-499E-9740-A72CA40FFB76}"/>
              </a:ext>
            </a:extLst>
          </p:cNvPr>
          <p:cNvGrpSpPr/>
          <p:nvPr/>
        </p:nvGrpSpPr>
        <p:grpSpPr>
          <a:xfrm>
            <a:off x="3293180" y="2749056"/>
            <a:ext cx="5046147" cy="1359887"/>
            <a:chOff x="5768926" y="2025744"/>
            <a:chExt cx="6112705" cy="339140"/>
          </a:xfrm>
        </p:grpSpPr>
        <p:sp>
          <p:nvSpPr>
            <p:cNvPr id="83" name="Shape 1725">
              <a:extLst>
                <a:ext uri="{FF2B5EF4-FFF2-40B4-BE49-F238E27FC236}">
                  <a16:creationId xmlns:a16="http://schemas.microsoft.com/office/drawing/2014/main" id="{EB61F872-F786-4CF5-AAE9-652EEAF20CCF}"/>
                </a:ext>
              </a:extLst>
            </p:cNvPr>
            <p:cNvSpPr/>
            <p:nvPr/>
          </p:nvSpPr>
          <p:spPr>
            <a:xfrm>
              <a:off x="5768926" y="2025744"/>
              <a:ext cx="6112705" cy="339140"/>
            </a:xfrm>
            <a:prstGeom prst="roundRect">
              <a:avLst>
                <a:gd name="adj" fmla="val 15614"/>
              </a:avLst>
            </a:prstGeom>
            <a:gradFill>
              <a:gsLst>
                <a:gs pos="0">
                  <a:schemeClr val="bg1"/>
                </a:gs>
                <a:gs pos="70000">
                  <a:schemeClr val="bg1"/>
                </a:gs>
                <a:gs pos="100000">
                  <a:schemeClr val="bg1">
                    <a:lumMod val="75000"/>
                  </a:schemeClr>
                </a:gs>
              </a:gsLst>
              <a:lin ang="5400000" scaled="1"/>
            </a:gradFill>
            <a:ln w="19050">
              <a:solidFill>
                <a:schemeClr val="bg1"/>
              </a:solidFill>
              <a:miter lim="400000"/>
            </a:ln>
            <a:effectLst>
              <a:outerShdw blurRad="50800" dist="38100" dir="2700000" algn="tl" rotWithShape="0">
                <a:prstClr val="black">
                  <a:alpha val="40000"/>
                </a:prstClr>
              </a:outerShdw>
            </a:effectLst>
          </p:spPr>
          <p:txBody>
            <a:bodyPr lIns="12409" tIns="12409" rIns="12409" bIns="12409" anchor="ctr"/>
            <a:lstStyle/>
            <a:p>
              <a:pPr algn="ctr">
                <a:lnSpc>
                  <a:spcPct val="120000"/>
                </a:lnSpc>
              </a:pPr>
              <a:endParaRPr sz="1280">
                <a:solidFill>
                  <a:srgbClr val="53585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4" name="矩形 83">
              <a:extLst>
                <a:ext uri="{FF2B5EF4-FFF2-40B4-BE49-F238E27FC236}">
                  <a16:creationId xmlns:a16="http://schemas.microsoft.com/office/drawing/2014/main" id="{24D9E970-D21F-4522-95D8-217D681D8E4B}"/>
                </a:ext>
              </a:extLst>
            </p:cNvPr>
            <p:cNvSpPr/>
            <p:nvPr/>
          </p:nvSpPr>
          <p:spPr>
            <a:xfrm>
              <a:off x="6089385" y="2144121"/>
              <a:ext cx="5471785" cy="119739"/>
            </a:xfrm>
            <a:prstGeom prst="rect">
              <a:avLst/>
            </a:prstGeom>
          </p:spPr>
          <p:txBody>
            <a:bodyPr wrap="square">
              <a:spAutoFit/>
            </a:bodyPr>
            <a:lstStyle/>
            <a:p>
              <a:pPr algn="ctr">
                <a:lnSpc>
                  <a:spcPct val="90000"/>
                </a:lnSpc>
                <a:defRPr/>
              </a:pP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伪随机置换</a:t>
              </a:r>
            </a:p>
          </p:txBody>
        </p:sp>
      </p:grpSp>
    </p:spTree>
    <p:extLst>
      <p:ext uri="{BB962C8B-B14F-4D97-AF65-F5344CB8AC3E}">
        <p14:creationId xmlns:p14="http://schemas.microsoft.com/office/powerpoint/2010/main" val="19381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9265D0-CCB4-441B-AC00-D6D3780FBFEF}"/>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D07D69CD-285B-435A-A429-723293BF1CB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C9972978-7853-434C-90AD-6E49FCAB27E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831736E-CEE4-4455-9CB1-6A1C5B89373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34BB19D3-3558-475C-B08C-B85D4FAD3D96}"/>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为什么要概率加密</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4548F8B-2588-45CD-93C9-CB0FE582E0AD}"/>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6F3B1316-93D6-4889-A875-ADC89EBA967E}"/>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7F297325-62CE-4079-A411-C5C8859060A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A65A257-5C96-4422-8FB1-9AF1C078B7D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F89CFE32-0B51-484A-841E-D2C8D318972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3AE8BC0A-C88C-47E0-A1B8-6BB79D92F7D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8BE79839-F197-46AE-ABFD-391958CA83A1}"/>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8117F597-772B-4D4F-ABCF-04FF658BE16C}"/>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DECED9E0-1B0D-4BFA-B89F-ADF9CB19408B}"/>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3C39BB6-54C2-44A9-A85E-BCF3496B493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684E848B-4529-4092-8A16-EC81A086F8F8}"/>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9D1794BE-1234-4288-8F36-49B21C50021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6916F58-6608-4F07-A050-85F01AD2CAA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5936C9D-8734-4557-BD6A-7A318EBDD551}"/>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EE13E44D-CE7B-4D76-9677-5D28C73661B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A1F63465-DA59-4B81-ADFA-17C63166FE13}"/>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17D44AB7-7D11-4210-93E0-8F1CC9BCA238}"/>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FBDAC7E-47D0-44BB-B9F4-9A1B54D7A5A0}"/>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614642F-E0E8-4C9C-A2C7-C144B2FF6E45}"/>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34EA37C8-32DA-4E42-B6D4-0F28C848DBF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A49B8F70-605C-4EE8-92BD-5841E3FEF95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3EC3290B-39B4-4711-85D3-1A24ADE269D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9C39A557-2E55-4F37-BDC9-BF193EC3467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9664581-820A-449C-8493-39F44344269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E38AC3B3-511D-46B4-88AD-B2FB5426AB8B}"/>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F2D2F86E-D3C5-4E8D-9EBE-B62A16232166}"/>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7A0CEF6-D354-4684-BB28-1B54ADF9348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7F25FC44-534F-4714-81F7-A339115DBDD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B945E54-2D76-4736-BFA7-026CFED01E1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27F5365A-BD2F-435D-BA76-B724FB9EBF0F}"/>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B5B40B73-17E1-4010-8218-923379BEA4FC}"/>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CF61F97-64DC-481C-965F-6C6DE521793A}"/>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61D7134-E23B-4C6E-BA3D-E13A8A4264F3}"/>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605D229-B63C-4BF4-ADEA-D79383E8C3A0}"/>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257B8223-2F1D-4699-BADC-F9F2FB3B5F59}"/>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7E696D5-0EE6-4BC5-8A68-3E35CBC83715}"/>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A1B0A219-9111-49F5-A2EA-696A93F4E7E6}"/>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2B0BF3A2-302E-4391-B332-B1537EBE74B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F99EF65-280C-4AD9-9DF4-E6F0D686BAD4}"/>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DE6518D9-8A5B-4618-A45E-224FDA96D23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300CE7DB-AA8F-4FDA-B5EF-A773CAD0EFA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8C93568-56EB-4ECF-B7D9-8E26CBC3AFDC}"/>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8FFE857B-85B7-44EF-834B-15E538F2CD6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D0A56F31-4104-492B-B709-554860C0B4B1}"/>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97685D7-F42A-4ECB-B9D3-25D2611A57CD}"/>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202A0E60-8160-4B32-A2B2-0058775A373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43CF812-5697-405F-AA8B-E43008B780B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AFD7A056-C5D1-4132-B61E-53CB7A26B22D}"/>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AEC6E56-3460-4BB3-96DD-CF98EAA696A7}"/>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B6CE390-1BA0-48E2-A540-471553F32A67}"/>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AE7E092-C98E-4E49-A77C-45BE8EEEF817}"/>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C623F86-2A88-43AA-8F55-F3CE3738393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8301FF3D-29AC-4547-A9ED-1E6CD18A009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8DF98CB-2844-4208-B334-79E7D232DE5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6B89F8EA-5C71-463C-9DFD-E96BBE43000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582C2E99-F960-4C56-A882-D404B28270A1}"/>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07C53931-EE82-46E7-A080-2A962EED2BB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783CEF40-1EC8-4F47-9FCA-CAB2FB8C66D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F23C7DBC-FD58-4EEC-8FAB-E42A3E2BBEF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3288FD3B-BFF3-4A14-9243-79B6B25826A2}"/>
              </a:ext>
            </a:extLst>
          </p:cNvPr>
          <p:cNvSpPr txBox="1">
            <a:spLocks noChangeArrowheads="1"/>
          </p:cNvSpPr>
          <p:nvPr/>
        </p:nvSpPr>
        <p:spPr bwMode="auto">
          <a:xfrm>
            <a:off x="1421149" y="1422402"/>
            <a:ext cx="9465923" cy="138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（无条件安全）完善保密的局限性</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密钥至少要与明文一样长（</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长密钥</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密钥只能使用一次</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“一次性”</a:t>
            </a:r>
          </a:p>
        </p:txBody>
      </p:sp>
      <p:grpSp>
        <p:nvGrpSpPr>
          <p:cNvPr id="69" name="组合 68">
            <a:extLst>
              <a:ext uri="{FF2B5EF4-FFF2-40B4-BE49-F238E27FC236}">
                <a16:creationId xmlns:a16="http://schemas.microsoft.com/office/drawing/2014/main" id="{F0F19BDD-490F-46DD-BF06-9A462901E601}"/>
              </a:ext>
            </a:extLst>
          </p:cNvPr>
          <p:cNvGrpSpPr/>
          <p:nvPr/>
        </p:nvGrpSpPr>
        <p:grpSpPr>
          <a:xfrm>
            <a:off x="2723207" y="3683524"/>
            <a:ext cx="6745585" cy="572258"/>
            <a:chOff x="1618171" y="1650706"/>
            <a:chExt cx="9027999" cy="2016519"/>
          </a:xfrm>
        </p:grpSpPr>
        <p:grpSp>
          <p:nvGrpSpPr>
            <p:cNvPr id="70" name="组合 69">
              <a:extLst>
                <a:ext uri="{FF2B5EF4-FFF2-40B4-BE49-F238E27FC236}">
                  <a16:creationId xmlns:a16="http://schemas.microsoft.com/office/drawing/2014/main" id="{628DA9F5-4FA0-4B5D-BD71-86F188F17BE6}"/>
                </a:ext>
              </a:extLst>
            </p:cNvPr>
            <p:cNvGrpSpPr/>
            <p:nvPr/>
          </p:nvGrpSpPr>
          <p:grpSpPr>
            <a:xfrm>
              <a:off x="1618171" y="1650706"/>
              <a:ext cx="9027999" cy="2016519"/>
              <a:chOff x="1621064" y="1602581"/>
              <a:chExt cx="9027999" cy="1510864"/>
            </a:xfrm>
          </p:grpSpPr>
          <p:sp>
            <p:nvSpPr>
              <p:cNvPr id="72" name="矩形 71">
                <a:extLst>
                  <a:ext uri="{FF2B5EF4-FFF2-40B4-BE49-F238E27FC236}">
                    <a16:creationId xmlns:a16="http://schemas.microsoft.com/office/drawing/2014/main" id="{7B58CA0B-8688-456F-A897-5ABC33B44252}"/>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41BD346-D6BB-473F-8D81-39458FB68C29}"/>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1" name="矩形 70">
              <a:extLst>
                <a:ext uri="{FF2B5EF4-FFF2-40B4-BE49-F238E27FC236}">
                  <a16:creationId xmlns:a16="http://schemas.microsoft.com/office/drawing/2014/main" id="{6B4AE6DA-31C1-4256-B04A-28AEFD96A6A1}"/>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利用计算上的松弛（计算安全）打破局限性</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cxnSp>
        <p:nvCxnSpPr>
          <p:cNvPr id="75" name="直接连接符 74">
            <a:extLst>
              <a:ext uri="{FF2B5EF4-FFF2-40B4-BE49-F238E27FC236}">
                <a16:creationId xmlns:a16="http://schemas.microsoft.com/office/drawing/2014/main" id="{E9FCF878-C420-4E02-960E-6EF26F9276EB}"/>
              </a:ext>
            </a:extLst>
          </p:cNvPr>
          <p:cNvCxnSpPr>
            <a:cxnSpLocks/>
            <a:endCxn id="66" idx="3"/>
          </p:cNvCxnSpPr>
          <p:nvPr/>
        </p:nvCxnSpPr>
        <p:spPr>
          <a:xfrm>
            <a:off x="1146061" y="2114482"/>
            <a:ext cx="9741011" cy="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74" name="组合 73">
            <a:extLst>
              <a:ext uri="{FF2B5EF4-FFF2-40B4-BE49-F238E27FC236}">
                <a16:creationId xmlns:a16="http://schemas.microsoft.com/office/drawing/2014/main" id="{132AF674-4CDC-46ED-BDDA-E5A002C612C3}"/>
              </a:ext>
            </a:extLst>
          </p:cNvPr>
          <p:cNvGrpSpPr/>
          <p:nvPr/>
        </p:nvGrpSpPr>
        <p:grpSpPr>
          <a:xfrm>
            <a:off x="8460419" y="1244997"/>
            <a:ext cx="3213716" cy="572258"/>
            <a:chOff x="1618171" y="1650706"/>
            <a:chExt cx="9027999" cy="2016519"/>
          </a:xfrm>
        </p:grpSpPr>
        <p:grpSp>
          <p:nvGrpSpPr>
            <p:cNvPr id="76" name="组合 75">
              <a:extLst>
                <a:ext uri="{FF2B5EF4-FFF2-40B4-BE49-F238E27FC236}">
                  <a16:creationId xmlns:a16="http://schemas.microsoft.com/office/drawing/2014/main" id="{D3772D79-41E7-4411-A14E-16B398EA4EF4}"/>
                </a:ext>
              </a:extLst>
            </p:cNvPr>
            <p:cNvGrpSpPr/>
            <p:nvPr/>
          </p:nvGrpSpPr>
          <p:grpSpPr>
            <a:xfrm>
              <a:off x="1618171" y="1650706"/>
              <a:ext cx="9027999" cy="2016519"/>
              <a:chOff x="1621064" y="1602581"/>
              <a:chExt cx="9027999" cy="1510864"/>
            </a:xfrm>
          </p:grpSpPr>
          <p:sp>
            <p:nvSpPr>
              <p:cNvPr id="78" name="矩形 77">
                <a:extLst>
                  <a:ext uri="{FF2B5EF4-FFF2-40B4-BE49-F238E27FC236}">
                    <a16:creationId xmlns:a16="http://schemas.microsoft.com/office/drawing/2014/main" id="{4882FA87-C29A-4A53-8808-6722FFC33A35}"/>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D7C7C595-DCA8-4944-8F6C-6A39678F2AB4}"/>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7" name="矩形 76">
              <a:extLst>
                <a:ext uri="{FF2B5EF4-FFF2-40B4-BE49-F238E27FC236}">
                  <a16:creationId xmlns:a16="http://schemas.microsoft.com/office/drawing/2014/main" id="{FE984F3C-B391-4A53-93EF-450BC0A6AA2A}"/>
                </a:ext>
              </a:extLst>
            </p:cNvPr>
            <p:cNvSpPr/>
            <p:nvPr/>
          </p:nvSpPr>
          <p:spPr>
            <a:xfrm>
              <a:off x="1867303"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可以通过</a:t>
              </a:r>
              <a:r>
                <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PRBG</a:t>
              </a: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打破</a:t>
              </a:r>
              <a:endParaRPr lang="en-US" altLang="zh-CN" sz="2400" baseline="300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405702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3C02C63-9871-42A7-8206-969BBB75D4E8}"/>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A9D1A635-1504-4B15-B613-D6604B199E66}"/>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4998C28E-CF25-4265-85F4-EA56A0F80424}"/>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085BC2C7-E50F-4EC2-BEEE-98563510BE10}"/>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7264830A-BFA6-4520-B347-E95560C2406B}"/>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伪随机置换</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317C53D-1492-40F5-B757-2E48DC5CC0AF}"/>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1A6E0B4C-7B4D-44E2-B485-E043D13C71E8}"/>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0A7ECF99-80F6-4F5F-96E6-F11CA32B0AC6}"/>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B85E1728-C477-4778-90AE-83DC984B0C9F}"/>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547B20EA-98F6-48C6-BE8B-260AFE4B1ABA}"/>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7B90C8E0-B004-45B4-B62E-E433ED6D0541}"/>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D2D469A2-61E4-4511-B35F-2F9902A9C4AC}"/>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E6FE7D08-D92C-46F4-A7B7-8B5EF9E321F2}"/>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40459CED-69B3-4FF5-91C0-DC69D094F639}"/>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9D19FB77-5A5A-424A-AE60-F4DC69F6AE9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74FC9E2E-4C6D-416A-B817-A263D0D6DBAC}"/>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6B133C01-1471-473B-9920-DD990A56A37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69D7B90C-5DA4-406D-BD5C-9C0DF2CB387D}"/>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94BA9FB7-D264-4DC0-944A-018515CBD7FF}"/>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E804D25C-897A-41B5-B84A-F8CC29A52512}"/>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E7021779-1480-4F9E-B11D-FA00A223B53F}"/>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12DDED2B-83E2-496C-922A-DB07EF71EA5C}"/>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C1B5FED9-D377-45AB-8B59-C9FD5ACB73E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E03507A-E5BD-4C1E-AA30-16ABB3619FB5}"/>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05BAC757-834C-4EC1-8E8A-28933D1F65BB}"/>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B747DC43-3E90-44C9-901F-4708629EFD4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FCF06D31-815A-4CE9-9D36-42BF432E1968}"/>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B917D1AF-AA98-4EFE-9BA5-0665C69F41E2}"/>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89F4B69F-8023-4C32-8CDA-AF3B789D26E8}"/>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2A933DB2-ACE1-4118-8D6E-6528D5521906}"/>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8FE55250-E0A8-42D6-B051-DB0CC978DCC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EA067D3B-BDCD-4EE1-9878-D44166A715BB}"/>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EEA482A5-9DFC-46FD-BB1E-7F6D28895481}"/>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3774473F-99EB-46E4-BDCD-3AE2AC9FD95F}"/>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E004171A-9790-4302-9076-C6D232AFB830}"/>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3B31D299-7256-451B-8B19-10642680FDF8}"/>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8DD26CA6-6FA7-4130-BA9E-61BF49E822B2}"/>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67938F57-2358-4CB7-B8A0-F8C283DEF93E}"/>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B127BB21-AD11-4B86-8ADA-DBEDB410E673}"/>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71103997-81CF-428F-9717-22906587BEEA}"/>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B26FE6F-1FE0-4547-87FE-0ED57C49F7A1}"/>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922F7311-3568-4943-8EB4-263D9BFBB9C4}"/>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130337D5-841D-451A-90AC-AE23AC562718}"/>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1F9383C6-D7B3-4A99-8A70-E56D69C34CD5}"/>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D9C5DAFA-157D-4987-9251-DFB77D2F2A22}"/>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45D324A7-864C-4AF3-BED7-C691A62CFB5A}"/>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9927889F-B465-4144-96FA-AD8424C62A9A}"/>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36C3C5CC-73B8-42D8-A1DE-142279C2C596}"/>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3FF3CBA3-C32B-4E86-8835-EAEFDB55505C}"/>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CA87CF6D-DA6A-42F3-BDD4-6EC5E4E98D14}"/>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10C60988-8E30-4955-BA05-68B89DED9A63}"/>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C3193306-D541-4010-BE5E-5C4643747CD9}"/>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D25952C7-62BF-4FEE-84C9-5C3DE72E4AB8}"/>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6F7040A0-9727-4D93-AE86-148EBF705EF0}"/>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1849EA9C-E0A2-4D83-B092-8FCCE92AEF7F}"/>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8E3AA2E-BA02-4BA5-AFE1-4AC1C4C93838}"/>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4882967F-3BE8-4074-AE02-A655C0703B2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9B1E4739-849C-4440-A534-26C995352687}"/>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DD630D21-00C8-4855-A68F-C77984ACCD15}"/>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ACCB58DB-49FC-443B-8174-2BF4B6365621}"/>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5A12F895-649D-492E-B198-14078E3107B6}"/>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28E871A5-E272-446E-9970-65FFF0DF409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23DB712C-2063-49C4-969F-D5413D74D1C6}"/>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300CE51E-A3E4-4FF4-925C-62410C533DFB}"/>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5633D451-DF4E-4A05-8034-A68FB296A9F0}"/>
              </a:ext>
            </a:extLst>
          </p:cNvPr>
          <p:cNvSpPr txBox="1">
            <a:spLocks noChangeArrowheads="1"/>
          </p:cNvSpPr>
          <p:nvPr/>
        </p:nvSpPr>
        <p:spPr bwMode="auto">
          <a:xfrm>
            <a:off x="1421149" y="1422402"/>
            <a:ext cx="9465923" cy="227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什么是置换？什么是带密钥的置换？什么是带密钥的有效置换</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令</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有效的</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长度保留的带密钥的函数，如果</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单射</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，那么</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是一个带密钥的置换</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如果给定</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，存在一个多项式时间算法能够计算</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，则这个带密钥的置换是有效的</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7" name="文本框 2">
            <a:extLst>
              <a:ext uri="{FF2B5EF4-FFF2-40B4-BE49-F238E27FC236}">
                <a16:creationId xmlns:a16="http://schemas.microsoft.com/office/drawing/2014/main" id="{B3605E81-2A37-4C79-8A5D-22C3B248F0A1}"/>
              </a:ext>
            </a:extLst>
          </p:cNvPr>
          <p:cNvSpPr txBox="1">
            <a:spLocks noChangeArrowheads="1"/>
          </p:cNvSpPr>
          <p:nvPr/>
        </p:nvSpPr>
        <p:spPr bwMode="auto">
          <a:xfrm>
            <a:off x="1421148" y="3692960"/>
            <a:ext cx="9465923" cy="271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令</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是有效的带密钥的置换，称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伪随机置换</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如果其满足对所有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区分器</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而言存在一个可忽略函数</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i="1" baseline="1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其中</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是从</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比特串置换的集合中均匀随机选择的</a:t>
            </a:r>
            <a:endPar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63291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9A211D7-F643-4843-B4F7-EF99BE73493A}"/>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F2CC57CE-AE05-4063-B601-0F8B426E261D}"/>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267BA84F-018D-427B-807F-7ACB2284235A}"/>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D56FE6C7-79AB-4023-AB14-5005DCA92E07}"/>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17751B06-FEDE-4DCB-B3D4-FEA6B5760DED}"/>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伪随机置换</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强伪随机置换</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5ABBAD6-D803-4813-A314-35BB0C89B450}"/>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8078761A-BD0B-487A-975E-C2858ED1CF45}"/>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73BEB09E-1D2C-4726-AEB6-916AD7CB40F7}"/>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DDBF422E-90C9-4A1A-A81D-A65864BB4E0B}"/>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2E02F5E5-04DA-4E01-A4A5-7AA7F9B2D6D6}"/>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C59E34D4-361C-4140-B256-C05B070F733F}"/>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6B9C8534-05B2-48AE-9093-123FF75E8064}"/>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42AE7956-176A-49E8-817E-04A01A54CC1A}"/>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26BCBE49-019D-44B5-93D9-4519AF78BC80}"/>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EA4874BF-AAF4-421D-BD38-F933C2CC2041}"/>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E80FB49C-9058-406C-A0EF-E14C229A71E5}"/>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C9581F44-E660-4524-989D-3EDF1E5C0510}"/>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9874D9BF-206E-4760-8ED9-141BB9F8C24B}"/>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6AC3EBA9-1A9D-43FD-A1C2-750428558DA4}"/>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2FC58814-40B9-4378-A9C1-B6F5D8E01094}"/>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3EF3E0B2-50C9-4871-B9FB-7DB5F2263B5D}"/>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4CB20CE8-BE59-4B56-B3FD-125110D2C96A}"/>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57A0D27E-6315-41EA-8836-D630F21423E4}"/>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C464DFF0-BB82-486D-BF0C-31960A20FDD0}"/>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D2C4D48A-00F3-4D48-B8F0-EB6B82A3F9CD}"/>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88341F8D-1762-4CFF-87FA-3C6CA137152C}"/>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F8304478-F002-4082-AD1F-75438CAB93BB}"/>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EE4EFF40-9206-40D7-BF31-15B332CE2AF2}"/>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C4C48286-0954-43C8-AFCE-ABEE7AD4C4AB}"/>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300BAC75-E48C-41C1-B96D-B53586CDB564}"/>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8F826225-F6E2-4947-AE0D-218E1F8FFC7F}"/>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AB30985-3C4D-4F41-AD3A-9765D5D2A35D}"/>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E58150AF-A4BD-4793-8EE9-8D79B0F21817}"/>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73E84F21-9A6F-4FAC-BB59-E553F7DB4F21}"/>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E2124E8B-3F16-46E6-8C25-1870717232F2}"/>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606CE273-5A2D-4402-A650-D94518C060BB}"/>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535DBDF-7BB9-428A-825E-EED6BA9F6078}"/>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4FFC5936-FBA2-4BF7-84F5-6FC7E93AB0CF}"/>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F4B98789-9A09-4F72-BE6F-BC8A5344F7F4}"/>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E4EB560A-FB51-4326-A99A-44DD80B510D5}"/>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C7084EF2-67AE-4CEC-A8A4-F68575B29132}"/>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1DBDFE73-7E65-432B-AF5C-DD5A5E9D07EA}"/>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F49DE37B-347A-4DA8-8368-7379900143E8}"/>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E89F9506-B8DF-4D07-BCB8-998E6EE7E039}"/>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1CB8640E-577E-4EBA-A345-081116960027}"/>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33731633-6779-4981-B65E-14520023EABF}"/>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CA2425BF-7948-4E85-A563-19BAD2387189}"/>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536A13D-C652-4D24-A578-5785E69E7692}"/>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75994392-3293-4351-8CC4-9FE9DA03D2B7}"/>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4C4FB9DF-C299-4DB7-99E8-092EB3F468AC}"/>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5817B321-4BA4-4E5E-83F3-F75FDFE6B605}"/>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716C01C4-6F5B-470A-9538-5AC93973DBFE}"/>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592F75E4-8C2F-48BF-9F8F-C09C8F1C984B}"/>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0C5C72E6-A2B7-4F4F-A936-AECDBD692309}"/>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BF355887-B44F-46C8-8AC1-064FFDAEC59B}"/>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8412B1A-C6E1-44E6-9164-642C4FDFA78A}"/>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14B57D4A-C00B-4C5D-962B-DC9152ECD39B}"/>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216DA90B-DB1F-4D9F-BA82-2EDB1E19833D}"/>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975D9C52-2049-44E8-BC77-6D7F4515B163}"/>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74851408-842F-44E4-8E1C-554B4D686EC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BD337260-B6E5-461E-8720-DCBCC715298D}"/>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1AC567B1-3FCC-49F2-99AA-43539C93C5FD}"/>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4AEB39F7-BDD6-4937-8D19-D36F8EBAF8B9}"/>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C5CD6E38-ED92-4C37-99A3-EE5AACB16855}"/>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A38C6EE1-ECEA-494B-914E-863C9CCA8D68}"/>
              </a:ext>
            </a:extLst>
          </p:cNvPr>
          <p:cNvSpPr txBox="1">
            <a:spLocks noChangeArrowheads="1"/>
          </p:cNvSpPr>
          <p:nvPr/>
        </p:nvSpPr>
        <p:spPr bwMode="auto">
          <a:xfrm>
            <a:off x="1421149" y="1422402"/>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命题</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如果</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是一个伪随机置换，则也是一个伪随机函数</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（提示：随机置换和随机函数在概率多项式时间内不可区分）</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7" name="文本框 2">
            <a:extLst>
              <a:ext uri="{FF2B5EF4-FFF2-40B4-BE49-F238E27FC236}">
                <a16:creationId xmlns:a16="http://schemas.microsoft.com/office/drawing/2014/main" id="{980F50CC-485C-411C-AA21-A47C626178E1}"/>
              </a:ext>
            </a:extLst>
          </p:cNvPr>
          <p:cNvSpPr txBox="1">
            <a:spLocks noChangeArrowheads="1"/>
          </p:cNvSpPr>
          <p:nvPr/>
        </p:nvSpPr>
        <p:spPr bwMode="auto">
          <a:xfrm>
            <a:off x="1421149" y="2844546"/>
            <a:ext cx="9465923" cy="271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令</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是有效的带密钥的置换，称</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强伪随机置换</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如果其满足对所有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区分器</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而言存在一个可忽略函数</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i="1" baseline="1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i="1" baseline="1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000" baseline="6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D</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000" baseline="6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其中</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上均匀随机选取，</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是从</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比特串置换的集合中均匀随机选择的</a:t>
            </a:r>
            <a:endPar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98152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A2784AA6-588C-4463-B6A4-4DE2692C6A40}"/>
              </a:ext>
            </a:extLst>
          </p:cNvPr>
          <p:cNvSpPr txBox="1">
            <a:spLocks noChangeArrowheads="1"/>
          </p:cNvSpPr>
          <p:nvPr/>
        </p:nvSpPr>
        <p:spPr bwMode="auto">
          <a:xfrm>
            <a:off x="1421149" y="4500295"/>
            <a:ext cx="9465923"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：（强）伪随机置换存在吗？我们应该如何看待？</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0E021E2E-3940-44ED-90F5-FDD1FBBAF9B6}"/>
              </a:ext>
            </a:extLst>
          </p:cNvPr>
          <p:cNvGrpSpPr/>
          <p:nvPr/>
        </p:nvGrpSpPr>
        <p:grpSpPr>
          <a:xfrm>
            <a:off x="458000" y="379930"/>
            <a:ext cx="7894147" cy="688062"/>
            <a:chOff x="458000" y="379930"/>
            <a:chExt cx="7894147" cy="688062"/>
          </a:xfrm>
        </p:grpSpPr>
        <p:grpSp>
          <p:nvGrpSpPr>
            <p:cNvPr id="5" name="组合 4">
              <a:extLst>
                <a:ext uri="{FF2B5EF4-FFF2-40B4-BE49-F238E27FC236}">
                  <a16:creationId xmlns:a16="http://schemas.microsoft.com/office/drawing/2014/main" id="{5FEC30A5-A2B1-47F1-9F1B-F9F9260D3AB1}"/>
                </a:ext>
              </a:extLst>
            </p:cNvPr>
            <p:cNvGrpSpPr/>
            <p:nvPr/>
          </p:nvGrpSpPr>
          <p:grpSpPr>
            <a:xfrm>
              <a:off x="458000" y="379930"/>
              <a:ext cx="688062" cy="688062"/>
              <a:chOff x="633189" y="876180"/>
              <a:chExt cx="688062" cy="688062"/>
            </a:xfrm>
          </p:grpSpPr>
          <p:sp>
            <p:nvSpPr>
              <p:cNvPr id="66" name="椭圆 65">
                <a:extLst>
                  <a:ext uri="{FF2B5EF4-FFF2-40B4-BE49-F238E27FC236}">
                    <a16:creationId xmlns:a16="http://schemas.microsoft.com/office/drawing/2014/main" id="{28111283-B353-4E25-85A2-F7DDB5A11BF2}"/>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7" name="椭圆 66">
                <a:extLst>
                  <a:ext uri="{FF2B5EF4-FFF2-40B4-BE49-F238E27FC236}">
                    <a16:creationId xmlns:a16="http://schemas.microsoft.com/office/drawing/2014/main" id="{381D10A6-4A97-4590-AC73-E5233A9E9035}"/>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6" name="文本框 5">
              <a:extLst>
                <a:ext uri="{FF2B5EF4-FFF2-40B4-BE49-F238E27FC236}">
                  <a16:creationId xmlns:a16="http://schemas.microsoft.com/office/drawing/2014/main" id="{3CEEA0B1-1B9D-4990-81D6-83E17D81F744}"/>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伪随机置换</a:t>
              </a:r>
              <a:r>
                <a:rPr lang="en-US" altLang="zh-CN" sz="3200" spc="-150" dirty="0">
                  <a:solidFill>
                    <a:srgbClr val="002864"/>
                  </a:solidFill>
                  <a:latin typeface="思源宋体 CN Heavy" panose="02020900000000000000" pitchFamily="18" charset="-122"/>
                  <a:ea typeface="思源宋体 CN Heavy" panose="02020900000000000000" pitchFamily="18" charset="-122"/>
                </a:rPr>
                <a:t>——IND-CCA</a:t>
              </a:r>
              <a:r>
                <a:rPr lang="zh-CN" altLang="en-US" sz="3200" spc="-150" dirty="0">
                  <a:solidFill>
                    <a:srgbClr val="002864"/>
                  </a:solidFill>
                  <a:latin typeface="思源宋体 CN Heavy" panose="02020900000000000000" pitchFamily="18" charset="-122"/>
                  <a:ea typeface="思源宋体 CN Heavy" panose="02020900000000000000" pitchFamily="18" charset="-122"/>
                </a:rPr>
                <a:t>方案构造</a:t>
              </a:r>
            </a:p>
          </p:txBody>
        </p:sp>
        <p:grpSp>
          <p:nvGrpSpPr>
            <p:cNvPr id="7"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184006-A239-4AFB-88BF-13EA35D3355A}"/>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8" name="ïṧḷïḋe">
                <a:extLst>
                  <a:ext uri="{FF2B5EF4-FFF2-40B4-BE49-F238E27FC236}">
                    <a16:creationId xmlns:a16="http://schemas.microsoft.com/office/drawing/2014/main" id="{678BAE1B-69B4-4021-A7D5-56F462365778}"/>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ïṩļïḋe">
                <a:extLst>
                  <a:ext uri="{FF2B5EF4-FFF2-40B4-BE49-F238E27FC236}">
                    <a16:creationId xmlns:a16="http://schemas.microsoft.com/office/drawing/2014/main" id="{7090253D-3D97-427E-AA9B-48E392E632BA}"/>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Sļíḑé">
                <a:extLst>
                  <a:ext uri="{FF2B5EF4-FFF2-40B4-BE49-F238E27FC236}">
                    <a16:creationId xmlns:a16="http://schemas.microsoft.com/office/drawing/2014/main" id="{E6236057-BB27-4BF8-B14E-3B6F5BABE2B4}"/>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îšlîďè">
                <a:extLst>
                  <a:ext uri="{FF2B5EF4-FFF2-40B4-BE49-F238E27FC236}">
                    <a16:creationId xmlns:a16="http://schemas.microsoft.com/office/drawing/2014/main" id="{11D663FB-0293-4E85-8D36-B65C6CE62DAF}"/>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ṧ1ïďé">
                <a:extLst>
                  <a:ext uri="{FF2B5EF4-FFF2-40B4-BE49-F238E27FC236}">
                    <a16:creationId xmlns:a16="http://schemas.microsoft.com/office/drawing/2014/main" id="{899B9467-D95B-4ED4-8ADD-B7781CF491E1}"/>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ḻiḍè">
                <a:extLst>
                  <a:ext uri="{FF2B5EF4-FFF2-40B4-BE49-F238E27FC236}">
                    <a16:creationId xmlns:a16="http://schemas.microsoft.com/office/drawing/2014/main" id="{2770CC5E-BFA9-4D96-9B2F-6C2802B314F0}"/>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í$líḍé">
                <a:extLst>
                  <a:ext uri="{FF2B5EF4-FFF2-40B4-BE49-F238E27FC236}">
                    <a16:creationId xmlns:a16="http://schemas.microsoft.com/office/drawing/2014/main" id="{56ABE6BF-4013-4BE4-84E3-F835112FDBCA}"/>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5" name="ísļíḓe">
                <a:extLst>
                  <a:ext uri="{FF2B5EF4-FFF2-40B4-BE49-F238E27FC236}">
                    <a16:creationId xmlns:a16="http://schemas.microsoft.com/office/drawing/2014/main" id="{AE934326-51D4-4111-A6C9-8F55C05D19AA}"/>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iṡ1îḋê">
                <a:extLst>
                  <a:ext uri="{FF2B5EF4-FFF2-40B4-BE49-F238E27FC236}">
                    <a16:creationId xmlns:a16="http://schemas.microsoft.com/office/drawing/2014/main" id="{A95CF35F-534D-4B9C-B19C-14D5DF5ED15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sḻíďè">
                <a:extLst>
                  <a:ext uri="{FF2B5EF4-FFF2-40B4-BE49-F238E27FC236}">
                    <a16:creationId xmlns:a16="http://schemas.microsoft.com/office/drawing/2014/main" id="{9EFE7AE7-F687-487E-BF58-4D77F4CC3A93}"/>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Sļïḍe">
                <a:extLst>
                  <a:ext uri="{FF2B5EF4-FFF2-40B4-BE49-F238E27FC236}">
                    <a16:creationId xmlns:a16="http://schemas.microsoft.com/office/drawing/2014/main" id="{997F1328-FCCA-48C7-BE92-9F545A986832}"/>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isļídè">
                <a:extLst>
                  <a:ext uri="{FF2B5EF4-FFF2-40B4-BE49-F238E27FC236}">
                    <a16:creationId xmlns:a16="http://schemas.microsoft.com/office/drawing/2014/main" id="{01EA46A6-308E-4536-9895-50D4A05A6179}"/>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śļîḋé">
                <a:extLst>
                  <a:ext uri="{FF2B5EF4-FFF2-40B4-BE49-F238E27FC236}">
                    <a16:creationId xmlns:a16="http://schemas.microsoft.com/office/drawing/2014/main" id="{BCECDA64-9737-4CAB-B93C-D1AD838E3A4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ṣ1ïḓè">
                <a:extLst>
                  <a:ext uri="{FF2B5EF4-FFF2-40B4-BE49-F238E27FC236}">
                    <a16:creationId xmlns:a16="http://schemas.microsoft.com/office/drawing/2014/main" id="{777A1547-A31B-41BB-9E71-9B4AE0B85D1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îşḷiḓe">
                <a:extLst>
                  <a:ext uri="{FF2B5EF4-FFF2-40B4-BE49-F238E27FC236}">
                    <a16:creationId xmlns:a16="http://schemas.microsoft.com/office/drawing/2014/main" id="{BE64E67A-E86D-4196-AD1D-C0CCC5C08A92}"/>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šľïḑè">
                <a:extLst>
                  <a:ext uri="{FF2B5EF4-FFF2-40B4-BE49-F238E27FC236}">
                    <a16:creationId xmlns:a16="http://schemas.microsoft.com/office/drawing/2014/main" id="{617DF1A2-761A-4202-AA32-8370098F6428}"/>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ïṥḷîḋé">
                <a:extLst>
                  <a:ext uri="{FF2B5EF4-FFF2-40B4-BE49-F238E27FC236}">
                    <a16:creationId xmlns:a16="http://schemas.microsoft.com/office/drawing/2014/main" id="{E8EC8BC2-7854-4FAF-8CE6-41CF8E58A5F5}"/>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îšlîḋê">
                <a:extLst>
                  <a:ext uri="{FF2B5EF4-FFF2-40B4-BE49-F238E27FC236}">
                    <a16:creationId xmlns:a16="http://schemas.microsoft.com/office/drawing/2014/main" id="{631EEC53-B848-4E18-B9C0-A5BFF4ED26E8}"/>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ṧḻiḓe">
                <a:extLst>
                  <a:ext uri="{FF2B5EF4-FFF2-40B4-BE49-F238E27FC236}">
                    <a16:creationId xmlns:a16="http://schemas.microsoft.com/office/drawing/2014/main" id="{AF77F0C7-AF39-4269-8994-EC759F9B843B}"/>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íSliḋè">
                <a:extLst>
                  <a:ext uri="{FF2B5EF4-FFF2-40B4-BE49-F238E27FC236}">
                    <a16:creationId xmlns:a16="http://schemas.microsoft.com/office/drawing/2014/main" id="{C8BBD005-7EAA-4045-8D2C-5B1E23146F8F}"/>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ísľíďe">
                <a:extLst>
                  <a:ext uri="{FF2B5EF4-FFF2-40B4-BE49-F238E27FC236}">
                    <a16:creationId xmlns:a16="http://schemas.microsoft.com/office/drawing/2014/main" id="{170C4AE0-E0C8-441D-972F-B50375185BC6}"/>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ṩḷiḓé">
                <a:extLst>
                  <a:ext uri="{FF2B5EF4-FFF2-40B4-BE49-F238E27FC236}">
                    <a16:creationId xmlns:a16="http://schemas.microsoft.com/office/drawing/2014/main" id="{5C899DD2-ED8E-43A5-86CF-AC5059394EE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ïsľíḋê">
                <a:extLst>
                  <a:ext uri="{FF2B5EF4-FFF2-40B4-BE49-F238E27FC236}">
                    <a16:creationId xmlns:a16="http://schemas.microsoft.com/office/drawing/2014/main" id="{EF28B102-9DA2-4DD2-8EE0-631BBF4CCED7}"/>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ḷïḑê">
                <a:extLst>
                  <a:ext uri="{FF2B5EF4-FFF2-40B4-BE49-F238E27FC236}">
                    <a16:creationId xmlns:a16="http://schemas.microsoft.com/office/drawing/2014/main" id="{0DD1B0DF-D501-4695-8CA9-0564CEA2044C}"/>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í$1iḍé">
                <a:extLst>
                  <a:ext uri="{FF2B5EF4-FFF2-40B4-BE49-F238E27FC236}">
                    <a16:creationId xmlns:a16="http://schemas.microsoft.com/office/drawing/2014/main" id="{455DB896-1A1D-4929-9115-1C7EF73C133F}"/>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šľíḋe">
                <a:extLst>
                  <a:ext uri="{FF2B5EF4-FFF2-40B4-BE49-F238E27FC236}">
                    <a16:creationId xmlns:a16="http://schemas.microsoft.com/office/drawing/2014/main" id="{185BFCED-9806-4604-BB6F-18D49C119F67}"/>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1iḑê">
                <a:extLst>
                  <a:ext uri="{FF2B5EF4-FFF2-40B4-BE49-F238E27FC236}">
                    <a16:creationId xmlns:a16="http://schemas.microsoft.com/office/drawing/2014/main" id="{2ADAC475-91F7-40DF-A3AF-06590F8E6930}"/>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i$1iḋé">
                <a:extLst>
                  <a:ext uri="{FF2B5EF4-FFF2-40B4-BE49-F238E27FC236}">
                    <a16:creationId xmlns:a16="http://schemas.microsoft.com/office/drawing/2014/main" id="{79C24B5D-8F65-4E14-9F7C-58DBFED88F8E}"/>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ïşḷíďè">
                <a:extLst>
                  <a:ext uri="{FF2B5EF4-FFF2-40B4-BE49-F238E27FC236}">
                    <a16:creationId xmlns:a16="http://schemas.microsoft.com/office/drawing/2014/main" id="{5D1B6257-B60F-49DE-9570-E0CBB6DA25D1}"/>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ïṩľídé">
                <a:extLst>
                  <a:ext uri="{FF2B5EF4-FFF2-40B4-BE49-F238E27FC236}">
                    <a16:creationId xmlns:a16="http://schemas.microsoft.com/office/drawing/2014/main" id="{8EB87586-55E1-4189-A841-A3563366E7A8}"/>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iş1idê">
                <a:extLst>
                  <a:ext uri="{FF2B5EF4-FFF2-40B4-BE49-F238E27FC236}">
                    <a16:creationId xmlns:a16="http://schemas.microsoft.com/office/drawing/2014/main" id="{B5025A9D-DBDF-4584-A81A-2319976AF82F}"/>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íŝḻiḋe">
                <a:extLst>
                  <a:ext uri="{FF2B5EF4-FFF2-40B4-BE49-F238E27FC236}">
                    <a16:creationId xmlns:a16="http://schemas.microsoft.com/office/drawing/2014/main" id="{E8932408-15E6-46E9-93CC-CCC041C84761}"/>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Slïḑè">
                <a:extLst>
                  <a:ext uri="{FF2B5EF4-FFF2-40B4-BE49-F238E27FC236}">
                    <a16:creationId xmlns:a16="http://schemas.microsoft.com/office/drawing/2014/main" id="{0CE3CBA6-8E7D-4DA5-94A3-B0AAD8F869F9}"/>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ïs1íḋè">
                <a:extLst>
                  <a:ext uri="{FF2B5EF4-FFF2-40B4-BE49-F238E27FC236}">
                    <a16:creationId xmlns:a16="http://schemas.microsoft.com/office/drawing/2014/main" id="{3BD27139-970A-4DB5-BF45-4E3E796E21D5}"/>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ïŝḻiḍê">
                <a:extLst>
                  <a:ext uri="{FF2B5EF4-FFF2-40B4-BE49-F238E27FC236}">
                    <a16:creationId xmlns:a16="http://schemas.microsoft.com/office/drawing/2014/main" id="{EDF53EB1-6A79-403D-A207-EDD63F2E4569}"/>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3" name="îṧ1íďé">
                <a:extLst>
                  <a:ext uri="{FF2B5EF4-FFF2-40B4-BE49-F238E27FC236}">
                    <a16:creationId xmlns:a16="http://schemas.microsoft.com/office/drawing/2014/main" id="{B54D9349-F672-4057-AFEA-9A7DFFC87FA1}"/>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4" name="îS1íďè">
                <a:extLst>
                  <a:ext uri="{FF2B5EF4-FFF2-40B4-BE49-F238E27FC236}">
                    <a16:creationId xmlns:a16="http://schemas.microsoft.com/office/drawing/2014/main" id="{8B02DD49-00B2-49C3-B7A3-52204A5997E0}"/>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5" name="ïṣḷîḍê">
                <a:extLst>
                  <a:ext uri="{FF2B5EF4-FFF2-40B4-BE49-F238E27FC236}">
                    <a16:creationId xmlns:a16="http://schemas.microsoft.com/office/drawing/2014/main" id="{04E3290D-E23A-4F06-AC19-59C854A02FB1}"/>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šḷïḑê">
                <a:extLst>
                  <a:ext uri="{FF2B5EF4-FFF2-40B4-BE49-F238E27FC236}">
                    <a16:creationId xmlns:a16="http://schemas.microsoft.com/office/drawing/2014/main" id="{8FCB0355-8795-416C-A14A-FD86AADDA93B}"/>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ŝļîḍè">
                <a:extLst>
                  <a:ext uri="{FF2B5EF4-FFF2-40B4-BE49-F238E27FC236}">
                    <a16:creationId xmlns:a16="http://schemas.microsoft.com/office/drawing/2014/main" id="{80A8E410-2B03-4D72-AEE6-3DC5726304A6}"/>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śliḑè">
                <a:extLst>
                  <a:ext uri="{FF2B5EF4-FFF2-40B4-BE49-F238E27FC236}">
                    <a16:creationId xmlns:a16="http://schemas.microsoft.com/office/drawing/2014/main" id="{0AFA52A9-0D9C-4650-9F16-A8329140AACD}"/>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ṥ1îdé">
                <a:extLst>
                  <a:ext uri="{FF2B5EF4-FFF2-40B4-BE49-F238E27FC236}">
                    <a16:creationId xmlns:a16="http://schemas.microsoft.com/office/drawing/2014/main" id="{0EC7654B-91A2-454D-A6F6-3CE9D51F05A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ṣlîḑé">
                <a:extLst>
                  <a:ext uri="{FF2B5EF4-FFF2-40B4-BE49-F238E27FC236}">
                    <a16:creationId xmlns:a16="http://schemas.microsoft.com/office/drawing/2014/main" id="{D1EE0A3E-2681-4D32-BFDC-DBB54B72B7A5}"/>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sliďé">
                <a:extLst>
                  <a:ext uri="{FF2B5EF4-FFF2-40B4-BE49-F238E27FC236}">
                    <a16:creationId xmlns:a16="http://schemas.microsoft.com/office/drawing/2014/main" id="{1E206A7C-6A13-4994-B0C2-1DCFAEE24E3A}"/>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ŝliḓè">
                <a:extLst>
                  <a:ext uri="{FF2B5EF4-FFF2-40B4-BE49-F238E27FC236}">
                    <a16:creationId xmlns:a16="http://schemas.microsoft.com/office/drawing/2014/main" id="{E0FD9A91-DA53-4EAB-9F4E-A8B2CF6294B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3" name="iSļîḍé">
                <a:extLst>
                  <a:ext uri="{FF2B5EF4-FFF2-40B4-BE49-F238E27FC236}">
                    <a16:creationId xmlns:a16="http://schemas.microsoft.com/office/drawing/2014/main" id="{BA1CB6AD-5014-41D3-AD60-1506B11A8756}"/>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íṣ1íḑê">
                <a:extLst>
                  <a:ext uri="{FF2B5EF4-FFF2-40B4-BE49-F238E27FC236}">
                    <a16:creationId xmlns:a16="http://schemas.microsoft.com/office/drawing/2014/main" id="{49D9807E-E13E-4737-A0FF-43E15E3C265D}"/>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ïṥḷiḑê">
                <a:extLst>
                  <a:ext uri="{FF2B5EF4-FFF2-40B4-BE49-F238E27FC236}">
                    <a16:creationId xmlns:a16="http://schemas.microsoft.com/office/drawing/2014/main" id="{A48F62B0-9C53-4D2D-8FF2-5AC48D176D42}"/>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ïs1ïdè">
                <a:extLst>
                  <a:ext uri="{FF2B5EF4-FFF2-40B4-BE49-F238E27FC236}">
                    <a16:creationId xmlns:a16="http://schemas.microsoft.com/office/drawing/2014/main" id="{0CD7DA9D-EFED-4621-A173-50B3D98CC633}"/>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iŝľîdê">
                <a:extLst>
                  <a:ext uri="{FF2B5EF4-FFF2-40B4-BE49-F238E27FC236}">
                    <a16:creationId xmlns:a16="http://schemas.microsoft.com/office/drawing/2014/main" id="{B144F52E-8B23-4F14-B675-4DE7EFEA07D9}"/>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işḷïḍe">
                <a:extLst>
                  <a:ext uri="{FF2B5EF4-FFF2-40B4-BE49-F238E27FC236}">
                    <a16:creationId xmlns:a16="http://schemas.microsoft.com/office/drawing/2014/main" id="{50120A93-B8D0-4476-915B-AD8F1885CC5A}"/>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ṣ1îḋe">
                <a:extLst>
                  <a:ext uri="{FF2B5EF4-FFF2-40B4-BE49-F238E27FC236}">
                    <a16:creationId xmlns:a16="http://schemas.microsoft.com/office/drawing/2014/main" id="{B86DB673-5DBE-4665-ADB1-63A1AAC8ED86}"/>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60" name="îsļiḍè">
                <a:extLst>
                  <a:ext uri="{FF2B5EF4-FFF2-40B4-BE49-F238E27FC236}">
                    <a16:creationId xmlns:a16="http://schemas.microsoft.com/office/drawing/2014/main" id="{4933AFFB-F977-451A-93F6-8BCA2307BC36}"/>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ïṧ1íḋé">
                <a:extLst>
                  <a:ext uri="{FF2B5EF4-FFF2-40B4-BE49-F238E27FC236}">
                    <a16:creationId xmlns:a16="http://schemas.microsoft.com/office/drawing/2014/main" id="{10EA34BF-276C-4FEC-94EE-51129A74077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ḻíḑé">
                <a:extLst>
                  <a:ext uri="{FF2B5EF4-FFF2-40B4-BE49-F238E27FC236}">
                    <a16:creationId xmlns:a16="http://schemas.microsoft.com/office/drawing/2014/main" id="{3F3F968B-2756-4B14-A5CC-AB8A9974B4E9}"/>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iṣļiḋé">
                <a:extLst>
                  <a:ext uri="{FF2B5EF4-FFF2-40B4-BE49-F238E27FC236}">
                    <a16:creationId xmlns:a16="http://schemas.microsoft.com/office/drawing/2014/main" id="{C4603349-46D5-4849-A0D9-0D51D60B3DF9}"/>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iş1îḋe">
                <a:extLst>
                  <a:ext uri="{FF2B5EF4-FFF2-40B4-BE49-F238E27FC236}">
                    <a16:creationId xmlns:a16="http://schemas.microsoft.com/office/drawing/2014/main" id="{498D1C7C-201C-4DB7-B2A8-492853461DED}"/>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 name="ï$ḻiḋê">
                <a:extLst>
                  <a:ext uri="{FF2B5EF4-FFF2-40B4-BE49-F238E27FC236}">
                    <a16:creationId xmlns:a16="http://schemas.microsoft.com/office/drawing/2014/main" id="{D668C9B6-1D0E-4CC2-9F75-BE273C507B1D}"/>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8" name="文本框 2">
            <a:extLst>
              <a:ext uri="{FF2B5EF4-FFF2-40B4-BE49-F238E27FC236}">
                <a16:creationId xmlns:a16="http://schemas.microsoft.com/office/drawing/2014/main" id="{E72A1A0B-39A9-4FF9-A64E-BC842911AE74}"/>
              </a:ext>
            </a:extLst>
          </p:cNvPr>
          <p:cNvSpPr txBox="1">
            <a:spLocks noChangeArrowheads="1"/>
          </p:cNvSpPr>
          <p:nvPr/>
        </p:nvSpPr>
        <p:spPr bwMode="auto">
          <a:xfrm>
            <a:off x="1421149" y="1422402"/>
            <a:ext cx="9465923" cy="27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例</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一个满足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IND-CCA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的对称密钥加密方案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是一个强伪随机置换</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endPar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密钥生成算法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作为密钥并输出</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加密算法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/2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，定义输出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r || 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97720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DE2218D-D0DC-4F8F-9369-BA9A13AD748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E9934A04-B47E-4D7A-9806-82C304821F12}"/>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489A7C1C-A1CC-40A1-A6F3-90850A474312}"/>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B62369B9-E531-4CC0-86D3-4B29F45BF52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1B9600BC-55A6-4577-9F0D-6B323DD46EB1}"/>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伪随机置换</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分组密码</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E02498B-5227-4243-9E3D-6F9323A647AF}"/>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F83CA7E5-771B-4774-92D7-8A496A9C941F}"/>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806803C0-C15B-4BCE-B073-BD61CD07606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E475758C-34BE-4184-8ECD-60B9F06A637C}"/>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EA4781B1-67EE-4F99-B1BF-E81CC852D484}"/>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9305B546-459F-4ABD-8AE0-2203DF0934E7}"/>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6F899A90-F5DF-49FC-80FD-0B69551FD46E}"/>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5423D4F9-F7D3-496B-BFEF-90DCF56F6FC1}"/>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EA43959C-1AB3-4E8B-823D-72A753AC7499}"/>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57F3F20D-DF48-45CE-AD70-DFB443AC256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8B58B314-35FD-4402-A81C-80C6676E5D36}"/>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89EF7D39-B6F6-4B67-8C2E-9A1AC7AECC7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3B066213-8382-4597-B375-04E69E5EF6B6}"/>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051D2522-AD63-4D37-8370-3685F651D0D8}"/>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5AE45FBE-7BD4-4530-922F-4D57BA747B27}"/>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F2CF0BD6-3130-45E9-9B75-7D91F406FC29}"/>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8C45175A-E048-459F-9F56-6A57C1D880DB}"/>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9EB4C400-87CA-401E-8343-52B6533BFF43}"/>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650139D-891A-464B-8EE1-E634D5049E10}"/>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FF1A767E-6A29-4730-B6EE-F80FD071E39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E7F6240A-44FE-445C-A93A-303264FE7927}"/>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B37445FB-1DD4-41E0-9E23-F06A37580F9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35887FDE-C5E1-4FA8-8DE5-061FBEAB589D}"/>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0470702F-A559-4F97-BDE5-AE1C0F2C63BA}"/>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AC27E54D-D423-4CB0-BD20-6E2A935E62CB}"/>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CC9273F0-2DF8-46BB-B119-DDE3047AC6A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3BDA6536-1669-4818-ACC1-4A2AC3AECAC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AE559368-B61A-44EA-B1C1-B86B7884EB34}"/>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D01A5F3D-E169-4C54-8B0B-8E4559C6C672}"/>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14395030-5B0F-4A6A-80FC-2643909B1F55}"/>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14126F3E-2D1D-4A40-A9FA-B94ECC7CEB33}"/>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54252BA4-A067-4FB7-B15E-746196A9396A}"/>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A3011BD9-5D40-4F85-B128-B46A7CB7CBAB}"/>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F3F97B4-ABC1-4CFD-8DBC-D0EAB85E7929}"/>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9A5D6D48-B220-4778-9033-4279E6CACE6F}"/>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801C65F3-AA2D-4058-BC72-99D475630B8E}"/>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EC890EAF-196E-4D1B-A580-336EE80FD2EA}"/>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948809D5-779E-4B31-A1C0-CBD24A480303}"/>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F96B8EA7-93E9-47C1-A10D-274D2A04599A}"/>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BFE69E36-44F7-43F2-B78C-F2F355BDF662}"/>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5B0F8763-5B5A-4165-B451-F5AAD4632B94}"/>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C6846AC3-3ACB-4B61-AD03-B35755389778}"/>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F35A8696-CFE5-46AE-89BC-D71C9B48BC7C}"/>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783A7BCC-9BAD-419E-B0AB-A566878A0029}"/>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3A15ABC1-63E5-4F67-A44F-89A5E82BED97}"/>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4CBC558E-37F8-411D-B644-D4B1DA567A37}"/>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FA1E7A14-AB05-4EC4-A664-E6FABF077FDB}"/>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2AEF6A4B-F8C4-4963-943E-31BC0400D920}"/>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C32BB09F-F87D-447C-BF8A-216F5628E0FB}"/>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A832585-BEE5-4EF9-9337-5B8717D4D0F5}"/>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66EBEA50-67E4-48EF-AE38-5CCDEC7708DA}"/>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F72E99FD-113F-45F3-A9BC-D3C82AEDE0A5}"/>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4ED94C40-F234-47D8-89BB-219995CB1FBF}"/>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C60096CB-9939-465B-8B81-A593B3AC4ED5}"/>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E2180237-5BFF-444A-8FF5-014D2AF3C049}"/>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6C53D099-0552-49EF-8771-4200D5F68FE1}"/>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07E1B7AD-980F-4CAF-B0DC-54111BEC88B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88455DDA-A814-4280-B0E0-0378DF37B0BB}"/>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C64D075A-9414-4334-9BF0-280DEBDC40BA}"/>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CD891028-003E-47CD-9D8C-5CA825994291}"/>
              </a:ext>
            </a:extLst>
          </p:cNvPr>
          <p:cNvSpPr txBox="1">
            <a:spLocks noChangeArrowheads="1"/>
          </p:cNvSpPr>
          <p:nvPr/>
        </p:nvSpPr>
        <p:spPr bwMode="auto">
          <a:xfrm>
            <a:off x="1421149" y="1422402"/>
            <a:ext cx="9465923" cy="448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u="sng" dirty="0">
                <a:latin typeface="Times New Roman" panose="02020603050405020304" pitchFamily="18" charset="0"/>
                <a:ea typeface="思源黑体 CN Normal" panose="020B0400000000000000" pitchFamily="34" charset="-122"/>
                <a:cs typeface="Times New Roman" panose="02020603050405020304" pitchFamily="18" charset="0"/>
              </a:rPr>
              <a:t>分组密码是强伪随机置换在实践上的启发式构造</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，其可用于构造加密方案、消息鉴别码、认证协议等</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endParaRPr lang="en-US" altLang="zh-CN" sz="2400" u="sng"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由分组密码建模而成的强伪随机置换</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n</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{0, 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n</a:t>
            </a:r>
          </a:p>
          <a:p>
            <a:pPr marL="342900" indent="-342900" algn="just">
              <a:lnSpc>
                <a:spcPct val="120000"/>
              </a:lnSpc>
              <a:spcBef>
                <a:spcPct val="0"/>
              </a:spcBef>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为“分组长度”</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pP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为“密钥长度”</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p>
          <a:p>
            <a:pPr marL="342900" indent="-342900" algn="just">
              <a:lnSpc>
                <a:spcPct val="120000"/>
              </a:lnSpc>
              <a:spcBef>
                <a:spcPct val="0"/>
              </a:spcBef>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分组密码本身是</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“强伪随机置换存在”假设</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在实践中的满足，所以一般不采用“定义</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假设</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证明”的方式分析其安全性</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7" name="组合 66">
            <a:extLst>
              <a:ext uri="{FF2B5EF4-FFF2-40B4-BE49-F238E27FC236}">
                <a16:creationId xmlns:a16="http://schemas.microsoft.com/office/drawing/2014/main" id="{9F82CF1B-19CF-444A-A55E-45759AF9B5CC}"/>
              </a:ext>
            </a:extLst>
          </p:cNvPr>
          <p:cNvGrpSpPr/>
          <p:nvPr/>
        </p:nvGrpSpPr>
        <p:grpSpPr>
          <a:xfrm>
            <a:off x="1421150" y="1299212"/>
            <a:ext cx="4404616" cy="572258"/>
            <a:chOff x="1618171" y="1650706"/>
            <a:chExt cx="9027999" cy="2016519"/>
          </a:xfrm>
        </p:grpSpPr>
        <p:grpSp>
          <p:nvGrpSpPr>
            <p:cNvPr id="68" name="组合 67">
              <a:extLst>
                <a:ext uri="{FF2B5EF4-FFF2-40B4-BE49-F238E27FC236}">
                  <a16:creationId xmlns:a16="http://schemas.microsoft.com/office/drawing/2014/main" id="{78F9A2EA-6BE4-4367-B5EE-DFB65803EE47}"/>
                </a:ext>
              </a:extLst>
            </p:cNvPr>
            <p:cNvGrpSpPr/>
            <p:nvPr/>
          </p:nvGrpSpPr>
          <p:grpSpPr>
            <a:xfrm>
              <a:off x="1618171" y="1650706"/>
              <a:ext cx="9027999" cy="2016519"/>
              <a:chOff x="1621064" y="1602581"/>
              <a:chExt cx="9027999" cy="1510864"/>
            </a:xfrm>
          </p:grpSpPr>
          <p:sp>
            <p:nvSpPr>
              <p:cNvPr id="70" name="矩形 69">
                <a:extLst>
                  <a:ext uri="{FF2B5EF4-FFF2-40B4-BE49-F238E27FC236}">
                    <a16:creationId xmlns:a16="http://schemas.microsoft.com/office/drawing/2014/main" id="{C19988AA-FAF9-4EC7-94AF-932A40A70445}"/>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F8B6E91D-21AF-4600-B00C-4B6ED6B444CF}"/>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69" name="矩形 68">
              <a:extLst>
                <a:ext uri="{FF2B5EF4-FFF2-40B4-BE49-F238E27FC236}">
                  <a16:creationId xmlns:a16="http://schemas.microsoft.com/office/drawing/2014/main" id="{E60476F7-3FC3-45BB-BE1B-7CB04511612C}"/>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强伪随机置换的形式眼熟吗？</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231860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692A509-DBDA-4A3F-8800-B20B7CD2C92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DFCE602C-39E0-4092-81F0-8FB7A61A16F4}"/>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0FEDD397-5900-47F3-A626-CE3192C6326D}"/>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C078556-E6DB-4E97-8204-F1C91778511D}"/>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DA55BE61-FB39-4990-83B8-AB9C4997BA31}"/>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伪随机置换</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分组密码</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182859F-3CDB-4200-B25D-C96A9C82FFE4}"/>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2EBEAE57-BA67-424B-BCBA-E2BA933E0CCD}"/>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31F1E073-F36D-4EFC-A850-6D53F077DB91}"/>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DB23946D-8A23-4300-9AB9-511CAB8FF20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6DB27134-466E-4DC2-91AF-794508D04CA5}"/>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630C8811-0AE3-441A-992F-B8D1693D15E7}"/>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10E3E574-7FD4-4CFB-8D1F-09B735C399AB}"/>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215ED695-DCD5-472F-8E1F-33F414752A38}"/>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9E01B2FF-E7E9-4673-91C5-B0DD86DB0BCA}"/>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9E3038F5-9D5E-43EB-9EE9-866C4DA86F51}"/>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7ADA2857-F0F7-4D2A-B73F-D5ECE4CE321A}"/>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CAC330EA-9BF0-4F69-A6A6-FF816F3A5690}"/>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1F367AAC-BDDF-43BC-A08A-D5CE2E4C783E}"/>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1B59347E-C389-4244-90E7-83BC378FA497}"/>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AD7F60EE-6122-42CB-9282-187EC46EF858}"/>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F7F4D36A-BD44-40AC-8081-EB709570F56B}"/>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64594863-1E17-429B-8EC3-76AC998448D1}"/>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CC05AA8E-3685-4D8C-9FE5-0E11370159CD}"/>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813180EF-C4FD-4207-B089-3F3BBD4EA09A}"/>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9803C485-F423-4902-98DD-60AC6905E2BE}"/>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99867C69-1C21-4B99-B24C-4F8265DA9859}"/>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F3D15047-7404-4A0F-99BD-667C3D1EC761}"/>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50A49777-859E-4255-8B56-E4BEDB7B5236}"/>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9DEA21EA-51B8-4F22-87A4-E21DD57F7D9F}"/>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09AFAA4E-1038-46E2-B5F3-1B2172A5A25E}"/>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001982B1-025F-49AD-95FB-5427214F9231}"/>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2449E251-FDDF-4AC4-A8F3-9325E6CB2BDA}"/>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0494118B-83BD-4D64-9382-9ABACFD8F5A8}"/>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502391B7-0B0A-4BDD-A216-DEAC8546CF0C}"/>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A9628FC7-D15F-4259-83B1-3801CDFA0F40}"/>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CB78D814-D915-46F6-839F-9A537CB96549}"/>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2E556E35-2FAE-41A2-B68B-9EF78ABE32CF}"/>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AD583599-D11D-442C-B9B6-A5509A5EE1F9}"/>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F7C6C262-B657-43DD-BDD9-ACB12DE2E4A4}"/>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D3B5E72E-B83C-4BC8-A580-1A9955A700EC}"/>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044C474E-4AAF-497F-9AB5-EEECD963FAF8}"/>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5F06B388-D13B-4DD7-B479-4E6E56097F87}"/>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2BFE2DA7-D130-4486-A737-3F9D5D6C9C8D}"/>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C2CC21C-24EA-400F-80E5-CAB19866CC91}"/>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FE526AF3-757F-4E68-82A3-2D7CD6B868E5}"/>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C29828F5-8377-46BB-8FD4-0DF69921D902}"/>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247C5E3-26B9-4D9A-8EC7-29A72142EC3D}"/>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9635E3CF-85AB-4831-ACEB-DB92F79B823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832A6B55-0CC4-45ED-AD9A-3D838F40C2F7}"/>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9940B727-E65E-475A-B455-DFEBCDCF98B1}"/>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3924D8E2-C7F8-4ECB-87F2-632D83857AE9}"/>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45D2DC0B-1372-4C91-9431-DB0D09906E74}"/>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871C13CD-B959-4C32-B9E9-FC9F430C1148}"/>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0FE4F36E-46E6-4C37-9A08-A5E888F6E58A}"/>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87CE5D9D-EFF1-4124-BB7D-247F4DA742BD}"/>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94EAB1D3-54DE-476B-A8B0-E931151D0E48}"/>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324FC2CC-9F89-4359-8E14-90EB9D74110F}"/>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60F7A072-3620-474F-B9DA-520580930CEE}"/>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320B1058-D8D4-4BC6-8B9C-F6B5FC9BBE40}"/>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ADB1CD74-EBCF-4AEA-BA33-A0055A2136E5}"/>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CAE2EEA7-5F3C-4B3D-B5C1-16DCF1E3E11B}"/>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B817320C-A03D-4B80-91DC-A325C68C7D22}"/>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5389EBA3-CAC3-4A40-8743-C58A915BACE4}"/>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B2FB5926-E304-40B6-A441-DEDA7834FCE1}"/>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9015D488-740C-413E-AADD-98FED177AE60}"/>
              </a:ext>
            </a:extLst>
          </p:cNvPr>
          <p:cNvSpPr txBox="1">
            <a:spLocks noChangeArrowheads="1"/>
          </p:cNvSpPr>
          <p:nvPr/>
        </p:nvSpPr>
        <p:spPr bwMode="auto">
          <a:xfrm>
            <a:off x="1421149" y="1422402"/>
            <a:ext cx="9465923" cy="315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对分组密码</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进行攻击的场景包括</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唯密文攻击：攻击者仅仅被给予一系列不知道输入</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已知明文攻击：攻击者被给予输入和输出对</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选择明文攻击：攻击者被给予对一些列攻击者自己选择的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相对应的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选择密文攻击：攻击者被给予攻击者自己选择的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y</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相对应的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x</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y</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y</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Tree>
    <p:extLst>
      <p:ext uri="{BB962C8B-B14F-4D97-AF65-F5344CB8AC3E}">
        <p14:creationId xmlns:p14="http://schemas.microsoft.com/office/powerpoint/2010/main" val="2743266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B8A394-E898-41D9-BC1A-7E2729AEDA30}"/>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95F756DB-7F85-4F56-89C2-376E165E056B}"/>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45BD777A-0F75-4F0D-A22D-FAC140B2B483}"/>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17EACD9A-06AE-4C5D-8435-5B8FC834EAC1}"/>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67211A6E-DDE1-4A6D-A030-CC78285EC8F1}"/>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伪随机置换</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分组密码</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D21BC0B-E145-4178-81EE-F4C535F96244}"/>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BFBEBEB7-9803-4144-A4BE-3A742ACA13A0}"/>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245DFEB4-DE2D-4B23-B52A-A8C52B46A041}"/>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2C6558FA-56C5-4F03-A8A8-8CAFB68241EB}"/>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189DEBA7-899E-4753-93AC-19AFF78FDF2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5AD45EE4-7EF2-4C7D-9E44-3847C613AC48}"/>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91BF688F-B102-4F66-B706-F32D965117E6}"/>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0F8F156A-A9B8-42E9-954B-1D1E5A089CE0}"/>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CAB1784-A29D-40C4-839A-DC4BCCB32BAA}"/>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051B70ED-BF77-4B02-BDEE-35116432D523}"/>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E51C8E40-58A7-4208-B75F-29618E24E753}"/>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9D12D439-2177-4B58-A716-8BD6068352E9}"/>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44115C36-9514-4449-90E3-BC381E73B0F1}"/>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D815CD9E-CE91-4A32-B930-747F9F36E30D}"/>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1DFC64BC-CE50-44B4-BA29-555A49B61891}"/>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0271F2B5-ED54-4DD6-A789-18B813D3B06E}"/>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2E08123C-EED5-467D-A786-0D4D2B1791C6}"/>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9814DE5-E841-454D-8DDB-99F026EBB26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DCC54E52-B12B-4104-B9FC-AD15A35F3AEB}"/>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FF81AF93-27CF-4631-B235-10C965345A62}"/>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7E74A0F2-613E-4F17-B7A5-31B7237A4D19}"/>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6FD318EE-4AF1-46AE-AE6F-D13F3A08CD04}"/>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9DB6E8C0-DD29-47D1-B740-D9E9B1FB88AC}"/>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DDA8A7C-5177-40FA-8F98-B5EA2DBB2189}"/>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B77935F0-FEA3-479E-A47C-F514835A5A00}"/>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76509141-1B54-4A04-BA2F-E80E98EF82AA}"/>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A7EB4F0-07F7-4BB5-951A-C5453EE1DE8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2E5DC4A9-A075-41E2-9BD5-4F906FFED161}"/>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B9E53935-7AC6-42C4-9B29-AC09AA063B61}"/>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362A56FB-6908-46ED-9BDA-D6C87AF969B4}"/>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A0858D57-501A-4481-911E-47FCFAF68F63}"/>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B0EE7EE-58BB-4979-B450-90043AF7F2FB}"/>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E065DB0A-8494-4D71-B192-0ABED45D094A}"/>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DD28F2EB-D598-4F6A-8BBA-9F7439B5F7A4}"/>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4F472FF2-853C-44C4-B8F6-758DF7CC0ADF}"/>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419A737D-DE7B-4E88-A038-F717847D2B31}"/>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A0B61F0C-73FA-429A-A805-4F2E72239C6A}"/>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D35A40F9-6802-4F5E-840E-F606FE85A52B}"/>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8D36FA9E-1A8C-43CD-A4F7-703F246DB4AF}"/>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A4104D4C-D0D0-4910-AD0D-C147443A2432}"/>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91EB9B79-1831-420B-81A5-1E710BAE2156}"/>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A42EE325-FDBC-4AB9-A5DA-5134FA18AD97}"/>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7759154B-2C67-4459-93E2-11F9FAF3834C}"/>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B0FEADEF-EEC5-4EDA-8F40-9E157FCE2D7B}"/>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975B7EF1-C59C-499B-90AA-3EC12BCFCA0A}"/>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B6FD49E4-73F8-4A61-B719-A6C253201590}"/>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59B6FF6B-9AFF-4400-9338-B4C711B65D7D}"/>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2C4F407D-F606-49F2-B5B4-2CDCF55815E1}"/>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00F3A028-C6E2-4378-BA80-C0A3F4E753C3}"/>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8E816F45-3655-4383-96F5-A96D30DEE3B1}"/>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9580411B-D5D0-417E-99AC-36C48B9037B1}"/>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0AAA6E09-2723-47D9-83DE-D762A42DDAA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F171B6C7-2124-4AD9-840D-B2A8BAAAB8C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86F33DA2-1201-4B92-A4D7-553F4609E1D3}"/>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43B581F3-C4AE-4803-BA26-66E8B9F1F302}"/>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7C33439E-1F8A-46F6-900D-F34D39BFDEB3}"/>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D3EB8862-F852-429E-8006-796918090EF5}"/>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F5910261-9AD1-4CD2-BA74-5618F4015128}"/>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7E024E8C-A688-4593-A810-8A8C7D47F55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8B3C2D76-73C3-480A-9D16-4E5C9A217C7D}"/>
              </a:ext>
            </a:extLst>
          </p:cNvPr>
          <p:cNvSpPr txBox="1">
            <a:spLocks noChangeArrowheads="1"/>
          </p:cNvSpPr>
          <p:nvPr/>
        </p:nvSpPr>
        <p:spPr bwMode="auto">
          <a:xfrm>
            <a:off x="1421149" y="1422402"/>
            <a:ext cx="9465923" cy="315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以上攻击与不可区分性实验中的攻击有何区别？</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不可区分性实验中挑战密文的生成过程有何意义？</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思考</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3</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为什么对于分组密码而言无需考虑敌手对明文分布的知识？</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7" name="组合 66">
            <a:extLst>
              <a:ext uri="{FF2B5EF4-FFF2-40B4-BE49-F238E27FC236}">
                <a16:creationId xmlns:a16="http://schemas.microsoft.com/office/drawing/2014/main" id="{32B47D4B-76EF-42C2-9B7E-32F5DF894461}"/>
              </a:ext>
            </a:extLst>
          </p:cNvPr>
          <p:cNvGrpSpPr/>
          <p:nvPr/>
        </p:nvGrpSpPr>
        <p:grpSpPr>
          <a:xfrm>
            <a:off x="1421148" y="2049953"/>
            <a:ext cx="6789597" cy="572258"/>
            <a:chOff x="1618171" y="1650706"/>
            <a:chExt cx="9027999" cy="2016519"/>
          </a:xfrm>
        </p:grpSpPr>
        <p:grpSp>
          <p:nvGrpSpPr>
            <p:cNvPr id="68" name="组合 67">
              <a:extLst>
                <a:ext uri="{FF2B5EF4-FFF2-40B4-BE49-F238E27FC236}">
                  <a16:creationId xmlns:a16="http://schemas.microsoft.com/office/drawing/2014/main" id="{A4A795FA-BAD4-4DE1-A5D2-A3ED4C20E561}"/>
                </a:ext>
              </a:extLst>
            </p:cNvPr>
            <p:cNvGrpSpPr/>
            <p:nvPr/>
          </p:nvGrpSpPr>
          <p:grpSpPr>
            <a:xfrm>
              <a:off x="1618171" y="1650706"/>
              <a:ext cx="9027999" cy="2016519"/>
              <a:chOff x="1621064" y="1602581"/>
              <a:chExt cx="9027999" cy="1510864"/>
            </a:xfrm>
          </p:grpSpPr>
          <p:sp>
            <p:nvSpPr>
              <p:cNvPr id="70" name="矩形 69">
                <a:extLst>
                  <a:ext uri="{FF2B5EF4-FFF2-40B4-BE49-F238E27FC236}">
                    <a16:creationId xmlns:a16="http://schemas.microsoft.com/office/drawing/2014/main" id="{A5208956-07D2-4EE6-A773-C9C006212A4E}"/>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D71C9DDC-D0AF-48CC-A31B-C018DF7B8720}"/>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69" name="矩形 68">
              <a:extLst>
                <a:ext uri="{FF2B5EF4-FFF2-40B4-BE49-F238E27FC236}">
                  <a16:creationId xmlns:a16="http://schemas.microsoft.com/office/drawing/2014/main" id="{EDE3AC7F-6BE1-4649-8533-4311396FE7DD}"/>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实验中挑战密文对应的明文由敌手自己生成</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72" name="组合 71">
            <a:extLst>
              <a:ext uri="{FF2B5EF4-FFF2-40B4-BE49-F238E27FC236}">
                <a16:creationId xmlns:a16="http://schemas.microsoft.com/office/drawing/2014/main" id="{3B98C016-7A8C-4D34-B903-CBF3566A7269}"/>
              </a:ext>
            </a:extLst>
          </p:cNvPr>
          <p:cNvGrpSpPr/>
          <p:nvPr/>
        </p:nvGrpSpPr>
        <p:grpSpPr>
          <a:xfrm>
            <a:off x="1421149" y="3383944"/>
            <a:ext cx="5139908" cy="572258"/>
            <a:chOff x="1618171" y="1650706"/>
            <a:chExt cx="9027999" cy="2016519"/>
          </a:xfrm>
        </p:grpSpPr>
        <p:grpSp>
          <p:nvGrpSpPr>
            <p:cNvPr id="73" name="组合 72">
              <a:extLst>
                <a:ext uri="{FF2B5EF4-FFF2-40B4-BE49-F238E27FC236}">
                  <a16:creationId xmlns:a16="http://schemas.microsoft.com/office/drawing/2014/main" id="{6541BF3F-5F27-49BC-B248-BF293BEFD776}"/>
                </a:ext>
              </a:extLst>
            </p:cNvPr>
            <p:cNvGrpSpPr/>
            <p:nvPr/>
          </p:nvGrpSpPr>
          <p:grpSpPr>
            <a:xfrm>
              <a:off x="1618171" y="1650706"/>
              <a:ext cx="9027999" cy="2016519"/>
              <a:chOff x="1621064" y="1602581"/>
              <a:chExt cx="9027999" cy="1510864"/>
            </a:xfrm>
          </p:grpSpPr>
          <p:sp>
            <p:nvSpPr>
              <p:cNvPr id="75" name="矩形 74">
                <a:extLst>
                  <a:ext uri="{FF2B5EF4-FFF2-40B4-BE49-F238E27FC236}">
                    <a16:creationId xmlns:a16="http://schemas.microsoft.com/office/drawing/2014/main" id="{A04D58EA-416F-4690-810A-073F5519501B}"/>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06F5B0B0-E2BD-4B87-A0BD-7823C56C6370}"/>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4" name="矩形 73">
              <a:extLst>
                <a:ext uri="{FF2B5EF4-FFF2-40B4-BE49-F238E27FC236}">
                  <a16:creationId xmlns:a16="http://schemas.microsoft.com/office/drawing/2014/main" id="{DC297746-8D6A-4CD3-B947-4468518BB608}"/>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模拟敌手已知明文分布的背景知识</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2" name="组合 81">
            <a:extLst>
              <a:ext uri="{FF2B5EF4-FFF2-40B4-BE49-F238E27FC236}">
                <a16:creationId xmlns:a16="http://schemas.microsoft.com/office/drawing/2014/main" id="{52738016-6EDE-4FA1-8A0E-5DF5248A9B15}"/>
              </a:ext>
            </a:extLst>
          </p:cNvPr>
          <p:cNvGrpSpPr/>
          <p:nvPr/>
        </p:nvGrpSpPr>
        <p:grpSpPr>
          <a:xfrm>
            <a:off x="1421150" y="4658261"/>
            <a:ext cx="6417834" cy="572258"/>
            <a:chOff x="1618171" y="1650706"/>
            <a:chExt cx="9027999" cy="2016519"/>
          </a:xfrm>
        </p:grpSpPr>
        <p:grpSp>
          <p:nvGrpSpPr>
            <p:cNvPr id="83" name="组合 82">
              <a:extLst>
                <a:ext uri="{FF2B5EF4-FFF2-40B4-BE49-F238E27FC236}">
                  <a16:creationId xmlns:a16="http://schemas.microsoft.com/office/drawing/2014/main" id="{89433B57-BAF1-4BA4-9DE2-A21F26B24CAB}"/>
                </a:ext>
              </a:extLst>
            </p:cNvPr>
            <p:cNvGrpSpPr/>
            <p:nvPr/>
          </p:nvGrpSpPr>
          <p:grpSpPr>
            <a:xfrm>
              <a:off x="1618171" y="1650706"/>
              <a:ext cx="9027999" cy="2016519"/>
              <a:chOff x="1621064" y="1602581"/>
              <a:chExt cx="9027999" cy="1510864"/>
            </a:xfrm>
          </p:grpSpPr>
          <p:sp>
            <p:nvSpPr>
              <p:cNvPr id="85" name="矩形 84">
                <a:extLst>
                  <a:ext uri="{FF2B5EF4-FFF2-40B4-BE49-F238E27FC236}">
                    <a16:creationId xmlns:a16="http://schemas.microsoft.com/office/drawing/2014/main" id="{763A5FF8-4BFF-4151-9660-E8E78C17BF45}"/>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5A14541A-1A12-42C3-92C7-9586F89D84A0}"/>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84" name="矩形 83">
              <a:extLst>
                <a:ext uri="{FF2B5EF4-FFF2-40B4-BE49-F238E27FC236}">
                  <a16:creationId xmlns:a16="http://schemas.microsoft.com/office/drawing/2014/main" id="{43BA5A70-CA6A-4099-9740-4BA3FD2FF1B1}"/>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伪随机置换的输入一般不是具有意义的明文</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361032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E2815DE-0BD1-4970-AEF8-B2FEBAC87F17}"/>
              </a:ext>
            </a:extLst>
          </p:cNvPr>
          <p:cNvPicPr>
            <a:picLocks noChangeAspect="1"/>
          </p:cNvPicPr>
          <p:nvPr/>
        </p:nvPicPr>
        <p:blipFill rotWithShape="1">
          <a:blip r:embed="rId3">
            <a:clrChange>
              <a:clrFrom>
                <a:srgbClr val="001736">
                  <a:alpha val="34902"/>
                </a:srgbClr>
              </a:clrFrom>
              <a:clrTo>
                <a:srgbClr val="001736">
                  <a:alpha val="0"/>
                </a:srgbClr>
              </a:clrTo>
            </a:clrChange>
            <a:extLst>
              <a:ext uri="{28A0092B-C50C-407E-A947-70E740481C1C}">
                <a14:useLocalDpi xmlns:a14="http://schemas.microsoft.com/office/drawing/2010/main" val="0"/>
              </a:ext>
            </a:extLst>
          </a:blip>
          <a:srcRect l="27629"/>
          <a:stretch/>
        </p:blipFill>
        <p:spPr>
          <a:xfrm flipH="1">
            <a:off x="10646170" y="0"/>
            <a:ext cx="1545830" cy="2135985"/>
          </a:xfrm>
          <a:prstGeom prst="rect">
            <a:avLst/>
          </a:prstGeom>
        </p:spPr>
      </p:pic>
      <p:grpSp>
        <p:nvGrpSpPr>
          <p:cNvPr id="82" name="组合 81">
            <a:extLst>
              <a:ext uri="{FF2B5EF4-FFF2-40B4-BE49-F238E27FC236}">
                <a16:creationId xmlns:a16="http://schemas.microsoft.com/office/drawing/2014/main" id="{E8A646B0-DF6A-499E-9740-A72CA40FFB76}"/>
              </a:ext>
            </a:extLst>
          </p:cNvPr>
          <p:cNvGrpSpPr/>
          <p:nvPr/>
        </p:nvGrpSpPr>
        <p:grpSpPr>
          <a:xfrm>
            <a:off x="3293180" y="2749056"/>
            <a:ext cx="5046147" cy="1359887"/>
            <a:chOff x="5768926" y="2025744"/>
            <a:chExt cx="6112705" cy="339140"/>
          </a:xfrm>
        </p:grpSpPr>
        <p:sp>
          <p:nvSpPr>
            <p:cNvPr id="83" name="Shape 1725">
              <a:extLst>
                <a:ext uri="{FF2B5EF4-FFF2-40B4-BE49-F238E27FC236}">
                  <a16:creationId xmlns:a16="http://schemas.microsoft.com/office/drawing/2014/main" id="{EB61F872-F786-4CF5-AAE9-652EEAF20CCF}"/>
                </a:ext>
              </a:extLst>
            </p:cNvPr>
            <p:cNvSpPr/>
            <p:nvPr/>
          </p:nvSpPr>
          <p:spPr>
            <a:xfrm>
              <a:off x="5768926" y="2025744"/>
              <a:ext cx="6112705" cy="339140"/>
            </a:xfrm>
            <a:prstGeom prst="roundRect">
              <a:avLst>
                <a:gd name="adj" fmla="val 15614"/>
              </a:avLst>
            </a:prstGeom>
            <a:gradFill>
              <a:gsLst>
                <a:gs pos="0">
                  <a:schemeClr val="bg1"/>
                </a:gs>
                <a:gs pos="70000">
                  <a:schemeClr val="bg1"/>
                </a:gs>
                <a:gs pos="100000">
                  <a:schemeClr val="bg1">
                    <a:lumMod val="75000"/>
                  </a:schemeClr>
                </a:gs>
              </a:gsLst>
              <a:lin ang="5400000" scaled="1"/>
            </a:gradFill>
            <a:ln w="19050">
              <a:solidFill>
                <a:schemeClr val="bg1"/>
              </a:solidFill>
              <a:miter lim="400000"/>
            </a:ln>
            <a:effectLst>
              <a:outerShdw blurRad="50800" dist="38100" dir="2700000" algn="tl" rotWithShape="0">
                <a:prstClr val="black">
                  <a:alpha val="40000"/>
                </a:prstClr>
              </a:outerShdw>
            </a:effectLst>
          </p:spPr>
          <p:txBody>
            <a:bodyPr lIns="12409" tIns="12409" rIns="12409" bIns="12409" anchor="ctr"/>
            <a:lstStyle/>
            <a:p>
              <a:pPr algn="ctr">
                <a:lnSpc>
                  <a:spcPct val="120000"/>
                </a:lnSpc>
              </a:pPr>
              <a:endParaRPr sz="1280">
                <a:solidFill>
                  <a:srgbClr val="53585F"/>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4" name="矩形 83">
              <a:extLst>
                <a:ext uri="{FF2B5EF4-FFF2-40B4-BE49-F238E27FC236}">
                  <a16:creationId xmlns:a16="http://schemas.microsoft.com/office/drawing/2014/main" id="{24D9E970-D21F-4522-95D8-217D681D8E4B}"/>
                </a:ext>
              </a:extLst>
            </p:cNvPr>
            <p:cNvSpPr/>
            <p:nvPr/>
          </p:nvSpPr>
          <p:spPr>
            <a:xfrm>
              <a:off x="6089385" y="2144121"/>
              <a:ext cx="5471785" cy="119739"/>
            </a:xfrm>
            <a:prstGeom prst="rect">
              <a:avLst/>
            </a:prstGeom>
          </p:spPr>
          <p:txBody>
            <a:bodyPr wrap="square">
              <a:spAutoFit/>
            </a:bodyPr>
            <a:lstStyle/>
            <a:p>
              <a:pPr algn="ctr">
                <a:lnSpc>
                  <a:spcPct val="90000"/>
                </a:lnSpc>
                <a:defRPr/>
              </a:pPr>
              <a:r>
                <a:rPr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加密操作模式</a:t>
              </a:r>
            </a:p>
          </p:txBody>
        </p:sp>
      </p:grpSp>
    </p:spTree>
    <p:extLst>
      <p:ext uri="{BB962C8B-B14F-4D97-AF65-F5344CB8AC3E}">
        <p14:creationId xmlns:p14="http://schemas.microsoft.com/office/powerpoint/2010/main" val="42060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69320D0-6F23-4739-9EE3-A689D42C3839}"/>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62CEE985-2640-436D-9638-419F9AA7AF7E}"/>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C1324DFB-1291-4C6F-B39E-3ED224D88F50}"/>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4213C21A-B8D4-44B8-96F0-DF896588E0E6}"/>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F013CCBA-9769-4ECD-8348-19FE973DD837}"/>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加密操作模式</a:t>
              </a:r>
              <a:r>
                <a:rPr lang="en-US" altLang="zh-CN" sz="3200" spc="-150" dirty="0">
                  <a:solidFill>
                    <a:srgbClr val="002864"/>
                  </a:solidFill>
                  <a:latin typeface="思源宋体 CN Heavy" panose="02020900000000000000" pitchFamily="18" charset="-122"/>
                  <a:ea typeface="思源宋体 CN Heavy" panose="02020900000000000000" pitchFamily="18" charset="-122"/>
                </a:rPr>
                <a:t>——ECB</a:t>
              </a:r>
              <a:r>
                <a:rPr lang="zh-CN" altLang="en-US" sz="3200" spc="-150" dirty="0">
                  <a:solidFill>
                    <a:srgbClr val="002864"/>
                  </a:solidFill>
                  <a:latin typeface="思源宋体 CN Heavy" panose="02020900000000000000" pitchFamily="18" charset="-122"/>
                  <a:ea typeface="思源宋体 CN Heavy" panose="02020900000000000000" pitchFamily="18" charset="-122"/>
                </a:rPr>
                <a:t>模式</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3A923F-04BC-4333-AA55-8BB6B5D938EC}"/>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82004EF2-7869-4A38-994D-5A3094916191}"/>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3762B816-894D-4AE7-BD72-0EF81810C2B1}"/>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9EA8B4F1-9B2C-470A-83E4-6110AF1441A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AFDAB8DF-497D-46FA-BBD3-0CF1BC3D8AB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C552CFF5-C668-4FF0-8493-86A92226F0A7}"/>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E33007CA-FB09-46BA-891A-A7B48E653C92}"/>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DC3EFC38-897E-4CE6-BAAA-B7776046AD2F}"/>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4BD614A6-778A-4DAE-B020-D0302625446C}"/>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6178CB45-F68A-4EAE-9BE7-5DCA92E3E04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A2BAFF0D-D44B-450E-9055-CEF6DEC5C856}"/>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F973F91E-8EE5-4105-BE48-F100F9E8DDEB}"/>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35115E00-776A-451B-88FA-C82EE8E8D854}"/>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DB55F7AA-5247-4B52-AF27-402567DE5D31}"/>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684D034C-998B-4E07-9F32-0F2F0D0149F2}"/>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016C7338-A3B1-4959-9250-3C2310F3748F}"/>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5716393C-8D6A-4120-B65A-947092EB6223}"/>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2061D98-477B-4256-9B94-AE24E4E6C1C2}"/>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D7DEC503-410A-4EEC-8233-7567747CFCD8}"/>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54D469AB-398C-49AA-A345-302B5823F63D}"/>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C82283F7-07D1-46F7-B410-F6B73E219EF6}"/>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8FD6E91A-FDE8-421E-AB49-16C54171D7D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D118CF78-4F5A-4F2A-9E94-8EA1C308E934}"/>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82005F5-6FCB-437B-B661-66D85D01A8C5}"/>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32623D21-5F4A-4C00-952E-0329ECD03828}"/>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A79C70B2-B4A4-40F1-8FA0-C376A6143EB3}"/>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930E0F5D-5C98-46E3-85DD-82D47B33467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4A05CA21-CED7-4B2E-ACE6-5DBCF46FB8FC}"/>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55E93654-0281-48AB-85C4-F412F3372D89}"/>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147E06AD-1213-4FFA-83F3-8C6F3577D5C9}"/>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94973A9E-C770-460B-BEB9-64C3B3B510EB}"/>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0AD4870-EE3F-46B7-BB74-146989E147CB}"/>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01227CB3-449A-4449-B894-FF72727BC67A}"/>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C8C17E81-3890-4E2C-A0BA-91AF4056F155}"/>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75BCDD87-9454-4C14-A85A-90534FF10134}"/>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00A3A641-08DA-4A80-9AFF-7853871AC17A}"/>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B9BE66A-DCE8-415A-BEE0-A08A4E5DBBED}"/>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37F7DE5F-AE8F-472E-8655-B85D5595D050}"/>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F75E8D0-719F-4C19-890A-7B79E838420C}"/>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B37B5ABB-1C24-4D97-A986-71296904D0D8}"/>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C3FB23BA-FB92-4D19-9D8E-591AD4728667}"/>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F4992AE7-3E61-465D-A78A-35B69275CA27}"/>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9E258C0A-C86B-489E-8A0E-F94C252A4EC8}"/>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8A897D5B-47C0-409B-9B42-B7E85CE38016}"/>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32584EC9-C5C7-45CE-868C-AC7AA3F1AB20}"/>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1EB2E475-A79C-4B7C-B523-8B9140DEE151}"/>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B3465063-E0D5-4378-8C96-7C8A9C4F40C1}"/>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4E77FE4B-674C-4E82-B7AD-08AE466E1EE5}"/>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A1B76525-0F87-4898-8EB6-71511876FE34}"/>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C2156B64-DF02-4254-88FC-561A6E74A0F1}"/>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86C2FBB0-D6B1-49D5-97A5-4D6B17F152CC}"/>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CBE62A49-AB6D-4FDE-B9CD-BEB71E5500A4}"/>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5E5C02DA-ABDC-4F38-B216-89A99F20BDAB}"/>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1A453EA-4994-40A9-88DF-725921A32443}"/>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C5649A57-867B-40EE-9B4F-9F61E76D7BA6}"/>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9F420CB4-6A30-4134-BCC2-6948CF811F86}"/>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37E4AE7B-D97C-4D6C-83D2-B90916D17429}"/>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3D787A6D-6A47-4715-A10F-BF143426F9C1}"/>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6DF1B967-B50F-467E-BDC6-76F17396C380}"/>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1CD731DF-FD5A-45DB-967E-42D7EA558E33}"/>
              </a:ext>
            </a:extLst>
          </p:cNvPr>
          <p:cNvSpPr txBox="1">
            <a:spLocks noChangeArrowheads="1"/>
          </p:cNvSpPr>
          <p:nvPr/>
        </p:nvSpPr>
        <p:spPr bwMode="auto">
          <a:xfrm>
            <a:off x="1421149" y="1422402"/>
            <a:ext cx="9768467" cy="18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电子密码本模式（</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Electronic Code Book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ECB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是一个伪随机置换</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ECB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模式是确定性加密</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ECB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模式甚至无法满足多次加密不可区分性，更无法满足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endPar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8" name="矩形: 圆角 67">
            <a:extLst>
              <a:ext uri="{FF2B5EF4-FFF2-40B4-BE49-F238E27FC236}">
                <a16:creationId xmlns:a16="http://schemas.microsoft.com/office/drawing/2014/main" id="{C12FA799-5017-4E37-B0E6-1B4FC6D6368D}"/>
              </a:ext>
            </a:extLst>
          </p:cNvPr>
          <p:cNvSpPr/>
          <p:nvPr/>
        </p:nvSpPr>
        <p:spPr>
          <a:xfrm>
            <a:off x="3625335" y="421040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矩形 69">
            <a:extLst>
              <a:ext uri="{FF2B5EF4-FFF2-40B4-BE49-F238E27FC236}">
                <a16:creationId xmlns:a16="http://schemas.microsoft.com/office/drawing/2014/main" id="{04CA6B78-FE68-4248-8D43-3AFBE573458E}"/>
              </a:ext>
            </a:extLst>
          </p:cNvPr>
          <p:cNvSpPr/>
          <p:nvPr/>
        </p:nvSpPr>
        <p:spPr>
          <a:xfrm>
            <a:off x="3881310" y="3322459"/>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sp>
        <p:nvSpPr>
          <p:cNvPr id="71" name="矩形 70">
            <a:extLst>
              <a:ext uri="{FF2B5EF4-FFF2-40B4-BE49-F238E27FC236}">
                <a16:creationId xmlns:a16="http://schemas.microsoft.com/office/drawing/2014/main" id="{1976C894-4164-482F-AEEB-C562A49C3511}"/>
              </a:ext>
            </a:extLst>
          </p:cNvPr>
          <p:cNvSpPr/>
          <p:nvPr/>
        </p:nvSpPr>
        <p:spPr>
          <a:xfrm>
            <a:off x="3881310" y="5604330"/>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cxnSp>
        <p:nvCxnSpPr>
          <p:cNvPr id="72" name="直接箭头连接符 56">
            <a:extLst>
              <a:ext uri="{FF2B5EF4-FFF2-40B4-BE49-F238E27FC236}">
                <a16:creationId xmlns:a16="http://schemas.microsoft.com/office/drawing/2014/main" id="{24CCFD98-BA9C-466F-A805-3E07F8AE3BC7}"/>
              </a:ext>
            </a:extLst>
          </p:cNvPr>
          <p:cNvCxnSpPr>
            <a:cxnSpLocks noChangeShapeType="1"/>
            <a:stCxn id="70" idx="2"/>
            <a:endCxn id="68" idx="0"/>
          </p:cNvCxnSpPr>
          <p:nvPr/>
        </p:nvCxnSpPr>
        <p:spPr bwMode="auto">
          <a:xfrm flipH="1">
            <a:off x="4107090" y="3751872"/>
            <a:ext cx="2007" cy="45853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76" name="直接箭头连接符 56">
            <a:extLst>
              <a:ext uri="{FF2B5EF4-FFF2-40B4-BE49-F238E27FC236}">
                <a16:creationId xmlns:a16="http://schemas.microsoft.com/office/drawing/2014/main" id="{2DA9AE00-3B49-4AD4-942D-CA9C33C65858}"/>
              </a:ext>
            </a:extLst>
          </p:cNvPr>
          <p:cNvCxnSpPr>
            <a:cxnSpLocks noChangeShapeType="1"/>
            <a:stCxn id="68" idx="2"/>
            <a:endCxn id="71" idx="0"/>
          </p:cNvCxnSpPr>
          <p:nvPr/>
        </p:nvCxnSpPr>
        <p:spPr bwMode="auto">
          <a:xfrm>
            <a:off x="4107090" y="5116682"/>
            <a:ext cx="2007" cy="48764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0" name="矩形: 圆角 79">
            <a:extLst>
              <a:ext uri="{FF2B5EF4-FFF2-40B4-BE49-F238E27FC236}">
                <a16:creationId xmlns:a16="http://schemas.microsoft.com/office/drawing/2014/main" id="{991769BE-F780-4ED3-B699-869D96FC89ED}"/>
              </a:ext>
            </a:extLst>
          </p:cNvPr>
          <p:cNvSpPr/>
          <p:nvPr/>
        </p:nvSpPr>
        <p:spPr>
          <a:xfrm>
            <a:off x="5614245" y="421040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1" name="矩形 80">
            <a:extLst>
              <a:ext uri="{FF2B5EF4-FFF2-40B4-BE49-F238E27FC236}">
                <a16:creationId xmlns:a16="http://schemas.microsoft.com/office/drawing/2014/main" id="{2094B624-B1A5-4240-A1F5-E72F338D6A4A}"/>
              </a:ext>
            </a:extLst>
          </p:cNvPr>
          <p:cNvSpPr/>
          <p:nvPr/>
        </p:nvSpPr>
        <p:spPr>
          <a:xfrm>
            <a:off x="5870220" y="3322459"/>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sp>
        <p:nvSpPr>
          <p:cNvPr id="82" name="矩形 81">
            <a:extLst>
              <a:ext uri="{FF2B5EF4-FFF2-40B4-BE49-F238E27FC236}">
                <a16:creationId xmlns:a16="http://schemas.microsoft.com/office/drawing/2014/main" id="{40E48277-5A43-45BC-8C77-27D25BF02890}"/>
              </a:ext>
            </a:extLst>
          </p:cNvPr>
          <p:cNvSpPr/>
          <p:nvPr/>
        </p:nvSpPr>
        <p:spPr>
          <a:xfrm>
            <a:off x="5870220" y="5604330"/>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cxnSp>
        <p:nvCxnSpPr>
          <p:cNvPr id="83" name="直接箭头连接符 56">
            <a:extLst>
              <a:ext uri="{FF2B5EF4-FFF2-40B4-BE49-F238E27FC236}">
                <a16:creationId xmlns:a16="http://schemas.microsoft.com/office/drawing/2014/main" id="{1033B634-952D-4F20-9FFA-F76AF98A4E9E}"/>
              </a:ext>
            </a:extLst>
          </p:cNvPr>
          <p:cNvCxnSpPr>
            <a:cxnSpLocks noChangeShapeType="1"/>
            <a:stCxn id="81" idx="2"/>
            <a:endCxn id="80" idx="0"/>
          </p:cNvCxnSpPr>
          <p:nvPr/>
        </p:nvCxnSpPr>
        <p:spPr bwMode="auto">
          <a:xfrm flipH="1">
            <a:off x="6096000" y="3751872"/>
            <a:ext cx="2007" cy="45853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4" name="直接箭头连接符 56">
            <a:extLst>
              <a:ext uri="{FF2B5EF4-FFF2-40B4-BE49-F238E27FC236}">
                <a16:creationId xmlns:a16="http://schemas.microsoft.com/office/drawing/2014/main" id="{2E0F8C60-E34E-4615-9B00-1392B6A79EDF}"/>
              </a:ext>
            </a:extLst>
          </p:cNvPr>
          <p:cNvCxnSpPr>
            <a:cxnSpLocks noChangeShapeType="1"/>
            <a:stCxn id="80" idx="2"/>
            <a:endCxn id="82" idx="0"/>
          </p:cNvCxnSpPr>
          <p:nvPr/>
        </p:nvCxnSpPr>
        <p:spPr bwMode="auto">
          <a:xfrm>
            <a:off x="6096000" y="5116682"/>
            <a:ext cx="2007" cy="48764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5" name="矩形: 圆角 84">
            <a:extLst>
              <a:ext uri="{FF2B5EF4-FFF2-40B4-BE49-F238E27FC236}">
                <a16:creationId xmlns:a16="http://schemas.microsoft.com/office/drawing/2014/main" id="{550F0465-B046-4F1E-BACA-E14C130334C8}"/>
              </a:ext>
            </a:extLst>
          </p:cNvPr>
          <p:cNvSpPr/>
          <p:nvPr/>
        </p:nvSpPr>
        <p:spPr>
          <a:xfrm>
            <a:off x="7629427" y="421040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矩形 85">
            <a:extLst>
              <a:ext uri="{FF2B5EF4-FFF2-40B4-BE49-F238E27FC236}">
                <a16:creationId xmlns:a16="http://schemas.microsoft.com/office/drawing/2014/main" id="{90B9A7BF-FE19-492B-BCE4-F1FC0AC261EB}"/>
              </a:ext>
            </a:extLst>
          </p:cNvPr>
          <p:cNvSpPr/>
          <p:nvPr/>
        </p:nvSpPr>
        <p:spPr>
          <a:xfrm>
            <a:off x="7885402" y="3322459"/>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sp>
        <p:nvSpPr>
          <p:cNvPr id="87" name="矩形 86">
            <a:extLst>
              <a:ext uri="{FF2B5EF4-FFF2-40B4-BE49-F238E27FC236}">
                <a16:creationId xmlns:a16="http://schemas.microsoft.com/office/drawing/2014/main" id="{20ED7B45-D150-438D-9CAF-2BF84C00354E}"/>
              </a:ext>
            </a:extLst>
          </p:cNvPr>
          <p:cNvSpPr/>
          <p:nvPr/>
        </p:nvSpPr>
        <p:spPr>
          <a:xfrm>
            <a:off x="7885402" y="5604330"/>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cxnSp>
        <p:nvCxnSpPr>
          <p:cNvPr id="88" name="直接箭头连接符 56">
            <a:extLst>
              <a:ext uri="{FF2B5EF4-FFF2-40B4-BE49-F238E27FC236}">
                <a16:creationId xmlns:a16="http://schemas.microsoft.com/office/drawing/2014/main" id="{DF12F8D9-AD99-4888-B5AA-0D87C4E116AE}"/>
              </a:ext>
            </a:extLst>
          </p:cNvPr>
          <p:cNvCxnSpPr>
            <a:cxnSpLocks noChangeShapeType="1"/>
            <a:stCxn id="86" idx="2"/>
            <a:endCxn id="85" idx="0"/>
          </p:cNvCxnSpPr>
          <p:nvPr/>
        </p:nvCxnSpPr>
        <p:spPr bwMode="auto">
          <a:xfrm flipH="1">
            <a:off x="8111182" y="3751872"/>
            <a:ext cx="2007" cy="45853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9" name="直接箭头连接符 56">
            <a:extLst>
              <a:ext uri="{FF2B5EF4-FFF2-40B4-BE49-F238E27FC236}">
                <a16:creationId xmlns:a16="http://schemas.microsoft.com/office/drawing/2014/main" id="{B5801159-802E-4034-8CD1-AD0733BF5393}"/>
              </a:ext>
            </a:extLst>
          </p:cNvPr>
          <p:cNvCxnSpPr>
            <a:cxnSpLocks noChangeShapeType="1"/>
            <a:stCxn id="85" idx="2"/>
            <a:endCxn id="87" idx="0"/>
          </p:cNvCxnSpPr>
          <p:nvPr/>
        </p:nvCxnSpPr>
        <p:spPr bwMode="auto">
          <a:xfrm>
            <a:off x="8111182" y="5116682"/>
            <a:ext cx="2007" cy="48764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6534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E2722E5-3F20-484B-BE56-76D60BD7808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B554D083-3FB5-48D2-91A2-CFC4A71E7EF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3523244D-704C-4CEE-8FD9-FD0E71910B61}"/>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8D4F1CA7-B2EB-421B-8ED3-E3146902FAF3}"/>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27AD61BD-5969-45A4-BF4B-2B2731C64F40}"/>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加密操作模式</a:t>
              </a:r>
              <a:r>
                <a:rPr lang="en-US" altLang="zh-CN" sz="3200" spc="-150" dirty="0">
                  <a:solidFill>
                    <a:srgbClr val="002864"/>
                  </a:solidFill>
                  <a:latin typeface="思源宋体 CN Heavy" panose="02020900000000000000" pitchFamily="18" charset="-122"/>
                  <a:ea typeface="思源宋体 CN Heavy" panose="02020900000000000000" pitchFamily="18" charset="-122"/>
                </a:rPr>
                <a:t>——CBC</a:t>
              </a:r>
              <a:r>
                <a:rPr lang="zh-CN" altLang="en-US" sz="3200" spc="-150" dirty="0">
                  <a:solidFill>
                    <a:srgbClr val="002864"/>
                  </a:solidFill>
                  <a:latin typeface="思源宋体 CN Heavy" panose="02020900000000000000" pitchFamily="18" charset="-122"/>
                  <a:ea typeface="思源宋体 CN Heavy" panose="02020900000000000000" pitchFamily="18" charset="-122"/>
                </a:rPr>
                <a:t>模式</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7195B9B-871C-4435-AB45-0369BB705B52}"/>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093AFC1-48DB-4C6C-9CA0-3C0C2BA578FB}"/>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CBCB65AB-2C12-4BBB-8C24-8211E23D80FC}"/>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D57420E-2EA2-498F-A9F1-0FE9AD707F0A}"/>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AE021C78-C867-4CDD-AACA-AEB7301D8985}"/>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10DF16B1-A658-4F6F-9062-97F1C0906897}"/>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E620A28D-1F7C-4187-8A83-9C548BB7BBA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F684DF37-AE9E-421A-A29C-AEC914448513}"/>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F8FA144-8D5E-41D5-AB7D-76BD5A26475C}"/>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CED471A-1A54-47D2-BE41-1044665FE36E}"/>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5AC64FE9-425B-4B1E-8D8B-FAE77968CF60}"/>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DD555DA7-7A5E-40C0-9FE0-9BBD66948B66}"/>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AE91F3D8-D9EF-4615-BA53-1438FF761609}"/>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F7ACD05B-5DC2-486A-86F1-8D9BCAE04FEF}"/>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401888EC-6465-446C-B9B1-2323C2225307}"/>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94F5DAC9-D39A-4029-9ECB-97B23F5C1B30}"/>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3D0041A-5D0F-490A-B585-13675F2AC7FA}"/>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18BA2B0F-FBDB-43AD-9FEE-D7BEF71053E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3574BDD8-24E7-41C9-A468-C248FF261C2C}"/>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B3772AA5-1DF0-422A-BA37-6A5F1351361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D67C5DBC-30F9-47CB-A128-A0B921B0F470}"/>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E22CC3CC-5CD4-47FF-BEE2-B310F9F1B90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D357F0FD-0B71-49DE-9FDB-FA000461AE68}"/>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369F6A50-9F20-4DBA-9E26-6ECE758E0758}"/>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5EF20A5A-6534-4D45-A2B6-FDB439C67AF9}"/>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2B78EF5-BE5C-4E68-A1F6-AE9085FB3C1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B1E14C7-841B-4F42-AE3A-0A02C492A6A1}"/>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EDC0D1A7-B90E-4FA3-8166-B5DE965C7BF0}"/>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5AE8B63C-B153-4A6D-BCA7-E008AA5798D8}"/>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839F4AF3-834F-4223-82B6-D689AEF4C951}"/>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850885D6-58D3-4D45-B345-40C3B7938AC4}"/>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AAE27CF-FDFA-4394-9033-56F36241C565}"/>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52906F62-811B-4054-AFA5-D77DC893C7E1}"/>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42CA6B8-8301-4294-A6D2-F3747D8C09C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63D75558-D439-4071-B36C-1474B107B162}"/>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6E29C3CC-EF6B-4516-BD3B-8213D3F3627F}"/>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03E029F-8F36-456B-BC8C-BFDC7DD0593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9696DDEE-BE5E-43BA-912F-EE2C5F3CC274}"/>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A117A36-35B2-4787-B6A7-B4414AB2EED5}"/>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70925B40-C76F-4178-A2E8-65584D8F477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BE3C4BC1-91A9-414F-81B3-782E7309A335}"/>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0F0D1179-3D40-421A-A6CB-E7C4F7909D89}"/>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1BECE158-6180-4116-8BF8-E5BA0652168A}"/>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438FF97-AFD8-49CE-9088-BCD5B765A784}"/>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7781FAED-8EEF-4146-8AC3-1250F00A7F6C}"/>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109BB3BE-EE7B-464A-B9C8-06402C551E68}"/>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0CFB47E-58D1-421C-B3E5-799E349F9407}"/>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6592605E-6A3B-4E90-9462-8638FEA9A8CA}"/>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09B78A8E-5B6E-4A01-8E3A-E0A6A3437A19}"/>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0A209B26-E126-47DD-94ED-156AC919E642}"/>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5ED0EDA-6424-43DA-B38C-8738553C09BE}"/>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E4FE6B52-CC41-45A5-B440-1E76C41F4B01}"/>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0DD25A9C-91EC-4A45-BA45-6CC7BD57180E}"/>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BC5405DD-2A62-4100-A73E-B05184681EDF}"/>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2CE4DD4E-4121-4D91-AC4E-DF38E746424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3583500-7616-43CE-A512-1C818446F914}"/>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9051153B-49A5-4890-96C1-0B3FCE734D2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68228C7-1292-4164-8F50-A0B0D5D60822}"/>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2E1DD992-BDBC-4AB0-A19C-45CE043322E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658E2D7D-3951-406A-8AE0-26ADDF4B72DD}"/>
              </a:ext>
            </a:extLst>
          </p:cNvPr>
          <p:cNvSpPr txBox="1">
            <a:spLocks noChangeArrowheads="1"/>
          </p:cNvSpPr>
          <p:nvPr/>
        </p:nvSpPr>
        <p:spPr bwMode="auto">
          <a:xfrm>
            <a:off x="1421149" y="1422402"/>
            <a:ext cx="9768467" cy="182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密码分组链接模式（</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Cipher Block Chaining</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CBC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是一个伪随机置换，</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CBC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改变了前面</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构造中密文长度为明文两倍的缺陷</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CBC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模式加密需依次进行，无法实现并行处理</a:t>
            </a:r>
          </a:p>
        </p:txBody>
      </p:sp>
      <p:sp>
        <p:nvSpPr>
          <p:cNvPr id="67" name="矩形: 圆角 66">
            <a:extLst>
              <a:ext uri="{FF2B5EF4-FFF2-40B4-BE49-F238E27FC236}">
                <a16:creationId xmlns:a16="http://schemas.microsoft.com/office/drawing/2014/main" id="{D993447D-B094-45DD-826E-8422A23CC0C3}"/>
              </a:ext>
            </a:extLst>
          </p:cNvPr>
          <p:cNvSpPr/>
          <p:nvPr/>
        </p:nvSpPr>
        <p:spPr>
          <a:xfrm>
            <a:off x="3866300" y="4755307"/>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矩形 67">
            <a:extLst>
              <a:ext uri="{FF2B5EF4-FFF2-40B4-BE49-F238E27FC236}">
                <a16:creationId xmlns:a16="http://schemas.microsoft.com/office/drawing/2014/main" id="{0AD8D6F1-627F-46E7-BF2B-1860CD32E11D}"/>
              </a:ext>
            </a:extLst>
          </p:cNvPr>
          <p:cNvSpPr/>
          <p:nvPr/>
        </p:nvSpPr>
        <p:spPr>
          <a:xfrm>
            <a:off x="4122275" y="3249762"/>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sp>
        <p:nvSpPr>
          <p:cNvPr id="69" name="矩形 68">
            <a:extLst>
              <a:ext uri="{FF2B5EF4-FFF2-40B4-BE49-F238E27FC236}">
                <a16:creationId xmlns:a16="http://schemas.microsoft.com/office/drawing/2014/main" id="{04068EE7-3AA0-4D91-85FD-58BA9ABF3B68}"/>
              </a:ext>
            </a:extLst>
          </p:cNvPr>
          <p:cNvSpPr/>
          <p:nvPr/>
        </p:nvSpPr>
        <p:spPr>
          <a:xfrm>
            <a:off x="4122275" y="614923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cxnSp>
        <p:nvCxnSpPr>
          <p:cNvPr id="70" name="直接箭头连接符 56">
            <a:extLst>
              <a:ext uri="{FF2B5EF4-FFF2-40B4-BE49-F238E27FC236}">
                <a16:creationId xmlns:a16="http://schemas.microsoft.com/office/drawing/2014/main" id="{2EC07605-824A-4972-9FB2-329D219B94C2}"/>
              </a:ext>
            </a:extLst>
          </p:cNvPr>
          <p:cNvCxnSpPr>
            <a:cxnSpLocks noChangeShapeType="1"/>
            <a:endCxn id="67" idx="0"/>
          </p:cNvCxnSpPr>
          <p:nvPr/>
        </p:nvCxnSpPr>
        <p:spPr bwMode="auto">
          <a:xfrm>
            <a:off x="4348055" y="4256521"/>
            <a:ext cx="0" cy="498786"/>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71" name="直接箭头连接符 56">
            <a:extLst>
              <a:ext uri="{FF2B5EF4-FFF2-40B4-BE49-F238E27FC236}">
                <a16:creationId xmlns:a16="http://schemas.microsoft.com/office/drawing/2014/main" id="{10634D3E-31EC-4160-A00C-D4D9854AC249}"/>
              </a:ext>
            </a:extLst>
          </p:cNvPr>
          <p:cNvCxnSpPr>
            <a:cxnSpLocks noChangeShapeType="1"/>
            <a:stCxn id="67" idx="2"/>
            <a:endCxn id="69" idx="0"/>
          </p:cNvCxnSpPr>
          <p:nvPr/>
        </p:nvCxnSpPr>
        <p:spPr bwMode="auto">
          <a:xfrm>
            <a:off x="4348055" y="5661586"/>
            <a:ext cx="2007" cy="48764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2" name="矩形: 圆角 71">
            <a:extLst>
              <a:ext uri="{FF2B5EF4-FFF2-40B4-BE49-F238E27FC236}">
                <a16:creationId xmlns:a16="http://schemas.microsoft.com/office/drawing/2014/main" id="{B3697C22-11CF-4FAE-8624-114A3F71544C}"/>
              </a:ext>
            </a:extLst>
          </p:cNvPr>
          <p:cNvSpPr/>
          <p:nvPr/>
        </p:nvSpPr>
        <p:spPr>
          <a:xfrm>
            <a:off x="5855210" y="4755307"/>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矩形 72">
            <a:extLst>
              <a:ext uri="{FF2B5EF4-FFF2-40B4-BE49-F238E27FC236}">
                <a16:creationId xmlns:a16="http://schemas.microsoft.com/office/drawing/2014/main" id="{52627E87-144C-41A4-8159-887DA3C8117C}"/>
              </a:ext>
            </a:extLst>
          </p:cNvPr>
          <p:cNvSpPr/>
          <p:nvPr/>
        </p:nvSpPr>
        <p:spPr>
          <a:xfrm>
            <a:off x="6124894" y="3249762"/>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sp>
        <p:nvSpPr>
          <p:cNvPr id="74" name="矩形 73">
            <a:extLst>
              <a:ext uri="{FF2B5EF4-FFF2-40B4-BE49-F238E27FC236}">
                <a16:creationId xmlns:a16="http://schemas.microsoft.com/office/drawing/2014/main" id="{4914F6F9-8301-4E9F-8CF7-055D28298661}"/>
              </a:ext>
            </a:extLst>
          </p:cNvPr>
          <p:cNvSpPr/>
          <p:nvPr/>
        </p:nvSpPr>
        <p:spPr>
          <a:xfrm>
            <a:off x="6111185" y="614923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cxnSp>
        <p:nvCxnSpPr>
          <p:cNvPr id="75" name="直接箭头连接符 56">
            <a:extLst>
              <a:ext uri="{FF2B5EF4-FFF2-40B4-BE49-F238E27FC236}">
                <a16:creationId xmlns:a16="http://schemas.microsoft.com/office/drawing/2014/main" id="{1750ED49-5426-49D7-AC4C-4E99C26A1690}"/>
              </a:ext>
            </a:extLst>
          </p:cNvPr>
          <p:cNvCxnSpPr>
            <a:cxnSpLocks noChangeShapeType="1"/>
            <a:stCxn id="84" idx="4"/>
            <a:endCxn id="72" idx="0"/>
          </p:cNvCxnSpPr>
          <p:nvPr/>
        </p:nvCxnSpPr>
        <p:spPr bwMode="auto">
          <a:xfrm>
            <a:off x="6336965" y="4342036"/>
            <a:ext cx="0" cy="41327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76" name="直接箭头连接符 56">
            <a:extLst>
              <a:ext uri="{FF2B5EF4-FFF2-40B4-BE49-F238E27FC236}">
                <a16:creationId xmlns:a16="http://schemas.microsoft.com/office/drawing/2014/main" id="{E0C86C20-7EC3-4940-B0A7-DD74DF85E753}"/>
              </a:ext>
            </a:extLst>
          </p:cNvPr>
          <p:cNvCxnSpPr>
            <a:cxnSpLocks noChangeShapeType="1"/>
            <a:stCxn id="72" idx="2"/>
            <a:endCxn id="74" idx="0"/>
          </p:cNvCxnSpPr>
          <p:nvPr/>
        </p:nvCxnSpPr>
        <p:spPr bwMode="auto">
          <a:xfrm>
            <a:off x="6336965" y="5661586"/>
            <a:ext cx="2007" cy="48764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7" name="矩形: 圆角 76">
            <a:extLst>
              <a:ext uri="{FF2B5EF4-FFF2-40B4-BE49-F238E27FC236}">
                <a16:creationId xmlns:a16="http://schemas.microsoft.com/office/drawing/2014/main" id="{5E194E23-C6B4-4EF8-9CDB-A8608EF21D87}"/>
              </a:ext>
            </a:extLst>
          </p:cNvPr>
          <p:cNvSpPr/>
          <p:nvPr/>
        </p:nvSpPr>
        <p:spPr>
          <a:xfrm>
            <a:off x="7870392" y="4755307"/>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矩形 77">
            <a:extLst>
              <a:ext uri="{FF2B5EF4-FFF2-40B4-BE49-F238E27FC236}">
                <a16:creationId xmlns:a16="http://schemas.microsoft.com/office/drawing/2014/main" id="{F1F843CB-90D6-46B7-9E30-1120615ECEF6}"/>
              </a:ext>
            </a:extLst>
          </p:cNvPr>
          <p:cNvSpPr/>
          <p:nvPr/>
        </p:nvSpPr>
        <p:spPr>
          <a:xfrm>
            <a:off x="8126367" y="3243566"/>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sp>
        <p:nvSpPr>
          <p:cNvPr id="79" name="矩形 78">
            <a:extLst>
              <a:ext uri="{FF2B5EF4-FFF2-40B4-BE49-F238E27FC236}">
                <a16:creationId xmlns:a16="http://schemas.microsoft.com/office/drawing/2014/main" id="{2D33F498-C1BB-4552-99E1-FE981028D63D}"/>
              </a:ext>
            </a:extLst>
          </p:cNvPr>
          <p:cNvSpPr/>
          <p:nvPr/>
        </p:nvSpPr>
        <p:spPr>
          <a:xfrm>
            <a:off x="8126367" y="614923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cxnSp>
        <p:nvCxnSpPr>
          <p:cNvPr id="80" name="直接箭头连接符 56">
            <a:extLst>
              <a:ext uri="{FF2B5EF4-FFF2-40B4-BE49-F238E27FC236}">
                <a16:creationId xmlns:a16="http://schemas.microsoft.com/office/drawing/2014/main" id="{020EEDEA-677A-497C-9AEB-C4C4C131B218}"/>
              </a:ext>
            </a:extLst>
          </p:cNvPr>
          <p:cNvCxnSpPr>
            <a:cxnSpLocks noChangeShapeType="1"/>
            <a:stCxn id="85" idx="4"/>
            <a:endCxn id="77" idx="0"/>
          </p:cNvCxnSpPr>
          <p:nvPr/>
        </p:nvCxnSpPr>
        <p:spPr bwMode="auto">
          <a:xfrm>
            <a:off x="8352147" y="4373775"/>
            <a:ext cx="0" cy="381532"/>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1" name="直接箭头连接符 56">
            <a:extLst>
              <a:ext uri="{FF2B5EF4-FFF2-40B4-BE49-F238E27FC236}">
                <a16:creationId xmlns:a16="http://schemas.microsoft.com/office/drawing/2014/main" id="{494966F0-B027-48EA-9B3E-D4768321388E}"/>
              </a:ext>
            </a:extLst>
          </p:cNvPr>
          <p:cNvCxnSpPr>
            <a:cxnSpLocks noChangeShapeType="1"/>
            <a:stCxn id="77" idx="2"/>
            <a:endCxn id="79" idx="0"/>
          </p:cNvCxnSpPr>
          <p:nvPr/>
        </p:nvCxnSpPr>
        <p:spPr bwMode="auto">
          <a:xfrm>
            <a:off x="8352147" y="5661586"/>
            <a:ext cx="2007" cy="48764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2" name="流程图: 或者 81">
            <a:extLst>
              <a:ext uri="{FF2B5EF4-FFF2-40B4-BE49-F238E27FC236}">
                <a16:creationId xmlns:a16="http://schemas.microsoft.com/office/drawing/2014/main" id="{4216379C-DC41-4087-997B-553C9B7B6FEF}"/>
              </a:ext>
            </a:extLst>
          </p:cNvPr>
          <p:cNvSpPr/>
          <p:nvPr/>
        </p:nvSpPr>
        <p:spPr>
          <a:xfrm>
            <a:off x="4212363" y="4101458"/>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sp>
        <p:nvSpPr>
          <p:cNvPr id="84" name="流程图: 或者 83">
            <a:extLst>
              <a:ext uri="{FF2B5EF4-FFF2-40B4-BE49-F238E27FC236}">
                <a16:creationId xmlns:a16="http://schemas.microsoft.com/office/drawing/2014/main" id="{2AFD13C6-C8D7-48A0-9733-FE132B51EF0C}"/>
              </a:ext>
            </a:extLst>
          </p:cNvPr>
          <p:cNvSpPr/>
          <p:nvPr/>
        </p:nvSpPr>
        <p:spPr>
          <a:xfrm>
            <a:off x="6201273" y="4070653"/>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sp>
        <p:nvSpPr>
          <p:cNvPr id="85" name="流程图: 或者 84">
            <a:extLst>
              <a:ext uri="{FF2B5EF4-FFF2-40B4-BE49-F238E27FC236}">
                <a16:creationId xmlns:a16="http://schemas.microsoft.com/office/drawing/2014/main" id="{409EEC30-075C-48DC-9A86-6C38C43682C9}"/>
              </a:ext>
            </a:extLst>
          </p:cNvPr>
          <p:cNvSpPr/>
          <p:nvPr/>
        </p:nvSpPr>
        <p:spPr>
          <a:xfrm>
            <a:off x="8216455" y="4102392"/>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cxnSp>
        <p:nvCxnSpPr>
          <p:cNvPr id="86" name="直接箭头连接符 56">
            <a:extLst>
              <a:ext uri="{FF2B5EF4-FFF2-40B4-BE49-F238E27FC236}">
                <a16:creationId xmlns:a16="http://schemas.microsoft.com/office/drawing/2014/main" id="{98943587-1153-4164-A3F6-62F1B54CFFD8}"/>
              </a:ext>
            </a:extLst>
          </p:cNvPr>
          <p:cNvCxnSpPr>
            <a:cxnSpLocks noChangeShapeType="1"/>
            <a:stCxn id="68" idx="2"/>
            <a:endCxn id="82" idx="0"/>
          </p:cNvCxnSpPr>
          <p:nvPr/>
        </p:nvCxnSpPr>
        <p:spPr bwMode="auto">
          <a:xfrm flipH="1">
            <a:off x="4348055" y="3679175"/>
            <a:ext cx="2007" cy="422283"/>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5" name="直接箭头连接符 56">
            <a:extLst>
              <a:ext uri="{FF2B5EF4-FFF2-40B4-BE49-F238E27FC236}">
                <a16:creationId xmlns:a16="http://schemas.microsoft.com/office/drawing/2014/main" id="{0B6727F4-4380-413A-8C99-BFF6D01EBB6A}"/>
              </a:ext>
            </a:extLst>
          </p:cNvPr>
          <p:cNvCxnSpPr>
            <a:cxnSpLocks noChangeShapeType="1"/>
            <a:stCxn id="73" idx="2"/>
            <a:endCxn id="84" idx="0"/>
          </p:cNvCxnSpPr>
          <p:nvPr/>
        </p:nvCxnSpPr>
        <p:spPr bwMode="auto">
          <a:xfrm flipH="1">
            <a:off x="6336965" y="3679175"/>
            <a:ext cx="15716" cy="39147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8" name="直接箭头连接符 56">
            <a:extLst>
              <a:ext uri="{FF2B5EF4-FFF2-40B4-BE49-F238E27FC236}">
                <a16:creationId xmlns:a16="http://schemas.microsoft.com/office/drawing/2014/main" id="{6ACF868D-4CA2-4770-9AC0-817A9198F84C}"/>
              </a:ext>
            </a:extLst>
          </p:cNvPr>
          <p:cNvCxnSpPr>
            <a:cxnSpLocks noChangeShapeType="1"/>
            <a:stCxn id="78" idx="2"/>
            <a:endCxn id="85" idx="0"/>
          </p:cNvCxnSpPr>
          <p:nvPr/>
        </p:nvCxnSpPr>
        <p:spPr bwMode="auto">
          <a:xfrm flipH="1">
            <a:off x="8352147" y="3672979"/>
            <a:ext cx="2007" cy="429413"/>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105" name="矩形 104">
            <a:extLst>
              <a:ext uri="{FF2B5EF4-FFF2-40B4-BE49-F238E27FC236}">
                <a16:creationId xmlns:a16="http://schemas.microsoft.com/office/drawing/2014/main" id="{90AE3B8D-457E-41F8-8A27-B824567CF03E}"/>
              </a:ext>
            </a:extLst>
          </p:cNvPr>
          <p:cNvSpPr/>
          <p:nvPr/>
        </p:nvSpPr>
        <p:spPr>
          <a:xfrm>
            <a:off x="2632539" y="4022442"/>
            <a:ext cx="426719"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IV</a:t>
            </a:r>
          </a:p>
        </p:txBody>
      </p:sp>
      <p:cxnSp>
        <p:nvCxnSpPr>
          <p:cNvPr id="106" name="直接箭头连接符 56">
            <a:extLst>
              <a:ext uri="{FF2B5EF4-FFF2-40B4-BE49-F238E27FC236}">
                <a16:creationId xmlns:a16="http://schemas.microsoft.com/office/drawing/2014/main" id="{E66A97DC-962B-44D9-898E-BCFB585210F2}"/>
              </a:ext>
            </a:extLst>
          </p:cNvPr>
          <p:cNvCxnSpPr>
            <a:cxnSpLocks noChangeShapeType="1"/>
            <a:stCxn id="105" idx="3"/>
            <a:endCxn id="82" idx="2"/>
          </p:cNvCxnSpPr>
          <p:nvPr/>
        </p:nvCxnSpPr>
        <p:spPr bwMode="auto">
          <a:xfrm>
            <a:off x="3059258" y="4237149"/>
            <a:ext cx="1153105" cy="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110" name="矩形 109">
            <a:extLst>
              <a:ext uri="{FF2B5EF4-FFF2-40B4-BE49-F238E27FC236}">
                <a16:creationId xmlns:a16="http://schemas.microsoft.com/office/drawing/2014/main" id="{3F36CB17-B536-49DE-B65D-0D73FA25C629}"/>
              </a:ext>
            </a:extLst>
          </p:cNvPr>
          <p:cNvSpPr/>
          <p:nvPr/>
        </p:nvSpPr>
        <p:spPr>
          <a:xfrm>
            <a:off x="2632539" y="6149234"/>
            <a:ext cx="426719"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IV</a:t>
            </a:r>
          </a:p>
        </p:txBody>
      </p:sp>
      <p:cxnSp>
        <p:nvCxnSpPr>
          <p:cNvPr id="111" name="直接箭头连接符 56">
            <a:extLst>
              <a:ext uri="{FF2B5EF4-FFF2-40B4-BE49-F238E27FC236}">
                <a16:creationId xmlns:a16="http://schemas.microsoft.com/office/drawing/2014/main" id="{8735D8DE-2909-4235-99CD-65D232B22FEA}"/>
              </a:ext>
            </a:extLst>
          </p:cNvPr>
          <p:cNvCxnSpPr>
            <a:cxnSpLocks noChangeShapeType="1"/>
            <a:stCxn id="105" idx="2"/>
            <a:endCxn id="110" idx="0"/>
          </p:cNvCxnSpPr>
          <p:nvPr/>
        </p:nvCxnSpPr>
        <p:spPr bwMode="auto">
          <a:xfrm>
            <a:off x="2845899" y="4451855"/>
            <a:ext cx="0" cy="1697379"/>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16" name="连接符: 肘形 115">
            <a:extLst>
              <a:ext uri="{FF2B5EF4-FFF2-40B4-BE49-F238E27FC236}">
                <a16:creationId xmlns:a16="http://schemas.microsoft.com/office/drawing/2014/main" id="{763AF1E7-8788-4498-B065-66E1414F3608}"/>
              </a:ext>
            </a:extLst>
          </p:cNvPr>
          <p:cNvCxnSpPr>
            <a:cxnSpLocks/>
            <a:endCxn id="84" idx="2"/>
          </p:cNvCxnSpPr>
          <p:nvPr/>
        </p:nvCxnSpPr>
        <p:spPr>
          <a:xfrm flipV="1">
            <a:off x="4388546" y="4206345"/>
            <a:ext cx="1812727" cy="1608142"/>
          </a:xfrm>
          <a:prstGeom prst="bentConnector3">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19" name="连接符: 肘形 118">
            <a:extLst>
              <a:ext uri="{FF2B5EF4-FFF2-40B4-BE49-F238E27FC236}">
                <a16:creationId xmlns:a16="http://schemas.microsoft.com/office/drawing/2014/main" id="{19FFD374-3813-4114-AA96-F1A1F4FFA370}"/>
              </a:ext>
            </a:extLst>
          </p:cNvPr>
          <p:cNvCxnSpPr>
            <a:cxnSpLocks/>
            <a:endCxn id="85" idx="2"/>
          </p:cNvCxnSpPr>
          <p:nvPr/>
        </p:nvCxnSpPr>
        <p:spPr>
          <a:xfrm flipV="1">
            <a:off x="6377456" y="4238084"/>
            <a:ext cx="1838999" cy="1576403"/>
          </a:xfrm>
          <a:prstGeom prst="bentConnector3">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05181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E2722E5-3F20-484B-BE56-76D60BD7808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B554D083-3FB5-48D2-91A2-CFC4A71E7EF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3523244D-704C-4CEE-8FD9-FD0E71910B61}"/>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8D4F1CA7-B2EB-421B-8ED3-E3146902FAF3}"/>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27AD61BD-5969-45A4-BF4B-2B2731C64F40}"/>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加密操作模式</a:t>
              </a:r>
              <a:r>
                <a:rPr lang="en-US" altLang="zh-CN" sz="3200" spc="-150" dirty="0">
                  <a:solidFill>
                    <a:srgbClr val="002864"/>
                  </a:solidFill>
                  <a:latin typeface="思源宋体 CN Heavy" panose="02020900000000000000" pitchFamily="18" charset="-122"/>
                  <a:ea typeface="思源宋体 CN Heavy" panose="02020900000000000000" pitchFamily="18" charset="-122"/>
                </a:rPr>
                <a:t>——OFB</a:t>
              </a:r>
              <a:r>
                <a:rPr lang="zh-CN" altLang="en-US" sz="3200" spc="-150" dirty="0">
                  <a:solidFill>
                    <a:srgbClr val="002864"/>
                  </a:solidFill>
                  <a:latin typeface="思源宋体 CN Heavy" panose="02020900000000000000" pitchFamily="18" charset="-122"/>
                  <a:ea typeface="思源宋体 CN Heavy" panose="02020900000000000000" pitchFamily="18" charset="-122"/>
                </a:rPr>
                <a:t>模式</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7195B9B-871C-4435-AB45-0369BB705B52}"/>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093AFC1-48DB-4C6C-9CA0-3C0C2BA578FB}"/>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CBCB65AB-2C12-4BBB-8C24-8211E23D80FC}"/>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D57420E-2EA2-498F-A9F1-0FE9AD707F0A}"/>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AE021C78-C867-4CDD-AACA-AEB7301D8985}"/>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10DF16B1-A658-4F6F-9062-97F1C0906897}"/>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E620A28D-1F7C-4187-8A83-9C548BB7BBA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F684DF37-AE9E-421A-A29C-AEC914448513}"/>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F8FA144-8D5E-41D5-AB7D-76BD5A26475C}"/>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CED471A-1A54-47D2-BE41-1044665FE36E}"/>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5AC64FE9-425B-4B1E-8D8B-FAE77968CF60}"/>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DD555DA7-7A5E-40C0-9FE0-9BBD66948B66}"/>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AE91F3D8-D9EF-4615-BA53-1438FF761609}"/>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F7ACD05B-5DC2-486A-86F1-8D9BCAE04FEF}"/>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401888EC-6465-446C-B9B1-2323C2225307}"/>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94F5DAC9-D39A-4029-9ECB-97B23F5C1B30}"/>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3D0041A-5D0F-490A-B585-13675F2AC7FA}"/>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18BA2B0F-FBDB-43AD-9FEE-D7BEF71053E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3574BDD8-24E7-41C9-A468-C248FF261C2C}"/>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B3772AA5-1DF0-422A-BA37-6A5F1351361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D67C5DBC-30F9-47CB-A128-A0B921B0F470}"/>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E22CC3CC-5CD4-47FF-BEE2-B310F9F1B90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D357F0FD-0B71-49DE-9FDB-FA000461AE68}"/>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369F6A50-9F20-4DBA-9E26-6ECE758E0758}"/>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5EF20A5A-6534-4D45-A2B6-FDB439C67AF9}"/>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2B78EF5-BE5C-4E68-A1F6-AE9085FB3C1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B1E14C7-841B-4F42-AE3A-0A02C492A6A1}"/>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EDC0D1A7-B90E-4FA3-8166-B5DE965C7BF0}"/>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5AE8B63C-B153-4A6D-BCA7-E008AA5798D8}"/>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839F4AF3-834F-4223-82B6-D689AEF4C951}"/>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850885D6-58D3-4D45-B345-40C3B7938AC4}"/>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AAE27CF-FDFA-4394-9033-56F36241C565}"/>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52906F62-811B-4054-AFA5-D77DC893C7E1}"/>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42CA6B8-8301-4294-A6D2-F3747D8C09C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63D75558-D439-4071-B36C-1474B107B162}"/>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6E29C3CC-EF6B-4516-BD3B-8213D3F3627F}"/>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03E029F-8F36-456B-BC8C-BFDC7DD0593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9696DDEE-BE5E-43BA-912F-EE2C5F3CC274}"/>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A117A36-35B2-4787-B6A7-B4414AB2EED5}"/>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70925B40-C76F-4178-A2E8-65584D8F477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BE3C4BC1-91A9-414F-81B3-782E7309A335}"/>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0F0D1179-3D40-421A-A6CB-E7C4F7909D89}"/>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1BECE158-6180-4116-8BF8-E5BA0652168A}"/>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438FF97-AFD8-49CE-9088-BCD5B765A784}"/>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7781FAED-8EEF-4146-8AC3-1250F00A7F6C}"/>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109BB3BE-EE7B-464A-B9C8-06402C551E68}"/>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0CFB47E-58D1-421C-B3E5-799E349F9407}"/>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6592605E-6A3B-4E90-9462-8638FEA9A8CA}"/>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09B78A8E-5B6E-4A01-8E3A-E0A6A3437A19}"/>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0A209B26-E126-47DD-94ED-156AC919E642}"/>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5ED0EDA-6424-43DA-B38C-8738553C09BE}"/>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E4FE6B52-CC41-45A5-B440-1E76C41F4B01}"/>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0DD25A9C-91EC-4A45-BA45-6CC7BD57180E}"/>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BC5405DD-2A62-4100-A73E-B05184681EDF}"/>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2CE4DD4E-4121-4D91-AC4E-DF38E746424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3583500-7616-43CE-A512-1C818446F914}"/>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9051153B-49A5-4890-96C1-0B3FCE734D2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68228C7-1292-4164-8F50-A0B0D5D60822}"/>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2E1DD992-BDBC-4AB0-A19C-45CE043322E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658E2D7D-3951-406A-8AE0-26ADDF4B72DD}"/>
              </a:ext>
            </a:extLst>
          </p:cNvPr>
          <p:cNvSpPr txBox="1">
            <a:spLocks noChangeArrowheads="1"/>
          </p:cNvSpPr>
          <p:nvPr/>
        </p:nvSpPr>
        <p:spPr bwMode="auto">
          <a:xfrm>
            <a:off x="1421149" y="1422402"/>
            <a:ext cx="9768467" cy="138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输出反馈模式（</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Output Feedback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OFB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可以是一个伪随机函数，</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OFB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OFB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模式中大量独立于明文的伪随机流可以在预处理阶段计算</a:t>
            </a:r>
          </a:p>
        </p:txBody>
      </p:sp>
      <p:sp>
        <p:nvSpPr>
          <p:cNvPr id="67" name="矩形: 圆角 66">
            <a:extLst>
              <a:ext uri="{FF2B5EF4-FFF2-40B4-BE49-F238E27FC236}">
                <a16:creationId xmlns:a16="http://schemas.microsoft.com/office/drawing/2014/main" id="{D993447D-B094-45DD-826E-8422A23CC0C3}"/>
              </a:ext>
            </a:extLst>
          </p:cNvPr>
          <p:cNvSpPr/>
          <p:nvPr/>
        </p:nvSpPr>
        <p:spPr>
          <a:xfrm>
            <a:off x="4488471" y="385975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矩形 67">
            <a:extLst>
              <a:ext uri="{FF2B5EF4-FFF2-40B4-BE49-F238E27FC236}">
                <a16:creationId xmlns:a16="http://schemas.microsoft.com/office/drawing/2014/main" id="{0AD8D6F1-627F-46E7-BF2B-1860CD32E11D}"/>
              </a:ext>
            </a:extLst>
          </p:cNvPr>
          <p:cNvSpPr/>
          <p:nvPr/>
        </p:nvSpPr>
        <p:spPr>
          <a:xfrm>
            <a:off x="3611565" y="5113482"/>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sp>
        <p:nvSpPr>
          <p:cNvPr id="69" name="矩形 68">
            <a:extLst>
              <a:ext uri="{FF2B5EF4-FFF2-40B4-BE49-F238E27FC236}">
                <a16:creationId xmlns:a16="http://schemas.microsoft.com/office/drawing/2014/main" id="{04068EE7-3AA0-4D91-85FD-58BA9ABF3B68}"/>
              </a:ext>
            </a:extLst>
          </p:cNvPr>
          <p:cNvSpPr/>
          <p:nvPr/>
        </p:nvSpPr>
        <p:spPr>
          <a:xfrm>
            <a:off x="4744446" y="593241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cxnSp>
        <p:nvCxnSpPr>
          <p:cNvPr id="71" name="直接箭头连接符 56">
            <a:extLst>
              <a:ext uri="{FF2B5EF4-FFF2-40B4-BE49-F238E27FC236}">
                <a16:creationId xmlns:a16="http://schemas.microsoft.com/office/drawing/2014/main" id="{10634D3E-31EC-4160-A00C-D4D9854AC249}"/>
              </a:ext>
            </a:extLst>
          </p:cNvPr>
          <p:cNvCxnSpPr>
            <a:cxnSpLocks noChangeShapeType="1"/>
            <a:stCxn id="67" idx="2"/>
            <a:endCxn id="82" idx="0"/>
          </p:cNvCxnSpPr>
          <p:nvPr/>
        </p:nvCxnSpPr>
        <p:spPr bwMode="auto">
          <a:xfrm>
            <a:off x="4970226" y="4766032"/>
            <a:ext cx="0" cy="426466"/>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2" name="矩形: 圆角 71">
            <a:extLst>
              <a:ext uri="{FF2B5EF4-FFF2-40B4-BE49-F238E27FC236}">
                <a16:creationId xmlns:a16="http://schemas.microsoft.com/office/drawing/2014/main" id="{B3697C22-11CF-4FAE-8624-114A3F71544C}"/>
              </a:ext>
            </a:extLst>
          </p:cNvPr>
          <p:cNvSpPr/>
          <p:nvPr/>
        </p:nvSpPr>
        <p:spPr>
          <a:xfrm>
            <a:off x="6477381" y="385975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矩形 72">
            <a:extLst>
              <a:ext uri="{FF2B5EF4-FFF2-40B4-BE49-F238E27FC236}">
                <a16:creationId xmlns:a16="http://schemas.microsoft.com/office/drawing/2014/main" id="{52627E87-144C-41A4-8159-887DA3C8117C}"/>
              </a:ext>
            </a:extLst>
          </p:cNvPr>
          <p:cNvSpPr/>
          <p:nvPr/>
        </p:nvSpPr>
        <p:spPr>
          <a:xfrm>
            <a:off x="5598468" y="5113481"/>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sp>
        <p:nvSpPr>
          <p:cNvPr id="74" name="矩形 73">
            <a:extLst>
              <a:ext uri="{FF2B5EF4-FFF2-40B4-BE49-F238E27FC236}">
                <a16:creationId xmlns:a16="http://schemas.microsoft.com/office/drawing/2014/main" id="{4914F6F9-8301-4E9F-8CF7-055D28298661}"/>
              </a:ext>
            </a:extLst>
          </p:cNvPr>
          <p:cNvSpPr/>
          <p:nvPr/>
        </p:nvSpPr>
        <p:spPr>
          <a:xfrm>
            <a:off x="6733356" y="593241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cxnSp>
        <p:nvCxnSpPr>
          <p:cNvPr id="75" name="直接箭头连接符 56">
            <a:extLst>
              <a:ext uri="{FF2B5EF4-FFF2-40B4-BE49-F238E27FC236}">
                <a16:creationId xmlns:a16="http://schemas.microsoft.com/office/drawing/2014/main" id="{1750ED49-5426-49D7-AC4C-4E99C26A1690}"/>
              </a:ext>
            </a:extLst>
          </p:cNvPr>
          <p:cNvCxnSpPr>
            <a:cxnSpLocks noChangeShapeType="1"/>
            <a:stCxn id="73" idx="3"/>
            <a:endCxn id="84" idx="2"/>
          </p:cNvCxnSpPr>
          <p:nvPr/>
        </p:nvCxnSpPr>
        <p:spPr bwMode="auto">
          <a:xfrm>
            <a:off x="6054041" y="5328188"/>
            <a:ext cx="771410" cy="22339"/>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76" name="直接箭头连接符 56">
            <a:extLst>
              <a:ext uri="{FF2B5EF4-FFF2-40B4-BE49-F238E27FC236}">
                <a16:creationId xmlns:a16="http://schemas.microsoft.com/office/drawing/2014/main" id="{E0C86C20-7EC3-4940-B0A7-DD74DF85E753}"/>
              </a:ext>
            </a:extLst>
          </p:cNvPr>
          <p:cNvCxnSpPr>
            <a:cxnSpLocks noChangeShapeType="1"/>
            <a:stCxn id="72" idx="2"/>
            <a:endCxn id="84" idx="0"/>
          </p:cNvCxnSpPr>
          <p:nvPr/>
        </p:nvCxnSpPr>
        <p:spPr bwMode="auto">
          <a:xfrm>
            <a:off x="6959136" y="4766032"/>
            <a:ext cx="2007" cy="448803"/>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7" name="矩形: 圆角 76">
            <a:extLst>
              <a:ext uri="{FF2B5EF4-FFF2-40B4-BE49-F238E27FC236}">
                <a16:creationId xmlns:a16="http://schemas.microsoft.com/office/drawing/2014/main" id="{5E194E23-C6B4-4EF8-9CDB-A8608EF21D87}"/>
              </a:ext>
            </a:extLst>
          </p:cNvPr>
          <p:cNvSpPr/>
          <p:nvPr/>
        </p:nvSpPr>
        <p:spPr>
          <a:xfrm>
            <a:off x="8492563" y="385975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矩形 77">
            <a:extLst>
              <a:ext uri="{FF2B5EF4-FFF2-40B4-BE49-F238E27FC236}">
                <a16:creationId xmlns:a16="http://schemas.microsoft.com/office/drawing/2014/main" id="{F1F843CB-90D6-46B7-9E30-1120615ECEF6}"/>
              </a:ext>
            </a:extLst>
          </p:cNvPr>
          <p:cNvSpPr/>
          <p:nvPr/>
        </p:nvSpPr>
        <p:spPr>
          <a:xfrm>
            <a:off x="7611643" y="5108520"/>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sp>
        <p:nvSpPr>
          <p:cNvPr id="79" name="矩形 78">
            <a:extLst>
              <a:ext uri="{FF2B5EF4-FFF2-40B4-BE49-F238E27FC236}">
                <a16:creationId xmlns:a16="http://schemas.microsoft.com/office/drawing/2014/main" id="{2D33F498-C1BB-4552-99E1-FE981028D63D}"/>
              </a:ext>
            </a:extLst>
          </p:cNvPr>
          <p:cNvSpPr/>
          <p:nvPr/>
        </p:nvSpPr>
        <p:spPr>
          <a:xfrm>
            <a:off x="8748538" y="593241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cxnSp>
        <p:nvCxnSpPr>
          <p:cNvPr id="80" name="直接箭头连接符 56">
            <a:extLst>
              <a:ext uri="{FF2B5EF4-FFF2-40B4-BE49-F238E27FC236}">
                <a16:creationId xmlns:a16="http://schemas.microsoft.com/office/drawing/2014/main" id="{020EEDEA-677A-497C-9AEB-C4C4C131B218}"/>
              </a:ext>
            </a:extLst>
          </p:cNvPr>
          <p:cNvCxnSpPr>
            <a:cxnSpLocks noChangeShapeType="1"/>
            <a:stCxn id="77" idx="2"/>
            <a:endCxn id="85" idx="0"/>
          </p:cNvCxnSpPr>
          <p:nvPr/>
        </p:nvCxnSpPr>
        <p:spPr bwMode="auto">
          <a:xfrm>
            <a:off x="8974318" y="4766032"/>
            <a:ext cx="0" cy="417725"/>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1" name="直接箭头连接符 56">
            <a:extLst>
              <a:ext uri="{FF2B5EF4-FFF2-40B4-BE49-F238E27FC236}">
                <a16:creationId xmlns:a16="http://schemas.microsoft.com/office/drawing/2014/main" id="{494966F0-B027-48EA-9B3E-D4768321388E}"/>
              </a:ext>
            </a:extLst>
          </p:cNvPr>
          <p:cNvCxnSpPr>
            <a:cxnSpLocks noChangeShapeType="1"/>
            <a:stCxn id="85" idx="4"/>
            <a:endCxn id="79" idx="0"/>
          </p:cNvCxnSpPr>
          <p:nvPr/>
        </p:nvCxnSpPr>
        <p:spPr bwMode="auto">
          <a:xfrm>
            <a:off x="8974318" y="5455140"/>
            <a:ext cx="2007" cy="477274"/>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2" name="流程图: 或者 81">
            <a:extLst>
              <a:ext uri="{FF2B5EF4-FFF2-40B4-BE49-F238E27FC236}">
                <a16:creationId xmlns:a16="http://schemas.microsoft.com/office/drawing/2014/main" id="{4216379C-DC41-4087-997B-553C9B7B6FEF}"/>
              </a:ext>
            </a:extLst>
          </p:cNvPr>
          <p:cNvSpPr/>
          <p:nvPr/>
        </p:nvSpPr>
        <p:spPr>
          <a:xfrm>
            <a:off x="4834534" y="5192498"/>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sp>
        <p:nvSpPr>
          <p:cNvPr id="84" name="流程图: 或者 83">
            <a:extLst>
              <a:ext uri="{FF2B5EF4-FFF2-40B4-BE49-F238E27FC236}">
                <a16:creationId xmlns:a16="http://schemas.microsoft.com/office/drawing/2014/main" id="{2AFD13C6-C8D7-48A0-9733-FE132B51EF0C}"/>
              </a:ext>
            </a:extLst>
          </p:cNvPr>
          <p:cNvSpPr/>
          <p:nvPr/>
        </p:nvSpPr>
        <p:spPr>
          <a:xfrm>
            <a:off x="6825451" y="5214835"/>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sp>
        <p:nvSpPr>
          <p:cNvPr id="85" name="流程图: 或者 84">
            <a:extLst>
              <a:ext uri="{FF2B5EF4-FFF2-40B4-BE49-F238E27FC236}">
                <a16:creationId xmlns:a16="http://schemas.microsoft.com/office/drawing/2014/main" id="{409EEC30-075C-48DC-9A86-6C38C43682C9}"/>
              </a:ext>
            </a:extLst>
          </p:cNvPr>
          <p:cNvSpPr/>
          <p:nvPr/>
        </p:nvSpPr>
        <p:spPr>
          <a:xfrm>
            <a:off x="8838626" y="5183757"/>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cxnSp>
        <p:nvCxnSpPr>
          <p:cNvPr id="86" name="直接箭头连接符 56">
            <a:extLst>
              <a:ext uri="{FF2B5EF4-FFF2-40B4-BE49-F238E27FC236}">
                <a16:creationId xmlns:a16="http://schemas.microsoft.com/office/drawing/2014/main" id="{98943587-1153-4164-A3F6-62F1B54CFFD8}"/>
              </a:ext>
            </a:extLst>
          </p:cNvPr>
          <p:cNvCxnSpPr>
            <a:cxnSpLocks noChangeShapeType="1"/>
            <a:stCxn id="68" idx="3"/>
            <a:endCxn id="82" idx="2"/>
          </p:cNvCxnSpPr>
          <p:nvPr/>
        </p:nvCxnSpPr>
        <p:spPr bwMode="auto">
          <a:xfrm>
            <a:off x="4067138" y="5328189"/>
            <a:ext cx="767396" cy="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5" name="直接箭头连接符 56">
            <a:extLst>
              <a:ext uri="{FF2B5EF4-FFF2-40B4-BE49-F238E27FC236}">
                <a16:creationId xmlns:a16="http://schemas.microsoft.com/office/drawing/2014/main" id="{0B6727F4-4380-413A-8C99-BFF6D01EBB6A}"/>
              </a:ext>
            </a:extLst>
          </p:cNvPr>
          <p:cNvCxnSpPr>
            <a:cxnSpLocks noChangeShapeType="1"/>
            <a:stCxn id="82" idx="4"/>
            <a:endCxn id="69" idx="0"/>
          </p:cNvCxnSpPr>
          <p:nvPr/>
        </p:nvCxnSpPr>
        <p:spPr bwMode="auto">
          <a:xfrm>
            <a:off x="4970226" y="5463881"/>
            <a:ext cx="2007" cy="468533"/>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8" name="直接箭头连接符 56">
            <a:extLst>
              <a:ext uri="{FF2B5EF4-FFF2-40B4-BE49-F238E27FC236}">
                <a16:creationId xmlns:a16="http://schemas.microsoft.com/office/drawing/2014/main" id="{6ACF868D-4CA2-4770-9AC0-817A9198F84C}"/>
              </a:ext>
            </a:extLst>
          </p:cNvPr>
          <p:cNvCxnSpPr>
            <a:cxnSpLocks noChangeShapeType="1"/>
            <a:stCxn id="78" idx="3"/>
            <a:endCxn id="85" idx="2"/>
          </p:cNvCxnSpPr>
          <p:nvPr/>
        </p:nvCxnSpPr>
        <p:spPr bwMode="auto">
          <a:xfrm flipV="1">
            <a:off x="8067216" y="5319449"/>
            <a:ext cx="771410" cy="377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105" name="矩形 104">
            <a:extLst>
              <a:ext uri="{FF2B5EF4-FFF2-40B4-BE49-F238E27FC236}">
                <a16:creationId xmlns:a16="http://schemas.microsoft.com/office/drawing/2014/main" id="{90AE3B8D-457E-41F8-8A27-B824567CF03E}"/>
              </a:ext>
            </a:extLst>
          </p:cNvPr>
          <p:cNvSpPr/>
          <p:nvPr/>
        </p:nvSpPr>
        <p:spPr>
          <a:xfrm>
            <a:off x="2632539" y="3196243"/>
            <a:ext cx="426719"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IV</a:t>
            </a:r>
          </a:p>
        </p:txBody>
      </p:sp>
      <p:sp>
        <p:nvSpPr>
          <p:cNvPr id="110" name="矩形 109">
            <a:extLst>
              <a:ext uri="{FF2B5EF4-FFF2-40B4-BE49-F238E27FC236}">
                <a16:creationId xmlns:a16="http://schemas.microsoft.com/office/drawing/2014/main" id="{3F36CB17-B536-49DE-B65D-0D73FA25C629}"/>
              </a:ext>
            </a:extLst>
          </p:cNvPr>
          <p:cNvSpPr/>
          <p:nvPr/>
        </p:nvSpPr>
        <p:spPr>
          <a:xfrm>
            <a:off x="2632539" y="5932414"/>
            <a:ext cx="426719"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IV</a:t>
            </a:r>
          </a:p>
        </p:txBody>
      </p:sp>
      <p:cxnSp>
        <p:nvCxnSpPr>
          <p:cNvPr id="111" name="直接箭头连接符 56">
            <a:extLst>
              <a:ext uri="{FF2B5EF4-FFF2-40B4-BE49-F238E27FC236}">
                <a16:creationId xmlns:a16="http://schemas.microsoft.com/office/drawing/2014/main" id="{8735D8DE-2909-4235-99CD-65D232B22FEA}"/>
              </a:ext>
            </a:extLst>
          </p:cNvPr>
          <p:cNvCxnSpPr>
            <a:cxnSpLocks noChangeShapeType="1"/>
            <a:stCxn id="105" idx="2"/>
            <a:endCxn id="110" idx="0"/>
          </p:cNvCxnSpPr>
          <p:nvPr/>
        </p:nvCxnSpPr>
        <p:spPr bwMode="auto">
          <a:xfrm>
            <a:off x="2845899" y="3625656"/>
            <a:ext cx="0" cy="230675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16" name="连接符: 肘形 115">
            <a:extLst>
              <a:ext uri="{FF2B5EF4-FFF2-40B4-BE49-F238E27FC236}">
                <a16:creationId xmlns:a16="http://schemas.microsoft.com/office/drawing/2014/main" id="{763AF1E7-8788-4498-B065-66E1414F3608}"/>
              </a:ext>
            </a:extLst>
          </p:cNvPr>
          <p:cNvCxnSpPr>
            <a:cxnSpLocks/>
            <a:endCxn id="72" idx="0"/>
          </p:cNvCxnSpPr>
          <p:nvPr/>
        </p:nvCxnSpPr>
        <p:spPr>
          <a:xfrm flipV="1">
            <a:off x="4995541" y="3859753"/>
            <a:ext cx="1963595" cy="1048318"/>
          </a:xfrm>
          <a:prstGeom prst="bentConnector4">
            <a:avLst>
              <a:gd name="adj1" fmla="val 37733"/>
              <a:gd name="adj2" fmla="val 144287"/>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19" name="连接符: 肘形 118">
            <a:extLst>
              <a:ext uri="{FF2B5EF4-FFF2-40B4-BE49-F238E27FC236}">
                <a16:creationId xmlns:a16="http://schemas.microsoft.com/office/drawing/2014/main" id="{19FFD374-3813-4114-AA96-F1A1F4FFA370}"/>
              </a:ext>
            </a:extLst>
          </p:cNvPr>
          <p:cNvCxnSpPr>
            <a:cxnSpLocks/>
            <a:endCxn id="77" idx="0"/>
          </p:cNvCxnSpPr>
          <p:nvPr/>
        </p:nvCxnSpPr>
        <p:spPr>
          <a:xfrm flipV="1">
            <a:off x="6974943" y="3859753"/>
            <a:ext cx="1999375" cy="1048318"/>
          </a:xfrm>
          <a:prstGeom prst="bentConnector4">
            <a:avLst>
              <a:gd name="adj1" fmla="val 37952"/>
              <a:gd name="adj2" fmla="val 142488"/>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47" name="连接符: 肘形 146">
            <a:extLst>
              <a:ext uri="{FF2B5EF4-FFF2-40B4-BE49-F238E27FC236}">
                <a16:creationId xmlns:a16="http://schemas.microsoft.com/office/drawing/2014/main" id="{DA0D6ACE-2B60-4D3D-AEFE-CAFBADCB1C8E}"/>
              </a:ext>
            </a:extLst>
          </p:cNvPr>
          <p:cNvCxnSpPr>
            <a:stCxn id="105" idx="3"/>
            <a:endCxn id="67" idx="0"/>
          </p:cNvCxnSpPr>
          <p:nvPr/>
        </p:nvCxnSpPr>
        <p:spPr>
          <a:xfrm>
            <a:off x="3059258" y="3410950"/>
            <a:ext cx="1910968" cy="448803"/>
          </a:xfrm>
          <a:prstGeom prst="bentConnector2">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71" name="直接箭头连接符 56">
            <a:extLst>
              <a:ext uri="{FF2B5EF4-FFF2-40B4-BE49-F238E27FC236}">
                <a16:creationId xmlns:a16="http://schemas.microsoft.com/office/drawing/2014/main" id="{B5EC1059-2B2F-455C-A1DA-798B3DD6544E}"/>
              </a:ext>
            </a:extLst>
          </p:cNvPr>
          <p:cNvCxnSpPr>
            <a:cxnSpLocks noChangeShapeType="1"/>
            <a:stCxn id="84" idx="4"/>
            <a:endCxn id="74" idx="0"/>
          </p:cNvCxnSpPr>
          <p:nvPr/>
        </p:nvCxnSpPr>
        <p:spPr bwMode="auto">
          <a:xfrm>
            <a:off x="6961143" y="5486218"/>
            <a:ext cx="0" cy="446196"/>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825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9265D0-CCB4-441B-AC00-D6D3780FBFEF}"/>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D07D69CD-285B-435A-A429-723293BF1CB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C9972978-7853-434C-90AD-6E49FCAB27E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831736E-CEE4-4455-9CB1-6A1C5B89373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34BB19D3-3558-475C-B08C-B85D4FAD3D96}"/>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为什么要概率加密</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多次加密</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4548F8B-2588-45CD-93C9-CB0FE582E0AD}"/>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6F3B1316-93D6-4889-A875-ADC89EBA967E}"/>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7F297325-62CE-4079-A411-C5C8859060A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A65A257-5C96-4422-8FB1-9AF1C078B7D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F89CFE32-0B51-484A-841E-D2C8D318972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3AE8BC0A-C88C-47E0-A1B8-6BB79D92F7D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8BE79839-F197-46AE-ABFD-391958CA83A1}"/>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8117F597-772B-4D4F-ABCF-04FF658BE16C}"/>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DECED9E0-1B0D-4BFA-B89F-ADF9CB19408B}"/>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3C39BB6-54C2-44A9-A85E-BCF3496B493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684E848B-4529-4092-8A16-EC81A086F8F8}"/>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9D1794BE-1234-4288-8F36-49B21C50021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6916F58-6608-4F07-A050-85F01AD2CAA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5936C9D-8734-4557-BD6A-7A318EBDD551}"/>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EE13E44D-CE7B-4D76-9677-5D28C73661B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A1F63465-DA59-4B81-ADFA-17C63166FE13}"/>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17D44AB7-7D11-4210-93E0-8F1CC9BCA238}"/>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FBDAC7E-47D0-44BB-B9F4-9A1B54D7A5A0}"/>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614642F-E0E8-4C9C-A2C7-C144B2FF6E45}"/>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34EA37C8-32DA-4E42-B6D4-0F28C848DBF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A49B8F70-605C-4EE8-92BD-5841E3FEF95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3EC3290B-39B4-4711-85D3-1A24ADE269D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9C39A557-2E55-4F37-BDC9-BF193EC3467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9664581-820A-449C-8493-39F44344269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E38AC3B3-511D-46B4-88AD-B2FB5426AB8B}"/>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F2D2F86E-D3C5-4E8D-9EBE-B62A16232166}"/>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7A0CEF6-D354-4684-BB28-1B54ADF9348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7F25FC44-534F-4714-81F7-A339115DBDD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B945E54-2D76-4736-BFA7-026CFED01E1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27F5365A-BD2F-435D-BA76-B724FB9EBF0F}"/>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B5B40B73-17E1-4010-8218-923379BEA4FC}"/>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CF61F97-64DC-481C-965F-6C6DE521793A}"/>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61D7134-E23B-4C6E-BA3D-E13A8A4264F3}"/>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605D229-B63C-4BF4-ADEA-D79383E8C3A0}"/>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257B8223-2F1D-4699-BADC-F9F2FB3B5F59}"/>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7E696D5-0EE6-4BC5-8A68-3E35CBC83715}"/>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A1B0A219-9111-49F5-A2EA-696A93F4E7E6}"/>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2B0BF3A2-302E-4391-B332-B1537EBE74B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F99EF65-280C-4AD9-9DF4-E6F0D686BAD4}"/>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DE6518D9-8A5B-4618-A45E-224FDA96D23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300CE7DB-AA8F-4FDA-B5EF-A773CAD0EFA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8C93568-56EB-4ECF-B7D9-8E26CBC3AFDC}"/>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8FFE857B-85B7-44EF-834B-15E538F2CD6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D0A56F31-4104-492B-B709-554860C0B4B1}"/>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97685D7-F42A-4ECB-B9D3-25D2611A57CD}"/>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202A0E60-8160-4B32-A2B2-0058775A373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43CF812-5697-405F-AA8B-E43008B780B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AFD7A056-C5D1-4132-B61E-53CB7A26B22D}"/>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AEC6E56-3460-4BB3-96DD-CF98EAA696A7}"/>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B6CE390-1BA0-48E2-A540-471553F32A67}"/>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AE7E092-C98E-4E49-A77C-45BE8EEEF817}"/>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C623F86-2A88-43AA-8F55-F3CE3738393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8301FF3D-29AC-4547-A9ED-1E6CD18A009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8DF98CB-2844-4208-B334-79E7D232DE5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6B89F8EA-5C71-463C-9DFD-E96BBE43000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582C2E99-F960-4C56-A882-D404B28270A1}"/>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07C53931-EE82-46E7-A080-2A962EED2BB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783CEF40-1EC8-4F47-9FCA-CAB2FB8C66D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F23C7DBC-FD58-4EEC-8FAB-E42A3E2BBEF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59F14916-D351-48F9-B551-011A6D1485B2}"/>
              </a:ext>
            </a:extLst>
          </p:cNvPr>
          <p:cNvSpPr txBox="1">
            <a:spLocks noChangeArrowheads="1"/>
          </p:cNvSpPr>
          <p:nvPr/>
        </p:nvSpPr>
        <p:spPr bwMode="auto">
          <a:xfrm>
            <a:off x="1421149" y="1422402"/>
            <a:ext cx="9768467" cy="94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对称密钥加密体制</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窃听敌手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eavesdropper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），其多次加密</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不可区分性（</a:t>
            </a:r>
            <a:r>
              <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indistinguishability</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实验定义为：</a:t>
            </a:r>
            <a:endParaRPr lang="zh-CN" altLang="en-US" sz="2400" dirty="0">
              <a:latin typeface="Calibri" panose="020F0502020204030204" pitchFamily="34" charset="0"/>
              <a:ea typeface="思源黑体 CN Normal" panose="020B0400000000000000" pitchFamily="34" charset="-122"/>
              <a:cs typeface="Calibri" panose="020F0502020204030204" pitchFamily="34" charset="0"/>
            </a:endParaRPr>
          </a:p>
        </p:txBody>
      </p:sp>
      <p:sp>
        <p:nvSpPr>
          <p:cNvPr id="67" name="文本框 2">
            <a:extLst>
              <a:ext uri="{FF2B5EF4-FFF2-40B4-BE49-F238E27FC236}">
                <a16:creationId xmlns:a16="http://schemas.microsoft.com/office/drawing/2014/main" id="{CA91F767-B29B-49E2-863A-7FFC5E8A49AE}"/>
              </a:ext>
            </a:extLst>
          </p:cNvPr>
          <p:cNvSpPr txBox="1">
            <a:spLocks noChangeArrowheads="1"/>
          </p:cNvSpPr>
          <p:nvPr/>
        </p:nvSpPr>
        <p:spPr bwMode="auto">
          <a:xfrm>
            <a:off x="1421149" y="2369649"/>
            <a:ext cx="9465923" cy="315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多次（</a:t>
            </a:r>
            <a:r>
              <a:rPr lang="en-US" altLang="zh-CN" sz="2400" i="1"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t</a:t>
            </a:r>
            <a:r>
              <a:rPr lang="zh-CN" altLang="en-US"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次）加密不可区分性实验</a:t>
            </a:r>
            <a:r>
              <a:rPr lang="en-US" altLang="zh-CN" sz="2400" dirty="0" err="1">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mult</a:t>
            </a:r>
            <a:r>
              <a:rPr lang="en-US" altLang="zh-CN" sz="2400" baseline="-25000" dirty="0" err="1">
                <a:effectLst>
                  <a:outerShdw blurRad="38100" dist="38100" dir="2700000" algn="tl">
                    <a:srgbClr val="000000">
                      <a:alpha val="43137"/>
                    </a:srgbClr>
                  </a:outerShdw>
                </a:effectLst>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挑战者给定输入</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输出一对消息向量</a:t>
            </a:r>
            <a:r>
              <a:rPr lang="en-US" altLang="zh-CN" sz="2400" b="1"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400" b="1"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给挑战者，其中对于所有</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挑战者运行</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生成一个密钥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，选择一个随机比特</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，计算每个</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挑战密文向量</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i</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 </a:t>
            </a:r>
            <a:r>
              <a:rPr lang="en-US" altLang="zh-CN" sz="2400" dirty="0" err="1">
                <a:latin typeface="Times New Roman" panose="02020603050405020304" pitchFamily="18" charset="0"/>
                <a:ea typeface="Verdana" panose="020B0604030504040204" pitchFamily="34" charset="0"/>
                <a:cs typeface="Times New Roman" panose="02020603050405020304" pitchFamily="18" charset="0"/>
              </a:rPr>
              <a:t>Enc</a:t>
            </a:r>
            <a:r>
              <a:rPr lang="en-US" altLang="zh-CN" sz="2400" i="1" baseline="-25000" dirty="0" err="1">
                <a:latin typeface="Times New Roman" panose="02020603050405020304" pitchFamily="18" charset="0"/>
                <a:ea typeface="Verdana" panose="020B0604030504040204" pitchFamily="34" charset="0"/>
                <a:cs typeface="Times New Roman" panose="02020603050405020304" pitchFamily="18" charset="0"/>
              </a:rPr>
              <a:t>k</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a:t>
            </a:r>
            <a:r>
              <a:rPr lang="en-US" altLang="zh-CN" sz="2400" i="1" dirty="0" err="1">
                <a:latin typeface="Times New Roman" panose="02020603050405020304" pitchFamily="18" charset="0"/>
                <a:ea typeface="Verdana" panose="020B0604030504040204" pitchFamily="34" charset="0"/>
                <a:cs typeface="Times New Roman" panose="02020603050405020304" pitchFamily="18" charset="0"/>
              </a:rPr>
              <a:t>m</a:t>
            </a:r>
            <a:r>
              <a:rPr lang="en-US" altLang="zh-CN" sz="2400" i="1" baseline="-25000" dirty="0" err="1">
                <a:latin typeface="Times New Roman" panose="02020603050405020304" pitchFamily="18" charset="0"/>
                <a:ea typeface="Verdana" panose="020B0604030504040204" pitchFamily="34" charset="0"/>
                <a:cs typeface="Times New Roman" panose="02020603050405020304" pitchFamily="18" charset="0"/>
              </a:rPr>
              <a:t>b</a:t>
            </a:r>
            <a:r>
              <a:rPr lang="en-US" altLang="zh-CN" sz="2400" i="1" baseline="30000" dirty="0" err="1">
                <a:latin typeface="Times New Roman" panose="02020603050405020304" pitchFamily="18" charset="0"/>
                <a:ea typeface="Verdana" panose="020B0604030504040204" pitchFamily="34" charset="0"/>
                <a:cs typeface="Times New Roman" panose="02020603050405020304" pitchFamily="18" charset="0"/>
              </a:rPr>
              <a:t>i</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并将密文向量</a:t>
            </a:r>
            <a:r>
              <a:rPr lang="en-US" altLang="zh-CN" sz="2400" b="1" i="1" dirty="0">
                <a:latin typeface="Times New Roman" panose="02020603050405020304" pitchFamily="18" charset="0"/>
                <a:ea typeface="Verdana" panose="020B0604030504040204" pitchFamily="34" charset="0"/>
                <a:cs typeface="Times New Roman" panose="02020603050405020304" pitchFamily="18" charset="0"/>
              </a:rPr>
              <a:t>C</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发送给</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输出一个比特</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则实验输出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；否则输出</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a:t>
            </a:r>
            <a:endPar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8" name="组合 67">
            <a:extLst>
              <a:ext uri="{FF2B5EF4-FFF2-40B4-BE49-F238E27FC236}">
                <a16:creationId xmlns:a16="http://schemas.microsoft.com/office/drawing/2014/main" id="{E8DED5EC-84DA-454D-A82D-F0660858E7C2}"/>
              </a:ext>
            </a:extLst>
          </p:cNvPr>
          <p:cNvGrpSpPr/>
          <p:nvPr/>
        </p:nvGrpSpPr>
        <p:grpSpPr>
          <a:xfrm>
            <a:off x="8414430" y="840444"/>
            <a:ext cx="2856321" cy="572258"/>
            <a:chOff x="1618171" y="1650706"/>
            <a:chExt cx="9027999" cy="2016519"/>
          </a:xfrm>
        </p:grpSpPr>
        <p:grpSp>
          <p:nvGrpSpPr>
            <p:cNvPr id="69" name="组合 68">
              <a:extLst>
                <a:ext uri="{FF2B5EF4-FFF2-40B4-BE49-F238E27FC236}">
                  <a16:creationId xmlns:a16="http://schemas.microsoft.com/office/drawing/2014/main" id="{06E0E9DA-C611-479F-A8A8-0C7DE72B27C8}"/>
                </a:ext>
              </a:extLst>
            </p:cNvPr>
            <p:cNvGrpSpPr/>
            <p:nvPr/>
          </p:nvGrpSpPr>
          <p:grpSpPr>
            <a:xfrm>
              <a:off x="1618171" y="1650706"/>
              <a:ext cx="9027999" cy="2016519"/>
              <a:chOff x="1621064" y="1602581"/>
              <a:chExt cx="9027999" cy="1510864"/>
            </a:xfrm>
          </p:grpSpPr>
          <p:sp>
            <p:nvSpPr>
              <p:cNvPr id="71" name="矩形 70">
                <a:extLst>
                  <a:ext uri="{FF2B5EF4-FFF2-40B4-BE49-F238E27FC236}">
                    <a16:creationId xmlns:a16="http://schemas.microsoft.com/office/drawing/2014/main" id="{FF6BCAAF-AE03-4D17-ABF6-0E1251369691}"/>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8ED59AC8-A6CB-4930-8A15-59FD5F71811D}"/>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0" name="矩形 69">
              <a:extLst>
                <a:ext uri="{FF2B5EF4-FFF2-40B4-BE49-F238E27FC236}">
                  <a16:creationId xmlns:a16="http://schemas.microsoft.com/office/drawing/2014/main" id="{A952D1D4-1AEB-4D0A-B8AC-E44458910859}"/>
                </a:ext>
              </a:extLst>
            </p:cNvPr>
            <p:cNvSpPr/>
            <p:nvPr/>
          </p:nvSpPr>
          <p:spPr>
            <a:xfrm>
              <a:off x="1867300"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场景：唯密文攻击</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19026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E2722E5-3F20-484B-BE56-76D60BD78086}"/>
              </a:ext>
            </a:extLst>
          </p:cNvPr>
          <p:cNvGrpSpPr/>
          <p:nvPr/>
        </p:nvGrpSpPr>
        <p:grpSpPr>
          <a:xfrm>
            <a:off x="458000" y="379930"/>
            <a:ext cx="7894147" cy="688062"/>
            <a:chOff x="458000" y="379930"/>
            <a:chExt cx="7894147" cy="688062"/>
          </a:xfrm>
        </p:grpSpPr>
        <p:grpSp>
          <p:nvGrpSpPr>
            <p:cNvPr id="3" name="组合 2">
              <a:extLst>
                <a:ext uri="{FF2B5EF4-FFF2-40B4-BE49-F238E27FC236}">
                  <a16:creationId xmlns:a16="http://schemas.microsoft.com/office/drawing/2014/main" id="{B554D083-3FB5-48D2-91A2-CFC4A71E7EF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3523244D-704C-4CEE-8FD9-FD0E71910B61}"/>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8D4F1CA7-B2EB-421B-8ED3-E3146902FAF3}"/>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27AD61BD-5969-45A4-BF4B-2B2731C64F40}"/>
                </a:ext>
              </a:extLst>
            </p:cNvPr>
            <p:cNvSpPr txBox="1"/>
            <p:nvPr/>
          </p:nvSpPr>
          <p:spPr>
            <a:xfrm>
              <a:off x="1146060" y="472593"/>
              <a:ext cx="7206087"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加密操作模式</a:t>
              </a:r>
              <a:r>
                <a:rPr lang="en-US" altLang="zh-CN" sz="3200" spc="-150" dirty="0">
                  <a:solidFill>
                    <a:srgbClr val="002864"/>
                  </a:solidFill>
                  <a:latin typeface="思源宋体 CN Heavy" panose="02020900000000000000" pitchFamily="18" charset="-122"/>
                  <a:ea typeface="思源宋体 CN Heavy" panose="02020900000000000000" pitchFamily="18" charset="-122"/>
                </a:rPr>
                <a:t>——CTR</a:t>
              </a:r>
              <a:r>
                <a:rPr lang="zh-CN" altLang="en-US" sz="3200" spc="-150" dirty="0">
                  <a:solidFill>
                    <a:srgbClr val="002864"/>
                  </a:solidFill>
                  <a:latin typeface="思源宋体 CN Heavy" panose="02020900000000000000" pitchFamily="18" charset="-122"/>
                  <a:ea typeface="思源宋体 CN Heavy" panose="02020900000000000000" pitchFamily="18" charset="-122"/>
                </a:rPr>
                <a:t>模式</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7195B9B-871C-4435-AB45-0369BB705B52}"/>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3093AFC1-48DB-4C6C-9CA0-3C0C2BA578FB}"/>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CBCB65AB-2C12-4BBB-8C24-8211E23D80FC}"/>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D57420E-2EA2-498F-A9F1-0FE9AD707F0A}"/>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AE021C78-C867-4CDD-AACA-AEB7301D8985}"/>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10DF16B1-A658-4F6F-9062-97F1C0906897}"/>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E620A28D-1F7C-4187-8A83-9C548BB7BBA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F684DF37-AE9E-421A-A29C-AEC914448513}"/>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AF8FA144-8D5E-41D5-AB7D-76BD5A26475C}"/>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CED471A-1A54-47D2-BE41-1044665FE36E}"/>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5AC64FE9-425B-4B1E-8D8B-FAE77968CF60}"/>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DD555DA7-7A5E-40C0-9FE0-9BBD66948B66}"/>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AE91F3D8-D9EF-4615-BA53-1438FF761609}"/>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F7ACD05B-5DC2-486A-86F1-8D9BCAE04FEF}"/>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401888EC-6465-446C-B9B1-2323C2225307}"/>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94F5DAC9-D39A-4029-9ECB-97B23F5C1B30}"/>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B3D0041A-5D0F-490A-B585-13675F2AC7FA}"/>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18BA2B0F-FBDB-43AD-9FEE-D7BEF71053EC}"/>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3574BDD8-24E7-41C9-A468-C248FF261C2C}"/>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B3772AA5-1DF0-422A-BA37-6A5F13513617}"/>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D67C5DBC-30F9-47CB-A128-A0B921B0F470}"/>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E22CC3CC-5CD4-47FF-BEE2-B310F9F1B907}"/>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D357F0FD-0B71-49DE-9FDB-FA000461AE68}"/>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369F6A50-9F20-4DBA-9E26-6ECE758E0758}"/>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5EF20A5A-6534-4D45-A2B6-FDB439C67AF9}"/>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42B78EF5-BE5C-4E68-A1F6-AE9085FB3C1D}"/>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B1E14C7-841B-4F42-AE3A-0A02C492A6A1}"/>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EDC0D1A7-B90E-4FA3-8166-B5DE965C7BF0}"/>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5AE8B63C-B153-4A6D-BCA7-E008AA5798D8}"/>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839F4AF3-834F-4223-82B6-D689AEF4C951}"/>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850885D6-58D3-4D45-B345-40C3B7938AC4}"/>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3AAE27CF-FDFA-4394-9033-56F36241C565}"/>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52906F62-811B-4054-AFA5-D77DC893C7E1}"/>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42CA6B8-8301-4294-A6D2-F3747D8C09C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63D75558-D439-4071-B36C-1474B107B162}"/>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6E29C3CC-EF6B-4516-BD3B-8213D3F3627F}"/>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03E029F-8F36-456B-BC8C-BFDC7DD05935}"/>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9696DDEE-BE5E-43BA-912F-EE2C5F3CC274}"/>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A117A36-35B2-4787-B6A7-B4414AB2EED5}"/>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70925B40-C76F-4178-A2E8-65584D8F477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BE3C4BC1-91A9-414F-81B3-782E7309A335}"/>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0F0D1179-3D40-421A-A6CB-E7C4F7909D89}"/>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1BECE158-6180-4116-8BF8-E5BA0652168A}"/>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9438FF97-AFD8-49CE-9088-BCD5B765A784}"/>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7781FAED-8EEF-4146-8AC3-1250F00A7F6C}"/>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109BB3BE-EE7B-464A-B9C8-06402C551E68}"/>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0CFB47E-58D1-421C-B3E5-799E349F9407}"/>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6592605E-6A3B-4E90-9462-8638FEA9A8CA}"/>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09B78A8E-5B6E-4A01-8E3A-E0A6A3437A19}"/>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0A209B26-E126-47DD-94ED-156AC919E642}"/>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45ED0EDA-6424-43DA-B38C-8738553C09BE}"/>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E4FE6B52-CC41-45A5-B440-1E76C41F4B01}"/>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0DD25A9C-91EC-4A45-BA45-6CC7BD57180E}"/>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BC5405DD-2A62-4100-A73E-B05184681EDF}"/>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2CE4DD4E-4121-4D91-AC4E-DF38E746424C}"/>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43583500-7616-43CE-A512-1C818446F914}"/>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9051153B-49A5-4890-96C1-0B3FCE734D28}"/>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68228C7-1292-4164-8F50-A0B0D5D60822}"/>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2E1DD992-BDBC-4AB0-A19C-45CE043322EE}"/>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658E2D7D-3951-406A-8AE0-26ADDF4B72DD}"/>
              </a:ext>
            </a:extLst>
          </p:cNvPr>
          <p:cNvSpPr txBox="1">
            <a:spLocks noChangeArrowheads="1"/>
          </p:cNvSpPr>
          <p:nvPr/>
        </p:nvSpPr>
        <p:spPr bwMode="auto">
          <a:xfrm>
            <a:off x="1421149" y="1422402"/>
            <a:ext cx="9768467" cy="138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计数器模式（</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Counter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可以是一个伪随机函数，</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模式满足</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IND-CPA</a:t>
            </a:r>
          </a:p>
          <a:p>
            <a:pPr marL="342900" indent="-342900" algn="just">
              <a:lnSpc>
                <a:spcPct val="120000"/>
              </a:lnSpc>
              <a:spcBef>
                <a:spcPct val="0"/>
              </a:spcBef>
              <a:buFont typeface="Arial" panose="020B0604020202020204" pitchFamily="34" charset="0"/>
              <a:buChar char="•"/>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模式可以实现随机访问（只解密第</a:t>
            </a:r>
            <a:r>
              <a:rPr lang="en-US" altLang="zh-CN" sz="2400" i="1" dirty="0" err="1">
                <a:latin typeface="Times New Roman" panose="02020603050405020304" pitchFamily="18" charset="0"/>
                <a:ea typeface="思源黑体 CN Normal" panose="020B0400000000000000" pitchFamily="34" charset="-122"/>
                <a:cs typeface="Times New Roman" panose="02020603050405020304" pitchFamily="18" charset="0"/>
              </a:rPr>
              <a:t>i</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个分组）</a:t>
            </a:r>
          </a:p>
        </p:txBody>
      </p:sp>
      <p:sp>
        <p:nvSpPr>
          <p:cNvPr id="67" name="矩形: 圆角 66">
            <a:extLst>
              <a:ext uri="{FF2B5EF4-FFF2-40B4-BE49-F238E27FC236}">
                <a16:creationId xmlns:a16="http://schemas.microsoft.com/office/drawing/2014/main" id="{D993447D-B094-45DD-826E-8422A23CC0C3}"/>
              </a:ext>
            </a:extLst>
          </p:cNvPr>
          <p:cNvSpPr/>
          <p:nvPr/>
        </p:nvSpPr>
        <p:spPr>
          <a:xfrm>
            <a:off x="4488471" y="385975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矩形 67">
            <a:extLst>
              <a:ext uri="{FF2B5EF4-FFF2-40B4-BE49-F238E27FC236}">
                <a16:creationId xmlns:a16="http://schemas.microsoft.com/office/drawing/2014/main" id="{0AD8D6F1-627F-46E7-BF2B-1860CD32E11D}"/>
              </a:ext>
            </a:extLst>
          </p:cNvPr>
          <p:cNvSpPr/>
          <p:nvPr/>
        </p:nvSpPr>
        <p:spPr>
          <a:xfrm>
            <a:off x="3611565" y="5113482"/>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sp>
        <p:nvSpPr>
          <p:cNvPr id="69" name="矩形 68">
            <a:extLst>
              <a:ext uri="{FF2B5EF4-FFF2-40B4-BE49-F238E27FC236}">
                <a16:creationId xmlns:a16="http://schemas.microsoft.com/office/drawing/2014/main" id="{04068EE7-3AA0-4D91-85FD-58BA9ABF3B68}"/>
              </a:ext>
            </a:extLst>
          </p:cNvPr>
          <p:cNvSpPr/>
          <p:nvPr/>
        </p:nvSpPr>
        <p:spPr>
          <a:xfrm>
            <a:off x="4744446" y="593241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cxnSp>
        <p:nvCxnSpPr>
          <p:cNvPr id="71" name="直接箭头连接符 56">
            <a:extLst>
              <a:ext uri="{FF2B5EF4-FFF2-40B4-BE49-F238E27FC236}">
                <a16:creationId xmlns:a16="http://schemas.microsoft.com/office/drawing/2014/main" id="{10634D3E-31EC-4160-A00C-D4D9854AC249}"/>
              </a:ext>
            </a:extLst>
          </p:cNvPr>
          <p:cNvCxnSpPr>
            <a:cxnSpLocks noChangeShapeType="1"/>
            <a:stCxn id="67" idx="2"/>
            <a:endCxn id="82" idx="0"/>
          </p:cNvCxnSpPr>
          <p:nvPr/>
        </p:nvCxnSpPr>
        <p:spPr bwMode="auto">
          <a:xfrm>
            <a:off x="4970226" y="4766032"/>
            <a:ext cx="0" cy="426466"/>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2" name="矩形: 圆角 71">
            <a:extLst>
              <a:ext uri="{FF2B5EF4-FFF2-40B4-BE49-F238E27FC236}">
                <a16:creationId xmlns:a16="http://schemas.microsoft.com/office/drawing/2014/main" id="{B3697C22-11CF-4FAE-8624-114A3F71544C}"/>
              </a:ext>
            </a:extLst>
          </p:cNvPr>
          <p:cNvSpPr/>
          <p:nvPr/>
        </p:nvSpPr>
        <p:spPr>
          <a:xfrm>
            <a:off x="6477381" y="385975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矩形 72">
            <a:extLst>
              <a:ext uri="{FF2B5EF4-FFF2-40B4-BE49-F238E27FC236}">
                <a16:creationId xmlns:a16="http://schemas.microsoft.com/office/drawing/2014/main" id="{52627E87-144C-41A4-8159-887DA3C8117C}"/>
              </a:ext>
            </a:extLst>
          </p:cNvPr>
          <p:cNvSpPr/>
          <p:nvPr/>
        </p:nvSpPr>
        <p:spPr>
          <a:xfrm>
            <a:off x="5598468" y="5113481"/>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sp>
        <p:nvSpPr>
          <p:cNvPr id="74" name="矩形 73">
            <a:extLst>
              <a:ext uri="{FF2B5EF4-FFF2-40B4-BE49-F238E27FC236}">
                <a16:creationId xmlns:a16="http://schemas.microsoft.com/office/drawing/2014/main" id="{4914F6F9-8301-4E9F-8CF7-055D28298661}"/>
              </a:ext>
            </a:extLst>
          </p:cNvPr>
          <p:cNvSpPr/>
          <p:nvPr/>
        </p:nvSpPr>
        <p:spPr>
          <a:xfrm>
            <a:off x="6733356" y="593241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2</a:t>
            </a:r>
          </a:p>
        </p:txBody>
      </p:sp>
      <p:cxnSp>
        <p:nvCxnSpPr>
          <p:cNvPr id="75" name="直接箭头连接符 56">
            <a:extLst>
              <a:ext uri="{FF2B5EF4-FFF2-40B4-BE49-F238E27FC236}">
                <a16:creationId xmlns:a16="http://schemas.microsoft.com/office/drawing/2014/main" id="{1750ED49-5426-49D7-AC4C-4E99C26A1690}"/>
              </a:ext>
            </a:extLst>
          </p:cNvPr>
          <p:cNvCxnSpPr>
            <a:cxnSpLocks noChangeShapeType="1"/>
            <a:stCxn id="73" idx="3"/>
            <a:endCxn id="84" idx="2"/>
          </p:cNvCxnSpPr>
          <p:nvPr/>
        </p:nvCxnSpPr>
        <p:spPr bwMode="auto">
          <a:xfrm>
            <a:off x="6054041" y="5328188"/>
            <a:ext cx="771410" cy="22339"/>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76" name="直接箭头连接符 56">
            <a:extLst>
              <a:ext uri="{FF2B5EF4-FFF2-40B4-BE49-F238E27FC236}">
                <a16:creationId xmlns:a16="http://schemas.microsoft.com/office/drawing/2014/main" id="{E0C86C20-7EC3-4940-B0A7-DD74DF85E753}"/>
              </a:ext>
            </a:extLst>
          </p:cNvPr>
          <p:cNvCxnSpPr>
            <a:cxnSpLocks noChangeShapeType="1"/>
            <a:stCxn id="72" idx="2"/>
            <a:endCxn id="84" idx="0"/>
          </p:cNvCxnSpPr>
          <p:nvPr/>
        </p:nvCxnSpPr>
        <p:spPr bwMode="auto">
          <a:xfrm>
            <a:off x="6959136" y="4766032"/>
            <a:ext cx="2007" cy="448803"/>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77" name="矩形: 圆角 76">
            <a:extLst>
              <a:ext uri="{FF2B5EF4-FFF2-40B4-BE49-F238E27FC236}">
                <a16:creationId xmlns:a16="http://schemas.microsoft.com/office/drawing/2014/main" id="{5E194E23-C6B4-4EF8-9CDB-A8608EF21D87}"/>
              </a:ext>
            </a:extLst>
          </p:cNvPr>
          <p:cNvSpPr/>
          <p:nvPr/>
        </p:nvSpPr>
        <p:spPr>
          <a:xfrm>
            <a:off x="8492563" y="3859753"/>
            <a:ext cx="963510" cy="906279"/>
          </a:xfrm>
          <a:prstGeom prst="roundRect">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txBody>
          <a:bodyPr rtlCol="0" anchor="ctr"/>
          <a:lstStyle/>
          <a:p>
            <a:pPr algn="ctr"/>
            <a:r>
              <a:rPr lang="en-US" altLang="zh-CN" sz="20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000" i="1" baseline="-25000" dirty="0" err="1">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2000"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矩形 77">
            <a:extLst>
              <a:ext uri="{FF2B5EF4-FFF2-40B4-BE49-F238E27FC236}">
                <a16:creationId xmlns:a16="http://schemas.microsoft.com/office/drawing/2014/main" id="{F1F843CB-90D6-46B7-9E30-1120615ECEF6}"/>
              </a:ext>
            </a:extLst>
          </p:cNvPr>
          <p:cNvSpPr/>
          <p:nvPr/>
        </p:nvSpPr>
        <p:spPr>
          <a:xfrm>
            <a:off x="7611643" y="5108520"/>
            <a:ext cx="45557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sp>
        <p:nvSpPr>
          <p:cNvPr id="79" name="矩形 78">
            <a:extLst>
              <a:ext uri="{FF2B5EF4-FFF2-40B4-BE49-F238E27FC236}">
                <a16:creationId xmlns:a16="http://schemas.microsoft.com/office/drawing/2014/main" id="{2D33F498-C1BB-4552-99E1-FE981028D63D}"/>
              </a:ext>
            </a:extLst>
          </p:cNvPr>
          <p:cNvSpPr/>
          <p:nvPr/>
        </p:nvSpPr>
        <p:spPr>
          <a:xfrm>
            <a:off x="8748538" y="5932414"/>
            <a:ext cx="455573" cy="429413"/>
          </a:xfrm>
          <a:prstGeom prst="rect">
            <a:avLst/>
          </a:prstGeom>
        </p:spPr>
        <p:txBody>
          <a:bodyPr wrap="squar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3</a:t>
            </a:r>
          </a:p>
        </p:txBody>
      </p:sp>
      <p:cxnSp>
        <p:nvCxnSpPr>
          <p:cNvPr id="80" name="直接箭头连接符 56">
            <a:extLst>
              <a:ext uri="{FF2B5EF4-FFF2-40B4-BE49-F238E27FC236}">
                <a16:creationId xmlns:a16="http://schemas.microsoft.com/office/drawing/2014/main" id="{020EEDEA-677A-497C-9AEB-C4C4C131B218}"/>
              </a:ext>
            </a:extLst>
          </p:cNvPr>
          <p:cNvCxnSpPr>
            <a:cxnSpLocks noChangeShapeType="1"/>
            <a:stCxn id="77" idx="2"/>
            <a:endCxn id="85" idx="0"/>
          </p:cNvCxnSpPr>
          <p:nvPr/>
        </p:nvCxnSpPr>
        <p:spPr bwMode="auto">
          <a:xfrm>
            <a:off x="8974318" y="4766032"/>
            <a:ext cx="0" cy="417725"/>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81" name="直接箭头连接符 56">
            <a:extLst>
              <a:ext uri="{FF2B5EF4-FFF2-40B4-BE49-F238E27FC236}">
                <a16:creationId xmlns:a16="http://schemas.microsoft.com/office/drawing/2014/main" id="{494966F0-B027-48EA-9B3E-D4768321388E}"/>
              </a:ext>
            </a:extLst>
          </p:cNvPr>
          <p:cNvCxnSpPr>
            <a:cxnSpLocks noChangeShapeType="1"/>
            <a:stCxn id="85" idx="4"/>
            <a:endCxn id="79" idx="0"/>
          </p:cNvCxnSpPr>
          <p:nvPr/>
        </p:nvCxnSpPr>
        <p:spPr bwMode="auto">
          <a:xfrm>
            <a:off x="8974318" y="5455140"/>
            <a:ext cx="2007" cy="477274"/>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82" name="流程图: 或者 81">
            <a:extLst>
              <a:ext uri="{FF2B5EF4-FFF2-40B4-BE49-F238E27FC236}">
                <a16:creationId xmlns:a16="http://schemas.microsoft.com/office/drawing/2014/main" id="{4216379C-DC41-4087-997B-553C9B7B6FEF}"/>
              </a:ext>
            </a:extLst>
          </p:cNvPr>
          <p:cNvSpPr/>
          <p:nvPr/>
        </p:nvSpPr>
        <p:spPr>
          <a:xfrm>
            <a:off x="4834534" y="5192498"/>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sp>
        <p:nvSpPr>
          <p:cNvPr id="84" name="流程图: 或者 83">
            <a:extLst>
              <a:ext uri="{FF2B5EF4-FFF2-40B4-BE49-F238E27FC236}">
                <a16:creationId xmlns:a16="http://schemas.microsoft.com/office/drawing/2014/main" id="{2AFD13C6-C8D7-48A0-9733-FE132B51EF0C}"/>
              </a:ext>
            </a:extLst>
          </p:cNvPr>
          <p:cNvSpPr/>
          <p:nvPr/>
        </p:nvSpPr>
        <p:spPr>
          <a:xfrm>
            <a:off x="6825451" y="5214835"/>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sp>
        <p:nvSpPr>
          <p:cNvPr id="85" name="流程图: 或者 84">
            <a:extLst>
              <a:ext uri="{FF2B5EF4-FFF2-40B4-BE49-F238E27FC236}">
                <a16:creationId xmlns:a16="http://schemas.microsoft.com/office/drawing/2014/main" id="{409EEC30-075C-48DC-9A86-6C38C43682C9}"/>
              </a:ext>
            </a:extLst>
          </p:cNvPr>
          <p:cNvSpPr/>
          <p:nvPr/>
        </p:nvSpPr>
        <p:spPr>
          <a:xfrm>
            <a:off x="8838626" y="5183757"/>
            <a:ext cx="271383" cy="271383"/>
          </a:xfrm>
          <a:prstGeom prst="flowChartOr">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i="1">
              <a:latin typeface="Times New Roman" panose="02020603050405020304" pitchFamily="18" charset="0"/>
              <a:cs typeface="Times New Roman" panose="02020603050405020304" pitchFamily="18" charset="0"/>
            </a:endParaRPr>
          </a:p>
        </p:txBody>
      </p:sp>
      <p:cxnSp>
        <p:nvCxnSpPr>
          <p:cNvPr id="86" name="直接箭头连接符 56">
            <a:extLst>
              <a:ext uri="{FF2B5EF4-FFF2-40B4-BE49-F238E27FC236}">
                <a16:creationId xmlns:a16="http://schemas.microsoft.com/office/drawing/2014/main" id="{98943587-1153-4164-A3F6-62F1B54CFFD8}"/>
              </a:ext>
            </a:extLst>
          </p:cNvPr>
          <p:cNvCxnSpPr>
            <a:cxnSpLocks noChangeShapeType="1"/>
            <a:stCxn id="68" idx="3"/>
            <a:endCxn id="82" idx="2"/>
          </p:cNvCxnSpPr>
          <p:nvPr/>
        </p:nvCxnSpPr>
        <p:spPr bwMode="auto">
          <a:xfrm>
            <a:off x="4067138" y="5328189"/>
            <a:ext cx="767396" cy="1"/>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5" name="直接箭头连接符 56">
            <a:extLst>
              <a:ext uri="{FF2B5EF4-FFF2-40B4-BE49-F238E27FC236}">
                <a16:creationId xmlns:a16="http://schemas.microsoft.com/office/drawing/2014/main" id="{0B6727F4-4380-413A-8C99-BFF6D01EBB6A}"/>
              </a:ext>
            </a:extLst>
          </p:cNvPr>
          <p:cNvCxnSpPr>
            <a:cxnSpLocks noChangeShapeType="1"/>
            <a:stCxn id="82" idx="4"/>
            <a:endCxn id="69" idx="0"/>
          </p:cNvCxnSpPr>
          <p:nvPr/>
        </p:nvCxnSpPr>
        <p:spPr bwMode="auto">
          <a:xfrm>
            <a:off x="4970226" y="5463881"/>
            <a:ext cx="2007" cy="468533"/>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8" name="直接箭头连接符 56">
            <a:extLst>
              <a:ext uri="{FF2B5EF4-FFF2-40B4-BE49-F238E27FC236}">
                <a16:creationId xmlns:a16="http://schemas.microsoft.com/office/drawing/2014/main" id="{6ACF868D-4CA2-4770-9AC0-817A9198F84C}"/>
              </a:ext>
            </a:extLst>
          </p:cNvPr>
          <p:cNvCxnSpPr>
            <a:cxnSpLocks noChangeShapeType="1"/>
            <a:stCxn id="78" idx="3"/>
            <a:endCxn id="85" idx="2"/>
          </p:cNvCxnSpPr>
          <p:nvPr/>
        </p:nvCxnSpPr>
        <p:spPr bwMode="auto">
          <a:xfrm flipV="1">
            <a:off x="8067216" y="5319449"/>
            <a:ext cx="771410" cy="377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105" name="矩形 104">
            <a:extLst>
              <a:ext uri="{FF2B5EF4-FFF2-40B4-BE49-F238E27FC236}">
                <a16:creationId xmlns:a16="http://schemas.microsoft.com/office/drawing/2014/main" id="{90AE3B8D-457E-41F8-8A27-B824567CF03E}"/>
              </a:ext>
            </a:extLst>
          </p:cNvPr>
          <p:cNvSpPr/>
          <p:nvPr/>
        </p:nvSpPr>
        <p:spPr>
          <a:xfrm>
            <a:off x="2391288" y="3196243"/>
            <a:ext cx="909223"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IV</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110" name="矩形 109">
            <a:extLst>
              <a:ext uri="{FF2B5EF4-FFF2-40B4-BE49-F238E27FC236}">
                <a16:creationId xmlns:a16="http://schemas.microsoft.com/office/drawing/2014/main" id="{3F36CB17-B536-49DE-B65D-0D73FA25C629}"/>
              </a:ext>
            </a:extLst>
          </p:cNvPr>
          <p:cNvSpPr/>
          <p:nvPr/>
        </p:nvSpPr>
        <p:spPr>
          <a:xfrm>
            <a:off x="2611700" y="5932414"/>
            <a:ext cx="468398"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ctr</a:t>
            </a:r>
          </a:p>
        </p:txBody>
      </p:sp>
      <p:cxnSp>
        <p:nvCxnSpPr>
          <p:cNvPr id="111" name="直接箭头连接符 56">
            <a:extLst>
              <a:ext uri="{FF2B5EF4-FFF2-40B4-BE49-F238E27FC236}">
                <a16:creationId xmlns:a16="http://schemas.microsoft.com/office/drawing/2014/main" id="{8735D8DE-2909-4235-99CD-65D232B22FEA}"/>
              </a:ext>
            </a:extLst>
          </p:cNvPr>
          <p:cNvCxnSpPr>
            <a:cxnSpLocks noChangeShapeType="1"/>
            <a:stCxn id="105" idx="2"/>
            <a:endCxn id="110" idx="0"/>
          </p:cNvCxnSpPr>
          <p:nvPr/>
        </p:nvCxnSpPr>
        <p:spPr bwMode="auto">
          <a:xfrm flipH="1">
            <a:off x="2845899" y="3625656"/>
            <a:ext cx="1" cy="2306758"/>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94" name="直接箭头连接符 56">
            <a:extLst>
              <a:ext uri="{FF2B5EF4-FFF2-40B4-BE49-F238E27FC236}">
                <a16:creationId xmlns:a16="http://schemas.microsoft.com/office/drawing/2014/main" id="{C9C9AC33-DCDB-4F67-9C1C-6087F98527CA}"/>
              </a:ext>
            </a:extLst>
          </p:cNvPr>
          <p:cNvCxnSpPr>
            <a:cxnSpLocks noChangeShapeType="1"/>
            <a:stCxn id="84" idx="4"/>
            <a:endCxn id="74" idx="0"/>
          </p:cNvCxnSpPr>
          <p:nvPr/>
        </p:nvCxnSpPr>
        <p:spPr bwMode="auto">
          <a:xfrm>
            <a:off x="6961143" y="5486218"/>
            <a:ext cx="0" cy="446196"/>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
        <p:nvSpPr>
          <p:cNvPr id="99" name="矩形 98">
            <a:extLst>
              <a:ext uri="{FF2B5EF4-FFF2-40B4-BE49-F238E27FC236}">
                <a16:creationId xmlns:a16="http://schemas.microsoft.com/office/drawing/2014/main" id="{6A4EAB20-C76C-4B75-9940-03022364A3B2}"/>
              </a:ext>
            </a:extLst>
          </p:cNvPr>
          <p:cNvSpPr/>
          <p:nvPr/>
        </p:nvSpPr>
        <p:spPr>
          <a:xfrm>
            <a:off x="4599771" y="3005853"/>
            <a:ext cx="740908"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a:t>
            </a:r>
            <a:endPar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0" name="矩形 99">
            <a:extLst>
              <a:ext uri="{FF2B5EF4-FFF2-40B4-BE49-F238E27FC236}">
                <a16:creationId xmlns:a16="http://schemas.microsoft.com/office/drawing/2014/main" id="{8D266D88-DF33-4523-849A-2B2605547E2F}"/>
              </a:ext>
            </a:extLst>
          </p:cNvPr>
          <p:cNvSpPr/>
          <p:nvPr/>
        </p:nvSpPr>
        <p:spPr>
          <a:xfrm>
            <a:off x="6588682" y="3005853"/>
            <a:ext cx="740908"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+2</a:t>
            </a:r>
            <a:endPar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1" name="矩形 100">
            <a:extLst>
              <a:ext uri="{FF2B5EF4-FFF2-40B4-BE49-F238E27FC236}">
                <a16:creationId xmlns:a16="http://schemas.microsoft.com/office/drawing/2014/main" id="{4A5996EB-FF7D-4AD2-BF88-D4CBECAC60AC}"/>
              </a:ext>
            </a:extLst>
          </p:cNvPr>
          <p:cNvSpPr/>
          <p:nvPr/>
        </p:nvSpPr>
        <p:spPr>
          <a:xfrm>
            <a:off x="8603863" y="3006771"/>
            <a:ext cx="740908" cy="429413"/>
          </a:xfrm>
          <a:prstGeom prst="rect">
            <a:avLst/>
          </a:prstGeom>
        </p:spPr>
        <p:txBody>
          <a:bodyPr wrap="none">
            <a:spAutoFit/>
          </a:bodyPr>
          <a:lstStyle/>
          <a:p>
            <a:pPr algn="ctr">
              <a:lnSpc>
                <a:spcPct val="120000"/>
              </a:lnSpc>
              <a:spcBef>
                <a:spcPct val="0"/>
              </a:spcBef>
            </a:pP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ctr</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+3</a:t>
            </a:r>
            <a:endPar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cxnSp>
        <p:nvCxnSpPr>
          <p:cNvPr id="102" name="直接箭头连接符 56">
            <a:extLst>
              <a:ext uri="{FF2B5EF4-FFF2-40B4-BE49-F238E27FC236}">
                <a16:creationId xmlns:a16="http://schemas.microsoft.com/office/drawing/2014/main" id="{4552FA59-5D2A-4517-B943-EA77E074B748}"/>
              </a:ext>
            </a:extLst>
          </p:cNvPr>
          <p:cNvCxnSpPr>
            <a:cxnSpLocks noChangeShapeType="1"/>
            <a:stCxn id="99" idx="2"/>
            <a:endCxn id="67" idx="0"/>
          </p:cNvCxnSpPr>
          <p:nvPr/>
        </p:nvCxnSpPr>
        <p:spPr bwMode="auto">
          <a:xfrm>
            <a:off x="4970225" y="3435266"/>
            <a:ext cx="1" cy="424487"/>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04" name="直接箭头连接符 56">
            <a:extLst>
              <a:ext uri="{FF2B5EF4-FFF2-40B4-BE49-F238E27FC236}">
                <a16:creationId xmlns:a16="http://schemas.microsoft.com/office/drawing/2014/main" id="{6BF4BA38-15C2-4B3B-89A4-D9FC0AB2E699}"/>
              </a:ext>
            </a:extLst>
          </p:cNvPr>
          <p:cNvCxnSpPr>
            <a:cxnSpLocks noChangeShapeType="1"/>
            <a:stCxn id="100" idx="2"/>
            <a:endCxn id="72" idx="0"/>
          </p:cNvCxnSpPr>
          <p:nvPr/>
        </p:nvCxnSpPr>
        <p:spPr bwMode="auto">
          <a:xfrm>
            <a:off x="6959136" y="3435266"/>
            <a:ext cx="0" cy="424487"/>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cxnSp>
        <p:nvCxnSpPr>
          <p:cNvPr id="107" name="直接箭头连接符 56">
            <a:extLst>
              <a:ext uri="{FF2B5EF4-FFF2-40B4-BE49-F238E27FC236}">
                <a16:creationId xmlns:a16="http://schemas.microsoft.com/office/drawing/2014/main" id="{01026FFE-4DAC-432F-9153-8C49E2F29C84}"/>
              </a:ext>
            </a:extLst>
          </p:cNvPr>
          <p:cNvCxnSpPr>
            <a:cxnSpLocks noChangeShapeType="1"/>
            <a:stCxn id="101" idx="2"/>
            <a:endCxn id="77" idx="0"/>
          </p:cNvCxnSpPr>
          <p:nvPr/>
        </p:nvCxnSpPr>
        <p:spPr bwMode="auto">
          <a:xfrm>
            <a:off x="8974317" y="3436184"/>
            <a:ext cx="1" cy="423569"/>
          </a:xfrm>
          <a:prstGeom prst="straightConnector1">
            <a:avLst/>
          </a:prstGeom>
          <a:noFill/>
          <a:ln w="25400">
            <a:solidFill>
              <a:srgbClr val="0070C0"/>
            </a:solidFill>
            <a:miter lim="800000"/>
            <a:headEnd type="none" w="lg" len="lg"/>
            <a:tailEnd type="arrow"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53444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39CA3DAC-21A9-49A9-8830-B9C28FCC3A71}"/>
              </a:ext>
            </a:extLst>
          </p:cNvPr>
          <p:cNvGrpSpPr/>
          <p:nvPr/>
        </p:nvGrpSpPr>
        <p:grpSpPr>
          <a:xfrm>
            <a:off x="458000" y="379930"/>
            <a:ext cx="4533636" cy="688062"/>
            <a:chOff x="458000" y="379930"/>
            <a:chExt cx="4533636" cy="688062"/>
          </a:xfrm>
        </p:grpSpPr>
        <p:grpSp>
          <p:nvGrpSpPr>
            <p:cNvPr id="10" name="组合 9">
              <a:extLst>
                <a:ext uri="{FF2B5EF4-FFF2-40B4-BE49-F238E27FC236}">
                  <a16:creationId xmlns:a16="http://schemas.microsoft.com/office/drawing/2014/main" id="{DF74B7F9-218E-401D-8D20-1825ABFB9CAE}"/>
                </a:ext>
              </a:extLst>
            </p:cNvPr>
            <p:cNvGrpSpPr/>
            <p:nvPr/>
          </p:nvGrpSpPr>
          <p:grpSpPr>
            <a:xfrm>
              <a:off x="458000" y="379930"/>
              <a:ext cx="688062" cy="688062"/>
              <a:chOff x="633189" y="876180"/>
              <a:chExt cx="688062" cy="688062"/>
            </a:xfrm>
          </p:grpSpPr>
          <p:sp>
            <p:nvSpPr>
              <p:cNvPr id="71" name="椭圆 70">
                <a:extLst>
                  <a:ext uri="{FF2B5EF4-FFF2-40B4-BE49-F238E27FC236}">
                    <a16:creationId xmlns:a16="http://schemas.microsoft.com/office/drawing/2014/main" id="{129B5809-B506-48CC-8F7D-EE0128A04430}"/>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72" name="椭圆 71">
                <a:extLst>
                  <a:ext uri="{FF2B5EF4-FFF2-40B4-BE49-F238E27FC236}">
                    <a16:creationId xmlns:a16="http://schemas.microsoft.com/office/drawing/2014/main" id="{97B2C63C-4FDE-4109-9DB7-ADD844F10C0B}"/>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11" name="文本框 10">
              <a:extLst>
                <a:ext uri="{FF2B5EF4-FFF2-40B4-BE49-F238E27FC236}">
                  <a16:creationId xmlns:a16="http://schemas.microsoft.com/office/drawing/2014/main" id="{F0D36A37-EF87-46EC-939A-8A8793BD0B41}"/>
                </a:ext>
              </a:extLst>
            </p:cNvPr>
            <p:cNvSpPr txBox="1"/>
            <p:nvPr/>
          </p:nvSpPr>
          <p:spPr>
            <a:xfrm>
              <a:off x="1146062" y="472593"/>
              <a:ext cx="3845574"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总结</a:t>
              </a:r>
            </a:p>
          </p:txBody>
        </p:sp>
        <p:grpSp>
          <p:nvGrpSpPr>
            <p:cNvPr id="12"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2FD602-CFB4-49C3-82E6-1A4AF2E82D30}"/>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13" name="ïṧḷïḋe">
                <a:extLst>
                  <a:ext uri="{FF2B5EF4-FFF2-40B4-BE49-F238E27FC236}">
                    <a16:creationId xmlns:a16="http://schemas.microsoft.com/office/drawing/2014/main" id="{401F40A8-7B0D-488E-AD51-0D1581987BD1}"/>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ṩļïḋe">
                <a:extLst>
                  <a:ext uri="{FF2B5EF4-FFF2-40B4-BE49-F238E27FC236}">
                    <a16:creationId xmlns:a16="http://schemas.microsoft.com/office/drawing/2014/main" id="{D05CB410-5435-4AD2-9A90-D3566A4587B3}"/>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ļíḑé">
                <a:extLst>
                  <a:ext uri="{FF2B5EF4-FFF2-40B4-BE49-F238E27FC236}">
                    <a16:creationId xmlns:a16="http://schemas.microsoft.com/office/drawing/2014/main" id="{305DD82A-F0AB-4DD3-B90B-8A88327E932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 name="îšlîďè">
                <a:extLst>
                  <a:ext uri="{FF2B5EF4-FFF2-40B4-BE49-F238E27FC236}">
                    <a16:creationId xmlns:a16="http://schemas.microsoft.com/office/drawing/2014/main" id="{6708220F-306B-457F-BB77-85D762F965F4}"/>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ṧ1ïďé">
                <a:extLst>
                  <a:ext uri="{FF2B5EF4-FFF2-40B4-BE49-F238E27FC236}">
                    <a16:creationId xmlns:a16="http://schemas.microsoft.com/office/drawing/2014/main" id="{B04C70D3-EBF4-4EAB-8656-4027E8B2A8F1}"/>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Sḻiḍè">
                <a:extLst>
                  <a:ext uri="{FF2B5EF4-FFF2-40B4-BE49-F238E27FC236}">
                    <a16:creationId xmlns:a16="http://schemas.microsoft.com/office/drawing/2014/main" id="{C5868B6D-9FB4-4E45-9A54-FE85AF64B7DD}"/>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líḍé">
                <a:extLst>
                  <a:ext uri="{FF2B5EF4-FFF2-40B4-BE49-F238E27FC236}">
                    <a16:creationId xmlns:a16="http://schemas.microsoft.com/office/drawing/2014/main" id="{BDA6A845-9187-46EA-82B5-1AFECD520B36}"/>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ísļíḓe">
                <a:extLst>
                  <a:ext uri="{FF2B5EF4-FFF2-40B4-BE49-F238E27FC236}">
                    <a16:creationId xmlns:a16="http://schemas.microsoft.com/office/drawing/2014/main" id="{A5F9250F-4919-46B7-B662-A1B64847BD73}"/>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ṡ1îḋê">
                <a:extLst>
                  <a:ext uri="{FF2B5EF4-FFF2-40B4-BE49-F238E27FC236}">
                    <a16:creationId xmlns:a16="http://schemas.microsoft.com/office/drawing/2014/main" id="{A2AE713D-2513-4E2C-92DF-C57DC55B726A}"/>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sḻíďè">
                <a:extLst>
                  <a:ext uri="{FF2B5EF4-FFF2-40B4-BE49-F238E27FC236}">
                    <a16:creationId xmlns:a16="http://schemas.microsoft.com/office/drawing/2014/main" id="{7A0623AB-B899-42B9-8693-209C92CC24C1}"/>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Sļïḍe">
                <a:extLst>
                  <a:ext uri="{FF2B5EF4-FFF2-40B4-BE49-F238E27FC236}">
                    <a16:creationId xmlns:a16="http://schemas.microsoft.com/office/drawing/2014/main" id="{052EF8B2-CD7B-4EE6-979D-A38B1FD375D3}"/>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ļídè">
                <a:extLst>
                  <a:ext uri="{FF2B5EF4-FFF2-40B4-BE49-F238E27FC236}">
                    <a16:creationId xmlns:a16="http://schemas.microsoft.com/office/drawing/2014/main" id="{AA90F998-BC54-47C3-9227-F6A6FE65C580}"/>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śļîḋé">
                <a:extLst>
                  <a:ext uri="{FF2B5EF4-FFF2-40B4-BE49-F238E27FC236}">
                    <a16:creationId xmlns:a16="http://schemas.microsoft.com/office/drawing/2014/main" id="{6AED1642-BF3D-4FF3-8AC1-F188812BB700}"/>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îṣ1ïḓè">
                <a:extLst>
                  <a:ext uri="{FF2B5EF4-FFF2-40B4-BE49-F238E27FC236}">
                    <a16:creationId xmlns:a16="http://schemas.microsoft.com/office/drawing/2014/main" id="{501991FB-B222-456E-8825-40AC0E5942DA}"/>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îşḷiḓe">
                <a:extLst>
                  <a:ext uri="{FF2B5EF4-FFF2-40B4-BE49-F238E27FC236}">
                    <a16:creationId xmlns:a16="http://schemas.microsoft.com/office/drawing/2014/main" id="{13669786-CC0B-457A-844A-5D99A135AD4D}"/>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šľïḑè">
                <a:extLst>
                  <a:ext uri="{FF2B5EF4-FFF2-40B4-BE49-F238E27FC236}">
                    <a16:creationId xmlns:a16="http://schemas.microsoft.com/office/drawing/2014/main" id="{3FC1B7FA-D418-4F23-BD05-6480A0FCE7C8}"/>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ïṥḷîḋé">
                <a:extLst>
                  <a:ext uri="{FF2B5EF4-FFF2-40B4-BE49-F238E27FC236}">
                    <a16:creationId xmlns:a16="http://schemas.microsoft.com/office/drawing/2014/main" id="{0B689964-98BA-4861-AA1B-2167044A4493}"/>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îšlîḋê">
                <a:extLst>
                  <a:ext uri="{FF2B5EF4-FFF2-40B4-BE49-F238E27FC236}">
                    <a16:creationId xmlns:a16="http://schemas.microsoft.com/office/drawing/2014/main" id="{E5757013-B124-4DA3-8F4E-5CB4C1F99BCB}"/>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ṧḻiḓe">
                <a:extLst>
                  <a:ext uri="{FF2B5EF4-FFF2-40B4-BE49-F238E27FC236}">
                    <a16:creationId xmlns:a16="http://schemas.microsoft.com/office/drawing/2014/main" id="{449FBB23-B9A9-449F-BED4-7FE253C4C063}"/>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íSliḋè">
                <a:extLst>
                  <a:ext uri="{FF2B5EF4-FFF2-40B4-BE49-F238E27FC236}">
                    <a16:creationId xmlns:a16="http://schemas.microsoft.com/office/drawing/2014/main" id="{7B6FC970-658B-4B68-91E7-91757BFBC7D6}"/>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ísľíďe">
                <a:extLst>
                  <a:ext uri="{FF2B5EF4-FFF2-40B4-BE49-F238E27FC236}">
                    <a16:creationId xmlns:a16="http://schemas.microsoft.com/office/drawing/2014/main" id="{B5FF6700-17FF-41C9-A81A-8DC23A38283B}"/>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iṩḷiḓé">
                <a:extLst>
                  <a:ext uri="{FF2B5EF4-FFF2-40B4-BE49-F238E27FC236}">
                    <a16:creationId xmlns:a16="http://schemas.microsoft.com/office/drawing/2014/main" id="{D9FFB076-C963-402D-9FED-7BE891338B19}"/>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sľíḋê">
                <a:extLst>
                  <a:ext uri="{FF2B5EF4-FFF2-40B4-BE49-F238E27FC236}">
                    <a16:creationId xmlns:a16="http://schemas.microsoft.com/office/drawing/2014/main" id="{9EF3EAE2-A77C-4E7E-8677-9213A6CF8FEB}"/>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išḷïḑê">
                <a:extLst>
                  <a:ext uri="{FF2B5EF4-FFF2-40B4-BE49-F238E27FC236}">
                    <a16:creationId xmlns:a16="http://schemas.microsoft.com/office/drawing/2014/main" id="{37AC4B4C-7940-4A63-8201-F9D4CE74A6D9}"/>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í$1iḍé">
                <a:extLst>
                  <a:ext uri="{FF2B5EF4-FFF2-40B4-BE49-F238E27FC236}">
                    <a16:creationId xmlns:a16="http://schemas.microsoft.com/office/drawing/2014/main" id="{C0BE6CDE-D833-4C84-B51B-22232F2A224E}"/>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išľíḋe">
                <a:extLst>
                  <a:ext uri="{FF2B5EF4-FFF2-40B4-BE49-F238E27FC236}">
                    <a16:creationId xmlns:a16="http://schemas.microsoft.com/office/drawing/2014/main" id="{451FCF5D-5972-4E1F-A9E7-2BE781A1FCC1}"/>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i$1iḑê">
                <a:extLst>
                  <a:ext uri="{FF2B5EF4-FFF2-40B4-BE49-F238E27FC236}">
                    <a16:creationId xmlns:a16="http://schemas.microsoft.com/office/drawing/2014/main" id="{369A793B-C43A-4ECB-A75F-0DFAACE1B980}"/>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i$1iḋé">
                <a:extLst>
                  <a:ext uri="{FF2B5EF4-FFF2-40B4-BE49-F238E27FC236}">
                    <a16:creationId xmlns:a16="http://schemas.microsoft.com/office/drawing/2014/main" id="{A65F63E0-B345-47F7-9D4B-B4C5697AE84C}"/>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ïşḷíďè">
                <a:extLst>
                  <a:ext uri="{FF2B5EF4-FFF2-40B4-BE49-F238E27FC236}">
                    <a16:creationId xmlns:a16="http://schemas.microsoft.com/office/drawing/2014/main" id="{127F3DAC-8A30-4B3C-A5F1-82E9E76227A3}"/>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ïṩľídé">
                <a:extLst>
                  <a:ext uri="{FF2B5EF4-FFF2-40B4-BE49-F238E27FC236}">
                    <a16:creationId xmlns:a16="http://schemas.microsoft.com/office/drawing/2014/main" id="{7F3C3392-EE99-465D-8A56-B91D57598566}"/>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3" name="iş1idê">
                <a:extLst>
                  <a:ext uri="{FF2B5EF4-FFF2-40B4-BE49-F238E27FC236}">
                    <a16:creationId xmlns:a16="http://schemas.microsoft.com/office/drawing/2014/main" id="{D36D8BFC-5B47-4257-8733-ED5C9076D837}"/>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4" name="íŝḻiḋe">
                <a:extLst>
                  <a:ext uri="{FF2B5EF4-FFF2-40B4-BE49-F238E27FC236}">
                    <a16:creationId xmlns:a16="http://schemas.microsoft.com/office/drawing/2014/main" id="{DB71FE73-BF85-49C7-869D-ED51B9C43CC9}"/>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5" name="ïSlïḑè">
                <a:extLst>
                  <a:ext uri="{FF2B5EF4-FFF2-40B4-BE49-F238E27FC236}">
                    <a16:creationId xmlns:a16="http://schemas.microsoft.com/office/drawing/2014/main" id="{065F7BD6-A9E6-4272-86B6-8A20A038C722}"/>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6" name="ïs1íḋè">
                <a:extLst>
                  <a:ext uri="{FF2B5EF4-FFF2-40B4-BE49-F238E27FC236}">
                    <a16:creationId xmlns:a16="http://schemas.microsoft.com/office/drawing/2014/main" id="{3D90049A-7588-4A2C-8519-41BC91E9120E}"/>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7" name="ïŝḻiḍê">
                <a:extLst>
                  <a:ext uri="{FF2B5EF4-FFF2-40B4-BE49-F238E27FC236}">
                    <a16:creationId xmlns:a16="http://schemas.microsoft.com/office/drawing/2014/main" id="{A03ABB9E-D35D-408F-800B-754E87AD6B44}"/>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8" name="îṧ1íďé">
                <a:extLst>
                  <a:ext uri="{FF2B5EF4-FFF2-40B4-BE49-F238E27FC236}">
                    <a16:creationId xmlns:a16="http://schemas.microsoft.com/office/drawing/2014/main" id="{82459EE7-8983-46C8-BE78-F99FACEAF68D}"/>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9" name="îS1íďè">
                <a:extLst>
                  <a:ext uri="{FF2B5EF4-FFF2-40B4-BE49-F238E27FC236}">
                    <a16:creationId xmlns:a16="http://schemas.microsoft.com/office/drawing/2014/main" id="{3000CE51-1790-4263-91A1-54C9AB4B936A}"/>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50" name="ïṣḷîḍê">
                <a:extLst>
                  <a:ext uri="{FF2B5EF4-FFF2-40B4-BE49-F238E27FC236}">
                    <a16:creationId xmlns:a16="http://schemas.microsoft.com/office/drawing/2014/main" id="{23A0420D-282B-4BDB-845A-F4D6C8FBFDD3}"/>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šḷïḑê">
                <a:extLst>
                  <a:ext uri="{FF2B5EF4-FFF2-40B4-BE49-F238E27FC236}">
                    <a16:creationId xmlns:a16="http://schemas.microsoft.com/office/drawing/2014/main" id="{88DB2E9D-E0B7-49A9-BDE5-5194CD75F70C}"/>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ŝļîḍè">
                <a:extLst>
                  <a:ext uri="{FF2B5EF4-FFF2-40B4-BE49-F238E27FC236}">
                    <a16:creationId xmlns:a16="http://schemas.microsoft.com/office/drawing/2014/main" id="{15036DE0-29CD-4F1F-86CD-E1B819671C9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ïśliḑè">
                <a:extLst>
                  <a:ext uri="{FF2B5EF4-FFF2-40B4-BE49-F238E27FC236}">
                    <a16:creationId xmlns:a16="http://schemas.microsoft.com/office/drawing/2014/main" id="{55956711-28E2-4D6A-95E2-EE45CB970912}"/>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iṥ1îdé">
                <a:extLst>
                  <a:ext uri="{FF2B5EF4-FFF2-40B4-BE49-F238E27FC236}">
                    <a16:creationId xmlns:a16="http://schemas.microsoft.com/office/drawing/2014/main" id="{038DDC57-BF15-4C23-AFA9-FA5A3070B88B}"/>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ṣlîḑé">
                <a:extLst>
                  <a:ext uri="{FF2B5EF4-FFF2-40B4-BE49-F238E27FC236}">
                    <a16:creationId xmlns:a16="http://schemas.microsoft.com/office/drawing/2014/main" id="{4C41899C-43AC-49B3-83C0-182E4D3BA4BF}"/>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sliďé">
                <a:extLst>
                  <a:ext uri="{FF2B5EF4-FFF2-40B4-BE49-F238E27FC236}">
                    <a16:creationId xmlns:a16="http://schemas.microsoft.com/office/drawing/2014/main" id="{FFC2FAF5-6A0A-4649-89F1-92DD8EEC0C14}"/>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ŝliḓè">
                <a:extLst>
                  <a:ext uri="{FF2B5EF4-FFF2-40B4-BE49-F238E27FC236}">
                    <a16:creationId xmlns:a16="http://schemas.microsoft.com/office/drawing/2014/main" id="{40136751-8F14-4280-8B04-AC7A3554D964}"/>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8" name="iSļîḍé">
                <a:extLst>
                  <a:ext uri="{FF2B5EF4-FFF2-40B4-BE49-F238E27FC236}">
                    <a16:creationId xmlns:a16="http://schemas.microsoft.com/office/drawing/2014/main" id="{907A870E-064E-4334-96C1-4B9CEB248CA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íṣ1íḑê">
                <a:extLst>
                  <a:ext uri="{FF2B5EF4-FFF2-40B4-BE49-F238E27FC236}">
                    <a16:creationId xmlns:a16="http://schemas.microsoft.com/office/drawing/2014/main" id="{7BCC13F5-5885-495B-9332-A6075B07F960}"/>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ïṥḷiḑê">
                <a:extLst>
                  <a:ext uri="{FF2B5EF4-FFF2-40B4-BE49-F238E27FC236}">
                    <a16:creationId xmlns:a16="http://schemas.microsoft.com/office/drawing/2014/main" id="{9A93145B-BAA8-433D-8722-798041B1001F}"/>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ïs1ïdè">
                <a:extLst>
                  <a:ext uri="{FF2B5EF4-FFF2-40B4-BE49-F238E27FC236}">
                    <a16:creationId xmlns:a16="http://schemas.microsoft.com/office/drawing/2014/main" id="{8436E4AF-FE34-45ED-BE4F-969667022FFE}"/>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ŝľîdê">
                <a:extLst>
                  <a:ext uri="{FF2B5EF4-FFF2-40B4-BE49-F238E27FC236}">
                    <a16:creationId xmlns:a16="http://schemas.microsoft.com/office/drawing/2014/main" id="{43DBB1C8-19EB-484D-BAA3-5D265C78992F}"/>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işḷïḍe">
                <a:extLst>
                  <a:ext uri="{FF2B5EF4-FFF2-40B4-BE49-F238E27FC236}">
                    <a16:creationId xmlns:a16="http://schemas.microsoft.com/office/drawing/2014/main" id="{C8DDAC0A-FAEF-4BA3-9B8C-12904E4D6593}"/>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 name="ïṣ1îḋe">
                <a:extLst>
                  <a:ext uri="{FF2B5EF4-FFF2-40B4-BE49-F238E27FC236}">
                    <a16:creationId xmlns:a16="http://schemas.microsoft.com/office/drawing/2014/main" id="{57F9576E-48A7-42CD-BB79-22D5E86A9CFF}"/>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65" name="îsļiḍè">
                <a:extLst>
                  <a:ext uri="{FF2B5EF4-FFF2-40B4-BE49-F238E27FC236}">
                    <a16:creationId xmlns:a16="http://schemas.microsoft.com/office/drawing/2014/main" id="{51A79CB3-838A-4929-8310-0AC2DCF1677F}"/>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 name="ïṧ1íḋé">
                <a:extLst>
                  <a:ext uri="{FF2B5EF4-FFF2-40B4-BE49-F238E27FC236}">
                    <a16:creationId xmlns:a16="http://schemas.microsoft.com/office/drawing/2014/main" id="{5171204F-423C-422B-A427-D157B3023859}"/>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 name="i$ḻíḑé">
                <a:extLst>
                  <a:ext uri="{FF2B5EF4-FFF2-40B4-BE49-F238E27FC236}">
                    <a16:creationId xmlns:a16="http://schemas.microsoft.com/office/drawing/2014/main" id="{51A7AA49-399F-4E56-9D34-D0B18496CFFA}"/>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 name="iṣļiḋé">
                <a:extLst>
                  <a:ext uri="{FF2B5EF4-FFF2-40B4-BE49-F238E27FC236}">
                    <a16:creationId xmlns:a16="http://schemas.microsoft.com/office/drawing/2014/main" id="{D40356A3-E9C6-40C7-833D-CE8610071A03}"/>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9" name="iş1îḋe">
                <a:extLst>
                  <a:ext uri="{FF2B5EF4-FFF2-40B4-BE49-F238E27FC236}">
                    <a16:creationId xmlns:a16="http://schemas.microsoft.com/office/drawing/2014/main" id="{D73DE414-37B4-4471-88B2-06D310628E5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ï$ḻiḋê">
                <a:extLst>
                  <a:ext uri="{FF2B5EF4-FFF2-40B4-BE49-F238E27FC236}">
                    <a16:creationId xmlns:a16="http://schemas.microsoft.com/office/drawing/2014/main" id="{C13C6241-A397-4AD7-9A1A-B7081CCE058F}"/>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79" name="文本框 2">
            <a:extLst>
              <a:ext uri="{FF2B5EF4-FFF2-40B4-BE49-F238E27FC236}">
                <a16:creationId xmlns:a16="http://schemas.microsoft.com/office/drawing/2014/main" id="{015B14BD-64CF-481D-A6EF-7F463895B3EF}"/>
              </a:ext>
            </a:extLst>
          </p:cNvPr>
          <p:cNvSpPr txBox="1">
            <a:spLocks noChangeArrowheads="1"/>
          </p:cNvSpPr>
          <p:nvPr/>
        </p:nvSpPr>
        <p:spPr bwMode="auto">
          <a:xfrm>
            <a:off x="1421149" y="1422402"/>
            <a:ext cx="9465923" cy="404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None/>
            </a:pP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本节内容回顾</a:t>
            </a: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algn="just" eaLnBrk="1" hangingPunct="1">
              <a:lnSpc>
                <a:spcPct val="120000"/>
              </a:lnSpc>
              <a:spcBef>
                <a:spcPct val="0"/>
              </a:spcBef>
              <a:buNone/>
            </a:pP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为什么要概率加密</a:t>
            </a: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eaLnBrk="1" hangingPunct="1">
              <a:lnSpc>
                <a:spcPct val="120000"/>
              </a:lnSpc>
              <a:spcBef>
                <a:spcPct val="0"/>
              </a:spcBef>
              <a:buFont typeface="Arial" panose="020B0604020202020204" pitchFamily="34" charset="0"/>
              <a:buChar char="•"/>
            </a:pP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选择明文攻击不可区分性（</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IND-CPA</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a:t>
            </a: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伪随机函数及</a:t>
            </a:r>
            <a:r>
              <a:rPr lang="en-US" altLang="zh-CN" sz="2400" dirty="0">
                <a:latin typeface="Times New Roman" panose="02020603050405020304" pitchFamily="18" charset="0"/>
                <a:ea typeface="Verdana" panose="020B0604030504040204" pitchFamily="34" charset="0"/>
                <a:cs typeface="Times New Roman" panose="02020603050405020304" pitchFamily="18" charset="0"/>
              </a:rPr>
              <a:t>IND-CPA</a:t>
            </a: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方案构造</a:t>
            </a: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Verdana" panose="020B0604030504040204" pitchFamily="34" charset="0"/>
                <a:cs typeface="Times New Roman" panose="02020603050405020304" pitchFamily="18" charset="0"/>
              </a:rPr>
              <a:t>伪随机置换与分组密码的关系</a:t>
            </a:r>
            <a:endParaRPr lang="en-US" altLang="zh-CN" sz="2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8991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9265D0-CCB4-441B-AC00-D6D3780FBFEF}"/>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D07D69CD-285B-435A-A429-723293BF1CB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C9972978-7853-434C-90AD-6E49FCAB27E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831736E-CEE4-4455-9CB1-6A1C5B89373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34BB19D3-3558-475C-B08C-B85D4FAD3D96}"/>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为什么要概率加密</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多次加密</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4548F8B-2588-45CD-93C9-CB0FE582E0AD}"/>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6F3B1316-93D6-4889-A875-ADC89EBA967E}"/>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7F297325-62CE-4079-A411-C5C8859060A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A65A257-5C96-4422-8FB1-9AF1C078B7D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F89CFE32-0B51-484A-841E-D2C8D318972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3AE8BC0A-C88C-47E0-A1B8-6BB79D92F7D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8BE79839-F197-46AE-ABFD-391958CA83A1}"/>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8117F597-772B-4D4F-ABCF-04FF658BE16C}"/>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DECED9E0-1B0D-4BFA-B89F-ADF9CB19408B}"/>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3C39BB6-54C2-44A9-A85E-BCF3496B493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684E848B-4529-4092-8A16-EC81A086F8F8}"/>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9D1794BE-1234-4288-8F36-49B21C50021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6916F58-6608-4F07-A050-85F01AD2CAA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5936C9D-8734-4557-BD6A-7A318EBDD551}"/>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EE13E44D-CE7B-4D76-9677-5D28C73661B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A1F63465-DA59-4B81-ADFA-17C63166FE13}"/>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17D44AB7-7D11-4210-93E0-8F1CC9BCA238}"/>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FBDAC7E-47D0-44BB-B9F4-9A1B54D7A5A0}"/>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614642F-E0E8-4C9C-A2C7-C144B2FF6E45}"/>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34EA37C8-32DA-4E42-B6D4-0F28C848DBF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A49B8F70-605C-4EE8-92BD-5841E3FEF95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3EC3290B-39B4-4711-85D3-1A24ADE269D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9C39A557-2E55-4F37-BDC9-BF193EC3467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9664581-820A-449C-8493-39F44344269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E38AC3B3-511D-46B4-88AD-B2FB5426AB8B}"/>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F2D2F86E-D3C5-4E8D-9EBE-B62A16232166}"/>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7A0CEF6-D354-4684-BB28-1B54ADF9348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7F25FC44-534F-4714-81F7-A339115DBDD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B945E54-2D76-4736-BFA7-026CFED01E1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27F5365A-BD2F-435D-BA76-B724FB9EBF0F}"/>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B5B40B73-17E1-4010-8218-923379BEA4FC}"/>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CF61F97-64DC-481C-965F-6C6DE521793A}"/>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61D7134-E23B-4C6E-BA3D-E13A8A4264F3}"/>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605D229-B63C-4BF4-ADEA-D79383E8C3A0}"/>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257B8223-2F1D-4699-BADC-F9F2FB3B5F59}"/>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7E696D5-0EE6-4BC5-8A68-3E35CBC83715}"/>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A1B0A219-9111-49F5-A2EA-696A93F4E7E6}"/>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2B0BF3A2-302E-4391-B332-B1537EBE74B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F99EF65-280C-4AD9-9DF4-E6F0D686BAD4}"/>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DE6518D9-8A5B-4618-A45E-224FDA96D23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300CE7DB-AA8F-4FDA-B5EF-A773CAD0EFA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8C93568-56EB-4ECF-B7D9-8E26CBC3AFDC}"/>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8FFE857B-85B7-44EF-834B-15E538F2CD6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D0A56F31-4104-492B-B709-554860C0B4B1}"/>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97685D7-F42A-4ECB-B9D3-25D2611A57CD}"/>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202A0E60-8160-4B32-A2B2-0058775A373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43CF812-5697-405F-AA8B-E43008B780B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AFD7A056-C5D1-4132-B61E-53CB7A26B22D}"/>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AEC6E56-3460-4BB3-96DD-CF98EAA696A7}"/>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B6CE390-1BA0-48E2-A540-471553F32A67}"/>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AE7E092-C98E-4E49-A77C-45BE8EEEF817}"/>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C623F86-2A88-43AA-8F55-F3CE3738393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8301FF3D-29AC-4547-A9ED-1E6CD18A009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8DF98CB-2844-4208-B334-79E7D232DE5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6B89F8EA-5C71-463C-9DFD-E96BBE43000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582C2E99-F960-4C56-A882-D404B28270A1}"/>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07C53931-EE82-46E7-A080-2A962EED2BB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783CEF40-1EC8-4F47-9FCA-CAB2FB8C66D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F23C7DBC-FD58-4EEC-8FAB-E42A3E2BBEF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A945AF9B-C758-42CE-AF85-672CA9C28565}"/>
              </a:ext>
            </a:extLst>
          </p:cNvPr>
          <p:cNvSpPr txBox="1">
            <a:spLocks noChangeArrowheads="1"/>
          </p:cNvSpPr>
          <p:nvPr/>
        </p:nvSpPr>
        <p:spPr bwMode="auto">
          <a:xfrm>
            <a:off x="1363038" y="1422402"/>
            <a:ext cx="9465923" cy="182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定义</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如果对于所有</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概率多项式时间</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，存在一个可忽略函数</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使得</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mult</a:t>
            </a:r>
            <a:r>
              <a:rPr lang="en-US" altLang="zh-CN" sz="24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a:t>
            </a:r>
            <a:r>
              <a:rPr lang="en-US" altLang="zh-CN" sz="2400" dirty="0">
                <a:latin typeface="等线" panose="02010600030101010101" pitchFamily="2" charset="-122"/>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1/2 + </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negl</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则称</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具备</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窃听者存在的情况下</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多次加密不可区分性</a:t>
            </a:r>
          </a:p>
        </p:txBody>
      </p:sp>
      <p:grpSp>
        <p:nvGrpSpPr>
          <p:cNvPr id="69" name="组合 68">
            <a:extLst>
              <a:ext uri="{FF2B5EF4-FFF2-40B4-BE49-F238E27FC236}">
                <a16:creationId xmlns:a16="http://schemas.microsoft.com/office/drawing/2014/main" id="{12D90F5E-AE78-4161-AF95-7E35E3521351}"/>
              </a:ext>
            </a:extLst>
          </p:cNvPr>
          <p:cNvGrpSpPr/>
          <p:nvPr/>
        </p:nvGrpSpPr>
        <p:grpSpPr>
          <a:xfrm>
            <a:off x="6573272" y="3578986"/>
            <a:ext cx="955956" cy="572258"/>
            <a:chOff x="1618171" y="1650706"/>
            <a:chExt cx="9027999" cy="2016519"/>
          </a:xfrm>
        </p:grpSpPr>
        <p:grpSp>
          <p:nvGrpSpPr>
            <p:cNvPr id="70" name="组合 69">
              <a:extLst>
                <a:ext uri="{FF2B5EF4-FFF2-40B4-BE49-F238E27FC236}">
                  <a16:creationId xmlns:a16="http://schemas.microsoft.com/office/drawing/2014/main" id="{993314DC-639F-4783-B466-8B5A0BE40C12}"/>
                </a:ext>
              </a:extLst>
            </p:cNvPr>
            <p:cNvGrpSpPr/>
            <p:nvPr/>
          </p:nvGrpSpPr>
          <p:grpSpPr>
            <a:xfrm>
              <a:off x="1618171" y="1650706"/>
              <a:ext cx="9027999" cy="2016519"/>
              <a:chOff x="1621064" y="1602581"/>
              <a:chExt cx="9027999" cy="1510864"/>
            </a:xfrm>
          </p:grpSpPr>
          <p:sp>
            <p:nvSpPr>
              <p:cNvPr id="72" name="矩形 71">
                <a:extLst>
                  <a:ext uri="{FF2B5EF4-FFF2-40B4-BE49-F238E27FC236}">
                    <a16:creationId xmlns:a16="http://schemas.microsoft.com/office/drawing/2014/main" id="{D29E863E-915D-42FF-A28C-E2A0410226EC}"/>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AACACA41-0B8E-49BD-A9DB-9AA6E183A71B}"/>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71" name="矩形 70">
              <a:extLst>
                <a:ext uri="{FF2B5EF4-FFF2-40B4-BE49-F238E27FC236}">
                  <a16:creationId xmlns:a16="http://schemas.microsoft.com/office/drawing/2014/main" id="{27F7D5BB-1920-415B-9293-4ADCBC2553BA}"/>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是！</a:t>
              </a:r>
              <a:endParaRPr lang="en-US" altLang="zh-CN"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74" name="文本框 2">
            <a:extLst>
              <a:ext uri="{FF2B5EF4-FFF2-40B4-BE49-F238E27FC236}">
                <a16:creationId xmlns:a16="http://schemas.microsoft.com/office/drawing/2014/main" id="{8D4857BC-0B58-49D8-9380-278E4B4974FB}"/>
              </a:ext>
            </a:extLst>
          </p:cNvPr>
          <p:cNvSpPr txBox="1">
            <a:spLocks noChangeArrowheads="1"/>
          </p:cNvSpPr>
          <p:nvPr/>
        </p:nvSpPr>
        <p:spPr bwMode="auto">
          <a:xfrm>
            <a:off x="1363038" y="3616137"/>
            <a:ext cx="946592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是否存在这样的对称密钥加密方案？</a:t>
            </a:r>
          </a:p>
        </p:txBody>
      </p:sp>
      <p:sp>
        <p:nvSpPr>
          <p:cNvPr id="75" name="文本框 2">
            <a:extLst>
              <a:ext uri="{FF2B5EF4-FFF2-40B4-BE49-F238E27FC236}">
                <a16:creationId xmlns:a16="http://schemas.microsoft.com/office/drawing/2014/main" id="{80CAAC5C-1797-48F5-8FFF-9A07C27A46F5}"/>
              </a:ext>
            </a:extLst>
          </p:cNvPr>
          <p:cNvSpPr txBox="1">
            <a:spLocks noChangeArrowheads="1"/>
          </p:cNvSpPr>
          <p:nvPr/>
        </p:nvSpPr>
        <p:spPr bwMode="auto">
          <a:xfrm>
            <a:off x="1363037" y="4664083"/>
            <a:ext cx="946592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这样的对称密钥加密方案可以像单次不可区分加密一样构造吗？</a:t>
            </a:r>
          </a:p>
        </p:txBody>
      </p:sp>
    </p:spTree>
    <p:extLst>
      <p:ext uri="{BB962C8B-B14F-4D97-AF65-F5344CB8AC3E}">
        <p14:creationId xmlns:p14="http://schemas.microsoft.com/office/powerpoint/2010/main" val="244087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8152F0-3C8C-4247-BFF0-8962ED8B6162}"/>
              </a:ext>
            </a:extLst>
          </p:cNvPr>
          <p:cNvGrpSpPr/>
          <p:nvPr/>
        </p:nvGrpSpPr>
        <p:grpSpPr>
          <a:xfrm>
            <a:off x="458000" y="379930"/>
            <a:ext cx="8515879" cy="688062"/>
            <a:chOff x="458000" y="379930"/>
            <a:chExt cx="8515879" cy="688062"/>
          </a:xfrm>
        </p:grpSpPr>
        <p:grpSp>
          <p:nvGrpSpPr>
            <p:cNvPr id="3" name="组合 2">
              <a:extLst>
                <a:ext uri="{FF2B5EF4-FFF2-40B4-BE49-F238E27FC236}">
                  <a16:creationId xmlns:a16="http://schemas.microsoft.com/office/drawing/2014/main" id="{67B63B2A-C8F5-4641-B6F5-2EF2C3ABDE80}"/>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78C61FC8-4051-43DB-A8C1-01C760A2A337}"/>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56F8613-E332-4C95-9C1F-955F9DED8534}"/>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5F9E9488-13A4-4B1F-A3FF-24B419E97A92}"/>
                </a:ext>
              </a:extLst>
            </p:cNvPr>
            <p:cNvSpPr txBox="1"/>
            <p:nvPr/>
          </p:nvSpPr>
          <p:spPr>
            <a:xfrm>
              <a:off x="1146061" y="472593"/>
              <a:ext cx="7827818"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为什么要概率加密</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回顾</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9799013-1356-4B55-BB23-BF508C58183E}"/>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D67F5202-968E-41AA-880F-EDB50C0670B3}"/>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EA8B28C8-69DE-4DA8-BC50-4EB18E102583}"/>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A3A17954-0DDA-4573-AE45-E64746FB983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03E03A71-37AF-48B0-8030-47FC97013BC7}"/>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4D0BE35E-5334-40FC-82A1-A1FB1FC06FCD}"/>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F2BE2793-8270-4B28-AB1A-70EF5158E110}"/>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059A707B-AC22-420F-B8DD-BB154A2DA7D5}"/>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79A8BB09-2855-459B-839E-9A3B9C219CF0}"/>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844DCBE-22F4-4540-AE39-0B7FBA4250FD}"/>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3428321B-DC01-4E55-BD3B-C13A8F3B21DD}"/>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5DB49C87-1C85-4F5E-A320-B8D44C705669}"/>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740EABBF-1DA0-40F0-8DF4-B65F7D441A34}"/>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8F75BB4A-AEE5-4345-BDE8-A582BD48AFF6}"/>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193AD72F-C4AC-4E34-AB89-9A3634E11B86}"/>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72057F60-48C9-472D-8BBF-84AE43785BE2}"/>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98F31791-2D78-496A-8391-08A5B3F4BE4E}"/>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E3B65F3A-F3A5-4D60-A704-D73FA4CB8E2D}"/>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55512FE9-3AA4-4406-9968-109CAFD9BACE}"/>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7F01EE24-D017-41B6-BED8-422D1C1AA14F}"/>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6845A7DF-AAE9-449A-B404-16E05CA2D066}"/>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8DACEAFC-BCCD-4F9D-8075-78B6BF077180}"/>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7E9B7C6E-5EC6-4CCC-92CB-015FAC974E77}"/>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CEC058A1-0C35-4CC7-A74B-F7A44569DB8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E39CE2D3-BA5A-4168-BC63-AA98C4D243CC}"/>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6B47D3E9-53F2-4757-89AF-C643ACCFEB1A}"/>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183AA379-A55F-4258-A9FE-79AE6C39EFC4}"/>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513D3690-FB3F-4DA9-8EFA-F74CF73E585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24FAC0C-6114-4A21-9C89-92EAC5E75D94}"/>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4A73BC23-CBFA-4118-A43C-18CE8773BBB4}"/>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17316D06-740A-497B-9C99-08CD775C2A3A}"/>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5E270B8F-2767-458C-923C-7A5ADB482013}"/>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4A318D07-A091-4F5C-A187-AF2B90F50E6C}"/>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846A07C7-C179-4E4E-84A1-2B8F1AE56F5E}"/>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3F3B9423-FA59-4192-AC5E-E40516DBAC79}"/>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6E26A45B-8E1C-4D02-ADCE-90AA8206A079}"/>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C0A3322F-1594-492F-BA0F-308E0620AB28}"/>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859ECEC7-EC8C-4ED5-868F-18C440480720}"/>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FADF4319-4E65-498B-800E-3C2489D7DC9F}"/>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B43D5954-FF1F-46B1-8FEA-E10A2D752415}"/>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CD8C5038-DEC6-473D-A9AA-39CCAEB1DAC8}"/>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3C61732-6B3D-4884-9CB2-44A6BACFF6FD}"/>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D9E8960F-94B6-4E20-A49A-4CAC7C2D489D}"/>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374DAECD-3C3B-4D51-B81D-DB1101A75B00}"/>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2DBE2E0-B190-46ED-8C0C-01F6921F7443}"/>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9B1AA038-3C51-4848-AF9B-4C6530A03E39}"/>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3DBB7974-C19A-46CC-98E5-9AA1D554E1C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3FB4E6D0-86D6-4356-977A-34A55017E332}"/>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FA65FB65-7EB4-4BF4-AA84-D9CAA6369AAD}"/>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F6DE7322-3756-4984-8958-B59950157B21}"/>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D013E41B-00E5-47F4-83F3-578134293D7F}"/>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465DBB89-307A-4704-B1B0-285AA33CE9A5}"/>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9316F17A-5E45-4CF4-A654-78BE649D3636}"/>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4470DF99-4279-4E30-9D33-F3374608F352}"/>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6697E7C8-DB60-4CDF-8E44-996A379FE8F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CD7BD2B2-193E-453F-BB86-CFDE686D89F4}"/>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5CC26FE3-7C85-45F5-8946-A0B50CA68BE6}"/>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09977B43-A977-4603-88AA-12F50A985B54}"/>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0033AAE1-0877-4678-9A91-4D7D54BB044C}"/>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5FE830C6-E861-408E-B34C-0C551279C7C8}"/>
              </a:ext>
            </a:extLst>
          </p:cNvPr>
          <p:cNvSpPr txBox="1">
            <a:spLocks noChangeArrowheads="1"/>
          </p:cNvSpPr>
          <p:nvPr/>
        </p:nvSpPr>
        <p:spPr bwMode="auto">
          <a:xfrm>
            <a:off x="1421149" y="1422402"/>
            <a:ext cx="9465923" cy="359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基于</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伪随机数生成器</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的对称密钥加密方案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伪随机数生成器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f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的扩展因子为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l</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密钥生成算法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：给定安全参数</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，均匀随机地选择</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作为密钥并输出</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加密算法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和明文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f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解密算法</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：给定密钥</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和密文</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c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f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endPar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7" name="文本框 2">
            <a:extLst>
              <a:ext uri="{FF2B5EF4-FFF2-40B4-BE49-F238E27FC236}">
                <a16:creationId xmlns:a16="http://schemas.microsoft.com/office/drawing/2014/main" id="{4B984AF9-8D36-4CF6-9EAB-CDF527DCB53D}"/>
              </a:ext>
            </a:extLst>
          </p:cNvPr>
          <p:cNvSpPr txBox="1">
            <a:spLocks noChangeArrowheads="1"/>
          </p:cNvSpPr>
          <p:nvPr/>
        </p:nvSpPr>
        <p:spPr bwMode="auto">
          <a:xfrm>
            <a:off x="1421149" y="5400513"/>
            <a:ext cx="9465923" cy="94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正确性</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：对于所有的</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M</a:t>
            </a:r>
            <a:r>
              <a:rPr lang="zh-CN" altLang="en-US" sz="2400" dirty="0">
                <a:latin typeface="Segoe Print" panose="02000600000000000000" pitchFamily="2" charset="0"/>
                <a:ea typeface="思源黑体 CN Normal" panose="020B0400000000000000" pitchFamily="34" charset="-122"/>
                <a:cs typeface="Times New Roman" panose="02020603050405020304" pitchFamily="18" charset="0"/>
              </a:rPr>
              <a:t>和</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由</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Gen</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输出的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k </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均有</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lnSpc>
                <a:spcPct val="120000"/>
              </a:lnSpc>
              <a:spcBef>
                <a:spcPct val="0"/>
              </a:spcBef>
              <a:buNone/>
            </a:pP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Dec</a:t>
            </a:r>
            <a:r>
              <a:rPr lang="en-US" altLang="zh-CN" sz="2400" i="1" baseline="-25000" dirty="0">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Enc</a:t>
            </a:r>
            <a:r>
              <a:rPr lang="en-US" altLang="zh-CN" sz="2400" i="1"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k</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f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f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f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f </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i="1" dirty="0">
                <a:latin typeface="Times New Roman" panose="02020603050405020304" pitchFamily="18" charset="0"/>
                <a:ea typeface="等线" panose="02010600030101010101" pitchFamily="2" charset="-122"/>
                <a:cs typeface="Times New Roman" panose="02020603050405020304" pitchFamily="18" charset="0"/>
              </a:rPr>
              <a:t>k</a:t>
            </a:r>
            <a:r>
              <a:rPr lang="en-US" altLang="zh-CN" sz="24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m</a:t>
            </a:r>
            <a:endParaRPr lang="zh-CN" altLang="en-US" sz="2400" i="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1029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9265D0-CCB4-441B-AC00-D6D3780FBFEF}"/>
              </a:ext>
            </a:extLst>
          </p:cNvPr>
          <p:cNvGrpSpPr/>
          <p:nvPr/>
        </p:nvGrpSpPr>
        <p:grpSpPr>
          <a:xfrm>
            <a:off x="458000" y="379930"/>
            <a:ext cx="7309687" cy="688062"/>
            <a:chOff x="458000" y="379930"/>
            <a:chExt cx="7309687" cy="688062"/>
          </a:xfrm>
        </p:grpSpPr>
        <p:grpSp>
          <p:nvGrpSpPr>
            <p:cNvPr id="3" name="组合 2">
              <a:extLst>
                <a:ext uri="{FF2B5EF4-FFF2-40B4-BE49-F238E27FC236}">
                  <a16:creationId xmlns:a16="http://schemas.microsoft.com/office/drawing/2014/main" id="{D07D69CD-285B-435A-A429-723293BF1CB1}"/>
                </a:ext>
              </a:extLst>
            </p:cNvPr>
            <p:cNvGrpSpPr/>
            <p:nvPr/>
          </p:nvGrpSpPr>
          <p:grpSpPr>
            <a:xfrm>
              <a:off x="458000" y="379930"/>
              <a:ext cx="688062" cy="688062"/>
              <a:chOff x="633189" y="876180"/>
              <a:chExt cx="688062" cy="688062"/>
            </a:xfrm>
          </p:grpSpPr>
          <p:sp>
            <p:nvSpPr>
              <p:cNvPr id="64" name="椭圆 63">
                <a:extLst>
                  <a:ext uri="{FF2B5EF4-FFF2-40B4-BE49-F238E27FC236}">
                    <a16:creationId xmlns:a16="http://schemas.microsoft.com/office/drawing/2014/main" id="{C9972978-7853-434C-90AD-6E49FCAB27EF}"/>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65" name="椭圆 64">
                <a:extLst>
                  <a:ext uri="{FF2B5EF4-FFF2-40B4-BE49-F238E27FC236}">
                    <a16:creationId xmlns:a16="http://schemas.microsoft.com/office/drawing/2014/main" id="{3831736E-CEE4-4455-9CB1-6A1C5B893738}"/>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4" name="文本框 3">
              <a:extLst>
                <a:ext uri="{FF2B5EF4-FFF2-40B4-BE49-F238E27FC236}">
                  <a16:creationId xmlns:a16="http://schemas.microsoft.com/office/drawing/2014/main" id="{34BB19D3-3558-475C-B08C-B85D4FAD3D96}"/>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为什么要概率加密</a:t>
              </a:r>
              <a:r>
                <a:rPr lang="en-US" altLang="zh-CN" sz="3200" spc="-150" dirty="0">
                  <a:solidFill>
                    <a:srgbClr val="002864"/>
                  </a:solidFill>
                  <a:latin typeface="思源宋体 CN Heavy" panose="02020900000000000000" pitchFamily="18" charset="-122"/>
                  <a:ea typeface="思源宋体 CN Heavy" panose="02020900000000000000" pitchFamily="18" charset="-122"/>
                </a:rPr>
                <a:t>——</a:t>
              </a:r>
              <a:r>
                <a:rPr lang="zh-CN" altLang="en-US" sz="3200" spc="-150" dirty="0">
                  <a:solidFill>
                    <a:srgbClr val="002864"/>
                  </a:solidFill>
                  <a:latin typeface="思源宋体 CN Heavy" panose="02020900000000000000" pitchFamily="18" charset="-122"/>
                  <a:ea typeface="思源宋体 CN Heavy" panose="02020900000000000000" pitchFamily="18" charset="-122"/>
                </a:rPr>
                <a:t>多次加密</a:t>
              </a:r>
            </a:p>
          </p:txBody>
        </p:sp>
        <p:grpSp>
          <p:nvGrpSpPr>
            <p:cNvPr id="5"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4548F8B-2588-45CD-93C9-CB0FE582E0AD}"/>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6" name="ïṧḷïḋe">
                <a:extLst>
                  <a:ext uri="{FF2B5EF4-FFF2-40B4-BE49-F238E27FC236}">
                    <a16:creationId xmlns:a16="http://schemas.microsoft.com/office/drawing/2014/main" id="{6F3B1316-93D6-4889-A875-ADC89EBA967E}"/>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ïṩļïḋe">
                <a:extLst>
                  <a:ext uri="{FF2B5EF4-FFF2-40B4-BE49-F238E27FC236}">
                    <a16:creationId xmlns:a16="http://schemas.microsoft.com/office/drawing/2014/main" id="{7F297325-62CE-4079-A411-C5C8859060AF}"/>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Sļíḑé">
                <a:extLst>
                  <a:ext uri="{FF2B5EF4-FFF2-40B4-BE49-F238E27FC236}">
                    <a16:creationId xmlns:a16="http://schemas.microsoft.com/office/drawing/2014/main" id="{6A65A257-5C96-4422-8FB1-9AF1C078B7D1}"/>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 name="îšlîďè">
                <a:extLst>
                  <a:ext uri="{FF2B5EF4-FFF2-40B4-BE49-F238E27FC236}">
                    <a16:creationId xmlns:a16="http://schemas.microsoft.com/office/drawing/2014/main" id="{F89CFE32-0B51-484A-841E-D2C8D3189723}"/>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iṧ1ïďé">
                <a:extLst>
                  <a:ext uri="{FF2B5EF4-FFF2-40B4-BE49-F238E27FC236}">
                    <a16:creationId xmlns:a16="http://schemas.microsoft.com/office/drawing/2014/main" id="{3AE8BC0A-C88C-47E0-A1B8-6BB79D92F7D5}"/>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 name="íSḻiḍè">
                <a:extLst>
                  <a:ext uri="{FF2B5EF4-FFF2-40B4-BE49-F238E27FC236}">
                    <a16:creationId xmlns:a16="http://schemas.microsoft.com/office/drawing/2014/main" id="{8BE79839-F197-46AE-ABFD-391958CA83A1}"/>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líḍé">
                <a:extLst>
                  <a:ext uri="{FF2B5EF4-FFF2-40B4-BE49-F238E27FC236}">
                    <a16:creationId xmlns:a16="http://schemas.microsoft.com/office/drawing/2014/main" id="{8117F597-772B-4D4F-ABCF-04FF658BE16C}"/>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ísļíḓe">
                <a:extLst>
                  <a:ext uri="{FF2B5EF4-FFF2-40B4-BE49-F238E27FC236}">
                    <a16:creationId xmlns:a16="http://schemas.microsoft.com/office/drawing/2014/main" id="{DECED9E0-1B0D-4BFA-B89F-ADF9CB19408B}"/>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1îḋê">
                <a:extLst>
                  <a:ext uri="{FF2B5EF4-FFF2-40B4-BE49-F238E27FC236}">
                    <a16:creationId xmlns:a16="http://schemas.microsoft.com/office/drawing/2014/main" id="{23C39BB6-54C2-44A9-A85E-BCF3496B4939}"/>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ísḻíďè">
                <a:extLst>
                  <a:ext uri="{FF2B5EF4-FFF2-40B4-BE49-F238E27FC236}">
                    <a16:creationId xmlns:a16="http://schemas.microsoft.com/office/drawing/2014/main" id="{684E848B-4529-4092-8A16-EC81A086F8F8}"/>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ļïḍe">
                <a:extLst>
                  <a:ext uri="{FF2B5EF4-FFF2-40B4-BE49-F238E27FC236}">
                    <a16:creationId xmlns:a16="http://schemas.microsoft.com/office/drawing/2014/main" id="{9D1794BE-1234-4288-8F36-49B21C50021E}"/>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ļídè">
                <a:extLst>
                  <a:ext uri="{FF2B5EF4-FFF2-40B4-BE49-F238E27FC236}">
                    <a16:creationId xmlns:a16="http://schemas.microsoft.com/office/drawing/2014/main" id="{E6916F58-6608-4F07-A050-85F01AD2CAA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śļîḋé">
                <a:extLst>
                  <a:ext uri="{FF2B5EF4-FFF2-40B4-BE49-F238E27FC236}">
                    <a16:creationId xmlns:a16="http://schemas.microsoft.com/office/drawing/2014/main" id="{45936C9D-8734-4557-BD6A-7A318EBDD551}"/>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îṣ1ïḓè">
                <a:extLst>
                  <a:ext uri="{FF2B5EF4-FFF2-40B4-BE49-F238E27FC236}">
                    <a16:creationId xmlns:a16="http://schemas.microsoft.com/office/drawing/2014/main" id="{EE13E44D-CE7B-4D76-9677-5D28C73661B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şḷiḓe">
                <a:extLst>
                  <a:ext uri="{FF2B5EF4-FFF2-40B4-BE49-F238E27FC236}">
                    <a16:creationId xmlns:a16="http://schemas.microsoft.com/office/drawing/2014/main" id="{A1F63465-DA59-4B81-ADFA-17C63166FE13}"/>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šľïḑè">
                <a:extLst>
                  <a:ext uri="{FF2B5EF4-FFF2-40B4-BE49-F238E27FC236}">
                    <a16:creationId xmlns:a16="http://schemas.microsoft.com/office/drawing/2014/main" id="{17D44AB7-7D11-4210-93E0-8F1CC9BCA238}"/>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ṥḷîḋé">
                <a:extLst>
                  <a:ext uri="{FF2B5EF4-FFF2-40B4-BE49-F238E27FC236}">
                    <a16:creationId xmlns:a16="http://schemas.microsoft.com/office/drawing/2014/main" id="{0FBDAC7E-47D0-44BB-B9F4-9A1B54D7A5A0}"/>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îšlîḋê">
                <a:extLst>
                  <a:ext uri="{FF2B5EF4-FFF2-40B4-BE49-F238E27FC236}">
                    <a16:creationId xmlns:a16="http://schemas.microsoft.com/office/drawing/2014/main" id="{A614642F-E0E8-4C9C-A2C7-C144B2FF6E45}"/>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ṧḻiḓe">
                <a:extLst>
                  <a:ext uri="{FF2B5EF4-FFF2-40B4-BE49-F238E27FC236}">
                    <a16:creationId xmlns:a16="http://schemas.microsoft.com/office/drawing/2014/main" id="{34EA37C8-32DA-4E42-B6D4-0F28C848DBF9}"/>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íSliḋè">
                <a:extLst>
                  <a:ext uri="{FF2B5EF4-FFF2-40B4-BE49-F238E27FC236}">
                    <a16:creationId xmlns:a16="http://schemas.microsoft.com/office/drawing/2014/main" id="{A49B8F70-605C-4EE8-92BD-5841E3FEF952}"/>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ísľíďe">
                <a:extLst>
                  <a:ext uri="{FF2B5EF4-FFF2-40B4-BE49-F238E27FC236}">
                    <a16:creationId xmlns:a16="http://schemas.microsoft.com/office/drawing/2014/main" id="{3EC3290B-39B4-4711-85D3-1A24ADE269D2}"/>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ṩḷiḓé">
                <a:extLst>
                  <a:ext uri="{FF2B5EF4-FFF2-40B4-BE49-F238E27FC236}">
                    <a16:creationId xmlns:a16="http://schemas.microsoft.com/office/drawing/2014/main" id="{9C39A557-2E55-4F37-BDC9-BF193EC3467F}"/>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ïsľíḋê">
                <a:extLst>
                  <a:ext uri="{FF2B5EF4-FFF2-40B4-BE49-F238E27FC236}">
                    <a16:creationId xmlns:a16="http://schemas.microsoft.com/office/drawing/2014/main" id="{E9664581-820A-449C-8493-39F443442692}"/>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išḷïḑê">
                <a:extLst>
                  <a:ext uri="{FF2B5EF4-FFF2-40B4-BE49-F238E27FC236}">
                    <a16:creationId xmlns:a16="http://schemas.microsoft.com/office/drawing/2014/main" id="{E38AC3B3-511D-46B4-88AD-B2FB5426AB8B}"/>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1iḍé">
                <a:extLst>
                  <a:ext uri="{FF2B5EF4-FFF2-40B4-BE49-F238E27FC236}">
                    <a16:creationId xmlns:a16="http://schemas.microsoft.com/office/drawing/2014/main" id="{F2D2F86E-D3C5-4E8D-9EBE-B62A16232166}"/>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išľíḋe">
                <a:extLst>
                  <a:ext uri="{FF2B5EF4-FFF2-40B4-BE49-F238E27FC236}">
                    <a16:creationId xmlns:a16="http://schemas.microsoft.com/office/drawing/2014/main" id="{C7A0CEF6-D354-4684-BB28-1B54ADF9348F}"/>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i$1iḑê">
                <a:extLst>
                  <a:ext uri="{FF2B5EF4-FFF2-40B4-BE49-F238E27FC236}">
                    <a16:creationId xmlns:a16="http://schemas.microsoft.com/office/drawing/2014/main" id="{7F25FC44-534F-4714-81F7-A339115DBDDD}"/>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i$1iḋé">
                <a:extLst>
                  <a:ext uri="{FF2B5EF4-FFF2-40B4-BE49-F238E27FC236}">
                    <a16:creationId xmlns:a16="http://schemas.microsoft.com/office/drawing/2014/main" id="{4B945E54-2D76-4736-BFA7-026CFED01E1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şḷíďè">
                <a:extLst>
                  <a:ext uri="{FF2B5EF4-FFF2-40B4-BE49-F238E27FC236}">
                    <a16:creationId xmlns:a16="http://schemas.microsoft.com/office/drawing/2014/main" id="{27F5365A-BD2F-435D-BA76-B724FB9EBF0F}"/>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ṩľídé">
                <a:extLst>
                  <a:ext uri="{FF2B5EF4-FFF2-40B4-BE49-F238E27FC236}">
                    <a16:creationId xmlns:a16="http://schemas.microsoft.com/office/drawing/2014/main" id="{B5B40B73-17E1-4010-8218-923379BEA4FC}"/>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6" name="iş1idê">
                <a:extLst>
                  <a:ext uri="{FF2B5EF4-FFF2-40B4-BE49-F238E27FC236}">
                    <a16:creationId xmlns:a16="http://schemas.microsoft.com/office/drawing/2014/main" id="{4CF61F97-64DC-481C-965F-6C6DE521793A}"/>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7" name="íŝḻiḋe">
                <a:extLst>
                  <a:ext uri="{FF2B5EF4-FFF2-40B4-BE49-F238E27FC236}">
                    <a16:creationId xmlns:a16="http://schemas.microsoft.com/office/drawing/2014/main" id="{261D7134-E23B-4C6E-BA3D-E13A8A4264F3}"/>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8" name="ïSlïḑè">
                <a:extLst>
                  <a:ext uri="{FF2B5EF4-FFF2-40B4-BE49-F238E27FC236}">
                    <a16:creationId xmlns:a16="http://schemas.microsoft.com/office/drawing/2014/main" id="{9605D229-B63C-4BF4-ADEA-D79383E8C3A0}"/>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39" name="ïs1íḋè">
                <a:extLst>
                  <a:ext uri="{FF2B5EF4-FFF2-40B4-BE49-F238E27FC236}">
                    <a16:creationId xmlns:a16="http://schemas.microsoft.com/office/drawing/2014/main" id="{257B8223-2F1D-4699-BADC-F9F2FB3B5F59}"/>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0" name="ïŝḻiḍê">
                <a:extLst>
                  <a:ext uri="{FF2B5EF4-FFF2-40B4-BE49-F238E27FC236}">
                    <a16:creationId xmlns:a16="http://schemas.microsoft.com/office/drawing/2014/main" id="{E7E696D5-0EE6-4BC5-8A68-3E35CBC83715}"/>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1" name="îṧ1íďé">
                <a:extLst>
                  <a:ext uri="{FF2B5EF4-FFF2-40B4-BE49-F238E27FC236}">
                    <a16:creationId xmlns:a16="http://schemas.microsoft.com/office/drawing/2014/main" id="{A1B0A219-9111-49F5-A2EA-696A93F4E7E6}"/>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42" name="îS1íďè">
                <a:extLst>
                  <a:ext uri="{FF2B5EF4-FFF2-40B4-BE49-F238E27FC236}">
                    <a16:creationId xmlns:a16="http://schemas.microsoft.com/office/drawing/2014/main" id="{2B0BF3A2-302E-4391-B332-B1537EBE74B5}"/>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 name="ïṣḷîḍê">
                <a:extLst>
                  <a:ext uri="{FF2B5EF4-FFF2-40B4-BE49-F238E27FC236}">
                    <a16:creationId xmlns:a16="http://schemas.microsoft.com/office/drawing/2014/main" id="{CF99EF65-280C-4AD9-9DF4-E6F0D686BAD4}"/>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ḷïḑê">
                <a:extLst>
                  <a:ext uri="{FF2B5EF4-FFF2-40B4-BE49-F238E27FC236}">
                    <a16:creationId xmlns:a16="http://schemas.microsoft.com/office/drawing/2014/main" id="{DE6518D9-8A5B-4618-A45E-224FDA96D236}"/>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ŝļîḍè">
                <a:extLst>
                  <a:ext uri="{FF2B5EF4-FFF2-40B4-BE49-F238E27FC236}">
                    <a16:creationId xmlns:a16="http://schemas.microsoft.com/office/drawing/2014/main" id="{300CE7DB-AA8F-4FDA-B5EF-A773CAD0EFA3}"/>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liḑè">
                <a:extLst>
                  <a:ext uri="{FF2B5EF4-FFF2-40B4-BE49-F238E27FC236}">
                    <a16:creationId xmlns:a16="http://schemas.microsoft.com/office/drawing/2014/main" id="{28C93568-56EB-4ECF-B7D9-8E26CBC3AFDC}"/>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ṥ1îdé">
                <a:extLst>
                  <a:ext uri="{FF2B5EF4-FFF2-40B4-BE49-F238E27FC236}">
                    <a16:creationId xmlns:a16="http://schemas.microsoft.com/office/drawing/2014/main" id="{8FFE857B-85B7-44EF-834B-15E538F2CD65}"/>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lîḑé">
                <a:extLst>
                  <a:ext uri="{FF2B5EF4-FFF2-40B4-BE49-F238E27FC236}">
                    <a16:creationId xmlns:a16="http://schemas.microsoft.com/office/drawing/2014/main" id="{D0A56F31-4104-492B-B709-554860C0B4B1}"/>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liďé">
                <a:extLst>
                  <a:ext uri="{FF2B5EF4-FFF2-40B4-BE49-F238E27FC236}">
                    <a16:creationId xmlns:a16="http://schemas.microsoft.com/office/drawing/2014/main" id="{097685D7-F42A-4ECB-B9D3-25D2611A57CD}"/>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ŝliḓè">
                <a:extLst>
                  <a:ext uri="{FF2B5EF4-FFF2-40B4-BE49-F238E27FC236}">
                    <a16:creationId xmlns:a16="http://schemas.microsoft.com/office/drawing/2014/main" id="{202A0E60-8160-4B32-A2B2-0058775A373A}"/>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51" name="iSļîḍé">
                <a:extLst>
                  <a:ext uri="{FF2B5EF4-FFF2-40B4-BE49-F238E27FC236}">
                    <a16:creationId xmlns:a16="http://schemas.microsoft.com/office/drawing/2014/main" id="{943CF812-5697-405F-AA8B-E43008B780B0}"/>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íṣ1íḑê">
                <a:extLst>
                  <a:ext uri="{FF2B5EF4-FFF2-40B4-BE49-F238E27FC236}">
                    <a16:creationId xmlns:a16="http://schemas.microsoft.com/office/drawing/2014/main" id="{AFD7A056-C5D1-4132-B61E-53CB7A26B22D}"/>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 name="ïṥḷiḑê">
                <a:extLst>
                  <a:ext uri="{FF2B5EF4-FFF2-40B4-BE49-F238E27FC236}">
                    <a16:creationId xmlns:a16="http://schemas.microsoft.com/office/drawing/2014/main" id="{BAEC6E56-3460-4BB3-96DD-CF98EAA696A7}"/>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ïs1ïdè">
                <a:extLst>
                  <a:ext uri="{FF2B5EF4-FFF2-40B4-BE49-F238E27FC236}">
                    <a16:creationId xmlns:a16="http://schemas.microsoft.com/office/drawing/2014/main" id="{DB6CE390-1BA0-48E2-A540-471553F32A67}"/>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iŝľîdê">
                <a:extLst>
                  <a:ext uri="{FF2B5EF4-FFF2-40B4-BE49-F238E27FC236}">
                    <a16:creationId xmlns:a16="http://schemas.microsoft.com/office/drawing/2014/main" id="{7AE7E092-C98E-4E49-A77C-45BE8EEEF817}"/>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işḷïḍe">
                <a:extLst>
                  <a:ext uri="{FF2B5EF4-FFF2-40B4-BE49-F238E27FC236}">
                    <a16:creationId xmlns:a16="http://schemas.microsoft.com/office/drawing/2014/main" id="{2C623F86-2A88-43AA-8F55-F3CE37383930}"/>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ṣ1îḋe">
                <a:extLst>
                  <a:ext uri="{FF2B5EF4-FFF2-40B4-BE49-F238E27FC236}">
                    <a16:creationId xmlns:a16="http://schemas.microsoft.com/office/drawing/2014/main" id="{8301FF3D-29AC-4547-A9ED-1E6CD18A0098}"/>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58" name="îsļiḍè">
                <a:extLst>
                  <a:ext uri="{FF2B5EF4-FFF2-40B4-BE49-F238E27FC236}">
                    <a16:creationId xmlns:a16="http://schemas.microsoft.com/office/drawing/2014/main" id="{78DF98CB-2844-4208-B334-79E7D232DE5D}"/>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9" name="ïṧ1íḋé">
                <a:extLst>
                  <a:ext uri="{FF2B5EF4-FFF2-40B4-BE49-F238E27FC236}">
                    <a16:creationId xmlns:a16="http://schemas.microsoft.com/office/drawing/2014/main" id="{6B89F8EA-5C71-463C-9DFD-E96BBE43000D}"/>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0" name="i$ḻíḑé">
                <a:extLst>
                  <a:ext uri="{FF2B5EF4-FFF2-40B4-BE49-F238E27FC236}">
                    <a16:creationId xmlns:a16="http://schemas.microsoft.com/office/drawing/2014/main" id="{582C2E99-F960-4C56-A882-D404B28270A1}"/>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1" name="iṣļiḋé">
                <a:extLst>
                  <a:ext uri="{FF2B5EF4-FFF2-40B4-BE49-F238E27FC236}">
                    <a16:creationId xmlns:a16="http://schemas.microsoft.com/office/drawing/2014/main" id="{07C53931-EE82-46E7-A080-2A962EED2BBE}"/>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ş1îḋe">
                <a:extLst>
                  <a:ext uri="{FF2B5EF4-FFF2-40B4-BE49-F238E27FC236}">
                    <a16:creationId xmlns:a16="http://schemas.microsoft.com/office/drawing/2014/main" id="{783CEF40-1EC8-4F47-9FCA-CAB2FB8C66D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3" name="ï$ḻiḋê">
                <a:extLst>
                  <a:ext uri="{FF2B5EF4-FFF2-40B4-BE49-F238E27FC236}">
                    <a16:creationId xmlns:a16="http://schemas.microsoft.com/office/drawing/2014/main" id="{F23C7DBC-FD58-4EEC-8FAB-E42A3E2BBEF2}"/>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66" name="文本框 2">
            <a:extLst>
              <a:ext uri="{FF2B5EF4-FFF2-40B4-BE49-F238E27FC236}">
                <a16:creationId xmlns:a16="http://schemas.microsoft.com/office/drawing/2014/main" id="{94808E92-C7DA-4BC5-99E3-9588B0D65553}"/>
              </a:ext>
            </a:extLst>
          </p:cNvPr>
          <p:cNvSpPr txBox="1">
            <a:spLocks noChangeArrowheads="1"/>
          </p:cNvSpPr>
          <p:nvPr/>
        </p:nvSpPr>
        <p:spPr bwMode="auto">
          <a:xfrm>
            <a:off x="1363038" y="1422402"/>
            <a:ext cx="9465923" cy="49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命题</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存在这样的对称密钥加密方案，满足窃听者存在情况下不可区分性，但</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不</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满足窃听者存在情况下的多次加密不可区分性</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just">
              <a:lnSpc>
                <a:spcPct val="120000"/>
              </a:lnSpc>
              <a:spcBef>
                <a:spcPct val="0"/>
              </a:spcBef>
              <a:buNone/>
            </a:pP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证明</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用已证具备窃听者存在情况下不可区分性的方案</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为例</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在实验</a:t>
            </a:r>
            <a:r>
              <a:rPr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400" baseline="30000" dirty="0" err="1">
                <a:latin typeface="Times New Roman" panose="02020603050405020304" pitchFamily="18" charset="0"/>
                <a:ea typeface="思源黑体 CN Normal" panose="020B0400000000000000" pitchFamily="34" charset="-122"/>
                <a:cs typeface="Times New Roman" panose="02020603050405020304" pitchFamily="18" charset="0"/>
              </a:rPr>
              <a:t>mult</a:t>
            </a:r>
            <a:r>
              <a:rPr lang="en-US" altLang="zh-CN" sz="2400" baseline="-25000" dirty="0" err="1">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中考虑这样的敌手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令</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2</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输出明文向量</a:t>
            </a:r>
            <a:r>
              <a:rPr lang="en-US" altLang="zh-CN" sz="2000" b="1"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0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(0</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0</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z="2000" b="1" i="1" dirty="0">
                <a:latin typeface="Times New Roman" panose="02020603050405020304" pitchFamily="18" charset="0"/>
                <a:ea typeface="思源黑体 CN Normal" panose="020B0400000000000000" pitchFamily="34" charset="-122"/>
                <a:cs typeface="Times New Roman" panose="02020603050405020304" pitchFamily="18" charset="0"/>
              </a:rPr>
              <a:t>M</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1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(0</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1</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挑战者输出密文向量</a:t>
            </a:r>
            <a:r>
              <a:rPr lang="en-US" altLang="zh-CN" sz="2000" b="1"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给</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我们发现，当</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时，</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输出</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，否则输出</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1</a:t>
            </a:r>
          </a:p>
          <a:p>
            <a:pPr marL="342900" indent="-342900" algn="just">
              <a:lnSpc>
                <a:spcPct val="120000"/>
              </a:lnSpc>
              <a:spcBef>
                <a:spcPct val="0"/>
              </a:spcBef>
              <a:buFont typeface="Arial" panose="020B0604020202020204" pitchFamily="34" charset="0"/>
              <a:buChar char="•"/>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此时，敌手</a:t>
            </a:r>
            <a:r>
              <a:rPr lang="en-US" altLang="zh-CN" sz="24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400" dirty="0">
                <a:latin typeface="Segoe Print" panose="02000600000000000000" pitchFamily="2" charset="0"/>
                <a:ea typeface="思源黑体 CN Normal" panose="020B0400000000000000" pitchFamily="34" charset="-122"/>
                <a:cs typeface="Times New Roman" panose="02020603050405020304" pitchFamily="18" charset="0"/>
              </a:rPr>
              <a:t>成功猜测</a:t>
            </a:r>
            <a:r>
              <a:rPr lang="en-US" altLang="zh-CN" sz="24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的概率</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en-US" altLang="zh-CN" sz="2000" dirty="0" err="1">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Pr</a:t>
            </a:r>
            <a:r>
              <a:rPr lang="en-US" altLang="zh-CN" sz="2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2000" dirty="0" err="1">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Privk</a:t>
            </a:r>
            <a:r>
              <a:rPr lang="en-US" altLang="zh-CN" sz="2000" baseline="30000" dirty="0" err="1">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mult</a:t>
            </a:r>
            <a:r>
              <a:rPr lang="en-US" altLang="zh-CN" sz="2000" baseline="-25000" dirty="0" err="1">
                <a:solidFill>
                  <a:srgbClr val="C00000"/>
                </a:solidFill>
                <a:latin typeface="Segoe Print" panose="02000600000000000000" pitchFamily="2" charset="0"/>
                <a:ea typeface="思源黑体 CN Normal" panose="020B0400000000000000" pitchFamily="34" charset="-122"/>
                <a:cs typeface="Times New Roman" panose="02020603050405020304" pitchFamily="18" charset="0"/>
              </a:rPr>
              <a:t>A</a:t>
            </a:r>
            <a:r>
              <a:rPr lang="en-US" altLang="zh-CN" sz="2000" baseline="-25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el-GR" altLang="zh-CN" sz="2000" baseline="-25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a:t>
            </a:r>
            <a:r>
              <a:rPr lang="el-GR" altLang="zh-CN" sz="2000" i="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λ</a:t>
            </a:r>
            <a:r>
              <a:rPr lang="en-US" altLang="zh-CN" sz="20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 = 1] = 1</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如果挑战者选择</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0</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，则必有</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2</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，因为都由</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2000" i="1" baseline="30000" dirty="0">
                <a:latin typeface="Times New Roman" panose="02020603050405020304" pitchFamily="18" charset="0"/>
                <a:ea typeface="思源黑体 CN Normal" panose="020B0400000000000000" pitchFamily="34" charset="-122"/>
                <a:cs typeface="Times New Roman" panose="02020603050405020304" pitchFamily="18" charset="0"/>
              </a:rPr>
              <a:t>l</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加密所得，反之</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c</a:t>
            </a:r>
            <a:r>
              <a:rPr lang="en-US" altLang="zh-CN" sz="2000" baseline="30000"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i="1" dirty="0">
                <a:latin typeface="Times New Roman" panose="02020603050405020304" pitchFamily="18" charset="0"/>
                <a:ea typeface="等线" panose="02010600030101010101" pitchFamily="2" charset="-122"/>
                <a:cs typeface="Times New Roman" panose="02020603050405020304" pitchFamily="18" charset="0"/>
              </a:rPr>
              <a:t>c</a:t>
            </a:r>
            <a:r>
              <a:rPr lang="en-US" altLang="zh-CN" sz="2000" baseline="30000" dirty="0">
                <a:latin typeface="Times New Roman" panose="02020603050405020304" pitchFamily="18" charset="0"/>
                <a:ea typeface="等线" panose="02010600030101010101" pitchFamily="2" charset="-122"/>
                <a:cs typeface="Times New Roman" panose="02020603050405020304" pitchFamily="18" charset="0"/>
              </a:rPr>
              <a:t>2</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1085850" lvl="1" indent="-342900" algn="just">
              <a:lnSpc>
                <a:spcPct val="120000"/>
              </a:lnSpc>
              <a:spcBef>
                <a:spcPct val="0"/>
              </a:spcBef>
              <a:buFont typeface="Times New Roman" panose="02020603050405020304" pitchFamily="18" charset="0"/>
              <a:buChar char="-"/>
            </a:pP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所以</a:t>
            </a:r>
            <a:r>
              <a:rPr lang="en-US" altLang="zh-CN" sz="2000" dirty="0">
                <a:latin typeface="Segoe Print" panose="02000600000000000000" pitchFamily="2"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的输出</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i="1" dirty="0">
                <a:latin typeface="Times New Roman" panose="02020603050405020304" pitchFamily="18" charset="0"/>
                <a:ea typeface="思源黑体 CN Normal" panose="020B0400000000000000" pitchFamily="34" charset="-122"/>
                <a:cs typeface="Times New Roman" panose="02020603050405020304" pitchFamily="18" charset="0"/>
              </a:rPr>
              <a:t>= b</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总是成立的</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40551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4C6C9400-60CD-4F29-BE57-740694B01800}"/>
              </a:ext>
            </a:extLst>
          </p:cNvPr>
          <p:cNvGrpSpPr/>
          <p:nvPr/>
        </p:nvGrpSpPr>
        <p:grpSpPr>
          <a:xfrm>
            <a:off x="458000" y="379930"/>
            <a:ext cx="7309687" cy="688062"/>
            <a:chOff x="458000" y="379930"/>
            <a:chExt cx="7309687" cy="688062"/>
          </a:xfrm>
        </p:grpSpPr>
        <p:grpSp>
          <p:nvGrpSpPr>
            <p:cNvPr id="67" name="组合 66">
              <a:extLst>
                <a:ext uri="{FF2B5EF4-FFF2-40B4-BE49-F238E27FC236}">
                  <a16:creationId xmlns:a16="http://schemas.microsoft.com/office/drawing/2014/main" id="{3751A9E8-370A-44B1-9635-DD824B3AE363}"/>
                </a:ext>
              </a:extLst>
            </p:cNvPr>
            <p:cNvGrpSpPr/>
            <p:nvPr/>
          </p:nvGrpSpPr>
          <p:grpSpPr>
            <a:xfrm>
              <a:off x="458000" y="379930"/>
              <a:ext cx="688062" cy="688062"/>
              <a:chOff x="633189" y="876180"/>
              <a:chExt cx="688062" cy="688062"/>
            </a:xfrm>
          </p:grpSpPr>
          <p:sp>
            <p:nvSpPr>
              <p:cNvPr id="128" name="椭圆 127">
                <a:extLst>
                  <a:ext uri="{FF2B5EF4-FFF2-40B4-BE49-F238E27FC236}">
                    <a16:creationId xmlns:a16="http://schemas.microsoft.com/office/drawing/2014/main" id="{C340EE58-DF0D-4BF9-BA8E-2F68F807A503}"/>
                  </a:ext>
                </a:extLst>
              </p:cNvPr>
              <p:cNvSpPr/>
              <p:nvPr/>
            </p:nvSpPr>
            <p:spPr>
              <a:xfrm flipH="1">
                <a:off x="633189" y="876180"/>
                <a:ext cx="688062" cy="688062"/>
              </a:xfrm>
              <a:prstGeom prst="ellipse">
                <a:avLst/>
              </a:prstGeom>
              <a:gradFill flip="none" rotWithShape="1">
                <a:gsLst>
                  <a:gs pos="18000">
                    <a:srgbClr val="40B4FF"/>
                  </a:gs>
                  <a:gs pos="100000">
                    <a:srgbClr val="105097"/>
                  </a:gs>
                </a:gsLst>
                <a:lin ang="0" scaled="1"/>
                <a:tileRect/>
              </a:gradFill>
              <a:ln w="6350" cap="flat" cmpd="sng">
                <a:gradFill flip="none" rotWithShape="1">
                  <a:gsLst>
                    <a:gs pos="5000">
                      <a:srgbClr val="40B4FF">
                        <a:alpha val="0"/>
                      </a:srgbClr>
                    </a:gs>
                    <a:gs pos="100000">
                      <a:srgbClr val="40B4FF"/>
                    </a:gs>
                  </a:gsLst>
                  <a:lin ang="0" scaled="1"/>
                  <a:tileRect/>
                </a:gradFill>
                <a:prstDash val="solid"/>
                <a:miter/>
                <a:headEnd type="none" w="med" len="med"/>
                <a:tailEnd type="none" w="med" len="med"/>
              </a:ln>
            </p:spPr>
            <p:txBody>
              <a:bodyPr rtlCol="0" anchor="ctr"/>
              <a:lstStyle/>
              <a:p>
                <a:pPr algn="ctr"/>
                <a:endParaRPr lang="zh-CN" altLang="en-US" b="1" dirty="0"/>
              </a:p>
            </p:txBody>
          </p:sp>
          <p:sp>
            <p:nvSpPr>
              <p:cNvPr id="129" name="椭圆 128">
                <a:extLst>
                  <a:ext uri="{FF2B5EF4-FFF2-40B4-BE49-F238E27FC236}">
                    <a16:creationId xmlns:a16="http://schemas.microsoft.com/office/drawing/2014/main" id="{3EB2AA43-E7F2-41E4-93FE-4423F466EA74}"/>
                  </a:ext>
                </a:extLst>
              </p:cNvPr>
              <p:cNvSpPr/>
              <p:nvPr/>
            </p:nvSpPr>
            <p:spPr>
              <a:xfrm>
                <a:off x="1096438" y="1406525"/>
                <a:ext cx="147093" cy="147093"/>
              </a:xfrm>
              <a:prstGeom prst="ellipse">
                <a:avLst/>
              </a:prstGeom>
              <a:gradFill flip="none" rotWithShape="1">
                <a:gsLst>
                  <a:gs pos="0">
                    <a:srgbClr val="66FFFF"/>
                  </a:gs>
                  <a:gs pos="36000">
                    <a:srgbClr val="40B4FF"/>
                  </a:gs>
                  <a:gs pos="100000">
                    <a:srgbClr val="105097"/>
                  </a:gs>
                </a:gsLst>
                <a:lin ang="2700000" scaled="1"/>
                <a:tileRect/>
              </a:gradFill>
              <a:ln w="12700" cap="flat" cmpd="sng">
                <a:noFill/>
                <a:prstDash val="solid"/>
                <a:miter/>
                <a:headEnd type="none" w="med" len="med"/>
                <a:tailEnd type="none" w="med" len="med"/>
              </a:ln>
              <a:effectLst>
                <a:outerShdw blurRad="254000" dist="38100" dir="16200000" rotWithShape="0">
                  <a:srgbClr val="40B4FF">
                    <a:alpha val="40000"/>
                  </a:srgbClr>
                </a:outerShdw>
              </a:effectLst>
            </p:spPr>
            <p:txBody>
              <a:bodyPr rtlCol="0" anchor="ctr"/>
              <a:lstStyle/>
              <a:p>
                <a:pPr algn="ctr"/>
                <a:endParaRPr lang="zh-CN" altLang="en-US"/>
              </a:p>
            </p:txBody>
          </p:sp>
        </p:grpSp>
        <p:sp>
          <p:nvSpPr>
            <p:cNvPr id="68" name="文本框 67">
              <a:extLst>
                <a:ext uri="{FF2B5EF4-FFF2-40B4-BE49-F238E27FC236}">
                  <a16:creationId xmlns:a16="http://schemas.microsoft.com/office/drawing/2014/main" id="{3F4278EE-EB8E-44AC-B79A-3B1BC4D1D3BC}"/>
                </a:ext>
              </a:extLst>
            </p:cNvPr>
            <p:cNvSpPr txBox="1"/>
            <p:nvPr/>
          </p:nvSpPr>
          <p:spPr>
            <a:xfrm>
              <a:off x="1146061" y="472593"/>
              <a:ext cx="6621626" cy="584775"/>
            </a:xfrm>
            <a:prstGeom prst="rect">
              <a:avLst/>
            </a:prstGeom>
            <a:noFill/>
          </p:spPr>
          <p:txBody>
            <a:bodyPr wrap="square" rtlCol="0">
              <a:spAutoFit/>
            </a:bodyPr>
            <a:lstStyle/>
            <a:p>
              <a:r>
                <a:rPr lang="zh-CN" altLang="en-US" sz="3200" spc="-150" dirty="0">
                  <a:solidFill>
                    <a:srgbClr val="002864"/>
                  </a:solidFill>
                  <a:latin typeface="思源宋体 CN Heavy" panose="02020900000000000000" pitchFamily="18" charset="-122"/>
                  <a:ea typeface="思源宋体 CN Heavy" panose="02020900000000000000" pitchFamily="18" charset="-122"/>
                </a:rPr>
                <a:t>概率加密的必要性</a:t>
              </a:r>
            </a:p>
          </p:txBody>
        </p:sp>
        <p:grpSp>
          <p:nvGrpSpPr>
            <p:cNvPr id="69" name="8207d971-da9a-4042-82ab-4160c1392dc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5E31F8E-B1CB-4458-B4E4-68E56E5BAA07}"/>
                </a:ext>
              </a:extLst>
            </p:cNvPr>
            <p:cNvGrpSpPr>
              <a:grpSpLocks noChangeAspect="1"/>
            </p:cNvGrpSpPr>
            <p:nvPr>
              <p:custDataLst>
                <p:tags r:id="rId1"/>
              </p:custDataLst>
            </p:nvPr>
          </p:nvGrpSpPr>
          <p:grpSpPr>
            <a:xfrm>
              <a:off x="510087" y="549275"/>
              <a:ext cx="589784" cy="339126"/>
              <a:chOff x="3513932" y="2461758"/>
              <a:chExt cx="5131032" cy="2950345"/>
            </a:xfrm>
          </p:grpSpPr>
          <p:sp>
            <p:nvSpPr>
              <p:cNvPr id="70" name="ïṧḷïḋe">
                <a:extLst>
                  <a:ext uri="{FF2B5EF4-FFF2-40B4-BE49-F238E27FC236}">
                    <a16:creationId xmlns:a16="http://schemas.microsoft.com/office/drawing/2014/main" id="{5CCB9CCA-18AA-44A0-9404-081F25A3CB41}"/>
                  </a:ext>
                </a:extLst>
              </p:cNvPr>
              <p:cNvSpPr/>
              <p:nvPr/>
            </p:nvSpPr>
            <p:spPr bwMode="auto">
              <a:xfrm>
                <a:off x="3987726" y="2461758"/>
                <a:ext cx="4175171" cy="2950344"/>
              </a:xfrm>
              <a:custGeom>
                <a:avLst/>
                <a:gdLst>
                  <a:gd name="T0" fmla="*/ 31 w 970"/>
                  <a:gd name="T1" fmla="*/ 0 h 686"/>
                  <a:gd name="T2" fmla="*/ 0 w 970"/>
                  <a:gd name="T3" fmla="*/ 30 h 686"/>
                  <a:gd name="T4" fmla="*/ 0 w 970"/>
                  <a:gd name="T5" fmla="*/ 656 h 686"/>
                  <a:gd name="T6" fmla="*/ 31 w 970"/>
                  <a:gd name="T7" fmla="*/ 686 h 686"/>
                  <a:gd name="T8" fmla="*/ 939 w 970"/>
                  <a:gd name="T9" fmla="*/ 686 h 686"/>
                  <a:gd name="T10" fmla="*/ 970 w 970"/>
                  <a:gd name="T11" fmla="*/ 656 h 686"/>
                  <a:gd name="T12" fmla="*/ 970 w 970"/>
                  <a:gd name="T13" fmla="*/ 30 h 686"/>
                  <a:gd name="T14" fmla="*/ 939 w 970"/>
                  <a:gd name="T15" fmla="*/ 0 h 686"/>
                  <a:gd name="T16" fmla="*/ 31 w 970"/>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0" h="686">
                    <a:moveTo>
                      <a:pt x="31" y="0"/>
                    </a:moveTo>
                    <a:cubicBezTo>
                      <a:pt x="14" y="0"/>
                      <a:pt x="0" y="13"/>
                      <a:pt x="0" y="30"/>
                    </a:cubicBezTo>
                    <a:cubicBezTo>
                      <a:pt x="0" y="656"/>
                      <a:pt x="0" y="656"/>
                      <a:pt x="0" y="656"/>
                    </a:cubicBezTo>
                    <a:cubicBezTo>
                      <a:pt x="0" y="673"/>
                      <a:pt x="14" y="686"/>
                      <a:pt x="31" y="686"/>
                    </a:cubicBezTo>
                    <a:cubicBezTo>
                      <a:pt x="939" y="686"/>
                      <a:pt x="939" y="686"/>
                      <a:pt x="939" y="686"/>
                    </a:cubicBezTo>
                    <a:cubicBezTo>
                      <a:pt x="956" y="686"/>
                      <a:pt x="970" y="673"/>
                      <a:pt x="970" y="656"/>
                    </a:cubicBezTo>
                    <a:cubicBezTo>
                      <a:pt x="970" y="30"/>
                      <a:pt x="970" y="30"/>
                      <a:pt x="970" y="30"/>
                    </a:cubicBezTo>
                    <a:cubicBezTo>
                      <a:pt x="970" y="13"/>
                      <a:pt x="956" y="0"/>
                      <a:pt x="939" y="0"/>
                    </a:cubicBezTo>
                    <a:lnTo>
                      <a:pt x="31" y="0"/>
                    </a:lnTo>
                    <a:close/>
                  </a:path>
                </a:pathLst>
              </a:custGeom>
              <a:solidFill>
                <a:srgbClr val="252B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ṩļïḋe">
                <a:extLst>
                  <a:ext uri="{FF2B5EF4-FFF2-40B4-BE49-F238E27FC236}">
                    <a16:creationId xmlns:a16="http://schemas.microsoft.com/office/drawing/2014/main" id="{3FA3D949-97A1-4597-99E0-1A52CC0BE929}"/>
                  </a:ext>
                </a:extLst>
              </p:cNvPr>
              <p:cNvSpPr/>
              <p:nvPr/>
            </p:nvSpPr>
            <p:spPr bwMode="auto">
              <a:xfrm>
                <a:off x="3513932" y="5352102"/>
                <a:ext cx="5131032" cy="60001"/>
              </a:xfrm>
              <a:custGeom>
                <a:avLst/>
                <a:gdLst>
                  <a:gd name="T0" fmla="*/ 933 w 1192"/>
                  <a:gd name="T1" fmla="*/ 0 h 14"/>
                  <a:gd name="T2" fmla="*/ 258 w 1192"/>
                  <a:gd name="T3" fmla="*/ 0 h 14"/>
                  <a:gd name="T4" fmla="*/ 0 w 1192"/>
                  <a:gd name="T5" fmla="*/ 0 h 14"/>
                  <a:gd name="T6" fmla="*/ 52 w 1192"/>
                  <a:gd name="T7" fmla="*/ 14 h 14"/>
                  <a:gd name="T8" fmla="*/ 258 w 1192"/>
                  <a:gd name="T9" fmla="*/ 14 h 14"/>
                  <a:gd name="T10" fmla="*/ 933 w 1192"/>
                  <a:gd name="T11" fmla="*/ 14 h 14"/>
                  <a:gd name="T12" fmla="*/ 1140 w 1192"/>
                  <a:gd name="T13" fmla="*/ 14 h 14"/>
                  <a:gd name="T14" fmla="*/ 1192 w 1192"/>
                  <a:gd name="T15" fmla="*/ 0 h 14"/>
                  <a:gd name="T16" fmla="*/ 933 w 119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2" h="14">
                    <a:moveTo>
                      <a:pt x="933" y="0"/>
                    </a:moveTo>
                    <a:cubicBezTo>
                      <a:pt x="258" y="0"/>
                      <a:pt x="258" y="0"/>
                      <a:pt x="258" y="0"/>
                    </a:cubicBezTo>
                    <a:cubicBezTo>
                      <a:pt x="0" y="0"/>
                      <a:pt x="0" y="0"/>
                      <a:pt x="0" y="0"/>
                    </a:cubicBezTo>
                    <a:cubicBezTo>
                      <a:pt x="0" y="0"/>
                      <a:pt x="13" y="14"/>
                      <a:pt x="52" y="14"/>
                    </a:cubicBezTo>
                    <a:cubicBezTo>
                      <a:pt x="258" y="14"/>
                      <a:pt x="258" y="14"/>
                      <a:pt x="258" y="14"/>
                    </a:cubicBezTo>
                    <a:cubicBezTo>
                      <a:pt x="933" y="14"/>
                      <a:pt x="933" y="14"/>
                      <a:pt x="933" y="14"/>
                    </a:cubicBezTo>
                    <a:cubicBezTo>
                      <a:pt x="1140" y="14"/>
                      <a:pt x="1140" y="14"/>
                      <a:pt x="1140" y="14"/>
                    </a:cubicBezTo>
                    <a:cubicBezTo>
                      <a:pt x="1179" y="14"/>
                      <a:pt x="1192" y="0"/>
                      <a:pt x="1192" y="0"/>
                    </a:cubicBezTo>
                    <a:lnTo>
                      <a:pt x="933" y="0"/>
                    </a:ln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Sļíḑé">
                <a:extLst>
                  <a:ext uri="{FF2B5EF4-FFF2-40B4-BE49-F238E27FC236}">
                    <a16:creationId xmlns:a16="http://schemas.microsoft.com/office/drawing/2014/main" id="{46FAAF9E-F26E-41D2-B61F-695C41A96226}"/>
                  </a:ext>
                </a:extLst>
              </p:cNvPr>
              <p:cNvSpPr/>
              <p:nvPr/>
            </p:nvSpPr>
            <p:spPr bwMode="auto">
              <a:xfrm>
                <a:off x="3513932" y="5252792"/>
                <a:ext cx="5131032" cy="99310"/>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îšlîďè">
                <a:extLst>
                  <a:ext uri="{FF2B5EF4-FFF2-40B4-BE49-F238E27FC236}">
                    <a16:creationId xmlns:a16="http://schemas.microsoft.com/office/drawing/2014/main" id="{C80446D3-6101-4717-89CF-E875040BDDAC}"/>
                  </a:ext>
                </a:extLst>
              </p:cNvPr>
              <p:cNvSpPr/>
              <p:nvPr/>
            </p:nvSpPr>
            <p:spPr bwMode="auto">
              <a:xfrm>
                <a:off x="5721518" y="5265206"/>
                <a:ext cx="720000" cy="47587"/>
              </a:xfrm>
              <a:custGeom>
                <a:avLst/>
                <a:gdLst>
                  <a:gd name="T0" fmla="*/ 167 w 167"/>
                  <a:gd name="T1" fmla="*/ 0 h 11"/>
                  <a:gd name="T2" fmla="*/ 0 w 167"/>
                  <a:gd name="T3" fmla="*/ 0 h 11"/>
                  <a:gd name="T4" fmla="*/ 10 w 167"/>
                  <a:gd name="T5" fmla="*/ 11 h 11"/>
                  <a:gd name="T6" fmla="*/ 157 w 167"/>
                  <a:gd name="T7" fmla="*/ 11 h 11"/>
                  <a:gd name="T8" fmla="*/ 167 w 167"/>
                  <a:gd name="T9" fmla="*/ 0 h 11"/>
                </a:gdLst>
                <a:ahLst/>
                <a:cxnLst>
                  <a:cxn ang="0">
                    <a:pos x="T0" y="T1"/>
                  </a:cxn>
                  <a:cxn ang="0">
                    <a:pos x="T2" y="T3"/>
                  </a:cxn>
                  <a:cxn ang="0">
                    <a:pos x="T4" y="T5"/>
                  </a:cxn>
                  <a:cxn ang="0">
                    <a:pos x="T6" y="T7"/>
                  </a:cxn>
                  <a:cxn ang="0">
                    <a:pos x="T8" y="T9"/>
                  </a:cxn>
                </a:cxnLst>
                <a:rect l="0" t="0" r="r" b="b"/>
                <a:pathLst>
                  <a:path w="167" h="11">
                    <a:moveTo>
                      <a:pt x="167" y="0"/>
                    </a:moveTo>
                    <a:cubicBezTo>
                      <a:pt x="0" y="0"/>
                      <a:pt x="0" y="0"/>
                      <a:pt x="0" y="0"/>
                    </a:cubicBezTo>
                    <a:cubicBezTo>
                      <a:pt x="0" y="6"/>
                      <a:pt x="5" y="11"/>
                      <a:pt x="10" y="11"/>
                    </a:cubicBezTo>
                    <a:cubicBezTo>
                      <a:pt x="157" y="11"/>
                      <a:pt x="157" y="11"/>
                      <a:pt x="157" y="11"/>
                    </a:cubicBezTo>
                    <a:cubicBezTo>
                      <a:pt x="162" y="11"/>
                      <a:pt x="167" y="6"/>
                      <a:pt x="167" y="0"/>
                    </a:cubicBezTo>
                    <a:close/>
                  </a:path>
                </a:pathLst>
              </a:custGeom>
              <a:solidFill>
                <a:srgbClr val="5A77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ṧ1ïďé">
                <a:extLst>
                  <a:ext uri="{FF2B5EF4-FFF2-40B4-BE49-F238E27FC236}">
                    <a16:creationId xmlns:a16="http://schemas.microsoft.com/office/drawing/2014/main" id="{EBC9C66D-8D3E-4892-88EA-77966B6D6643}"/>
                  </a:ext>
                </a:extLst>
              </p:cNvPr>
              <p:cNvSpPr/>
              <p:nvPr/>
            </p:nvSpPr>
            <p:spPr bwMode="auto">
              <a:xfrm>
                <a:off x="4072552" y="2621069"/>
                <a:ext cx="4046895" cy="159311"/>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5" name="íSḻiḍè">
                <a:extLst>
                  <a:ext uri="{FF2B5EF4-FFF2-40B4-BE49-F238E27FC236}">
                    <a16:creationId xmlns:a16="http://schemas.microsoft.com/office/drawing/2014/main" id="{FB4492EE-1073-4E7F-B279-997DE11F0AB9}"/>
                  </a:ext>
                </a:extLst>
              </p:cNvPr>
              <p:cNvSpPr/>
              <p:nvPr/>
            </p:nvSpPr>
            <p:spPr bwMode="auto">
              <a:xfrm>
                <a:off x="5191863" y="2654172"/>
                <a:ext cx="835862" cy="138621"/>
              </a:xfrm>
              <a:custGeom>
                <a:avLst/>
                <a:gdLst>
                  <a:gd name="T0" fmla="*/ 404 w 404"/>
                  <a:gd name="T1" fmla="*/ 67 h 67"/>
                  <a:gd name="T2" fmla="*/ 0 w 404"/>
                  <a:gd name="T3" fmla="*/ 67 h 67"/>
                  <a:gd name="T4" fmla="*/ 27 w 404"/>
                  <a:gd name="T5" fmla="*/ 0 h 67"/>
                  <a:gd name="T6" fmla="*/ 379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7" y="0"/>
                    </a:lnTo>
                    <a:lnTo>
                      <a:pt x="379" y="0"/>
                    </a:lnTo>
                    <a:lnTo>
                      <a:pt x="404" y="67"/>
                    </a:lnTo>
                    <a:close/>
                  </a:path>
                </a:pathLst>
              </a:cu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líḍé">
                <a:extLst>
                  <a:ext uri="{FF2B5EF4-FFF2-40B4-BE49-F238E27FC236}">
                    <a16:creationId xmlns:a16="http://schemas.microsoft.com/office/drawing/2014/main" id="{76D693FD-5623-4D8B-BACF-4B99EBA973AE}"/>
                  </a:ext>
                </a:extLst>
              </p:cNvPr>
              <p:cNvSpPr/>
              <p:nvPr/>
            </p:nvSpPr>
            <p:spPr bwMode="auto">
              <a:xfrm>
                <a:off x="4072552" y="2780379"/>
                <a:ext cx="4046895" cy="204828"/>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7" name="ísļíḓe">
                <a:extLst>
                  <a:ext uri="{FF2B5EF4-FFF2-40B4-BE49-F238E27FC236}">
                    <a16:creationId xmlns:a16="http://schemas.microsoft.com/office/drawing/2014/main" id="{83244B67-3365-490B-A4E7-A6C0FEBB5F59}"/>
                  </a:ext>
                </a:extLst>
              </p:cNvPr>
              <p:cNvSpPr/>
              <p:nvPr/>
            </p:nvSpPr>
            <p:spPr bwMode="auto">
              <a:xfrm>
                <a:off x="4465656" y="2836241"/>
                <a:ext cx="3403447" cy="93104"/>
              </a:xfrm>
              <a:custGeom>
                <a:avLst/>
                <a:gdLst>
                  <a:gd name="T0" fmla="*/ 791 w 791"/>
                  <a:gd name="T1" fmla="*/ 13 h 22"/>
                  <a:gd name="T2" fmla="*/ 781 w 791"/>
                  <a:gd name="T3" fmla="*/ 22 h 22"/>
                  <a:gd name="T4" fmla="*/ 9 w 791"/>
                  <a:gd name="T5" fmla="*/ 22 h 22"/>
                  <a:gd name="T6" fmla="*/ 0 w 791"/>
                  <a:gd name="T7" fmla="*/ 13 h 22"/>
                  <a:gd name="T8" fmla="*/ 0 w 791"/>
                  <a:gd name="T9" fmla="*/ 9 h 22"/>
                  <a:gd name="T10" fmla="*/ 9 w 791"/>
                  <a:gd name="T11" fmla="*/ 0 h 22"/>
                  <a:gd name="T12" fmla="*/ 781 w 791"/>
                  <a:gd name="T13" fmla="*/ 0 h 22"/>
                  <a:gd name="T14" fmla="*/ 791 w 791"/>
                  <a:gd name="T15" fmla="*/ 9 h 22"/>
                  <a:gd name="T16" fmla="*/ 791 w 791"/>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1" h="22">
                    <a:moveTo>
                      <a:pt x="791" y="13"/>
                    </a:moveTo>
                    <a:cubicBezTo>
                      <a:pt x="791" y="18"/>
                      <a:pt x="787" y="22"/>
                      <a:pt x="781" y="22"/>
                    </a:cubicBezTo>
                    <a:cubicBezTo>
                      <a:pt x="9" y="22"/>
                      <a:pt x="9" y="22"/>
                      <a:pt x="9" y="22"/>
                    </a:cubicBezTo>
                    <a:cubicBezTo>
                      <a:pt x="4" y="22"/>
                      <a:pt x="0" y="18"/>
                      <a:pt x="0" y="13"/>
                    </a:cubicBezTo>
                    <a:cubicBezTo>
                      <a:pt x="0" y="9"/>
                      <a:pt x="0" y="9"/>
                      <a:pt x="0" y="9"/>
                    </a:cubicBezTo>
                    <a:cubicBezTo>
                      <a:pt x="0" y="4"/>
                      <a:pt x="4" y="0"/>
                      <a:pt x="9" y="0"/>
                    </a:cubicBezTo>
                    <a:cubicBezTo>
                      <a:pt x="781" y="0"/>
                      <a:pt x="781" y="0"/>
                      <a:pt x="781" y="0"/>
                    </a:cubicBezTo>
                    <a:cubicBezTo>
                      <a:pt x="787" y="0"/>
                      <a:pt x="791" y="4"/>
                      <a:pt x="791" y="9"/>
                    </a:cubicBezTo>
                    <a:lnTo>
                      <a:pt x="79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ṡ1îḋê">
                <a:extLst>
                  <a:ext uri="{FF2B5EF4-FFF2-40B4-BE49-F238E27FC236}">
                    <a16:creationId xmlns:a16="http://schemas.microsoft.com/office/drawing/2014/main" id="{9EA272DB-808B-4C34-BBF7-7045750A9871}"/>
                  </a:ext>
                </a:extLst>
              </p:cNvPr>
              <p:cNvSpPr/>
              <p:nvPr/>
            </p:nvSpPr>
            <p:spPr bwMode="auto">
              <a:xfrm>
                <a:off x="4486345" y="2654172"/>
                <a:ext cx="835862" cy="138621"/>
              </a:xfrm>
              <a:custGeom>
                <a:avLst/>
                <a:gdLst>
                  <a:gd name="T0" fmla="*/ 404 w 404"/>
                  <a:gd name="T1" fmla="*/ 67 h 67"/>
                  <a:gd name="T2" fmla="*/ 0 w 404"/>
                  <a:gd name="T3" fmla="*/ 67 h 67"/>
                  <a:gd name="T4" fmla="*/ 25 w 404"/>
                  <a:gd name="T5" fmla="*/ 0 h 67"/>
                  <a:gd name="T6" fmla="*/ 377 w 404"/>
                  <a:gd name="T7" fmla="*/ 0 h 67"/>
                  <a:gd name="T8" fmla="*/ 404 w 404"/>
                  <a:gd name="T9" fmla="*/ 67 h 67"/>
                </a:gdLst>
                <a:ahLst/>
                <a:cxnLst>
                  <a:cxn ang="0">
                    <a:pos x="T0" y="T1"/>
                  </a:cxn>
                  <a:cxn ang="0">
                    <a:pos x="T2" y="T3"/>
                  </a:cxn>
                  <a:cxn ang="0">
                    <a:pos x="T4" y="T5"/>
                  </a:cxn>
                  <a:cxn ang="0">
                    <a:pos x="T6" y="T7"/>
                  </a:cxn>
                  <a:cxn ang="0">
                    <a:pos x="T8" y="T9"/>
                  </a:cxn>
                </a:cxnLst>
                <a:rect l="0" t="0" r="r" b="b"/>
                <a:pathLst>
                  <a:path w="404" h="67">
                    <a:moveTo>
                      <a:pt x="404" y="67"/>
                    </a:moveTo>
                    <a:lnTo>
                      <a:pt x="0" y="67"/>
                    </a:lnTo>
                    <a:lnTo>
                      <a:pt x="25" y="0"/>
                    </a:lnTo>
                    <a:lnTo>
                      <a:pt x="377" y="0"/>
                    </a:lnTo>
                    <a:lnTo>
                      <a:pt x="404" y="67"/>
                    </a:lnTo>
                    <a:close/>
                  </a:path>
                </a:pathLst>
              </a:custGeom>
              <a:solidFill>
                <a:srgbClr val="D4D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sḻíďè">
                <a:extLst>
                  <a:ext uri="{FF2B5EF4-FFF2-40B4-BE49-F238E27FC236}">
                    <a16:creationId xmlns:a16="http://schemas.microsoft.com/office/drawing/2014/main" id="{66943F6E-07B2-4AB2-A02A-57A793DC79F3}"/>
                  </a:ext>
                </a:extLst>
              </p:cNvPr>
              <p:cNvSpPr/>
              <p:nvPr/>
            </p:nvSpPr>
            <p:spPr bwMode="auto">
              <a:xfrm>
                <a:off x="4116001"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Sļïḍe">
                <a:extLst>
                  <a:ext uri="{FF2B5EF4-FFF2-40B4-BE49-F238E27FC236}">
                    <a16:creationId xmlns:a16="http://schemas.microsoft.com/office/drawing/2014/main" id="{44FB336E-E300-4B48-858E-F983BD4563F6}"/>
                  </a:ext>
                </a:extLst>
              </p:cNvPr>
              <p:cNvSpPr/>
              <p:nvPr/>
            </p:nvSpPr>
            <p:spPr bwMode="auto">
              <a:xfrm>
                <a:off x="4227725"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ļídè">
                <a:extLst>
                  <a:ext uri="{FF2B5EF4-FFF2-40B4-BE49-F238E27FC236}">
                    <a16:creationId xmlns:a16="http://schemas.microsoft.com/office/drawing/2014/main" id="{55D12C5B-DF36-4349-87AA-AB16D0B0BCA5}"/>
                  </a:ext>
                </a:extLst>
              </p:cNvPr>
              <p:cNvSpPr/>
              <p:nvPr/>
            </p:nvSpPr>
            <p:spPr bwMode="auto">
              <a:xfrm>
                <a:off x="4339450" y="2668654"/>
                <a:ext cx="70345" cy="68276"/>
              </a:xfrm>
              <a:prstGeom prst="ellipse">
                <a:avLst/>
              </a:prstGeom>
              <a:solidFill>
                <a:srgbClr val="BCC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śļîḋé">
                <a:extLst>
                  <a:ext uri="{FF2B5EF4-FFF2-40B4-BE49-F238E27FC236}">
                    <a16:creationId xmlns:a16="http://schemas.microsoft.com/office/drawing/2014/main" id="{D04BA561-1A47-41D3-99A9-03C73511CBCE}"/>
                  </a:ext>
                </a:extLst>
              </p:cNvPr>
              <p:cNvSpPr/>
              <p:nvPr/>
            </p:nvSpPr>
            <p:spPr bwMode="auto">
              <a:xfrm>
                <a:off x="4072552" y="2985207"/>
                <a:ext cx="4046895" cy="1812413"/>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3" name="îṣ1ïḓè">
                <a:extLst>
                  <a:ext uri="{FF2B5EF4-FFF2-40B4-BE49-F238E27FC236}">
                    <a16:creationId xmlns:a16="http://schemas.microsoft.com/office/drawing/2014/main" id="{CAA06953-3D82-413E-AB3E-6F169FC04D9D}"/>
                  </a:ext>
                </a:extLst>
              </p:cNvPr>
              <p:cNvSpPr/>
              <p:nvPr/>
            </p:nvSpPr>
            <p:spPr bwMode="auto">
              <a:xfrm>
                <a:off x="4035311" y="4797620"/>
                <a:ext cx="4108964" cy="455172"/>
              </a:xfrm>
              <a:prstGeom prst="rect">
                <a:avLst/>
              </a:prstGeom>
              <a:solidFill>
                <a:srgbClr val="8499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4" name="îşḷiḓe">
                <a:extLst>
                  <a:ext uri="{FF2B5EF4-FFF2-40B4-BE49-F238E27FC236}">
                    <a16:creationId xmlns:a16="http://schemas.microsoft.com/office/drawing/2014/main" id="{B7CA729B-0A67-4944-9E58-BFE4CC9A4905}"/>
                  </a:ext>
                </a:extLst>
              </p:cNvPr>
              <p:cNvSpPr/>
              <p:nvPr/>
            </p:nvSpPr>
            <p:spPr bwMode="auto">
              <a:xfrm>
                <a:off x="4035311" y="4797620"/>
                <a:ext cx="4108964" cy="455172"/>
              </a:xfrm>
              <a:custGeom>
                <a:avLst/>
                <a:gdLst>
                  <a:gd name="T0" fmla="*/ 0 w 1986"/>
                  <a:gd name="T1" fmla="*/ 220 h 220"/>
                  <a:gd name="T2" fmla="*/ 0 w 1986"/>
                  <a:gd name="T3" fmla="*/ 0 h 220"/>
                  <a:gd name="T4" fmla="*/ 1986 w 1986"/>
                  <a:gd name="T5" fmla="*/ 0 h 220"/>
                  <a:gd name="T6" fmla="*/ 1986 w 1986"/>
                  <a:gd name="T7" fmla="*/ 220 h 220"/>
                </a:gdLst>
                <a:ahLst/>
                <a:cxnLst>
                  <a:cxn ang="0">
                    <a:pos x="T0" y="T1"/>
                  </a:cxn>
                  <a:cxn ang="0">
                    <a:pos x="T2" y="T3"/>
                  </a:cxn>
                  <a:cxn ang="0">
                    <a:pos x="T4" y="T5"/>
                  </a:cxn>
                  <a:cxn ang="0">
                    <a:pos x="T6" y="T7"/>
                  </a:cxn>
                </a:cxnLst>
                <a:rect l="0" t="0" r="r" b="b"/>
                <a:pathLst>
                  <a:path w="1986" h="220">
                    <a:moveTo>
                      <a:pt x="0" y="220"/>
                    </a:moveTo>
                    <a:lnTo>
                      <a:pt x="0" y="0"/>
                    </a:lnTo>
                    <a:lnTo>
                      <a:pt x="1986" y="0"/>
                    </a:lnTo>
                    <a:lnTo>
                      <a:pt x="1986" y="2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šľïḑè">
                <a:extLst>
                  <a:ext uri="{FF2B5EF4-FFF2-40B4-BE49-F238E27FC236}">
                    <a16:creationId xmlns:a16="http://schemas.microsoft.com/office/drawing/2014/main" id="{A49A54C8-92B5-424A-819B-54A34925458B}"/>
                  </a:ext>
                </a:extLst>
              </p:cNvPr>
              <p:cNvSpPr/>
              <p:nvPr/>
            </p:nvSpPr>
            <p:spPr bwMode="auto">
              <a:xfrm>
                <a:off x="5067725" y="4870033"/>
                <a:ext cx="1634482" cy="47587"/>
              </a:xfrm>
              <a:prstGeom prst="rect">
                <a:avLst/>
              </a:prstGeom>
              <a:solidFill>
                <a:srgbClr val="BCC6F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 name="ïṥḷîḋé">
                <a:extLst>
                  <a:ext uri="{FF2B5EF4-FFF2-40B4-BE49-F238E27FC236}">
                    <a16:creationId xmlns:a16="http://schemas.microsoft.com/office/drawing/2014/main" id="{0AA0A088-0949-4159-8ED0-E8CA15D6E67F}"/>
                  </a:ext>
                </a:extLst>
              </p:cNvPr>
              <p:cNvSpPr/>
              <p:nvPr/>
            </p:nvSpPr>
            <p:spPr bwMode="auto">
              <a:xfrm>
                <a:off x="4525656" y="2861069"/>
                <a:ext cx="829655" cy="47587"/>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7" name="îšlîḋê">
                <a:extLst>
                  <a:ext uri="{FF2B5EF4-FFF2-40B4-BE49-F238E27FC236}">
                    <a16:creationId xmlns:a16="http://schemas.microsoft.com/office/drawing/2014/main" id="{2A4194CA-E8CB-47D9-8F74-2B2C5D66F3CC}"/>
                  </a:ext>
                </a:extLst>
              </p:cNvPr>
              <p:cNvSpPr/>
              <p:nvPr/>
            </p:nvSpPr>
            <p:spPr bwMode="auto">
              <a:xfrm>
                <a:off x="6772552" y="4857619"/>
                <a:ext cx="382759" cy="72414"/>
              </a:xfrm>
              <a:custGeom>
                <a:avLst/>
                <a:gdLst>
                  <a:gd name="T0" fmla="*/ 89 w 89"/>
                  <a:gd name="T1" fmla="*/ 12 h 17"/>
                  <a:gd name="T2" fmla="*/ 84 w 89"/>
                  <a:gd name="T3" fmla="*/ 17 h 17"/>
                  <a:gd name="T4" fmla="*/ 5 w 89"/>
                  <a:gd name="T5" fmla="*/ 17 h 17"/>
                  <a:gd name="T6" fmla="*/ 0 w 89"/>
                  <a:gd name="T7" fmla="*/ 12 h 17"/>
                  <a:gd name="T8" fmla="*/ 0 w 89"/>
                  <a:gd name="T9" fmla="*/ 5 h 17"/>
                  <a:gd name="T10" fmla="*/ 5 w 89"/>
                  <a:gd name="T11" fmla="*/ 0 h 17"/>
                  <a:gd name="T12" fmla="*/ 84 w 89"/>
                  <a:gd name="T13" fmla="*/ 0 h 17"/>
                  <a:gd name="T14" fmla="*/ 89 w 89"/>
                  <a:gd name="T15" fmla="*/ 5 h 17"/>
                  <a:gd name="T16" fmla="*/ 89 w 89"/>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7">
                    <a:moveTo>
                      <a:pt x="89" y="12"/>
                    </a:moveTo>
                    <a:cubicBezTo>
                      <a:pt x="89" y="14"/>
                      <a:pt x="87" y="17"/>
                      <a:pt x="84" y="17"/>
                    </a:cubicBezTo>
                    <a:cubicBezTo>
                      <a:pt x="5" y="17"/>
                      <a:pt x="5" y="17"/>
                      <a:pt x="5" y="17"/>
                    </a:cubicBezTo>
                    <a:cubicBezTo>
                      <a:pt x="2" y="17"/>
                      <a:pt x="0" y="14"/>
                      <a:pt x="0" y="12"/>
                    </a:cubicBezTo>
                    <a:cubicBezTo>
                      <a:pt x="0" y="5"/>
                      <a:pt x="0" y="5"/>
                      <a:pt x="0" y="5"/>
                    </a:cubicBezTo>
                    <a:cubicBezTo>
                      <a:pt x="0" y="2"/>
                      <a:pt x="2" y="0"/>
                      <a:pt x="5" y="0"/>
                    </a:cubicBezTo>
                    <a:cubicBezTo>
                      <a:pt x="84" y="0"/>
                      <a:pt x="84" y="0"/>
                      <a:pt x="84" y="0"/>
                    </a:cubicBezTo>
                    <a:cubicBezTo>
                      <a:pt x="87" y="0"/>
                      <a:pt x="89" y="2"/>
                      <a:pt x="89" y="5"/>
                    </a:cubicBezTo>
                    <a:lnTo>
                      <a:pt x="89" y="12"/>
                    </a:lnTo>
                    <a:close/>
                  </a:path>
                </a:pathLst>
              </a:custGeom>
              <a:solidFill>
                <a:srgbClr val="FFB2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ṧḻiḓe">
                <a:extLst>
                  <a:ext uri="{FF2B5EF4-FFF2-40B4-BE49-F238E27FC236}">
                    <a16:creationId xmlns:a16="http://schemas.microsoft.com/office/drawing/2014/main" id="{B0E87BDC-FCFF-4647-A226-16B9A605893D}"/>
                  </a:ext>
                </a:extLst>
              </p:cNvPr>
              <p:cNvSpPr/>
              <p:nvPr/>
            </p:nvSpPr>
            <p:spPr bwMode="auto">
              <a:xfrm>
                <a:off x="6441518" y="4100378"/>
                <a:ext cx="1973792" cy="533793"/>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íSliḋè">
                <a:extLst>
                  <a:ext uri="{FF2B5EF4-FFF2-40B4-BE49-F238E27FC236}">
                    <a16:creationId xmlns:a16="http://schemas.microsoft.com/office/drawing/2014/main" id="{A54340B1-1E43-4469-B484-6A1E61B8EB4E}"/>
                  </a:ext>
                </a:extLst>
              </p:cNvPr>
              <p:cNvSpPr/>
              <p:nvPr/>
            </p:nvSpPr>
            <p:spPr bwMode="auto">
              <a:xfrm>
                <a:off x="6586345" y="4216240"/>
                <a:ext cx="1239310" cy="55863"/>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sľíďe">
                <a:extLst>
                  <a:ext uri="{FF2B5EF4-FFF2-40B4-BE49-F238E27FC236}">
                    <a16:creationId xmlns:a16="http://schemas.microsoft.com/office/drawing/2014/main" id="{01083DAE-4BFA-4CB2-A66E-5F6E379729E1}"/>
                  </a:ext>
                </a:extLst>
              </p:cNvPr>
              <p:cNvSpPr/>
              <p:nvPr/>
            </p:nvSpPr>
            <p:spPr bwMode="auto">
              <a:xfrm>
                <a:off x="6586345" y="4332102"/>
                <a:ext cx="1239310"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iṩḷiḓé">
                <a:extLst>
                  <a:ext uri="{FF2B5EF4-FFF2-40B4-BE49-F238E27FC236}">
                    <a16:creationId xmlns:a16="http://schemas.microsoft.com/office/drawing/2014/main" id="{F101AAF1-0914-4F25-B556-F87A111BB917}"/>
                  </a:ext>
                </a:extLst>
              </p:cNvPr>
              <p:cNvSpPr/>
              <p:nvPr/>
            </p:nvSpPr>
            <p:spPr bwMode="auto">
              <a:xfrm>
                <a:off x="6586345" y="4447964"/>
                <a:ext cx="645517" cy="60001"/>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 name="ïsľíḋê">
                <a:extLst>
                  <a:ext uri="{FF2B5EF4-FFF2-40B4-BE49-F238E27FC236}">
                    <a16:creationId xmlns:a16="http://schemas.microsoft.com/office/drawing/2014/main" id="{35A40C00-3496-43DD-A1D1-ED4C892377F3}"/>
                  </a:ext>
                </a:extLst>
              </p:cNvPr>
              <p:cNvSpPr/>
              <p:nvPr/>
            </p:nvSpPr>
            <p:spPr bwMode="auto">
              <a:xfrm>
                <a:off x="7968413" y="4199688"/>
                <a:ext cx="326896" cy="326896"/>
              </a:xfrm>
              <a:prstGeom prst="rect">
                <a:avLst/>
              </a:prstGeom>
              <a:solidFill>
                <a:srgbClr val="D4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 name="išḷïḑê">
                <a:extLst>
                  <a:ext uri="{FF2B5EF4-FFF2-40B4-BE49-F238E27FC236}">
                    <a16:creationId xmlns:a16="http://schemas.microsoft.com/office/drawing/2014/main" id="{9EF24578-BB65-4D30-A77A-42B80D2CF92B}"/>
                  </a:ext>
                </a:extLst>
              </p:cNvPr>
              <p:cNvSpPr/>
              <p:nvPr/>
            </p:nvSpPr>
            <p:spPr bwMode="auto">
              <a:xfrm>
                <a:off x="6441518" y="3434171"/>
                <a:ext cx="1973792" cy="531725"/>
              </a:xfrm>
              <a:prstGeom prst="rect">
                <a:avLst/>
              </a:prstGeom>
              <a:solidFill>
                <a:srgbClr val="FCA8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4" name="í$1iḍé">
                <a:extLst>
                  <a:ext uri="{FF2B5EF4-FFF2-40B4-BE49-F238E27FC236}">
                    <a16:creationId xmlns:a16="http://schemas.microsoft.com/office/drawing/2014/main" id="{0A5D93A3-7CCF-4936-8E71-F042A02DC928}"/>
                  </a:ext>
                </a:extLst>
              </p:cNvPr>
              <p:cNvSpPr/>
              <p:nvPr/>
            </p:nvSpPr>
            <p:spPr bwMode="auto">
              <a:xfrm>
                <a:off x="6586345" y="3550033"/>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 name="išľíḋe">
                <a:extLst>
                  <a:ext uri="{FF2B5EF4-FFF2-40B4-BE49-F238E27FC236}">
                    <a16:creationId xmlns:a16="http://schemas.microsoft.com/office/drawing/2014/main" id="{30177252-8930-4432-B842-CC967C83D7A6}"/>
                  </a:ext>
                </a:extLst>
              </p:cNvPr>
              <p:cNvSpPr/>
              <p:nvPr/>
            </p:nvSpPr>
            <p:spPr bwMode="auto">
              <a:xfrm>
                <a:off x="6586345" y="3665895"/>
                <a:ext cx="1239310" cy="55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 name="i$1iḑê">
                <a:extLst>
                  <a:ext uri="{FF2B5EF4-FFF2-40B4-BE49-F238E27FC236}">
                    <a16:creationId xmlns:a16="http://schemas.microsoft.com/office/drawing/2014/main" id="{9E838356-BAA9-49CD-9439-5D4AEB477827}"/>
                  </a:ext>
                </a:extLst>
              </p:cNvPr>
              <p:cNvSpPr/>
              <p:nvPr/>
            </p:nvSpPr>
            <p:spPr bwMode="auto">
              <a:xfrm>
                <a:off x="6586345" y="3781758"/>
                <a:ext cx="645517" cy="60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 name="i$1iḋé">
                <a:extLst>
                  <a:ext uri="{FF2B5EF4-FFF2-40B4-BE49-F238E27FC236}">
                    <a16:creationId xmlns:a16="http://schemas.microsoft.com/office/drawing/2014/main" id="{9AF9D2C6-A62D-479E-A017-5819673012E7}"/>
                  </a:ext>
                </a:extLst>
              </p:cNvPr>
              <p:cNvSpPr/>
              <p:nvPr/>
            </p:nvSpPr>
            <p:spPr bwMode="auto">
              <a:xfrm>
                <a:off x="7968413" y="3531413"/>
                <a:ext cx="326896" cy="3268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 name="ïşḷíďè">
                <a:extLst>
                  <a:ext uri="{FF2B5EF4-FFF2-40B4-BE49-F238E27FC236}">
                    <a16:creationId xmlns:a16="http://schemas.microsoft.com/office/drawing/2014/main" id="{1A91608B-B394-4D5E-95CE-5E7169B5638E}"/>
                  </a:ext>
                </a:extLst>
              </p:cNvPr>
              <p:cNvSpPr/>
              <p:nvPr/>
            </p:nvSpPr>
            <p:spPr bwMode="auto">
              <a:xfrm>
                <a:off x="3648415" y="3359689"/>
                <a:ext cx="2395861" cy="1264138"/>
              </a:xfrm>
              <a:prstGeom prst="rect">
                <a:avLst/>
              </a:prstGeom>
              <a:solidFill>
                <a:srgbClr val="645DB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 name="ïṩľídé">
                <a:extLst>
                  <a:ext uri="{FF2B5EF4-FFF2-40B4-BE49-F238E27FC236}">
                    <a16:creationId xmlns:a16="http://schemas.microsoft.com/office/drawing/2014/main" id="{AFBEA5BC-9FFC-4807-9B8D-0B71CC30E910}"/>
                  </a:ext>
                </a:extLst>
              </p:cNvPr>
              <p:cNvSpPr/>
              <p:nvPr/>
            </p:nvSpPr>
            <p:spPr bwMode="auto">
              <a:xfrm>
                <a:off x="382427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0" name="iş1idê">
                <a:extLst>
                  <a:ext uri="{FF2B5EF4-FFF2-40B4-BE49-F238E27FC236}">
                    <a16:creationId xmlns:a16="http://schemas.microsoft.com/office/drawing/2014/main" id="{BAC115F4-5F7E-4121-8DA3-6DF3A94D54CA}"/>
                  </a:ext>
                </a:extLst>
              </p:cNvPr>
              <p:cNvSpPr/>
              <p:nvPr/>
            </p:nvSpPr>
            <p:spPr bwMode="auto">
              <a:xfrm>
                <a:off x="4151173"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1" name="íŝḻiḋe">
                <a:extLst>
                  <a:ext uri="{FF2B5EF4-FFF2-40B4-BE49-F238E27FC236}">
                    <a16:creationId xmlns:a16="http://schemas.microsoft.com/office/drawing/2014/main" id="{F6AA80DE-650C-40D9-A41C-A2C6131F7CA9}"/>
                  </a:ext>
                </a:extLst>
              </p:cNvPr>
              <p:cNvSpPr/>
              <p:nvPr/>
            </p:nvSpPr>
            <p:spPr bwMode="auto">
              <a:xfrm>
                <a:off x="447807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2" name="ïSlïḑè">
                <a:extLst>
                  <a:ext uri="{FF2B5EF4-FFF2-40B4-BE49-F238E27FC236}">
                    <a16:creationId xmlns:a16="http://schemas.microsoft.com/office/drawing/2014/main" id="{4E55F909-023C-4C6B-B20B-09A3D96E86E6}"/>
                  </a:ext>
                </a:extLst>
              </p:cNvPr>
              <p:cNvSpPr/>
              <p:nvPr/>
            </p:nvSpPr>
            <p:spPr bwMode="auto">
              <a:xfrm>
                <a:off x="4809104"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3" name="ïs1íḋè">
                <a:extLst>
                  <a:ext uri="{FF2B5EF4-FFF2-40B4-BE49-F238E27FC236}">
                    <a16:creationId xmlns:a16="http://schemas.microsoft.com/office/drawing/2014/main" id="{AB914F1D-DE5C-47B6-A0F8-8DD54C25161A}"/>
                  </a:ext>
                </a:extLst>
              </p:cNvPr>
              <p:cNvSpPr/>
              <p:nvPr/>
            </p:nvSpPr>
            <p:spPr bwMode="auto">
              <a:xfrm>
                <a:off x="5136000"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4" name="ïŝḻiḍê">
                <a:extLst>
                  <a:ext uri="{FF2B5EF4-FFF2-40B4-BE49-F238E27FC236}">
                    <a16:creationId xmlns:a16="http://schemas.microsoft.com/office/drawing/2014/main" id="{50125952-DFCC-430F-B35E-F88105DC4D0B}"/>
                  </a:ext>
                </a:extLst>
              </p:cNvPr>
              <p:cNvSpPr/>
              <p:nvPr/>
            </p:nvSpPr>
            <p:spPr bwMode="auto">
              <a:xfrm>
                <a:off x="5462897"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5" name="îṧ1íďé">
                <a:extLst>
                  <a:ext uri="{FF2B5EF4-FFF2-40B4-BE49-F238E27FC236}">
                    <a16:creationId xmlns:a16="http://schemas.microsoft.com/office/drawing/2014/main" id="{D99BD694-0EEF-4BE9-8004-4018100CFA2E}"/>
                  </a:ext>
                </a:extLst>
              </p:cNvPr>
              <p:cNvSpPr/>
              <p:nvPr/>
            </p:nvSpPr>
            <p:spPr bwMode="auto">
              <a:xfrm>
                <a:off x="5796001" y="3494172"/>
                <a:ext cx="0" cy="920690"/>
              </a:xfrm>
              <a:prstGeom prst="line">
                <a:avLst/>
              </a:prstGeom>
              <a:noFill/>
              <a:ln w="12700" cap="flat">
                <a:solidFill>
                  <a:srgbClr val="8499E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06" name="îS1íďè">
                <a:extLst>
                  <a:ext uri="{FF2B5EF4-FFF2-40B4-BE49-F238E27FC236}">
                    <a16:creationId xmlns:a16="http://schemas.microsoft.com/office/drawing/2014/main" id="{BBD64BAA-B4E6-4673-87C8-77198B407E3F}"/>
                  </a:ext>
                </a:extLst>
              </p:cNvPr>
              <p:cNvSpPr/>
              <p:nvPr/>
            </p:nvSpPr>
            <p:spPr bwMode="auto">
              <a:xfrm>
                <a:off x="3733242" y="3597620"/>
                <a:ext cx="2056551" cy="713793"/>
              </a:xfrm>
              <a:custGeom>
                <a:avLst/>
                <a:gdLst>
                  <a:gd name="T0" fmla="*/ 0 w 994"/>
                  <a:gd name="T1" fmla="*/ 272 h 345"/>
                  <a:gd name="T2" fmla="*/ 202 w 994"/>
                  <a:gd name="T3" fmla="*/ 93 h 345"/>
                  <a:gd name="T4" fmla="*/ 360 w 994"/>
                  <a:gd name="T5" fmla="*/ 293 h 345"/>
                  <a:gd name="T6" fmla="*/ 516 w 994"/>
                  <a:gd name="T7" fmla="*/ 0 h 345"/>
                  <a:gd name="T8" fmla="*/ 678 w 994"/>
                  <a:gd name="T9" fmla="*/ 345 h 345"/>
                  <a:gd name="T10" fmla="*/ 834 w 994"/>
                  <a:gd name="T11" fmla="*/ 274 h 345"/>
                  <a:gd name="T12" fmla="*/ 994 w 994"/>
                  <a:gd name="T13" fmla="*/ 336 h 345"/>
                </a:gdLst>
                <a:ahLst/>
                <a:cxnLst>
                  <a:cxn ang="0">
                    <a:pos x="T0" y="T1"/>
                  </a:cxn>
                  <a:cxn ang="0">
                    <a:pos x="T2" y="T3"/>
                  </a:cxn>
                  <a:cxn ang="0">
                    <a:pos x="T4" y="T5"/>
                  </a:cxn>
                  <a:cxn ang="0">
                    <a:pos x="T6" y="T7"/>
                  </a:cxn>
                  <a:cxn ang="0">
                    <a:pos x="T8" y="T9"/>
                  </a:cxn>
                  <a:cxn ang="0">
                    <a:pos x="T10" y="T11"/>
                  </a:cxn>
                  <a:cxn ang="0">
                    <a:pos x="T12" y="T13"/>
                  </a:cxn>
                </a:cxnLst>
                <a:rect l="0" t="0" r="r" b="b"/>
                <a:pathLst>
                  <a:path w="994" h="345">
                    <a:moveTo>
                      <a:pt x="0" y="272"/>
                    </a:moveTo>
                    <a:lnTo>
                      <a:pt x="202" y="93"/>
                    </a:lnTo>
                    <a:lnTo>
                      <a:pt x="360" y="293"/>
                    </a:lnTo>
                    <a:lnTo>
                      <a:pt x="516" y="0"/>
                    </a:lnTo>
                    <a:lnTo>
                      <a:pt x="678" y="345"/>
                    </a:lnTo>
                    <a:lnTo>
                      <a:pt x="834" y="274"/>
                    </a:lnTo>
                    <a:lnTo>
                      <a:pt x="994" y="336"/>
                    </a:lnTo>
                  </a:path>
                </a:pathLst>
              </a:custGeom>
              <a:noFill/>
              <a:ln w="25400" cap="flat">
                <a:solidFill>
                  <a:srgbClr val="8499E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07" name="ïṣḷîḍê">
                <a:extLst>
                  <a:ext uri="{FF2B5EF4-FFF2-40B4-BE49-F238E27FC236}">
                    <a16:creationId xmlns:a16="http://schemas.microsoft.com/office/drawing/2014/main" id="{DD4B07CB-D4AE-4013-9B06-9F87FE0D1E5C}"/>
                  </a:ext>
                </a:extLst>
              </p:cNvPr>
              <p:cNvSpPr/>
              <p:nvPr/>
            </p:nvSpPr>
            <p:spPr bwMode="auto">
              <a:xfrm>
                <a:off x="3797381" y="404865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šḷïḑê">
                <a:extLst>
                  <a:ext uri="{FF2B5EF4-FFF2-40B4-BE49-F238E27FC236}">
                    <a16:creationId xmlns:a16="http://schemas.microsoft.com/office/drawing/2014/main" id="{429FCCDF-2994-4CB7-A3AA-5E4D3C6D47C8}"/>
                  </a:ext>
                </a:extLst>
              </p:cNvPr>
              <p:cNvSpPr/>
              <p:nvPr/>
            </p:nvSpPr>
            <p:spPr bwMode="auto">
              <a:xfrm>
                <a:off x="4116001" y="3761068"/>
                <a:ext cx="6413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îŝļîḍè">
                <a:extLst>
                  <a:ext uri="{FF2B5EF4-FFF2-40B4-BE49-F238E27FC236}">
                    <a16:creationId xmlns:a16="http://schemas.microsoft.com/office/drawing/2014/main" id="{B50BD057-E076-470F-A1D9-E5F6BC33258A}"/>
                  </a:ext>
                </a:extLst>
              </p:cNvPr>
              <p:cNvSpPr/>
              <p:nvPr/>
            </p:nvSpPr>
            <p:spPr bwMode="auto">
              <a:xfrm>
                <a:off x="4447036" y="4172792"/>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śliḑè">
                <a:extLst>
                  <a:ext uri="{FF2B5EF4-FFF2-40B4-BE49-F238E27FC236}">
                    <a16:creationId xmlns:a16="http://schemas.microsoft.com/office/drawing/2014/main" id="{C8574F91-A336-4892-B963-C0C72A0CA2E8}"/>
                  </a:ext>
                </a:extLst>
              </p:cNvPr>
              <p:cNvSpPr/>
              <p:nvPr/>
            </p:nvSpPr>
            <p:spPr bwMode="auto">
              <a:xfrm>
                <a:off x="4769794" y="3566585"/>
                <a:ext cx="62069"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ṥ1îdé">
                <a:extLst>
                  <a:ext uri="{FF2B5EF4-FFF2-40B4-BE49-F238E27FC236}">
                    <a16:creationId xmlns:a16="http://schemas.microsoft.com/office/drawing/2014/main" id="{277D7643-5053-43E5-98B4-69DF2723B878}"/>
                  </a:ext>
                </a:extLst>
              </p:cNvPr>
              <p:cNvSpPr/>
              <p:nvPr/>
            </p:nvSpPr>
            <p:spPr bwMode="auto">
              <a:xfrm>
                <a:off x="5102897" y="4267965"/>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ṣlîḑé">
                <a:extLst>
                  <a:ext uri="{FF2B5EF4-FFF2-40B4-BE49-F238E27FC236}">
                    <a16:creationId xmlns:a16="http://schemas.microsoft.com/office/drawing/2014/main" id="{266307A8-EB97-4E49-A7A5-7C4F207D610B}"/>
                  </a:ext>
                </a:extLst>
              </p:cNvPr>
              <p:cNvSpPr/>
              <p:nvPr/>
            </p:nvSpPr>
            <p:spPr bwMode="auto">
              <a:xfrm>
                <a:off x="5429793" y="4129344"/>
                <a:ext cx="60001" cy="66207"/>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sliďé">
                <a:extLst>
                  <a:ext uri="{FF2B5EF4-FFF2-40B4-BE49-F238E27FC236}">
                    <a16:creationId xmlns:a16="http://schemas.microsoft.com/office/drawing/2014/main" id="{C9662FA8-839D-41FD-9E3D-5C19220E5B39}"/>
                  </a:ext>
                </a:extLst>
              </p:cNvPr>
              <p:cNvSpPr/>
              <p:nvPr/>
            </p:nvSpPr>
            <p:spPr bwMode="auto">
              <a:xfrm>
                <a:off x="5760828" y="4263827"/>
                <a:ext cx="60001" cy="60001"/>
              </a:xfrm>
              <a:prstGeom prst="ellipse">
                <a:avLst/>
              </a:prstGeom>
              <a:solidFill>
                <a:srgbClr val="FCA80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ŝliḓè">
                <a:extLst>
                  <a:ext uri="{FF2B5EF4-FFF2-40B4-BE49-F238E27FC236}">
                    <a16:creationId xmlns:a16="http://schemas.microsoft.com/office/drawing/2014/main" id="{9979F1F4-F3E3-453F-8FD7-2CE9BF6B70E1}"/>
                  </a:ext>
                </a:extLst>
              </p:cNvPr>
              <p:cNvSpPr/>
              <p:nvPr/>
            </p:nvSpPr>
            <p:spPr bwMode="auto">
              <a:xfrm>
                <a:off x="5373932" y="2728655"/>
                <a:ext cx="1713103" cy="842069"/>
              </a:xfrm>
              <a:prstGeom prst="rect">
                <a:avLst/>
              </a:prstGeom>
              <a:solidFill>
                <a:srgbClr val="FFFFFF">
                  <a:alpha val="50000"/>
                </a:srgbClr>
              </a:solidFill>
              <a:ln>
                <a:noFill/>
              </a:ln>
            </p:spPr>
            <p:txBody>
              <a:bodyPr anchor="ctr"/>
              <a:lstStyle/>
              <a:p>
                <a:pPr algn="ctr"/>
                <a:endParaRPr/>
              </a:p>
            </p:txBody>
          </p:sp>
          <p:sp>
            <p:nvSpPr>
              <p:cNvPr id="115" name="iSļîḍé">
                <a:extLst>
                  <a:ext uri="{FF2B5EF4-FFF2-40B4-BE49-F238E27FC236}">
                    <a16:creationId xmlns:a16="http://schemas.microsoft.com/office/drawing/2014/main" id="{872C49EB-71B0-4DE0-A5B7-ABB16F613EAE}"/>
                  </a:ext>
                </a:extLst>
              </p:cNvPr>
              <p:cNvSpPr/>
              <p:nvPr/>
            </p:nvSpPr>
            <p:spPr bwMode="auto">
              <a:xfrm>
                <a:off x="5601518"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 name="íṣ1íḑê">
                <a:extLst>
                  <a:ext uri="{FF2B5EF4-FFF2-40B4-BE49-F238E27FC236}">
                    <a16:creationId xmlns:a16="http://schemas.microsoft.com/office/drawing/2014/main" id="{A01D4852-D8D3-4D6E-A9B0-74D342F88A45}"/>
                  </a:ext>
                </a:extLst>
              </p:cNvPr>
              <p:cNvSpPr/>
              <p:nvPr/>
            </p:nvSpPr>
            <p:spPr bwMode="auto">
              <a:xfrm>
                <a:off x="5837380" y="2840379"/>
                <a:ext cx="74483"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7" name="ïṥḷiḑê">
                <a:extLst>
                  <a:ext uri="{FF2B5EF4-FFF2-40B4-BE49-F238E27FC236}">
                    <a16:creationId xmlns:a16="http://schemas.microsoft.com/office/drawing/2014/main" id="{FC73110E-8AD3-4423-B4CB-7EC09B991790}"/>
                  </a:ext>
                </a:extLst>
              </p:cNvPr>
              <p:cNvSpPr/>
              <p:nvPr/>
            </p:nvSpPr>
            <p:spPr bwMode="auto">
              <a:xfrm>
                <a:off x="6071172" y="2840379"/>
                <a:ext cx="76552"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8" name="ïs1ïdè">
                <a:extLst>
                  <a:ext uri="{FF2B5EF4-FFF2-40B4-BE49-F238E27FC236}">
                    <a16:creationId xmlns:a16="http://schemas.microsoft.com/office/drawing/2014/main" id="{61012EAF-104A-4FB3-880F-4F21C00BEF0B}"/>
                  </a:ext>
                </a:extLst>
              </p:cNvPr>
              <p:cNvSpPr/>
              <p:nvPr/>
            </p:nvSpPr>
            <p:spPr bwMode="auto">
              <a:xfrm>
                <a:off x="6307034"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 name="iŝľîdê">
                <a:extLst>
                  <a:ext uri="{FF2B5EF4-FFF2-40B4-BE49-F238E27FC236}">
                    <a16:creationId xmlns:a16="http://schemas.microsoft.com/office/drawing/2014/main" id="{DFFED610-7FB2-48FC-BC52-F3F5DB38F487}"/>
                  </a:ext>
                </a:extLst>
              </p:cNvPr>
              <p:cNvSpPr/>
              <p:nvPr/>
            </p:nvSpPr>
            <p:spPr bwMode="auto">
              <a:xfrm>
                <a:off x="6538758" y="2840379"/>
                <a:ext cx="78621"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0" name="işḷïḍe">
                <a:extLst>
                  <a:ext uri="{FF2B5EF4-FFF2-40B4-BE49-F238E27FC236}">
                    <a16:creationId xmlns:a16="http://schemas.microsoft.com/office/drawing/2014/main" id="{BE5CC8C4-4A00-4253-95F6-AB32906C2DE1}"/>
                  </a:ext>
                </a:extLst>
              </p:cNvPr>
              <p:cNvSpPr/>
              <p:nvPr/>
            </p:nvSpPr>
            <p:spPr bwMode="auto">
              <a:xfrm>
                <a:off x="6776690" y="2840379"/>
                <a:ext cx="72414" cy="606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ïṣ1îḋe">
                <a:extLst>
                  <a:ext uri="{FF2B5EF4-FFF2-40B4-BE49-F238E27FC236}">
                    <a16:creationId xmlns:a16="http://schemas.microsoft.com/office/drawing/2014/main" id="{A232C6E3-7FFC-4FFD-B418-E79DDA562DD0}"/>
                  </a:ext>
                </a:extLst>
              </p:cNvPr>
              <p:cNvSpPr/>
              <p:nvPr/>
            </p:nvSpPr>
            <p:spPr bwMode="auto">
              <a:xfrm>
                <a:off x="5558069" y="3794171"/>
                <a:ext cx="589656" cy="1187586"/>
              </a:xfrm>
              <a:prstGeom prst="rect">
                <a:avLst/>
              </a:prstGeom>
              <a:solidFill>
                <a:srgbClr val="FFFFFF">
                  <a:alpha val="50000"/>
                </a:srgbClr>
              </a:solidFill>
              <a:ln>
                <a:noFill/>
              </a:ln>
            </p:spPr>
            <p:txBody>
              <a:bodyPr anchor="ctr"/>
              <a:lstStyle/>
              <a:p>
                <a:pPr algn="ctr"/>
                <a:endParaRPr/>
              </a:p>
            </p:txBody>
          </p:sp>
          <p:sp>
            <p:nvSpPr>
              <p:cNvPr id="122" name="îsļiḍè">
                <a:extLst>
                  <a:ext uri="{FF2B5EF4-FFF2-40B4-BE49-F238E27FC236}">
                    <a16:creationId xmlns:a16="http://schemas.microsoft.com/office/drawing/2014/main" id="{41A8AE07-C441-4CA1-ADB4-0FC5C24A84A6}"/>
                  </a:ext>
                </a:extLst>
              </p:cNvPr>
              <p:cNvSpPr/>
              <p:nvPr/>
            </p:nvSpPr>
            <p:spPr bwMode="auto">
              <a:xfrm>
                <a:off x="5649103" y="3953482"/>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3" name="ïṧ1íḋé">
                <a:extLst>
                  <a:ext uri="{FF2B5EF4-FFF2-40B4-BE49-F238E27FC236}">
                    <a16:creationId xmlns:a16="http://schemas.microsoft.com/office/drawing/2014/main" id="{899B80B8-CA4C-4C5B-A7F0-3570C5F7D203}"/>
                  </a:ext>
                </a:extLst>
              </p:cNvPr>
              <p:cNvSpPr/>
              <p:nvPr/>
            </p:nvSpPr>
            <p:spPr bwMode="auto">
              <a:xfrm>
                <a:off x="5649103" y="4116930"/>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4" name="i$ḻíḑé">
                <a:extLst>
                  <a:ext uri="{FF2B5EF4-FFF2-40B4-BE49-F238E27FC236}">
                    <a16:creationId xmlns:a16="http://schemas.microsoft.com/office/drawing/2014/main" id="{47B9B345-DDB2-4734-A5B9-11E812211675}"/>
                  </a:ext>
                </a:extLst>
              </p:cNvPr>
              <p:cNvSpPr/>
              <p:nvPr/>
            </p:nvSpPr>
            <p:spPr bwMode="auto">
              <a:xfrm>
                <a:off x="5649103" y="4280379"/>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5" name="iṣļiḋé">
                <a:extLst>
                  <a:ext uri="{FF2B5EF4-FFF2-40B4-BE49-F238E27FC236}">
                    <a16:creationId xmlns:a16="http://schemas.microsoft.com/office/drawing/2014/main" id="{1A70F64C-4E65-4FF8-8EF9-795B92B84C15}"/>
                  </a:ext>
                </a:extLst>
              </p:cNvPr>
              <p:cNvSpPr/>
              <p:nvPr/>
            </p:nvSpPr>
            <p:spPr bwMode="auto">
              <a:xfrm>
                <a:off x="5649103" y="4443826"/>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6" name="iş1îḋe">
                <a:extLst>
                  <a:ext uri="{FF2B5EF4-FFF2-40B4-BE49-F238E27FC236}">
                    <a16:creationId xmlns:a16="http://schemas.microsoft.com/office/drawing/2014/main" id="{4E743B97-BFB8-4377-8707-D3286CF3D63E}"/>
                  </a:ext>
                </a:extLst>
              </p:cNvPr>
              <p:cNvSpPr/>
              <p:nvPr/>
            </p:nvSpPr>
            <p:spPr bwMode="auto">
              <a:xfrm>
                <a:off x="5649103" y="4603137"/>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ï$ḻiḋê">
                <a:extLst>
                  <a:ext uri="{FF2B5EF4-FFF2-40B4-BE49-F238E27FC236}">
                    <a16:creationId xmlns:a16="http://schemas.microsoft.com/office/drawing/2014/main" id="{0A9CCF0F-56A9-4B04-937E-2680148617DC}"/>
                  </a:ext>
                </a:extLst>
              </p:cNvPr>
              <p:cNvSpPr/>
              <p:nvPr/>
            </p:nvSpPr>
            <p:spPr bwMode="auto">
              <a:xfrm>
                <a:off x="5649103" y="4766585"/>
                <a:ext cx="422069" cy="51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sp>
        <p:nvSpPr>
          <p:cNvPr id="130" name="文本框 2">
            <a:extLst>
              <a:ext uri="{FF2B5EF4-FFF2-40B4-BE49-F238E27FC236}">
                <a16:creationId xmlns:a16="http://schemas.microsoft.com/office/drawing/2014/main" id="{784D4AF8-06F6-4535-AD27-50A8FC9711C8}"/>
              </a:ext>
            </a:extLst>
          </p:cNvPr>
          <p:cNvSpPr txBox="1">
            <a:spLocks noChangeArrowheads="1"/>
          </p:cNvSpPr>
          <p:nvPr/>
        </p:nvSpPr>
        <p:spPr bwMode="auto">
          <a:xfrm>
            <a:off x="1421148" y="2847465"/>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b="1"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定理</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令</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(Gen, Enc, Dec)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为一个加密方案，如果</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是关于密钥和消息的确定算法，则</a:t>
            </a:r>
            <a:r>
              <a:rPr lang="el-GR"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Π</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不满足窃听者存在情况下的多次加密不可区分性</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31" name="文本框 2">
            <a:extLst>
              <a:ext uri="{FF2B5EF4-FFF2-40B4-BE49-F238E27FC236}">
                <a16:creationId xmlns:a16="http://schemas.microsoft.com/office/drawing/2014/main" id="{2504854D-EE78-4E1B-9C9D-4EB8236FF1AA}"/>
              </a:ext>
            </a:extLst>
          </p:cNvPr>
          <p:cNvSpPr txBox="1">
            <a:spLocks noChangeArrowheads="1"/>
          </p:cNvSpPr>
          <p:nvPr/>
        </p:nvSpPr>
        <p:spPr bwMode="auto">
          <a:xfrm>
            <a:off x="1421149" y="1422402"/>
            <a:ext cx="9465923"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令该构造不满足窃听者存在情况下的多次加密不可区分性的根本原因？</a:t>
            </a:r>
          </a:p>
        </p:txBody>
      </p:sp>
      <p:grpSp>
        <p:nvGrpSpPr>
          <p:cNvPr id="132" name="组合 131">
            <a:extLst>
              <a:ext uri="{FF2B5EF4-FFF2-40B4-BE49-F238E27FC236}">
                <a16:creationId xmlns:a16="http://schemas.microsoft.com/office/drawing/2014/main" id="{9F52FA35-2689-44FF-9294-20D791F62D4A}"/>
              </a:ext>
            </a:extLst>
          </p:cNvPr>
          <p:cNvGrpSpPr/>
          <p:nvPr/>
        </p:nvGrpSpPr>
        <p:grpSpPr>
          <a:xfrm>
            <a:off x="1421149" y="2108881"/>
            <a:ext cx="6271123" cy="572258"/>
            <a:chOff x="1618171" y="1650706"/>
            <a:chExt cx="9027999" cy="2016519"/>
          </a:xfrm>
        </p:grpSpPr>
        <p:grpSp>
          <p:nvGrpSpPr>
            <p:cNvPr id="133" name="组合 132">
              <a:extLst>
                <a:ext uri="{FF2B5EF4-FFF2-40B4-BE49-F238E27FC236}">
                  <a16:creationId xmlns:a16="http://schemas.microsoft.com/office/drawing/2014/main" id="{B28DA07C-CE1A-4390-AFE5-AFC1937D634E}"/>
                </a:ext>
              </a:extLst>
            </p:cNvPr>
            <p:cNvGrpSpPr/>
            <p:nvPr/>
          </p:nvGrpSpPr>
          <p:grpSpPr>
            <a:xfrm>
              <a:off x="1618171" y="1650706"/>
              <a:ext cx="9027999" cy="2016519"/>
              <a:chOff x="1621064" y="1602581"/>
              <a:chExt cx="9027999" cy="1510864"/>
            </a:xfrm>
          </p:grpSpPr>
          <p:sp>
            <p:nvSpPr>
              <p:cNvPr id="135" name="矩形 134">
                <a:extLst>
                  <a:ext uri="{FF2B5EF4-FFF2-40B4-BE49-F238E27FC236}">
                    <a16:creationId xmlns:a16="http://schemas.microsoft.com/office/drawing/2014/main" id="{64508BA9-6221-4C1D-9BC8-4FA0B270DD8E}"/>
                  </a:ext>
                </a:extLst>
              </p:cNvPr>
              <p:cNvSpPr/>
              <p:nvPr/>
            </p:nvSpPr>
            <p:spPr>
              <a:xfrm>
                <a:off x="1659277" y="1661183"/>
                <a:ext cx="8989786" cy="1452262"/>
              </a:xfrm>
              <a:prstGeom prst="rect">
                <a:avLst/>
              </a:prstGeom>
              <a:noFill/>
              <a:ln>
                <a:solidFill>
                  <a:srgbClr val="002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F4BFB444-EE1F-41EE-B80C-C795F988BCF9}"/>
                  </a:ext>
                </a:extLst>
              </p:cNvPr>
              <p:cNvSpPr/>
              <p:nvPr/>
            </p:nvSpPr>
            <p:spPr>
              <a:xfrm>
                <a:off x="1621064" y="1602581"/>
                <a:ext cx="8989786" cy="1452262"/>
              </a:xfrm>
              <a:prstGeom prst="rect">
                <a:avLst/>
              </a:prstGeom>
              <a:gradFill>
                <a:gsLst>
                  <a:gs pos="0">
                    <a:srgbClr val="1EA1DB"/>
                  </a:gs>
                  <a:gs pos="100000">
                    <a:srgbClr val="00286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grpSp>
        <p:sp>
          <p:nvSpPr>
            <p:cNvPr id="134" name="矩形 133">
              <a:extLst>
                <a:ext uri="{FF2B5EF4-FFF2-40B4-BE49-F238E27FC236}">
                  <a16:creationId xmlns:a16="http://schemas.microsoft.com/office/drawing/2014/main" id="{B48F781C-659C-40D6-8865-9EA129D8959C}"/>
                </a:ext>
              </a:extLst>
            </p:cNvPr>
            <p:cNvSpPr/>
            <p:nvPr/>
          </p:nvSpPr>
          <p:spPr>
            <a:xfrm>
              <a:off x="1867301" y="1775621"/>
              <a:ext cx="8625398" cy="1754021"/>
            </a:xfrm>
            <a:prstGeom prst="rect">
              <a:avLst/>
            </a:prstGeom>
          </p:spPr>
          <p:txBody>
            <a:bodyPr wrap="square">
              <a:spAutoFit/>
            </a:bodyPr>
            <a:lstStyle/>
            <a:p>
              <a:pPr algn="just">
                <a:lnSpc>
                  <a:spcPct val="120000"/>
                </a:lnSpc>
                <a:defRPr/>
              </a:pPr>
              <a:r>
                <a:rPr lang="zh-CN" altLang="en-US" sz="24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加密相同的明文消息总会产生相同的密文！</a:t>
              </a:r>
              <a:endParaRPr lang="en-US" altLang="zh-CN" sz="2400" dirty="0">
                <a:solidFill>
                  <a:srgbClr val="FFC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137" name="文本框 2">
            <a:extLst>
              <a:ext uri="{FF2B5EF4-FFF2-40B4-BE49-F238E27FC236}">
                <a16:creationId xmlns:a16="http://schemas.microsoft.com/office/drawing/2014/main" id="{D5651487-F410-4A4C-97C7-369A932ADA0C}"/>
              </a:ext>
            </a:extLst>
          </p:cNvPr>
          <p:cNvSpPr txBox="1">
            <a:spLocks noChangeArrowheads="1"/>
          </p:cNvSpPr>
          <p:nvPr/>
        </p:nvSpPr>
        <p:spPr bwMode="auto">
          <a:xfrm>
            <a:off x="1421147" y="3973471"/>
            <a:ext cx="9465923"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0000"/>
              </a:lnSpc>
              <a:spcBef>
                <a:spcPct val="0"/>
              </a:spcBef>
              <a:buNone/>
            </a:pP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如果想满足进一步的安全性，</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应该为概率算法，而</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Enc</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为概率算法的加密方案称作</a:t>
            </a:r>
            <a:r>
              <a:rPr lang="zh-CN" altLang="en-US"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rPr>
              <a:t>概率加密</a:t>
            </a:r>
            <a:endParaRPr lang="en-US" altLang="zh-CN" sz="2400" dirty="0">
              <a:solidFill>
                <a:srgbClr val="C0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73667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up)">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0.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1.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2.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3.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4.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5.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6.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7.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8.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19.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0.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1.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2.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3.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4.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5.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6.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7.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8.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29.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0.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1.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2.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3.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4.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5.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6.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7.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8.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39.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4.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40.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41.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42.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43.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5.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6.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7.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8.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ags/tag9.xml><?xml version="1.0" encoding="utf-8"?>
<p:tagLst xmlns:a="http://schemas.openxmlformats.org/drawingml/2006/main" xmlns:r="http://schemas.openxmlformats.org/officeDocument/2006/relationships" xmlns:p="http://schemas.openxmlformats.org/presentationml/2006/main">
  <p:tag name="ISLIDE.VECTOR" val="8207d971-da9a-4042-82ab-4160c1392dc9"/>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13701</TotalTime>
  <Words>5278</Words>
  <Application>Microsoft Office PowerPoint</Application>
  <PresentationFormat>宽屏</PresentationFormat>
  <Paragraphs>409</Paragraphs>
  <Slides>51</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等线</vt:lpstr>
      <vt:lpstr>等线 Light</vt:lpstr>
      <vt:lpstr>黑体</vt:lpstr>
      <vt:lpstr>思源黑体 CN Light</vt:lpstr>
      <vt:lpstr>思源黑体 CN Normal</vt:lpstr>
      <vt:lpstr>思源宋体 CN Heavy</vt:lpstr>
      <vt:lpstr>微软雅黑</vt:lpstr>
      <vt:lpstr>Arial</vt:lpstr>
      <vt:lpstr>Calibri</vt:lpstr>
      <vt:lpstr>Segoe Print</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nw121</dc:creator>
  <cp:lastModifiedBy>lenovo</cp:lastModifiedBy>
  <cp:revision>1734</cp:revision>
  <dcterms:created xsi:type="dcterms:W3CDTF">2020-07-10T07:50:01Z</dcterms:created>
  <dcterms:modified xsi:type="dcterms:W3CDTF">2022-10-02T14:04:07Z</dcterms:modified>
</cp:coreProperties>
</file>