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93" r:id="rId2"/>
    <p:sldId id="513" r:id="rId3"/>
    <p:sldId id="736" r:id="rId4"/>
    <p:sldId id="636" r:id="rId5"/>
    <p:sldId id="671" r:id="rId6"/>
    <p:sldId id="674" r:id="rId7"/>
    <p:sldId id="675" r:id="rId8"/>
    <p:sldId id="677" r:id="rId9"/>
    <p:sldId id="699" r:id="rId10"/>
    <p:sldId id="715" r:id="rId11"/>
    <p:sldId id="718" r:id="rId12"/>
    <p:sldId id="719" r:id="rId13"/>
    <p:sldId id="726" r:id="rId14"/>
    <p:sldId id="734" r:id="rId15"/>
    <p:sldId id="727" r:id="rId16"/>
    <p:sldId id="733" r:id="rId17"/>
    <p:sldId id="711" r:id="rId18"/>
    <p:sldId id="720" r:id="rId19"/>
    <p:sldId id="735" r:id="rId20"/>
    <p:sldId id="738" r:id="rId21"/>
    <p:sldId id="740" r:id="rId22"/>
    <p:sldId id="704" r:id="rId23"/>
    <p:sldId id="739" r:id="rId24"/>
    <p:sldId id="741" r:id="rId25"/>
    <p:sldId id="742" r:id="rId26"/>
    <p:sldId id="737" r:id="rId27"/>
    <p:sldId id="652" r:id="rId28"/>
    <p:sldId id="628" r:id="rId29"/>
    <p:sldId id="658" r:id="rId30"/>
    <p:sldId id="659" r:id="rId31"/>
    <p:sldId id="660" r:id="rId32"/>
    <p:sldId id="518" r:id="rId33"/>
    <p:sldId id="653" r:id="rId34"/>
    <p:sldId id="654" r:id="rId35"/>
    <p:sldId id="656" r:id="rId36"/>
    <p:sldId id="657" r:id="rId37"/>
    <p:sldId id="515" r:id="rId38"/>
    <p:sldId id="662" r:id="rId39"/>
    <p:sldId id="661" r:id="rId40"/>
    <p:sldId id="663" r:id="rId41"/>
    <p:sldId id="664" r:id="rId42"/>
    <p:sldId id="668" r:id="rId43"/>
    <p:sldId id="665" r:id="rId44"/>
    <p:sldId id="666" r:id="rId45"/>
    <p:sldId id="667" r:id="rId46"/>
    <p:sldId id="669" r:id="rId47"/>
    <p:sldId id="516" r:id="rId48"/>
    <p:sldId id="670" r:id="rId49"/>
    <p:sldId id="743" r:id="rId50"/>
    <p:sldId id="672" r:id="rId51"/>
    <p:sldId id="673" r:id="rId52"/>
    <p:sldId id="685" r:id="rId53"/>
    <p:sldId id="744" r:id="rId54"/>
    <p:sldId id="686" r:id="rId55"/>
    <p:sldId id="687" r:id="rId56"/>
    <p:sldId id="745" r:id="rId57"/>
    <p:sldId id="683" r:id="rId58"/>
    <p:sldId id="688" r:id="rId59"/>
    <p:sldId id="746" r:id="rId60"/>
    <p:sldId id="55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>
    <p:extLst>
      <p:ext uri="{19B8F6BF-5375-455C-9EA6-DF929625EA0E}">
        <p15:presenceInfo xmlns:p15="http://schemas.microsoft.com/office/powerpoint/2012/main" userId="x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A1DB"/>
    <a:srgbClr val="002864"/>
    <a:srgbClr val="21C5DF"/>
    <a:srgbClr val="6BE6FF"/>
    <a:srgbClr val="033068"/>
    <a:srgbClr val="03336F"/>
    <a:srgbClr val="DEE6EF"/>
    <a:srgbClr val="B9BDC6"/>
    <a:srgbClr val="010413"/>
    <a:srgbClr val="00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075" autoAdjust="0"/>
  </p:normalViewPr>
  <p:slideViewPr>
    <p:cSldViewPr snapToGrid="0" showGuides="1">
      <p:cViewPr varScale="1">
        <p:scale>
          <a:sx n="65" d="100"/>
          <a:sy n="65" d="100"/>
        </p:scale>
        <p:origin x="768" y="44"/>
      </p:cViewPr>
      <p:guideLst>
        <p:guide orient="horz" pos="4292"/>
        <p:guide orient="horz" pos="36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62"/>
    </p:cViewPr>
  </p:sorter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0C2970-B7F9-4846-91DB-7011001860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EBC8A-AD14-4F9A-B9D8-3B60C04C4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9184-C64F-4A9A-863A-60D06EB3B53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6F139-D4AF-4038-831B-971BF665D8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C5680-2369-4661-AEE8-626FF33C5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50FE-B405-4823-B625-F17F5286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7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C8C-34CA-45D4-A733-935E6BF0E10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546-DB04-4664-B352-DC4A56EC7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4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8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1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3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5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9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413">
                  <a:alpha val="67000"/>
                </a:srgbClr>
              </a:gs>
              <a:gs pos="48000">
                <a:srgbClr val="002864">
                  <a:alpha val="82000"/>
                </a:srgbClr>
              </a:gs>
              <a:gs pos="100000">
                <a:srgbClr val="010413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8504AD-BC59-4F6C-954D-DCBFCE082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5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3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BAF-275D-4E8E-B7E3-B3C4660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8A0E-FB25-41A3-BB1E-8F29EAC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93C5D-8A84-4023-AAF8-F08F90AD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7E0B-BD43-443E-B5D3-4C107E3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1FD07-69AC-45B4-8F78-994A9579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24FFA-404A-4BC1-A0B1-EACA033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6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7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29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3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72B0-0449-455B-8D48-859AD40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D9CA-3B9D-4B10-9977-1F5E679C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9E1B-9DBF-4AAA-992B-C8BEEBFD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D607-B8F2-4C55-8DA9-267E7B4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D9E2-C08F-49F5-9715-C05F5CD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CC9D-4863-4BA9-998E-EC8D518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9FB-17EB-4149-9AB8-DD719CE2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52F76-78A4-4DFA-AF5F-738DBD749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A8E8D-81DB-44DD-AFEC-2571143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385F0-2E36-4BFE-B9A8-FC9FE66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1BFE-3517-4E23-A539-1CC5365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6BF2C-140E-450E-BC41-324CA45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2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1FEC-4C30-48E4-8F8F-76A3F9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EB96-74A8-4098-8A84-90781FCB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F585-6A14-45FB-AD5B-15745D3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42D4-4A92-4D54-B12F-5FE0969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1B3AD-2E6F-452D-AF14-85D339C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06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57146-B8D6-495F-849E-0B000C81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61E2D-9FD9-4449-9E36-1F6EF4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7584-D2F0-4278-A636-E7346D3C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7EB4-1070-4A46-BC18-30C63BE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D4C6-F601-42DD-8577-0EB23BE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7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 userDrawn="1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9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4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 userDrawn="1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9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5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77471-B9B9-4C55-BFA6-5436808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9FFE9-BBF2-4A0A-896F-1B32ECC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D007-5567-4DB6-8BCD-AD1CCA83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9B9-C9B9-4044-9532-A0ACED4F987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00D4B-8370-4023-BECA-1137E8C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11E-7D9C-4649-9042-4A05C522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0" r:id="rId4"/>
    <p:sldLayoutId id="2147483671" r:id="rId5"/>
    <p:sldLayoutId id="2147483672" r:id="rId6"/>
    <p:sldLayoutId id="2147483667" r:id="rId7"/>
    <p:sldLayoutId id="2147483673" r:id="rId8"/>
    <p:sldLayoutId id="2147483674" r:id="rId9"/>
    <p:sldLayoutId id="2147483666" r:id="rId10"/>
    <p:sldLayoutId id="2147483661" r:id="rId11"/>
    <p:sldLayoutId id="2147483675" r:id="rId12"/>
    <p:sldLayoutId id="2147483664" r:id="rId13"/>
    <p:sldLayoutId id="2147483663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E897003-D6BC-4707-8247-6487EAB9DC6F}"/>
              </a:ext>
            </a:extLst>
          </p:cNvPr>
          <p:cNvSpPr txBox="1"/>
          <p:nvPr/>
        </p:nvSpPr>
        <p:spPr>
          <a:xfrm>
            <a:off x="4941318" y="1507073"/>
            <a:ext cx="68796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</a:t>
            </a:r>
            <a:endParaRPr lang="en-US" altLang="zh-CN" sz="13800" b="1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密码学 </a:t>
            </a:r>
            <a:endParaRPr lang="zh-CN" altLang="en-US" sz="13800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01604-6905-49E0-97AA-4EEE0AF3A53F}"/>
              </a:ext>
            </a:extLst>
          </p:cNvPr>
          <p:cNvSpPr txBox="1"/>
          <p:nvPr/>
        </p:nvSpPr>
        <p:spPr>
          <a:xfrm>
            <a:off x="5080656" y="3429000"/>
            <a:ext cx="330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</a:rPr>
              <a:t>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4456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27275C9-8DCD-4152-B54A-FA038814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如何判断一个元素是否为模合数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二次剩余？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CAE0274-8F82-4C19-B29C-17F93FEC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（回顾）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为不相等的奇素数，令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二次剩余且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8BBE5134-B6E8-4510-8949-F4F2DA5A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3933101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（回顾）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为素数，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Legendre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被定义为如果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的二次剩余，那么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+1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勒让德符号具有性质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-1)/2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C14F7D59-71CF-4DE3-8B1E-910F03D5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3429000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之前我们讨论过如何判断一个元素是否为模素数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2">
            <a:extLst>
              <a:ext uri="{FF2B5EF4-FFF2-40B4-BE49-F238E27FC236}">
                <a16:creationId xmlns:a16="http://schemas.microsoft.com/office/drawing/2014/main" id="{F7557707-A849-4F8A-B352-FE23EE8C0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5435598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所以，已知合数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的分解形式，存在多项式时间算法判定某元素是否为模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二次剩余；反之则尚未发现相应的多项式时间算法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不完整圆 85">
            <a:extLst>
              <a:ext uri="{FF2B5EF4-FFF2-40B4-BE49-F238E27FC236}">
                <a16:creationId xmlns:a16="http://schemas.microsoft.com/office/drawing/2014/main" id="{86647518-FBB2-444E-9F80-7817038F3CCC}"/>
              </a:ext>
            </a:extLst>
          </p:cNvPr>
          <p:cNvSpPr/>
          <p:nvPr/>
        </p:nvSpPr>
        <p:spPr>
          <a:xfrm>
            <a:off x="6907944" y="4600374"/>
            <a:ext cx="1670448" cy="1670448"/>
          </a:xfrm>
          <a:prstGeom prst="pie">
            <a:avLst>
              <a:gd name="adj1" fmla="val 5405568"/>
              <a:gd name="adj2" fmla="val 16200000"/>
            </a:avLst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不完整圆 75">
            <a:extLst>
              <a:ext uri="{FF2B5EF4-FFF2-40B4-BE49-F238E27FC236}">
                <a16:creationId xmlns:a16="http://schemas.microsoft.com/office/drawing/2014/main" id="{B2D43651-0A69-4217-A87C-E7F74510F655}"/>
              </a:ext>
            </a:extLst>
          </p:cNvPr>
          <p:cNvSpPr/>
          <p:nvPr/>
        </p:nvSpPr>
        <p:spPr>
          <a:xfrm>
            <a:off x="3473792" y="4600374"/>
            <a:ext cx="1670448" cy="1670448"/>
          </a:xfrm>
          <a:prstGeom prst="pie">
            <a:avLst>
              <a:gd name="adj1" fmla="val 5405568"/>
              <a:gd name="adj2" fmla="val 16200000"/>
            </a:avLst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86B4B04-3492-4341-83CA-6CD57084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：可否认为“在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的分解形式未知的情况下，从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均匀随机选取元素，判定其是否为模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二次剩余”是困难的？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B50FB60-934D-4C10-AAA4-17089E9EB8D7}"/>
              </a:ext>
            </a:extLst>
          </p:cNvPr>
          <p:cNvGrpSpPr/>
          <p:nvPr/>
        </p:nvGrpSpPr>
        <p:grpSpPr>
          <a:xfrm>
            <a:off x="7943654" y="1892883"/>
            <a:ext cx="964676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6F41871-E623-46B1-BEED-350A3D7AAEC3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36AFDF7-9C55-46CC-8760-481E8542C4CE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A44C2EC-413D-4EBD-866E-8297DF149984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EF26819-50AD-4536-804C-5AB0E034BDBD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不能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2">
            <a:extLst>
              <a:ext uri="{FF2B5EF4-FFF2-40B4-BE49-F238E27FC236}">
                <a16:creationId xmlns:a16="http://schemas.microsoft.com/office/drawing/2014/main" id="{BD247E3D-46CD-41BE-A4EF-85333341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58277"/>
            <a:ext cx="9465923" cy="16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和群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的结构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注意：合数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的雅克比符号具有性质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为雅克比符号为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的元素集合，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为雅克比符号为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的元素集合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雅克比符号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可以在未知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分解形式的情况下高效求解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6ECBDD8-160F-424C-A62A-BC3CE1E7C24E}"/>
              </a:ext>
            </a:extLst>
          </p:cNvPr>
          <p:cNvSpPr/>
          <p:nvPr/>
        </p:nvSpPr>
        <p:spPr>
          <a:xfrm>
            <a:off x="3473792" y="4600374"/>
            <a:ext cx="1670448" cy="16704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1754F01-95AA-451B-BE8E-F11063D7D00D}"/>
              </a:ext>
            </a:extLst>
          </p:cNvPr>
          <p:cNvCxnSpPr>
            <a:cxnSpLocks/>
            <a:stCxn id="73" idx="0"/>
            <a:endCxn id="73" idx="4"/>
          </p:cNvCxnSpPr>
          <p:nvPr/>
        </p:nvCxnSpPr>
        <p:spPr>
          <a:xfrm>
            <a:off x="4309016" y="4600374"/>
            <a:ext cx="0" cy="167044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D60ABC7B-1662-476D-A3E0-91236DE2B448}"/>
              </a:ext>
            </a:extLst>
          </p:cNvPr>
          <p:cNvSpPr/>
          <p:nvPr/>
        </p:nvSpPr>
        <p:spPr>
          <a:xfrm>
            <a:off x="7472901" y="4070205"/>
            <a:ext cx="540533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0A5F07-46A0-4A1E-8EB5-A8F63FADDC91}"/>
              </a:ext>
            </a:extLst>
          </p:cNvPr>
          <p:cNvSpPr/>
          <p:nvPr/>
        </p:nvSpPr>
        <p:spPr>
          <a:xfrm>
            <a:off x="4053176" y="4070205"/>
            <a:ext cx="5116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665A4A-2BE3-4855-9C97-5ED8BFD19F39}"/>
              </a:ext>
            </a:extLst>
          </p:cNvPr>
          <p:cNvSpPr/>
          <p:nvPr/>
        </p:nvSpPr>
        <p:spPr>
          <a:xfrm>
            <a:off x="3559422" y="5212460"/>
            <a:ext cx="66396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955D340-DF18-4E60-8930-40974FEF3258}"/>
              </a:ext>
            </a:extLst>
          </p:cNvPr>
          <p:cNvSpPr/>
          <p:nvPr/>
        </p:nvSpPr>
        <p:spPr>
          <a:xfrm>
            <a:off x="4291253" y="5212460"/>
            <a:ext cx="87075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FC75A03-CC91-4B2F-BEF8-60C97612D189}"/>
              </a:ext>
            </a:extLst>
          </p:cNvPr>
          <p:cNvSpPr/>
          <p:nvPr/>
        </p:nvSpPr>
        <p:spPr>
          <a:xfrm>
            <a:off x="6907944" y="4600374"/>
            <a:ext cx="1670448" cy="16704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02E403B-57C4-4027-8E40-F992FC96F532}"/>
              </a:ext>
            </a:extLst>
          </p:cNvPr>
          <p:cNvSpPr/>
          <p:nvPr/>
        </p:nvSpPr>
        <p:spPr>
          <a:xfrm>
            <a:off x="7018160" y="4877753"/>
            <a:ext cx="69281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B3CB87-8B5F-417A-96BE-CDECC8D4ED52}"/>
              </a:ext>
            </a:extLst>
          </p:cNvPr>
          <p:cNvSpPr/>
          <p:nvPr/>
        </p:nvSpPr>
        <p:spPr>
          <a:xfrm>
            <a:off x="7354535" y="5601408"/>
            <a:ext cx="89960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0B84661-520D-4302-9DA1-B5EE263F29AE}"/>
              </a:ext>
            </a:extLst>
          </p:cNvPr>
          <p:cNvCxnSpPr>
            <a:stCxn id="86" idx="3"/>
            <a:endCxn id="86" idx="2"/>
          </p:cNvCxnSpPr>
          <p:nvPr/>
        </p:nvCxnSpPr>
        <p:spPr>
          <a:xfrm rot="16200000" flipH="1" flipV="1">
            <a:off x="6907944" y="4600374"/>
            <a:ext cx="835224" cy="835224"/>
          </a:xfrm>
          <a:prstGeom prst="bentConnector4">
            <a:avLst>
              <a:gd name="adj1" fmla="val 100033"/>
              <a:gd name="adj2" fmla="val 43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10CC816-BCB8-4119-A66D-2E677C474F7A}"/>
              </a:ext>
            </a:extLst>
          </p:cNvPr>
          <p:cNvSpPr/>
          <p:nvPr/>
        </p:nvSpPr>
        <p:spPr>
          <a:xfrm>
            <a:off x="6293803" y="5155132"/>
            <a:ext cx="63190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559E1D3-2C9E-4BAE-937A-AEAD81554072}"/>
              </a:ext>
            </a:extLst>
          </p:cNvPr>
          <p:cNvSpPr/>
          <p:nvPr/>
        </p:nvSpPr>
        <p:spPr>
          <a:xfrm>
            <a:off x="8596156" y="5155132"/>
            <a:ext cx="5934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7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6" grpId="0" animBg="1"/>
      <p:bldP spid="72" grpId="0"/>
      <p:bldP spid="73" grpId="0" animBg="1"/>
      <p:bldP spid="80" grpId="0"/>
      <p:bldP spid="81" grpId="0"/>
      <p:bldP spid="82" grpId="0"/>
      <p:bldP spid="83" grpId="0"/>
      <p:bldP spid="84" grpId="0" animBg="1"/>
      <p:bldP spid="87" grpId="0"/>
      <p:bldP spid="88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7DDA36C-922B-49D5-B781-B0A5F238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422402"/>
            <a:ext cx="9465923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qnr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1]|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判定性二次剩余问题是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中随机选择，而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∩ 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中随机选择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698F7890-0806-412A-B55C-79B7C60D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077294"/>
            <a:ext cx="9465923" cy="219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与其它困难性假设之间有什么关系？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相关的判定性二次剩余问题是困难的，那么与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相关的整数分解问题是困难的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相关的整数分解问题可以被高效地求解，那么与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相关的判定性二次剩余问题也可以被高效地求解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9257679-E408-40FA-B990-BA23C853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Goldwasser-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Micali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，执行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，判断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是否为一个模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二次剩余，如果是，则输出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endParaRPr lang="en-US" altLang="zh-CN" sz="24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54A03966-FF21-417E-9B4F-33FABF405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2274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显然为一个模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时，由于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二次剩余，故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也不是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022FDAE-85C9-4C47-A14B-0E91BED28EE9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34D80F7-0D76-4B78-8602-A386CC633E5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668AC1A-BCD9-4A1B-8EF7-997E19CDC63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3998161-CA28-41CE-9BD0-AE9435C60C6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7FAF583-E71A-4477-ACB7-8F3AE7C7FCD2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实现细节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ADDEA6E-3C4D-48C1-B70B-C9C64BEA784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793951C-551D-4182-A36D-D65B655B2A2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C23C70F-C86F-4BAC-A003-461D28FAA2DE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045A5D1-6ECC-4E96-B551-8CC56B4192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44F5286-D7D4-4997-A8D5-5251AC222FF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F22ADF1-7898-405B-BF6D-486C7F9C340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1CB278D-3158-4CDF-A929-D50CB2FDA86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978D94B-87EB-4FA1-AF7D-47A9977DAD9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95CB5A1C-D612-4067-9EC3-2CDCFD30C5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27F8509-78AA-4933-86BB-DC3686DEC50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DACE6115-75BF-4CBC-B1E9-991E5B2DB25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4703E28-9720-4DD3-9CBF-8EC44C742E4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45607E1-A2AD-481D-8910-7EEA91904F4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6C7049B-3646-4C1C-A3EB-B6126AF9A23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D3BD49A-BFDD-47F6-8169-056817BA604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19488569-289A-44A4-B5B1-2AF597B1D14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0D23BBB0-832B-497C-8864-FEDFC36DF7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25D37AD-A056-402E-BB54-D5E400D7A85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142EE07-BD0C-4392-8D65-B975CD6983D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8844372-F487-49B5-840C-D77CFD1A614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EA4CF79-4174-4C89-8179-CF131A01D62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7F9273D-04C1-4AB4-9C0C-8611AF298EB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B38F0CA-1E02-4CC0-B722-7F1AED106C0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58FFCBE-28B7-4828-8983-78D16015610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C0D41CD-B9DD-4059-ABC0-A505D7A55F3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C2C6FDA-162F-4936-B2B9-A3B44A66CCF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602E7C2-23B6-43A2-8BA7-580A92A195C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6369DFC-C304-4D8D-BF9F-6545CD6B3AD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70BA491-5AE9-4106-9146-C6FA906118E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41F921C-4B18-45D4-8BC5-F0782A38ACF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E76ACBF-C5E3-4996-97EB-9104BBFE63B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1642A00-623E-4885-9449-DCCCA28DF0A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14157DB-40BF-4164-909E-0B398230735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A54243F-A8C4-4591-BCD7-02BB089F70C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C0A62C8-6A55-4125-96DC-70A0FAF6243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660DE06-BE55-425E-9C3C-2D3F9805BAD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3581CD5-4CDB-430D-91EC-D0D5D0FE76B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8092B7A-39ED-4792-82C5-EE1EA215AD5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5B9A1653-02DC-402C-8E25-E947F21F749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74F8F76-5652-4E66-BD90-E1B43CA1464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71B8033-FAD2-4ED5-8695-5FDE4C684650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FFE2E28-BB57-45A1-922B-684D4BCAF45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6F49D3E-E51F-4B7E-BF8A-258388CC39B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976E25E-635B-48FD-ACD6-777919F39D9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B8ED07B4-5FBE-4415-81F0-51B0CBD3041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28F9C31F-EBE2-4045-A5EB-27F3A1F0E7C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0302D4D-9E88-4FB6-883A-0C19ABA1064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36731C1-5701-44BF-BD77-40E9F66671B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88D1DA2-D1DF-48DF-9BFA-D0A44F312C2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5089C95-AC8B-4047-BCEE-1E9269C0195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DFFC30E-80B7-4C9D-B4D1-1A738571930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F767878-3BE0-4815-8881-722804E06AB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DCD2B59-1D22-447A-AC75-D6CF733B92F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80D81D3-CD95-4A0A-B4DE-461F4E1ECD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4FAF1B8-E8E5-495E-ABFC-1E6D2253A37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35FFD62-AE18-4702-AF9E-6B537E83FF2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F221C34-F35A-4209-9FDF-E69C81638B9F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AC3BE5E-611C-44FB-B8C3-B7E5EEC8963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767F701-3178-4803-BD30-48D4E73B32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2B7CB67-02A5-469E-9093-F3C2BA7A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1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如何均匀选取一个随机的模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二次剩余，而且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均匀分布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对于此法所得的任意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的取值是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的平方根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 {±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±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’}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4/|</a:t>
            </a: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1/|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37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AFC02A45-132B-491D-8708-344E2326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65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相关的判定性二次剩余问题是困难的，则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Goldwasser-Micali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敌手，定义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为输入，区分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随机选取自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还是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交给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输出一对比特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随机选择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并随机选择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交给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输出比特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，则输入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观察不同输入时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的输出，证明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的有效性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生成，而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像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一样随机选取自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生成，而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像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一样随机选取自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6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CA5459-84F2-46C0-9CF6-96DD9D95D87B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B503089-5597-4F25-8EA1-E3B04227199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F4CCE75-676C-4225-814E-2AB53AB5104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0390BBE-8A88-48EB-82FF-DF379259BED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C2F24A6-DE43-4438-9D8D-4B5CE8C8A315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E3859CE-99D4-4975-8DE5-7915A68F577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41A1D6D-D304-4BFC-888F-3144B9F044E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6822CB5-6DFA-4D34-948C-8FC9F4D6432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D764B61F-5525-4D46-8571-53764E8B4D7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8D84EA2-2DD4-432D-AE1B-162692B72E0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544671D-595D-42BA-9A28-936BBB08426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4C909E8-EFBB-4AA8-8C0B-534D4E68F78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5E17923-6DA4-4414-8616-EDD259E80DF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EEE9E44-9F89-4857-B655-F4CB8E65BC1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6D3794CB-4EA9-4C30-8F48-1B3C49A49C5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D1C493E2-414F-4278-8BF5-5E016745F94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90657C1-699F-4D4C-8CDF-F61C746126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BA14F76-BC74-4621-A799-0488EEC3453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A307CF0-F280-4A08-BB54-2291C22DBA3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ED93CA7-FC9A-48BE-8220-D38B82DC5D3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C582C70-AAD3-4FC6-9930-7E3569DED93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B0E872-1E77-49A1-9277-4DD58D57596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941FDE5-C6AF-4F40-8514-635C59E63DB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6EED6BB-421C-4F73-92F4-511DAF80799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C954C16-76F7-4A90-9855-7E6872116DC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FD31152-828C-4AC5-A385-5D43B83A481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2F56694-39CD-4435-B099-AFDA3CA5D3D2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F2EC1EA0-959A-413A-9F34-D6E64DC99F9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DAEEB58-B7D4-42A8-A93A-23E81A45040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B9FA2C2-F4A1-4F7A-B5C7-513FF166B94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40167B1-7474-4FC9-88FA-7C0097F96F9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1151E41-BC98-47FD-9326-57998EE84DF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6610C32-5AD9-4DE5-84F0-6384F9ECE9E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A2F3F22-9CE1-4A3C-ABAD-F40D2146207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7707337-E470-49CB-AFB1-95DC4759CEE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E68402BF-2055-48E9-A071-386455495F6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B64397-7CE2-4A93-A345-20E6BDD606C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4FF1AF2-FC49-4894-853A-400926C53CC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868D0B7-095F-433C-A316-E28B55CC67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5B6DC68-78CD-440B-AC2E-0E06E244879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D227A2B-5B59-4E5A-B556-786CEF31CED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EFE7DF-F5C1-4794-A597-ABB65ECEA88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D6B7D00-471A-474F-87F7-E040DE734BF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77730B5-E6D3-46CC-B6C3-1FFD544065B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2434CCF-148A-4486-B1B6-02E24A848A2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A72F0A6-14D9-4D91-8EF3-0274F0821C7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1B8ADE56-5C70-42CF-A91E-09F8025771B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3710FF-E5F2-4688-B2A0-1912B10A8B0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8D9C4C5-3295-4717-8FD9-44B1C663599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A60E3ED-9302-4558-B58E-826D68795AA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29720F4-9782-4569-9E6E-5F352044EE7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7CA1687-FC92-4990-BEF3-36F003BE91D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601B0EE-B81F-4A88-92D7-CB874AFB66C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6CB2F89-505B-4F4F-847F-571ACBCA01D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B102E24-BC0F-4265-B931-B108AAE4DA9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5C453D6F-4F86-40CE-94E9-9E55A9E7C19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30B5A1F-88B3-49BF-A64C-CE9FCEE649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172DCA2-97C3-4B22-BA44-EC1804EB1D7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AF33937-AABD-46C5-B5D9-D39CCEA49D6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FD967BE-6D75-429F-9087-A7A3D59424E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EC0B9F6-2802-4722-BF0B-05A223863D1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DFC5747-823F-4848-BF32-4DD72DBDF82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24F83D4-121C-4BAE-A87A-66165A0C099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B4FAA37-9953-4C21-BE7E-0404E83375F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11FF04E-64C3-4655-8853-ADC12302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48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的子程序运行时所见内容与在实验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中相同，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的子程序运行时所见的密文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总是一个模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二次剩余，其均匀分布在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上（想想为什么），与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相互独立，所以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1]| =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是困难的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可忽略，故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可忽略，所以定理得证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4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301681E-A1C1-46B7-B738-B8FDCF5DAB0D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6F4264-1E58-4CD9-948A-49571404E31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991EAB7-7D1F-4474-A0CC-D0063F37920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329662E-694E-413C-A22F-58F80BEFAB0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FB3398-63D4-484D-8CCD-9EF38592E913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</a:t>
              </a:r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同态性质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EC6D428-4D1F-41F2-B40C-0E135F27E31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373646B-4410-4AE0-AC53-9252A723C30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E18F09B-5CCD-4F2A-86D4-7BBC70FB994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C55E916-B7BB-4926-8A24-B07A7D45EF3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BA0364C-7D21-4B4B-ABD5-3A2D6DB6B05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8C8E29A-9A4D-4127-A316-DAD86BA0D12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A38B8AE-FECA-4DD6-B5AD-A27F9234CEB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540EAD6-7D94-4A1F-8145-0352558C7F9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368BFDB-68AB-4A7D-B015-52E719F8511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A0ADD2C-AA72-4A55-B76E-731F11BBCB9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B8AFA3B-D315-4493-9015-4881248DF44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C1098A6-C0CB-4403-82B8-E8E83FB6BE0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FB015A3-AF94-493F-BE80-558AF8939C8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A7F1CF5-EF31-4E4C-8F47-AB63B03A543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2465242-ED9D-431D-95D2-36F4F78A7A3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03BF2B5-18E7-4CAB-9FB2-883B4E88F65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6449422-4644-4C17-9433-76EEFBDCC3D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1AE9BAA-6E73-4259-843A-F15459648D1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786E4E9-9A12-4C42-B56D-3C9A2814024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38645DC-FB4C-449E-A0A6-28C966F8587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A14C2EC-7C8F-4A84-9000-71E0BBE7A34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9834C17-DA51-406D-8399-43E849CA53E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111397F-1074-4821-9758-42B49B3BA03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8C157D4-7F0D-4D69-89CD-0588D70D31C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38055E0-9165-454A-8E93-0ECF933A2AA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14F61F99-5315-48F7-B1D8-D27723C1744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50CD76F-B36D-4AC3-9A66-C58A29CF7CF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E137828-50F4-458B-B162-8FBFD84D4E3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EF72E9C-3230-4A5E-8ED2-22B86EA2BB9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55C2AC80-7D3E-4AE0-B80D-963A118E776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4BCD331-A593-4771-B79C-40E8F0498A1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6CB9370-7201-4884-A8F9-BB4D7FA6C17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9783CB4-11F3-496C-B0A9-20EBA2C9F28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94B028C-5BD4-4A2C-896D-C5247481E9D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CBC3A71-801D-4575-BF4E-F4482947973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E1775A6-8854-4896-8B40-C11F63009CA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5EDC92E-8BCC-4605-A64D-F717C8CF461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5F5911C-7A64-48E3-B4A2-50438D1ECDF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3735C994-68F5-4BF0-A313-71C077422D1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D6A18E5-D2F8-4EA6-A760-2B860E3BC50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940E09F-83CC-4877-96C8-95B8AD23E230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AE3A56C-9948-412B-80DB-DABBC340541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1A387E-2E35-4387-A170-93F5495163B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0B5ABF1-A0A9-4F9A-B3F0-8711C075F12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D4D9955-88E5-4A94-9DD7-87E82B3674D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2732AD9-C4CB-4BE4-883D-12838ED8BA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4A66EE2-4E57-44DB-89F4-0295B15D760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75E2E1A-6F2B-40A3-902B-A58A3B62413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EEF3405-7A49-4F95-83A7-68603004C7A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372D4D3E-B3C1-40C7-B8B1-9957C03DBE9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8AD578B-7E4F-4B28-A93A-44EC08CD190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2A53675-A3F3-4F61-A69B-B6118DD5468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0C21E19-7F3A-4021-A7EC-557F5EB9CB7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2D6E4D6-3022-4A9B-B7CA-7BC8BDB0742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B792FAB-8F13-4920-A473-91264D04807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59DEAF8-3ECF-47EB-B804-3A9BAED5D90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FD7446F-46F2-4CD7-9B4F-4B8C60F1D7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52ECFC1-D8B7-4740-BFEE-493BE67056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BAB9791-C6F6-48EA-B6F2-44D197C47E4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9" name="文本框 2">
            <a:extLst>
              <a:ext uri="{FF2B5EF4-FFF2-40B4-BE49-F238E27FC236}">
                <a16:creationId xmlns:a16="http://schemas.microsoft.com/office/drawing/2014/main" id="{E71ACE77-C4CA-4DC9-AA95-F2074D68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令群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的群运算分别为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⸰</a:t>
            </a:r>
            <a:r>
              <a:rPr lang="en-US" altLang="zh-CN" sz="24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⸰</a:t>
            </a:r>
            <a:r>
              <a:rPr lang="en-US" altLang="zh-CN" sz="24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⸰</a:t>
            </a:r>
            <a:r>
              <a:rPr lang="en-US" altLang="zh-CN" sz="24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⸰</a:t>
            </a:r>
            <a:r>
              <a:rPr lang="en-US" altLang="zh-CN" sz="24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被称为从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homomorphism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2F16586F-8601-4595-94D8-CDB5FDBA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171597"/>
            <a:ext cx="9465923" cy="338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同态性质的应用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同态加密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Homomorphic Encryption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以确定性加密方案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为例，其中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（概率加密方案为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(·, ·)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(·; 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任务：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无法“揭示”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的情况下实现运算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⸰</a:t>
            </a:r>
            <a:r>
              <a:rPr lang="en-US" altLang="zh-CN" sz="24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，交付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：用</a:t>
            </a: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的群运算计算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⸰</a:t>
            </a:r>
            <a:r>
              <a:rPr lang="en-US" altLang="zh-CN" sz="20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，返回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⸰</a:t>
            </a:r>
            <a:r>
              <a:rPr lang="en-US" altLang="zh-CN" sz="2000" baseline="-25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9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同态性质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F5BBA79-53E4-4A35-98CD-6DFBF4C9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90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Goldwasser-Micali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方案的同态性质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同态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明文空间为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，运算为“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”，模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加可以被视为“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密文空间为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，运算定义为“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具备性质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6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该密文是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的一个有效加密，因为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0 mod 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，是二次剩余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，不是二次剩余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F71D7-4612-4A49-A370-880D2B8D4E47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716D653-A8F4-4D57-A943-0137CD1650B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A2174BDC-18F2-4342-988C-083EF96C2DA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E1107C7-2038-4A9E-98A0-7FD0F61F86B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B6A286B-4B0F-4595-94E4-C51CAFA05FCA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Goldwasser-Micali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应用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0C592E3-2831-43F5-AEBA-814C210F65F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F501E2A-779B-4782-90BC-EF8036ADEDE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F6CB110-66D5-43F4-9668-CF3F694C4AB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5B10CE7-A6AC-4395-8B53-5692ADD21AE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200A5E5-751D-4A58-A3F8-CEED763329B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DC90F66C-8AD0-432C-9128-FD891767C5A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6BEE19E-26D3-47AC-8145-B44554D6AFD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334FF73-7075-4614-B5AB-CC37EF47D88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9BE78775-47C1-4860-8EEE-E003C89A113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B9B7825-75C2-4A07-B97E-3379DA40D1C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F1A8EFF-9FF5-4FE0-8393-23720435D95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AFBB3C6-F184-4AFF-A88D-B3042F59442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C24B1D6-445F-455F-8008-34392E266D5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69C42EE-D9C6-4CDD-935D-9E3ABD51F68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FBC6975-1C7F-473A-A4B4-45148A1CDAD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0D1BCB4-41F4-4DB7-8201-E6CDFBBBA6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06D8ED58-8E54-4D6A-B14C-064F9A048B3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78BD1F6-67BC-4E60-9427-B36ACD0ADD7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4014D51-BDE5-48A4-AED1-AD23D87B0F5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A6BA3B7-0002-4A1C-9ED2-E2E7F2B5EC5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DBD6E1B-E740-472F-874F-C989E8F5873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C89D310-B32E-429F-B3EE-7ACEA9CD601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4C2497C-B558-483A-B25D-92378D81EF3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D90C8C8-58A4-4DD2-9A21-278BC382FDC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D5A8F-A2EC-4D70-AF65-B617FFC31EE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52A7935-EF6F-45B4-973C-113C9298089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C9EAB71-D11F-4B23-9EE2-3E950257A6D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63058662-1E18-4950-ACFA-AEB1C5473F7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DFA3067-2AE0-4779-B5BF-1C20E7A2EAF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04C0B9B-1685-46D9-AD22-AEA81216D32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38FA77D-43F8-435D-8B61-AA11DC0BBD6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3F56E92-E115-467A-A913-AFF4C01F7AA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35E2E97-F7BF-43CB-B189-A3B09A246C7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6FC8CB0-07A6-416F-8EE8-F85210C95D9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3DB045D-005E-42CD-A8D4-9CEF9B9C414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D3DDD045-A41C-4487-A050-65969A54CF7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FC05026D-B85E-4421-98F0-2B9DBF0A104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DBFB2DE-AE8B-4AB3-A119-FD0A4FB948C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1804E3FF-4D07-4F30-8AAA-27B69514CBA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13DEB7-6E1C-4324-B1E8-24181937007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4D5619D-D0A1-44C3-B0C8-29006B4583B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A37A042-A35B-473C-BBC6-65125549A09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75137D4-1330-4957-BC4E-FF00BBCB038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9DB9C3A-9721-4F8F-A313-CD7F3BC1859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673C039-C8D5-4A9A-8683-495AC67A72F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6CB4C7-9514-49C6-A4CE-9C16C48EE9F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49AA0D0-A9AB-4EEF-90B8-617FEBA8704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5FCCF9C-1B82-4669-8663-E87AB324A97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3AB88D4-DC06-45AE-89FD-ECA9DE09565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12670D8C-6425-422C-A8A4-F53247D3E4E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17310FD-0E4A-47A5-8BC8-6CD39BE75A6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4179F17-6FB2-46F8-A45E-F85E504A068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93ED013-A3FC-4B07-AD46-2CA1296C2F0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4C27854-AAD3-4D56-A76C-D68E194D7DC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D2EF7CD-1E50-422F-A20F-8C04F349C64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3E523B0-D340-4823-87CB-3B98AC20EE5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C2E4CDC-4197-4252-8270-3413E1FED39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B42FE3B-4279-40A1-9796-BAA493ABEA7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42A3ECE-C250-4C3B-A1BF-DAE4682C437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66CEE1F-3B7C-4394-B6A2-48E90B83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安全整数比较协议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输出加密比特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264018FA-0B54-4CB7-A5E3-3B5E9DF4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55" y="2856465"/>
            <a:ext cx="3440892" cy="3723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225C5F6-26D0-4343-A0ED-369B2195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53" y="2856465"/>
            <a:ext cx="3599478" cy="3723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3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BDD5A22-FE98-4ECE-8B97-177707EAE4A9}"/>
              </a:ext>
            </a:extLst>
          </p:cNvPr>
          <p:cNvGrpSpPr/>
          <p:nvPr/>
        </p:nvGrpSpPr>
        <p:grpSpPr>
          <a:xfrm>
            <a:off x="1140300" y="3117278"/>
            <a:ext cx="10226548" cy="784639"/>
            <a:chOff x="3381628" y="1781580"/>
            <a:chExt cx="7484559" cy="5742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852DC8B-1C34-4355-903C-73041F08A55B}"/>
                </a:ext>
              </a:extLst>
            </p:cNvPr>
            <p:cNvGrpSpPr/>
            <p:nvPr/>
          </p:nvGrpSpPr>
          <p:grpSpPr>
            <a:xfrm>
              <a:off x="3381628" y="1944090"/>
              <a:ext cx="7484559" cy="124619"/>
              <a:chOff x="2171700" y="3979862"/>
              <a:chExt cx="7484559" cy="12461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4E810CC-92C6-4E35-A641-10305A76D73D}"/>
                  </a:ext>
                </a:extLst>
              </p:cNvPr>
              <p:cNvSpPr/>
              <p:nvPr/>
            </p:nvSpPr>
            <p:spPr>
              <a:xfrm>
                <a:off x="3226593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D94505E-C9A4-4740-A033-14B600147991}"/>
                  </a:ext>
                </a:extLst>
              </p:cNvPr>
              <p:cNvSpPr/>
              <p:nvPr/>
            </p:nvSpPr>
            <p:spPr>
              <a:xfrm>
                <a:off x="8476748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CF206C-2855-406C-A118-BD81086EE29F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 flipV="1">
                <a:off x="2171700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C08B46F-699F-4F65-9080-5A12CFCFE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366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C69E53-6EED-4EBB-B0E4-30412156C3FA}"/>
                </a:ext>
              </a:extLst>
            </p:cNvPr>
            <p:cNvSpPr/>
            <p:nvPr/>
          </p:nvSpPr>
          <p:spPr>
            <a:xfrm>
              <a:off x="4740169" y="1781580"/>
              <a:ext cx="4840476" cy="57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EA1DB"/>
                </a:gs>
                <a:gs pos="100000">
                  <a:srgbClr val="00286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06F3C3-E661-4257-9F28-39A0C5A36EA3}"/>
              </a:ext>
            </a:extLst>
          </p:cNvPr>
          <p:cNvSpPr txBox="1"/>
          <p:nvPr/>
        </p:nvSpPr>
        <p:spPr>
          <a:xfrm>
            <a:off x="3128600" y="3155654"/>
            <a:ext cx="665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       </a:t>
            </a:r>
            <a:r>
              <a:rPr lang="en-US" altLang="zh-CN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4 </a:t>
            </a:r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公钥概率加密</a:t>
            </a:r>
          </a:p>
        </p:txBody>
      </p:sp>
    </p:spTree>
    <p:extLst>
      <p:ext uri="{BB962C8B-B14F-4D97-AF65-F5344CB8AC3E}">
        <p14:creationId xmlns:p14="http://schemas.microsoft.com/office/powerpoint/2010/main" val="41794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Blum-Goldwasser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加密方案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Blum-Goldwasser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9257679-E408-40FA-B990-BA23C853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86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Blum-Goldwasser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，执行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随机选择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BBS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生成器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2, 1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⊕ </a:t>
            </a:r>
            <a:r>
              <a:rPr lang="en-US" altLang="zh-CN" sz="20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：给定输入私钥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利用私钥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，求解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次方根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同加密利用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生成比特流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⊕ </a:t>
            </a:r>
            <a:r>
              <a:rPr lang="en-US" altLang="zh-CN" sz="20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1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F865F59-E9C4-47E0-8A72-0CD7122EFCD4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05F094-8357-4CDE-9852-AC1B13A2FF7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42AF71A-B211-465F-B0AD-F616B4AC947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C3F1681-5F2F-46E0-9C42-210C189E666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55461AE-9D34-4ADF-97C2-366E5298849C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Blum-Goldwasser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数论基础回顾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27B6CD8-5873-433A-9A41-EE340D49534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DE37249-869A-4960-A830-12D7E566B88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9550A1F-D1BA-4126-9E3A-E9EDD39E664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9E9DD22-D3C7-468E-BFB5-F270036C4B0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2F43183-C31F-43F9-829C-A91A95F8A55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DF4E3-8AEB-4A4B-9412-E73235BB21B5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001BFA3-1086-4306-8B05-361998AD8B1F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2E749F4-CE08-46EB-88C4-CB40ED0BA1E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5D71288-F1DC-4E45-8A05-CEB3CFC8C50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1F31535-4273-4A1C-AE40-5F690E3D731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AE74CF0-EB2C-439C-AC9F-2FF259FD81E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309AA9-01F6-4A82-AFC7-D4816A70DC7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D20297F-0D56-41B3-9C25-712727C098D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45AE3F0-75F5-4B3F-94D7-C500C6304B9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DBCC169-A367-4937-916F-798A989875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6D62EF5-6DFA-4060-9099-225FD7D9F57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1885254-CBEA-4092-A691-94D61A09967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E6B0F08-B21E-4104-8C5A-B460862D6C4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A586FCD-FA10-4CD7-AB09-410546372FA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1643F05-BC1C-4F1F-BC79-EFA2CABF682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73C9EE8-D43E-4EF8-91F9-A70BCD8308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0CAA52E-29B4-4473-AA52-806FDC4F548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ECFDF21-0D88-481F-B10B-765E071EF1D1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5D04EC0-A87B-48C9-A92D-DDEFCCD2E42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F35F1C7-594D-4544-A3DF-BFFD6046725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7887117-4DD0-410B-8DFD-D94D89592DA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B51A447-94C5-4B54-9CD5-D88DCA6A06A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3FC79B30-A351-479B-9EE6-EAA7C21EE41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3B36E87-0A6B-4E4A-80DD-5AE32288A4A7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270C11F-D545-498E-B985-E08A99FD6CE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3BF0A48-D74B-43C4-8697-E2D95753712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EAF3F21-A005-45C6-908C-FCD9E4C863F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B40B3F3-DBED-4D5A-AEC6-02EDAE36889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2DA71BC-FD0C-4BB9-B6FB-0770D6F341C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3A99913-982F-4552-8DF8-2C3D803911D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17BEFB41-ABBC-493B-8A9E-579B359C21E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0B8F68F-29CD-4ADB-B62E-72890AE160A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43C86CF-0787-402A-846D-7FB553A88BC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9F1C5D4-D25C-4B09-A93F-9B4B1E53C7B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3EB5215-D73C-4002-BA25-52F8CB5C1D5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87E5DE2-2A44-4848-AF65-0F0A3DEED3C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6523F7C-FF66-4D2E-8086-D9F5122A44B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19D750B-382D-426C-ADBD-3221D6784D1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8E6FAF4-5514-43D9-858B-F36DE5268EF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4045692-D297-4731-8A81-C422836B923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83DAE7C-1D66-4154-9660-4388838C2B2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EE9C888-8750-4D28-9346-929B6F03E19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F52AD02-06A2-4C69-A284-9DAA94A9D84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F581AC2-A9D8-46DD-BF89-C8E8A17A022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6C6F32DE-481C-45DC-840A-B60A55CF4FE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AE67839-3C6B-400A-9C26-2473A5AE556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6D01E52-5138-4507-A6DA-D83CC65CFAF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EFE7A3-7CCD-4065-A03D-657FB652D25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83656E4-8481-4963-9F5A-78ECA43B447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351FB5B-DE73-44C6-AA71-22AA30262AA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CF68CBF-E323-4566-A231-4714E4EBB48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138CB51-DF8C-4CC5-B143-5E76A2BA35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4B28DE0-BDE9-44BF-97C3-8A73CA3B707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92A882F-824C-4D0C-A79A-96952E7B29B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237F5B2-19A2-4D57-9182-4F2CDA24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05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素数模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的平方根求解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求解满足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 mod 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是模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的二次剩余，所以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-1)/2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4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+ 3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+1)/2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+1)/4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就是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的一个平方根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B64BCD3-1F2A-4D4F-AA62-F657157F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686138"/>
            <a:ext cx="9465923" cy="227055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为不相等的奇素数，令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二次剩余且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为不相等的奇素数，且满足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 mod 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，此时任何模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二次剩余都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恰好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有一个平方根也是模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81A329-B81F-4CBD-A0EA-B88CC1AC5B30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F5CABA6-3717-47AF-9977-999F6C669E1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37DCCBE-4FDB-4C27-AC8F-03EEB4CA224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43A70DB-1C0D-4A85-998C-17D339E6693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1C80A00-5B07-430F-A653-BC06472487FE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Blum-Goldwasser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正确性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3FF5A60-D2C9-4B18-8409-9ED2C47444C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7DF4AE4-1F27-4F57-97DE-C76A64BA86A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E95320A-5775-4057-9FE7-523A331AE73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AAE272F-1263-43B3-91AA-E0690C27F3C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61AD52F-8237-441B-B98A-5C917AF841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9B1BF2F-35DE-4DEE-84C1-1D5622220B75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B758C47-5387-4904-B469-B7E4789CF01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78C8785-3F33-4D0C-A258-143B81BBE69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4DCFC9A-C47D-4A5B-9A88-B8C4D49FAE1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A73AD50-3B65-4951-BF77-8FD77A5A870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3C43E19-D166-4A74-88E4-007A9D7C652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73A57DE-C04E-4136-8D36-383D8EF6A75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C0D957-F375-4CC1-8910-CFCD0E70885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C615C3E-44BC-4D72-BE1D-6762C5C68F75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38521E1-F861-4F31-B846-123B9727D30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93CC17-A90A-4420-AD9A-5DC12E9D3AD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1B0A51C6-AC98-4122-BE8B-8D18F7137F5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4DF30C3-0965-4610-A05E-3F128E16130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77806BA-706B-4E50-ACFA-5A6EE7CDF0D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EB1DAE8-EAC9-486E-9575-B3AFF80D215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BC09D0-A9A3-49C4-8D47-C1B8854F8B8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A16397D-E68E-4D3F-B124-9B00DBFDA74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4C7A569-7E39-46CE-8FE4-09B804CBA30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DB9FA9D8-0F2D-4777-8972-64D46363BD8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6588636-79BD-4042-BBBB-E00E549897D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11F5C86-1DA5-4872-8276-5C7F95AE0DA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7D37ABC-A598-4EA1-8FE0-90DA46B3A3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F6DE08F-5AF6-4EF3-8089-17916D93EDF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338034-5D5C-4E2E-9859-DFA3755A5A3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A3A52B0-8B90-4B96-B1BF-4C20876F9A5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35F3717-518D-4194-9B74-6351DE5BA90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F24ECE3-9E71-4DBB-ADCE-DBCDC08C4D7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669E61A-5334-42B9-A1CE-16DEDD57B0A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EA7AFB0-9183-4D13-B449-F3CC8ABD341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50EBE06-ABD4-4686-9831-C48A7051073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97DC55B-52CC-4012-9848-1B5CFF3229D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943532B-6C11-43F9-B663-4ADD898D467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29445A22-FEBC-4B89-8F7A-EA8B5EF80EE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700B485-E822-4281-9ECA-A0AB9986C8F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2704974-445E-4721-B860-A419A815A7D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EF84AB3-987B-43D2-A984-99805D3126A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8D4E488-E27A-4395-A6E8-52F144310FA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6DB9931-792F-4568-904D-4046711B36F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9BB06EC-6C77-4CC8-B817-908557C9FCD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D44B167-5486-4A18-A336-F1688389E2D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6A24605-04B0-4754-8DB1-3BF661940E1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2073DC2-249C-4C33-9CEA-A3E89FFB9B9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17B52FF-7B75-4D78-A6F2-13D51BB71EA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0DBE5C6-247F-4968-9A77-11DDFFA4482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69C4670-9790-42F0-B6F7-E169A66EFA0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EB79813-A6FF-46A8-AAE9-571FDDE5156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0F4D39E-F06E-4B61-97DB-8DDE99AC5EC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DEF7AFC-0D81-4A31-A925-6B980FB48C7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DAE6039-E167-409B-B81A-7824DDB031A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55D0546-4FE1-4AC7-A082-D5880D40D69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4E47D2D-6044-4320-A753-8126D8193AB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1E620B3D-1882-492E-89FE-A58AE6DA5A0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F1A6110-C086-483C-A6D8-A1622E94CF9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AE5C083F-2F12-4576-B93F-D39548B49ED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2FA8431-FB60-424C-ADD9-2E842F0A1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获得的参数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 mod 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的已知的情况下，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6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很容易求解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（中国剩余定理）同构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...,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的二次剩余，故有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+1)/4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同理，其中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+1)/4)</a:t>
            </a:r>
            <a:r>
              <a:rPr lang="en-US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+1)/4)</a:t>
            </a:r>
            <a:r>
              <a:rPr lang="en-US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)+1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通过同构映射还原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5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C2EDA91-88C5-40A6-B0B8-6E487C0F46CC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601E80B-5A4E-4BAB-B070-C62E977BC01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2D4CCB7-33EE-47C4-837C-93C2B2B0984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137A4E3-00B3-47CC-902D-007A8528C88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E77AE00-EB85-408A-A836-8D9A08C48B46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Blum-Goldwasser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例题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37450FC-8066-43C0-9D48-1EC6480DD1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F34D4AF-4519-4906-89AD-EB1A726118C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527736-D6B5-4DAB-B805-E9D2FC2B0B2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BC672EE-C3AF-4762-B369-9574B7EDC20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2715850-1518-40F9-B0D2-893D055738F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45207CE-8A0C-4AF6-8B5B-FF425153E75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1D260FE-67B6-4978-8B50-8D7D9F0822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64390BB-C702-46D2-9F06-C8B4261848A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19A639A-7B0E-4A26-8195-59E3A44C984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D25FD4F-AC53-4E82-BD5F-C288E5BD874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7CFF035-4468-49D8-B9D1-511014CE463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355D04BD-6816-4F97-8012-408E107B12A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519DFBC-0E4A-49AA-9CD7-E136D0684EC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E733273-50C7-4EEF-8A36-4F755809BCC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5D1A438-1285-44FA-B8E7-4965B1E2A09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16E8445-7ADB-4A6C-99E4-6897834C1FA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645EF6E-55CC-4BEF-A45C-C8CAD32E3BF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7EA8FD1-8330-4F98-9CF0-91E4AC5DFE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1C472F3-C749-41D0-A6F2-A9B7E4841F6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100BCA2-CB8D-45E0-B106-0F1833DAD1E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8A06B54-C2C1-49BC-99E2-1574EE6F853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D67A05E-530A-4FE9-9D0A-8E717D073D7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FEB8B1D-39F9-4CFB-BAD7-F3D35EAC65D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2A453CA-B398-4206-AFE6-236DC96182D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66EC54D-3E8C-4533-B005-E132AEC3634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1D8141FB-3DC9-4AC4-A1C4-4C3A967E9E9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A2DAE57-F3EC-4119-BF78-F58BAA68B12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5A5C3FA-26F0-4DF9-A817-0AA9E75E2AA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F2EF7F5-532A-4287-9D32-1E88DC809B6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94B2D6B-482B-4617-A558-E5D82EFC9FE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49BC1C9-D79A-42A5-AC82-CEE20AA03D5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89056F2-8CB3-4F1C-A774-50A7F359BBD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6153F17-98E3-4747-8121-BE89F351C4D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C2D4989-062D-41C4-877C-95C94D402FE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50C7E15-7850-42F7-B1E0-575D8E897CD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6EAD07D-BA5D-43F0-838D-DD41C91025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859163A-98EB-4D57-8FF4-6F524D1F2F0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B3DE63B-69B5-4549-B356-9B21C5E1E19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74F4612-A8A0-4EBF-BF4B-68A89EF9E1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4F91E7B-882E-469C-9044-32A8D43B217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7466842-940D-48DF-93D9-6C6B7B265C7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69893F5-A7D0-422D-844C-538ADF234E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344EEC9-2745-498A-9947-1E66C1D427F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74944B3-430B-4E2D-85E6-9BDD2E384B9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83D31AB-C32B-4BA8-A144-E306A213F6D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069D924-7D58-46C1-9899-9C6969F34B1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FB09B5DF-E23D-4ABE-959A-9FAA6DA066E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A921AFF-E5C2-4833-84F8-9B7E946916B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46C05F5-F163-4C1E-8114-C1C95D3E2A6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C10C2CE-8E53-48A6-91E3-89811268AFF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965E980-7CB6-4F7F-8D70-73355CDD2AC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8CDAD87-6E49-4ACF-9443-485B29C9797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9894CE7-0434-4EB4-A39B-109CD7021A1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AEE6D4D-52D7-4781-AD34-F4DAE63304F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0DBF5DA-A381-45C1-8A1E-FF31791F829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E85F5AA-F974-49FE-94DA-9AF6457830E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3BCBFE6-5207-4B60-9DD8-C7AC5EAE569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AFAC2B4-6F14-4B94-BA78-717091BFA0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C052167-011B-47B6-A28E-B6A5180D04A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EAF5DCF6-13B3-486C-8B80-F3472B333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7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8.8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获得的参数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(192649, 383, 503)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得到公钥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，希望加密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1101 0011 0100 1110 1101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20749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1100 1110 0001 0011 1010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94739 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(0001 1101 0101 1101 0111,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94739)  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持有公钥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，希望解密以上密文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((383+1)/4)</a:t>
            </a:r>
            <a:r>
              <a:rPr lang="en-US" altLang="zh-CN" sz="18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383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96</a:t>
            </a:r>
            <a:r>
              <a:rPr lang="en-US" altLang="zh-CN" sz="1800" baseline="6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382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383 =  94739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266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383 = 67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同理可得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126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通过中国剩余定理同构映射还原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，可以得到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=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20749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得到密钥流后输出解密结果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9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C2EDA91-88C5-40A6-B0B8-6E487C0F46CC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601E80B-5A4E-4BAB-B070-C62E977BC01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2D4CCB7-33EE-47C4-837C-93C2B2B0984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137A4E3-00B3-47CC-902D-007A8528C88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E77AE00-EB85-408A-A836-8D9A08C48B46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Blum-Goldwasser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方案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思考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37450FC-8066-43C0-9D48-1EC6480DD1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F34D4AF-4519-4906-89AD-EB1A726118C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527736-D6B5-4DAB-B805-E9D2FC2B0B2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BC672EE-C3AF-4762-B369-9574B7EDC20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2715850-1518-40F9-B0D2-893D055738F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45207CE-8A0C-4AF6-8B5B-FF425153E75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1D260FE-67B6-4978-8B50-8D7D9F0822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64390BB-C702-46D2-9F06-C8B4261848A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19A639A-7B0E-4A26-8195-59E3A44C984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D25FD4F-AC53-4E82-BD5F-C288E5BD874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7CFF035-4468-49D8-B9D1-511014CE463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355D04BD-6816-4F97-8012-408E107B12A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519DFBC-0E4A-49AA-9CD7-E136D0684EC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E733273-50C7-4EEF-8A36-4F755809BCC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5D1A438-1285-44FA-B8E7-4965B1E2A09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16E8445-7ADB-4A6C-99E4-6897834C1FA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645EF6E-55CC-4BEF-A45C-C8CAD32E3BF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7EA8FD1-8330-4F98-9CF0-91E4AC5DFE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1C472F3-C749-41D0-A6F2-A9B7E4841F6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100BCA2-CB8D-45E0-B106-0F1833DAD1E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8A06B54-C2C1-49BC-99E2-1574EE6F853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D67A05E-530A-4FE9-9D0A-8E717D073D7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FEB8B1D-39F9-4CFB-BAD7-F3D35EAC65D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2A453CA-B398-4206-AFE6-236DC96182D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66EC54D-3E8C-4533-B005-E132AEC3634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1D8141FB-3DC9-4AC4-A1C4-4C3A967E9E9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A2DAE57-F3EC-4119-BF78-F58BAA68B12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5A5C3FA-26F0-4DF9-A817-0AA9E75E2AA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F2EF7F5-532A-4287-9D32-1E88DC809B6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94B2D6B-482B-4617-A558-E5D82EFC9FE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49BC1C9-D79A-42A5-AC82-CEE20AA03D5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89056F2-8CB3-4F1C-A774-50A7F359BBD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6153F17-98E3-4747-8121-BE89F351C4D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C2D4989-062D-41C4-877C-95C94D402FE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50C7E15-7850-42F7-B1E0-575D8E897CD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6EAD07D-BA5D-43F0-838D-DD41C91025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859163A-98EB-4D57-8FF4-6F524D1F2F0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B3DE63B-69B5-4549-B356-9B21C5E1E19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74F4612-A8A0-4EBF-BF4B-68A89EF9E1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4F91E7B-882E-469C-9044-32A8D43B217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7466842-940D-48DF-93D9-6C6B7B265C7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69893F5-A7D0-422D-844C-538ADF234E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344EEC9-2745-498A-9947-1E66C1D427F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74944B3-430B-4E2D-85E6-9BDD2E384B9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83D31AB-C32B-4BA8-A144-E306A213F6D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069D924-7D58-46C1-9899-9C6969F34B1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FB09B5DF-E23D-4ABE-959A-9FAA6DA066E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A921AFF-E5C2-4833-84F8-9B7E946916B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46C05F5-F163-4C1E-8114-C1C95D3E2A6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C10C2CE-8E53-48A6-91E3-89811268AFF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965E980-7CB6-4F7F-8D70-73355CDD2AC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8CDAD87-6E49-4ACF-9443-485B29C9797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9894CE7-0434-4EB4-A39B-109CD7021A1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AEE6D4D-52D7-4781-AD34-F4DAE63304F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0DBF5DA-A381-45C1-8A1E-FF31791F829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E85F5AA-F974-49FE-94DA-9AF6457830E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3BCBFE6-5207-4B60-9DD8-C7AC5EAE569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AFAC2B4-6F14-4B94-BA78-717091BFA0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C052167-011B-47B6-A28E-B6A5180D04A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5EB42AC0-E827-4409-82CB-BF2E131A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2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Blum-Goldwasser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的安全性基于？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答：判定性二次剩余问题困难性假设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：类似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Blum-Goldwasser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基于秘密流的公钥密码方案具有更一般的形式吗？如果有，它的本质是什么？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：所有公钥加密方案都是概率加密吗？确定性公钥加密方案的存在有何意义？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：若要将确定性的公钥加密方案修改为概率加密，可能实现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吗？如果可以，如何实现？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44274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整数分解与</a:t>
              </a:r>
              <a:r>
                <a:rPr lang="en-US" altLang="zh-CN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1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E79E19F-36B1-4A28-BBAE-FC14593C0119}"/>
              </a:ext>
            </a:extLst>
          </p:cNvPr>
          <p:cNvGrpSpPr/>
          <p:nvPr/>
        </p:nvGrpSpPr>
        <p:grpSpPr>
          <a:xfrm>
            <a:off x="458000" y="379930"/>
            <a:ext cx="6084202" cy="688062"/>
            <a:chOff x="458000" y="379930"/>
            <a:chExt cx="60842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B2CBD-352A-4248-A57E-D6B64B41121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163D72-1862-4145-A378-F03C8AA1B75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38D28B2-BDA9-49A9-A1A9-D5922E8371E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B76992-89E8-49A9-A3C9-8460AEA2A64D}"/>
                </a:ext>
              </a:extLst>
            </p:cNvPr>
            <p:cNvSpPr txBox="1"/>
            <p:nvPr/>
          </p:nvSpPr>
          <p:spPr>
            <a:xfrm>
              <a:off x="1146062" y="472593"/>
              <a:ext cx="5396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整数分解问题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3F8E03A-B9A9-4C1C-A20B-8DD46DB55C3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489756-D199-4763-8875-D90814BABF0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9C2BA4D-93B5-4809-8478-98C5EBA89AD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C639711-1F7C-46FA-8BFE-A5CF34A9348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7AAC19E-1279-443A-A222-407545B4911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DF364A5-CFA7-4CD6-B0E6-CBD56D2E19D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F57D433-8D0A-409A-ADE8-4C26A0BE326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40AFC76-6A2B-4721-8EB1-E24849F64A1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1B027F6-7F09-4828-8364-ADDBACD34B8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FDE3009-0578-4D5B-9F15-643D68AC90D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D99970B-E155-4CF8-9A59-1D3754B7EDC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3264F6A-5592-4FC3-AA31-9E91E1FE3B3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C0C9AB8-A4C8-4B59-9E7D-5D005D770EB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C153312-EEEA-4CC6-8848-BE286FB00AC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3216E48-F665-4EFF-867C-F0BF62CB8D1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44F0586-DAC9-4512-B50D-DC95CCB58CD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07215F4C-93E8-4059-9B5A-60C8C2434DD2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20C7DC7-04FF-49A9-9B01-040CB65C9F3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03155DB-B298-42C9-8C64-72D5094008F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76CBAC1-0632-4C1C-8CF1-EE14F805C56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1C218B1-BB67-4C9D-A098-78460F7BC1D2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BD508938-3F59-4E0A-BDC2-A152C7A3EC0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6ED14DB-CCB1-40D0-9960-FB0EE95C3A7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762E2E8-2F5F-4960-A369-2C89A993A2F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61D135A-F94E-4465-9B4A-4AE7B0BA308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F090FE21-F1AE-4509-8827-06A10CB0419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0DFFBC6-A1E4-449F-8F02-ADAAEDF696C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446A60D-7941-4615-8D42-E1DA6020493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7C9EB50-5275-4AB9-A308-52A65AE9BF9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1C1D1C0-2BE6-464A-9F5A-30D12D186D4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F34EF86-6679-42A6-B87B-05109865D41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7379FFF-3571-4317-BEE6-0FAF44EF897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8B30CFF-0ED4-47A6-B696-B309D5AA3FD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0E9D413-34C0-4747-B3E2-29485F4412E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861F81D-2D43-417B-B610-A1219C3E027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B554D9D-11CD-4912-ACB5-6E4571C1DEC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F1314F7-4B9B-4BA5-AED8-343961FD80A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55AB0AE-FC9F-444E-9D42-8526DA0E475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BE85CD2-4C48-4204-90C2-A876FC3A4B6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D8AF75F-0CDC-41F9-BB0D-93F7A55B46E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9A4C466-B159-43C8-AE17-48DC8C7B257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2528D25-AC7A-4617-9E91-97993DF52F4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8B89221-E912-4F1F-BDA5-886346854A9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0BF480A-6DE2-41DC-8267-C65AFF77BDE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41AE1F9-5E3F-44CA-9F56-F5718A780D2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3FD8F84-4E39-454B-B9D3-0293EDA0511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7C95557-5AA9-4FCE-8463-C346840FB8A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F931F3F-FB11-4F1A-844E-349C92918F6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3248BD6-5B04-4EC4-8EB0-E304C532CC6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34015A9-5D03-4E77-A233-6537344F21B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B7E219D-5018-4C5D-BC4D-612CB34FCE7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1469780-30C2-4681-A1F7-5A06D6465FB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BD73F37-C443-44F9-A650-101E5A47C3D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1E698CD-2862-412E-B79D-57842323BAB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88A9238-7801-4CBB-8052-0446D22C2C8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EDBD752-2849-47ED-9E87-CEB989E4ABF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862A081-133B-4BCF-9512-05A73D69ABF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3484693-99C6-45C3-B884-0CF6D437FC1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B771A65-0851-4349-924F-A3AFF3174E3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063DBF8-6FBF-4DA6-A823-A12D728FD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Integer Factoring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，计算得到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，该计算是高效计算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整数分解问题为给定合数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，求解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C87724F9-1A19-4544-8C9E-E8FD6E76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17159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293942365262911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10101023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29100257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很高效，复杂度为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O(|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· 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如果用穷举法分解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，复杂度为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O(poly(|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|) ·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614CEF0-C613-46AC-879C-42C9DDEFEE55}"/>
              </a:ext>
            </a:extLst>
          </p:cNvPr>
          <p:cNvGrpSpPr/>
          <p:nvPr/>
        </p:nvGrpSpPr>
        <p:grpSpPr>
          <a:xfrm>
            <a:off x="1421148" y="4920792"/>
            <a:ext cx="4674852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1278331-F45D-4A22-B50E-9754B3F0966D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DB8EAB1-9B50-4C5A-B77A-7E5848A513FB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54D229E-AA9E-4FCB-935C-354AC9EF53B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FE6F749-E165-4324-BFF2-2E73820CB773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整数分解问题一定是困难的吗？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D8066B5-9B16-4A77-8F7D-F1865846B4A9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AC08D2F-CAA5-464B-893B-C56E10D8563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EB24022E-21A5-4158-B260-AD364C906C4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D3884E6-08F7-49F6-9571-1AB57005D15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73C733-B4D4-4803-89E5-17F16C790D13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整数分解问题</a:t>
              </a:r>
            </a:p>
          </p:txBody>
        </p:sp>
        <p:grpSp>
          <p:nvGrpSpPr>
            <p:cNvPr id="11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399E62F-916B-46D0-9524-31F88AD5C2B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2" name="ïṧḷïḋe">
                <a:extLst>
                  <a:ext uri="{FF2B5EF4-FFF2-40B4-BE49-F238E27FC236}">
                    <a16:creationId xmlns:a16="http://schemas.microsoft.com/office/drawing/2014/main" id="{90ED59AB-A287-42AB-B116-C76299C870D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ṩļïḋe">
                <a:extLst>
                  <a:ext uri="{FF2B5EF4-FFF2-40B4-BE49-F238E27FC236}">
                    <a16:creationId xmlns:a16="http://schemas.microsoft.com/office/drawing/2014/main" id="{55D51F14-10E2-46B5-BE0C-DE60669D605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ḑé">
                <a:extLst>
                  <a:ext uri="{FF2B5EF4-FFF2-40B4-BE49-F238E27FC236}">
                    <a16:creationId xmlns:a16="http://schemas.microsoft.com/office/drawing/2014/main" id="{E19AE306-3EB1-43BB-BC2A-77C9B51F15A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šlîďè">
                <a:extLst>
                  <a:ext uri="{FF2B5EF4-FFF2-40B4-BE49-F238E27FC236}">
                    <a16:creationId xmlns:a16="http://schemas.microsoft.com/office/drawing/2014/main" id="{F030318C-1308-4C3C-B016-83864D229F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ṧ1ïďé">
                <a:extLst>
                  <a:ext uri="{FF2B5EF4-FFF2-40B4-BE49-F238E27FC236}">
                    <a16:creationId xmlns:a16="http://schemas.microsoft.com/office/drawing/2014/main" id="{0969B9A0-E542-4C0F-8B11-225516758FE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Sḻiḍè">
                <a:extLst>
                  <a:ext uri="{FF2B5EF4-FFF2-40B4-BE49-F238E27FC236}">
                    <a16:creationId xmlns:a16="http://schemas.microsoft.com/office/drawing/2014/main" id="{DFD67FE3-F33F-4AD8-B39F-A8267CDCECF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$líḍé">
                <a:extLst>
                  <a:ext uri="{FF2B5EF4-FFF2-40B4-BE49-F238E27FC236}">
                    <a16:creationId xmlns:a16="http://schemas.microsoft.com/office/drawing/2014/main" id="{98569F17-8825-4EB2-A7C6-BFFF0897F7E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sļíḓe">
                <a:extLst>
                  <a:ext uri="{FF2B5EF4-FFF2-40B4-BE49-F238E27FC236}">
                    <a16:creationId xmlns:a16="http://schemas.microsoft.com/office/drawing/2014/main" id="{68E1AE7C-79D7-4BEB-A8D7-C67D2B41EB1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ṡ1îḋê">
                <a:extLst>
                  <a:ext uri="{FF2B5EF4-FFF2-40B4-BE49-F238E27FC236}">
                    <a16:creationId xmlns:a16="http://schemas.microsoft.com/office/drawing/2014/main" id="{83DEBC9E-905B-42BB-BE77-F0B30DAAE7F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sḻíďè">
                <a:extLst>
                  <a:ext uri="{FF2B5EF4-FFF2-40B4-BE49-F238E27FC236}">
                    <a16:creationId xmlns:a16="http://schemas.microsoft.com/office/drawing/2014/main" id="{2C4BE409-E601-4039-8FE8-C890D9A3B71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Sļïḍe">
                <a:extLst>
                  <a:ext uri="{FF2B5EF4-FFF2-40B4-BE49-F238E27FC236}">
                    <a16:creationId xmlns:a16="http://schemas.microsoft.com/office/drawing/2014/main" id="{D8D90B1A-EA4A-4E24-B99E-9A6C820BC45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ļídè">
                <a:extLst>
                  <a:ext uri="{FF2B5EF4-FFF2-40B4-BE49-F238E27FC236}">
                    <a16:creationId xmlns:a16="http://schemas.microsoft.com/office/drawing/2014/main" id="{B8B86136-5CD2-4D3F-B767-C68A1C6A230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ļîḋé">
                <a:extLst>
                  <a:ext uri="{FF2B5EF4-FFF2-40B4-BE49-F238E27FC236}">
                    <a16:creationId xmlns:a16="http://schemas.microsoft.com/office/drawing/2014/main" id="{A19B213E-EBE3-4045-9FD5-3253BE251FD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ṣ1ïḓè">
                <a:extLst>
                  <a:ext uri="{FF2B5EF4-FFF2-40B4-BE49-F238E27FC236}">
                    <a16:creationId xmlns:a16="http://schemas.microsoft.com/office/drawing/2014/main" id="{0169D4E9-FCD1-4F7F-90F1-1AF5020B7D6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şḷiḓe">
                <a:extLst>
                  <a:ext uri="{FF2B5EF4-FFF2-40B4-BE49-F238E27FC236}">
                    <a16:creationId xmlns:a16="http://schemas.microsoft.com/office/drawing/2014/main" id="{B02146E4-B6F3-4B6C-AFF2-A42F745466F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šľïḑè">
                <a:extLst>
                  <a:ext uri="{FF2B5EF4-FFF2-40B4-BE49-F238E27FC236}">
                    <a16:creationId xmlns:a16="http://schemas.microsoft.com/office/drawing/2014/main" id="{5282620A-EC4A-4E80-B4B6-23467F72BAE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ḷîḋé">
                <a:extLst>
                  <a:ext uri="{FF2B5EF4-FFF2-40B4-BE49-F238E27FC236}">
                    <a16:creationId xmlns:a16="http://schemas.microsoft.com/office/drawing/2014/main" id="{4831A56E-CA52-4440-B36C-43A95B8C169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lîḋê">
                <a:extLst>
                  <a:ext uri="{FF2B5EF4-FFF2-40B4-BE49-F238E27FC236}">
                    <a16:creationId xmlns:a16="http://schemas.microsoft.com/office/drawing/2014/main" id="{F07EE9CD-DB94-4B08-8447-9E4B5CFCB61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ḻiḓe">
                <a:extLst>
                  <a:ext uri="{FF2B5EF4-FFF2-40B4-BE49-F238E27FC236}">
                    <a16:creationId xmlns:a16="http://schemas.microsoft.com/office/drawing/2014/main" id="{6C018C4B-F0EE-458D-8281-54F641FF8D8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liḋè">
                <a:extLst>
                  <a:ext uri="{FF2B5EF4-FFF2-40B4-BE49-F238E27FC236}">
                    <a16:creationId xmlns:a16="http://schemas.microsoft.com/office/drawing/2014/main" id="{2A1A3668-7EA6-4527-9D13-D0DE764DF06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ľíďe">
                <a:extLst>
                  <a:ext uri="{FF2B5EF4-FFF2-40B4-BE49-F238E27FC236}">
                    <a16:creationId xmlns:a16="http://schemas.microsoft.com/office/drawing/2014/main" id="{21C7FAC2-A590-4A7C-879B-9273BDAFFE6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ṩḷiḓé">
                <a:extLst>
                  <a:ext uri="{FF2B5EF4-FFF2-40B4-BE49-F238E27FC236}">
                    <a16:creationId xmlns:a16="http://schemas.microsoft.com/office/drawing/2014/main" id="{56AF0799-87AB-42ED-BAFA-38DB7D0A61D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ľíḋê">
                <a:extLst>
                  <a:ext uri="{FF2B5EF4-FFF2-40B4-BE49-F238E27FC236}">
                    <a16:creationId xmlns:a16="http://schemas.microsoft.com/office/drawing/2014/main" id="{F82CDF5C-FF35-4A5B-8197-C98B591002E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šḷïḑê">
                <a:extLst>
                  <a:ext uri="{FF2B5EF4-FFF2-40B4-BE49-F238E27FC236}">
                    <a16:creationId xmlns:a16="http://schemas.microsoft.com/office/drawing/2014/main" id="{E115FACE-6068-4F43-A5BF-5CB2C20AE968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$1iḍé">
                <a:extLst>
                  <a:ext uri="{FF2B5EF4-FFF2-40B4-BE49-F238E27FC236}">
                    <a16:creationId xmlns:a16="http://schemas.microsoft.com/office/drawing/2014/main" id="{349D0AF7-32DE-40DD-AF54-FE769981C76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šľíḋe">
                <a:extLst>
                  <a:ext uri="{FF2B5EF4-FFF2-40B4-BE49-F238E27FC236}">
                    <a16:creationId xmlns:a16="http://schemas.microsoft.com/office/drawing/2014/main" id="{E1FDCEAA-0419-40A8-9D3B-5BCB27EC8E0F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$1iḑê">
                <a:extLst>
                  <a:ext uri="{FF2B5EF4-FFF2-40B4-BE49-F238E27FC236}">
                    <a16:creationId xmlns:a16="http://schemas.microsoft.com/office/drawing/2014/main" id="{FB9EE608-589F-41F3-8B5E-31FB565EB71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ḋé">
                <a:extLst>
                  <a:ext uri="{FF2B5EF4-FFF2-40B4-BE49-F238E27FC236}">
                    <a16:creationId xmlns:a16="http://schemas.microsoft.com/office/drawing/2014/main" id="{CAC45D2F-AB12-49EA-935E-D94249490F2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şḷíďè">
                <a:extLst>
                  <a:ext uri="{FF2B5EF4-FFF2-40B4-BE49-F238E27FC236}">
                    <a16:creationId xmlns:a16="http://schemas.microsoft.com/office/drawing/2014/main" id="{8A9D9F05-5B12-4CEA-B0FE-09EF20EED08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ṩľídé">
                <a:extLst>
                  <a:ext uri="{FF2B5EF4-FFF2-40B4-BE49-F238E27FC236}">
                    <a16:creationId xmlns:a16="http://schemas.microsoft.com/office/drawing/2014/main" id="{0F6BB3FE-AF8B-412F-9CA8-D78F7C35E5F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ş1idê">
                <a:extLst>
                  <a:ext uri="{FF2B5EF4-FFF2-40B4-BE49-F238E27FC236}">
                    <a16:creationId xmlns:a16="http://schemas.microsoft.com/office/drawing/2014/main" id="{1A96C43C-23F6-4D2B-A123-C02C0329E18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ŝḻiḋe">
                <a:extLst>
                  <a:ext uri="{FF2B5EF4-FFF2-40B4-BE49-F238E27FC236}">
                    <a16:creationId xmlns:a16="http://schemas.microsoft.com/office/drawing/2014/main" id="{8C45582C-AA4C-4140-B8DE-C5C04831D39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Slïḑè">
                <a:extLst>
                  <a:ext uri="{FF2B5EF4-FFF2-40B4-BE49-F238E27FC236}">
                    <a16:creationId xmlns:a16="http://schemas.microsoft.com/office/drawing/2014/main" id="{29F55248-A9C2-496D-B72F-BD16B3C387B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1íḋè">
                <a:extLst>
                  <a:ext uri="{FF2B5EF4-FFF2-40B4-BE49-F238E27FC236}">
                    <a16:creationId xmlns:a16="http://schemas.microsoft.com/office/drawing/2014/main" id="{78869FDE-8953-49C8-8DB4-96FCA13E574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ḻiḍê">
                <a:extLst>
                  <a:ext uri="{FF2B5EF4-FFF2-40B4-BE49-F238E27FC236}">
                    <a16:creationId xmlns:a16="http://schemas.microsoft.com/office/drawing/2014/main" id="{BFA16B51-0940-4502-B621-D0164E11E78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ṧ1íďé">
                <a:extLst>
                  <a:ext uri="{FF2B5EF4-FFF2-40B4-BE49-F238E27FC236}">
                    <a16:creationId xmlns:a16="http://schemas.microsoft.com/office/drawing/2014/main" id="{3835A3ED-4C26-4568-9F53-45B728F5928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S1íďè">
                <a:extLst>
                  <a:ext uri="{FF2B5EF4-FFF2-40B4-BE49-F238E27FC236}">
                    <a16:creationId xmlns:a16="http://schemas.microsoft.com/office/drawing/2014/main" id="{CA6E0183-FA4B-4AFF-9C68-0C7AD4A42DB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ṣḷîḍê">
                <a:extLst>
                  <a:ext uri="{FF2B5EF4-FFF2-40B4-BE49-F238E27FC236}">
                    <a16:creationId xmlns:a16="http://schemas.microsoft.com/office/drawing/2014/main" id="{FA140117-300B-46D5-A0F7-DD27B4B7561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šḷïḑê">
                <a:extLst>
                  <a:ext uri="{FF2B5EF4-FFF2-40B4-BE49-F238E27FC236}">
                    <a16:creationId xmlns:a16="http://schemas.microsoft.com/office/drawing/2014/main" id="{D474112F-5A27-4C10-B78B-BAAE8B0FA08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ŝļîḍè">
                <a:extLst>
                  <a:ext uri="{FF2B5EF4-FFF2-40B4-BE49-F238E27FC236}">
                    <a16:creationId xmlns:a16="http://schemas.microsoft.com/office/drawing/2014/main" id="{934CDA19-61C4-464D-987D-3D4750B591E0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śliḑè">
                <a:extLst>
                  <a:ext uri="{FF2B5EF4-FFF2-40B4-BE49-F238E27FC236}">
                    <a16:creationId xmlns:a16="http://schemas.microsoft.com/office/drawing/2014/main" id="{2C78335C-C16C-4A38-A7C4-862282415C8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ṥ1îdé">
                <a:extLst>
                  <a:ext uri="{FF2B5EF4-FFF2-40B4-BE49-F238E27FC236}">
                    <a16:creationId xmlns:a16="http://schemas.microsoft.com/office/drawing/2014/main" id="{1A7A50EE-9946-445B-9E2F-BB653F461F2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lîḑé">
                <a:extLst>
                  <a:ext uri="{FF2B5EF4-FFF2-40B4-BE49-F238E27FC236}">
                    <a16:creationId xmlns:a16="http://schemas.microsoft.com/office/drawing/2014/main" id="{4CC045EA-045D-48A9-879A-EDAAE40B9C7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sliďé">
                <a:extLst>
                  <a:ext uri="{FF2B5EF4-FFF2-40B4-BE49-F238E27FC236}">
                    <a16:creationId xmlns:a16="http://schemas.microsoft.com/office/drawing/2014/main" id="{B0DE5747-1DB1-4C68-B87F-DCB6071BA6F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ŝliḓè">
                <a:extLst>
                  <a:ext uri="{FF2B5EF4-FFF2-40B4-BE49-F238E27FC236}">
                    <a16:creationId xmlns:a16="http://schemas.microsoft.com/office/drawing/2014/main" id="{FBB5E063-DE4E-4201-8D8C-8B66485FC3B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ļîḍé">
                <a:extLst>
                  <a:ext uri="{FF2B5EF4-FFF2-40B4-BE49-F238E27FC236}">
                    <a16:creationId xmlns:a16="http://schemas.microsoft.com/office/drawing/2014/main" id="{1B00BD2D-E433-4E96-B297-41698EC8858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ṣ1íḑê">
                <a:extLst>
                  <a:ext uri="{FF2B5EF4-FFF2-40B4-BE49-F238E27FC236}">
                    <a16:creationId xmlns:a16="http://schemas.microsoft.com/office/drawing/2014/main" id="{9880B198-884F-40E1-ABF5-F45F92688E3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ṥḷiḑê">
                <a:extLst>
                  <a:ext uri="{FF2B5EF4-FFF2-40B4-BE49-F238E27FC236}">
                    <a16:creationId xmlns:a16="http://schemas.microsoft.com/office/drawing/2014/main" id="{B7B3BAE9-191F-45AB-BAE9-7D9FDA3F2C6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s1ïdè">
                <a:extLst>
                  <a:ext uri="{FF2B5EF4-FFF2-40B4-BE49-F238E27FC236}">
                    <a16:creationId xmlns:a16="http://schemas.microsoft.com/office/drawing/2014/main" id="{4F896E23-B009-4B5A-8185-3B4101977BB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ŝľîdê">
                <a:extLst>
                  <a:ext uri="{FF2B5EF4-FFF2-40B4-BE49-F238E27FC236}">
                    <a16:creationId xmlns:a16="http://schemas.microsoft.com/office/drawing/2014/main" id="{5A5B43D5-AD8A-42D1-A126-5C05EEEDA89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ḷïḍe">
                <a:extLst>
                  <a:ext uri="{FF2B5EF4-FFF2-40B4-BE49-F238E27FC236}">
                    <a16:creationId xmlns:a16="http://schemas.microsoft.com/office/drawing/2014/main" id="{A374780B-8DE4-4066-BB4A-44C2A14344B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ṣ1îḋe">
                <a:extLst>
                  <a:ext uri="{FF2B5EF4-FFF2-40B4-BE49-F238E27FC236}">
                    <a16:creationId xmlns:a16="http://schemas.microsoft.com/office/drawing/2014/main" id="{89DC03BC-BF94-4ED9-B965-CE29042F34D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sļiḍè">
                <a:extLst>
                  <a:ext uri="{FF2B5EF4-FFF2-40B4-BE49-F238E27FC236}">
                    <a16:creationId xmlns:a16="http://schemas.microsoft.com/office/drawing/2014/main" id="{13AC1A4C-F7A2-454A-BCF4-1DABF4DBA3B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ṧ1íḋé">
                <a:extLst>
                  <a:ext uri="{FF2B5EF4-FFF2-40B4-BE49-F238E27FC236}">
                    <a16:creationId xmlns:a16="http://schemas.microsoft.com/office/drawing/2014/main" id="{711B25A1-9135-40DD-9BB6-B7A0A12D54E4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$ḻíḑé">
                <a:extLst>
                  <a:ext uri="{FF2B5EF4-FFF2-40B4-BE49-F238E27FC236}">
                    <a16:creationId xmlns:a16="http://schemas.microsoft.com/office/drawing/2014/main" id="{0764219D-6664-4302-9D67-06141D13014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ṣļiḋé">
                <a:extLst>
                  <a:ext uri="{FF2B5EF4-FFF2-40B4-BE49-F238E27FC236}">
                    <a16:creationId xmlns:a16="http://schemas.microsoft.com/office/drawing/2014/main" id="{AF27EEA1-7048-40E6-AFC3-9DED8F20BE2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ş1îḋe">
                <a:extLst>
                  <a:ext uri="{FF2B5EF4-FFF2-40B4-BE49-F238E27FC236}">
                    <a16:creationId xmlns:a16="http://schemas.microsoft.com/office/drawing/2014/main" id="{3863B286-65AA-4B2C-8ACD-3FF86A22832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$ḻiḋê">
                <a:extLst>
                  <a:ext uri="{FF2B5EF4-FFF2-40B4-BE49-F238E27FC236}">
                    <a16:creationId xmlns:a16="http://schemas.microsoft.com/office/drawing/2014/main" id="{2167D892-F3A9-4DCE-9E62-E1C702B5DBF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6" name="文本框 2">
            <a:extLst>
              <a:ext uri="{FF2B5EF4-FFF2-40B4-BE49-F238E27FC236}">
                <a16:creationId xmlns:a16="http://schemas.microsoft.com/office/drawing/2014/main" id="{5858D99D-6AA1-437F-8EC9-65AF3154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模数生成算法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为素数，且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2">
            <a:extLst>
              <a:ext uri="{FF2B5EF4-FFF2-40B4-BE49-F238E27FC236}">
                <a16:creationId xmlns:a16="http://schemas.microsoft.com/office/drawing/2014/main" id="{E2B0BAFD-6CB4-4F9B-967D-10FDAA2F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06563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&gt; 1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文本框 2">
            <a:extLst>
              <a:ext uri="{FF2B5EF4-FFF2-40B4-BE49-F238E27FC236}">
                <a16:creationId xmlns:a16="http://schemas.microsoft.com/office/drawing/2014/main" id="{E58779F1-D05F-4CF4-AFF8-A211DC28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633923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</a:p>
        </p:txBody>
      </p:sp>
    </p:spTree>
    <p:extLst>
      <p:ext uri="{BB962C8B-B14F-4D97-AF65-F5344CB8AC3E}">
        <p14:creationId xmlns:p14="http://schemas.microsoft.com/office/powerpoint/2010/main" val="32812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BA655A-2366-4380-96D2-873230860FA4}"/>
              </a:ext>
            </a:extLst>
          </p:cNvPr>
          <p:cNvGrpSpPr/>
          <p:nvPr/>
        </p:nvGrpSpPr>
        <p:grpSpPr>
          <a:xfrm>
            <a:off x="458000" y="379930"/>
            <a:ext cx="6998602" cy="688062"/>
            <a:chOff x="458000" y="379930"/>
            <a:chExt cx="69986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092907-4206-479C-9049-92DE1F4F26F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2AFFA17-4CC7-472C-8558-A7621821E8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2BB2F0F-04A8-4DF4-8162-069BF5C1475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46D57-AF90-4899-815C-7CE97EB31903}"/>
                </a:ext>
              </a:extLst>
            </p:cNvPr>
            <p:cNvSpPr txBox="1"/>
            <p:nvPr/>
          </p:nvSpPr>
          <p:spPr>
            <a:xfrm>
              <a:off x="1146062" y="472593"/>
              <a:ext cx="63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整数分解问题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参数生成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FA623C-BE05-4A81-8461-13757BA7B20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A3B40AA-9884-4125-B8DC-20B095AC91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08A067-16F2-46FC-8F60-E8D4E340022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FD20247-2E18-401E-8CA4-CFAFD43175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5D9835A-E921-4F81-81DA-B4FF8F8EF4F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11EF9F2-AE3A-46B8-A16A-AC344FB0F53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46DF45B-D1EE-4E1F-A2D7-22E06FB4FA3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D1D8A0C-5295-40EE-B455-08B27507333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630E40E-2DDD-49F7-B984-153309E218B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4D9DFCCF-AF1B-4301-B2D9-A0D7A00A76B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DB15161-150B-4F16-BD9E-65038C01C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38B8130-26DE-4AE4-94F3-8350330B85B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1E8F43C-C4C5-4B59-91A9-7D10E2B78D9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9FBF41-7E98-4932-9404-42406FB4176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7AF0346-EFBB-4801-814F-A57D7894570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BB0AAB9-F19B-4A54-9763-A494CA52799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EA49456-B8C5-4C0D-B41C-F8B55BD460E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C0BAE2C-FBD7-4B41-B1A6-327BD739925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B2D3E82-17D0-4944-A908-608C56F6093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7C91625-E931-4556-9323-56B9C652C31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96850C1-4EF5-4E39-8EC1-D1E9F3D1A93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3F8E172-35C9-4FA5-9FED-0A536FC65DB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3E7C8C2-C175-4C5B-908D-0F11F844B04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A6CB0DB-9690-4518-9A8C-00BFABAA38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C3399F5-5A9C-4C4B-B856-E5F33A4E0F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14DD328-53DE-49BA-B714-19FC3FD262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5F888BE-B4CA-46E5-AD68-2BA07FD515D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6F3D819-C1BC-4A90-B5B9-C9CD137DA08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916B9C8-24F1-4125-9F4E-921742D1883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BA0962E-21DC-4AEB-B00A-59041A7B6EB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D75F0EB-4723-47CF-9B9A-52E2A8B3962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A8C17C6-3FDF-4D86-B5CB-F97D37EF429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40395D8-4DD5-42BB-B76A-29D54705870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6BB494-1FDE-4F48-993F-F1D44212E6D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DF890EC-BA85-459E-A180-BE2EC240221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E9FC1BB-1321-410E-9065-BE7BA9C0111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C02A967-8186-41A1-9B49-D390A2B5B9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2675FA5-384E-416A-B9E0-44C65ED2EFB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2EE7524-3050-4EC6-AAEB-F4D150833EF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402DE2E-3CEB-4EEB-819C-4547008558E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CA937C1-9E7E-4D7C-9B1F-963DCAD4787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B135C49-A909-4745-92F8-D028441C34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D24CA23-5AB8-4159-9D32-79C19DE4EA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2349617-2795-4106-A670-E8A5BA966D0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513AAA-5E5A-4B51-95B2-B4310FD481F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5C9CAC2-80DB-4CF9-9DB6-40A7CC28611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CAABF-9FE7-4569-847A-6372B066A22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4B13FF2-BA53-4F50-92FE-C0DFFA1AD45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2575CEC-12E2-4677-9B11-8A825519444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D96EB97-4526-485F-8239-05829977B5A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4735B9D-20B3-43FD-84AC-7DFDF156D53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E61BB59-0D63-4D35-BF15-8F082C6C107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C5E349B-D4D7-4C26-B7B8-02AD57FCE76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7640BB0-D183-4326-976B-BE3FB5D9A29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FB4EC47-BB78-4220-A71E-52A8B3E6A14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92CCBDE-E7E1-4D65-8B60-971BD2A7BF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0DAAA7C-BC18-44A4-A547-537CC30CE38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F375108-72DD-4C5B-9DCB-A4CCE88A31D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81BE6A8-0DAF-4BAD-8132-8B0CCE550B4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D33E2EE-47C4-4314-9127-E5AB46EEC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为什么要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u="sng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因为与某些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相关的整数分解问题不是困难的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40FB677D-40C4-4E0F-82E6-2247461B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–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只有小因子（具有多项式界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），与该算法相关的整数分解问题不是困难的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9F0BB17-45EF-429B-81BC-55BE1A78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304328"/>
            <a:ext cx="9465923" cy="205492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Pollard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的一个非平凡因子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:= [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{1,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023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公钥加密的安全性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0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2964E9-77BD-4B03-B31C-1E73ECA4A9D4}"/>
              </a:ext>
            </a:extLst>
          </p:cNvPr>
          <p:cNvGrpSpPr/>
          <p:nvPr/>
        </p:nvGrpSpPr>
        <p:grpSpPr>
          <a:xfrm>
            <a:off x="458000" y="379930"/>
            <a:ext cx="6998602" cy="688062"/>
            <a:chOff x="458000" y="379930"/>
            <a:chExt cx="69986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86EA88E-8080-40FC-9187-1CF54240A1D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2BCB5B5-6F8C-44E9-B732-BAB5C460C74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764EBCE-9BDB-4507-80CA-4E476866A51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7A9D98-BF02-4C3B-A7A0-2122B95B0AA9}"/>
                </a:ext>
              </a:extLst>
            </p:cNvPr>
            <p:cNvSpPr txBox="1"/>
            <p:nvPr/>
          </p:nvSpPr>
          <p:spPr>
            <a:xfrm>
              <a:off x="1146062" y="472593"/>
              <a:ext cx="63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整数分解问题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参数生成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686A70A-8373-473A-A882-7E3700EE251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8510E78-8097-45CD-9A1B-43B164EE06B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3E9A180-8FC2-4869-BF76-86F9554FB64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4DA284D-3CF1-475C-8EF9-252808235CD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E2AF157-9A88-4A16-8218-1B7F219239C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A333692-F648-4F17-8D4C-626E9A2670D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2CDF3A86-49F6-49E3-8276-7077D1C6647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E85D93B-4484-41DA-B7DE-04DD4140C1A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7D1986E-FC95-4995-8006-FBFC8FB26C4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63D4DCB-BD79-49D6-9310-24EEA2C5791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28E6ED72-DD0A-4AFE-A350-561C1995B35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41B9491-8AEE-42EB-8A98-4B5B6F740EF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114BC98-33C2-472B-A281-139CE989494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53DFC70-4C6C-4551-BEA5-3E6927F9B1A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D9561EE-9CB5-45CC-B154-824ECFB440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C40D612-9005-4796-AEE6-FC4F423A2AA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616907E-1ECB-4CEE-B834-DBF1409AE33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55DC982-3580-444C-A5BC-9D7E7C74F59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6BC4D70-63A4-4A39-B615-A0D1E8BF54C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CE1BE8B-2652-4282-8A2C-37875652D1E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3DA151B-B1DE-44E9-B560-28144B2DDF9E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0FB0925-A042-4904-A509-DAE6DE2C17E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F1CDF43C-89BC-4CA0-BAC0-39B95F223A1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EAC03C26-6EA5-4E62-89EB-97A88C31201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B37864A-1AED-4B5A-9D5E-740E75BEBAA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3F55CE6-720B-48B5-8FA6-F64C8980EEC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F0F4036-5360-4EC1-9CFF-87F666BBEE7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D0B76DD-F40D-4CA7-AEA8-1FA684C3237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9E0B5AF-F9A2-4890-A3EB-E1E7AA2039D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A954FB0-FF45-459C-89AA-3240CA28C6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B580F4F-620D-427D-BDCA-27010491EDC2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96C83B1-57FB-41AD-9860-5C702B0A183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9FA3646-20FC-4164-A9DF-BC966B91E64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27CFAAB-063B-455F-98CC-F9A5A7D04F3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5664882-2A05-449F-B480-8E62A86B9B4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8C38420-EA9E-412D-BC04-B55D44F0183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3D1D98A-76D0-4CB5-8E4F-67B7C701254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1521B84-117F-4339-A91D-927A92054D1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18E88694-4D9D-43C9-9CF6-68F3FCB7335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B98C253-B222-4EAE-9F1E-166238F9881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B38D819-6AE6-4D37-9A7F-1E950F4AAD2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FBD4E10-271A-487F-8B01-2B92DCE3B9B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BCBE550-6913-4ECA-A257-BEC64C5AEF5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B2BB8AE-7D33-4083-86E6-017182D5563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C0FCA4-4144-44F1-AC85-B0EA7E62717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AE9FD52-C155-496F-B2D7-141B45C65C1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101F484-1348-4834-BCA2-EE7E57B8476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076943F-5444-4526-BAEF-16861E7A060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132638D-D335-4908-9A64-45528630910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C7232A60-0C47-4C87-9FCD-0982C0F7109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B9A8471B-495F-4670-9032-4A59944E30E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41B3890-17CA-4E99-A60B-5F34C178DC0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0EB42DF-52DA-44DA-9333-F516B0E4F57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2AC7A13-F60B-448C-8F02-383BDF4B0F3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359F2BB-8CEE-4D4D-A4BF-CDE15C8992E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AD4F4EE0-F486-4E31-A8B4-369065EFBCA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0B7DF9E-41A5-47DB-9507-8F170374582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7510BC9-B0EC-444F-865E-14F7A306B1B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F922FA1-8BE5-4EF4-8D7B-B85646AA76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2975893D-0304-4A45-AFC0-58691C6A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05492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Pollard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的一个非平凡因子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{1,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CCF64D63-C5F3-41B2-9DFC-DD203DDB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477324"/>
            <a:ext cx="9465923" cy="198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为什么该算法有效？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为界，如果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的因子均不大于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，很可能有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- 1)|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，故有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根据费马小定理（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，进而得到如果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的平凡因子，则分解成功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8143CBB6-A0CE-4E7B-A08E-570E93E45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5457931"/>
            <a:ext cx="9465923" cy="13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假定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15770708441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，如果选取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180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11620221425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，进而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135979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135979 · 115979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– 1 = 135978 =  2 · 3 · 131 · 173</a:t>
            </a:r>
            <a:endParaRPr lang="en-US" altLang="zh-CN" sz="16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1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77B91A-6472-488B-86EC-1BD1D0C29A7E}"/>
              </a:ext>
            </a:extLst>
          </p:cNvPr>
          <p:cNvGrpSpPr/>
          <p:nvPr/>
        </p:nvGrpSpPr>
        <p:grpSpPr>
          <a:xfrm>
            <a:off x="458000" y="379930"/>
            <a:ext cx="6998602" cy="688062"/>
            <a:chOff x="458000" y="379930"/>
            <a:chExt cx="69986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0E68D1D-9E04-4F48-B725-FCF6CD9D8C9C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3F3F7CE-62B7-492F-B210-022751ADC96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43D7DAB-45DF-4FE0-8A85-56D92F199C4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A351B9-CA9E-436B-9BF6-9B14E11F8A83}"/>
                </a:ext>
              </a:extLst>
            </p:cNvPr>
            <p:cNvSpPr txBox="1"/>
            <p:nvPr/>
          </p:nvSpPr>
          <p:spPr>
            <a:xfrm>
              <a:off x="1146062" y="472593"/>
              <a:ext cx="63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整数分解问题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素数生成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8316E47-EBC5-4D17-BE17-082C2B5935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0DC8379-C64A-4B7D-B819-49F55DB2986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01B8949-BD91-4AB0-ADEE-F37E74C6824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A6285FA-B3F6-405B-B736-6426A58B458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1938217-68E5-4200-9B8E-911A925633A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369C345-0908-4405-A97A-3EE6CD77C8B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E8A9C60-30DD-4235-8828-6350FDB3F8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AE4148C-2F1C-4E4B-A101-16274BCF33E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250526B-8AD1-4955-956A-6739555B6DD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6F7A50C6-809B-4129-BFA1-587F6A8D600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3B63626-8B0D-4AE3-882C-762143D8D81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FB6971A-6E36-4CF3-9AA5-46E44F6139D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D93189B-80A0-45DE-9AD2-B1392A4241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6712B61-906D-4647-86DB-4A383BDF4965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75D7CCA-D990-40BC-8D11-0B79A3E84E9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395905C-84B4-470C-A03C-5B084F91BA0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2335563-CFBE-4BD9-A20A-D99DFB4CFE6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B0F6CF0-2F44-4D74-B63B-D744C7DCF6B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479FCD6-6B4B-4546-B1A4-858BCC2DC58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DFDFAC-90FD-4C03-B727-2E8E64119ED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0CA6144-99B2-46E1-B078-41138D88A11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D58B930-8B1E-4F95-BE55-C906FD2C0BD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82C4D91-0C3C-41F0-8D8C-3587034B8C6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8D128AF-E344-47C4-9DCE-BC76796BEAF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CF84494B-9EFC-486D-999D-1D82AF5CC71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BC4F00B-8394-4766-9296-BD19AEA19EF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4C35ED8-C080-41ED-832B-2E016292CD4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369F561B-F7BD-4803-96C1-BE16E9FD0E5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4ED0974-0819-4BCA-9D4B-2987FC66D02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C5DE2499-9E59-46AB-8F61-9A08F6D7C19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1CC9F46-E0AE-4DB0-9C1F-2DC5E16E76A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027467D-9C63-4BEB-A697-B3765127E29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CA28F7B-4B1C-474E-90B6-B3690059906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40BD6A9-EE7B-45F3-857E-8088EF48429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B65E4DA8-B2C0-4F8C-9BCA-14DDFAA6C33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C11BAB0-5325-4E8B-9AD4-CF256C6C0A0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234CEF0-D9D2-4F30-A8F1-126F7CA6E4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F39C55A-4957-4BD0-A13B-2932BAAD12A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4F64A4D-69B5-4736-A0D2-2B1A47B10F6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0E7F34A-4B41-4555-91F6-00321E2B924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67A867C-744B-48ED-93C1-FFEDC550330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559AA63-878D-4A0B-87CD-B5BF55BC9AF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8DB263C-566A-48D8-9FB9-B827D13B306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4CCE1B1-F13C-4F98-BCDA-82581B54601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EA85CD69-DD34-448A-B25C-AD6DE92AF20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CE71630-7493-4DF6-B4A1-D7A9CE3831C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C709D60-1F74-4DC3-BFD3-3DC7EA84296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B2166F2-1E36-46D6-9425-3BFC1892780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459E89E-7E50-4520-885A-47496A963FE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081464F-5948-4C49-9415-73C4CE83504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C76429E-AF26-426E-9AE7-A1EBB284652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D185DA3-9867-45BD-911B-E3D3884E900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4582B8B-DC21-42AA-862A-EA80E96355B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EEC524-1E6F-44A6-BBD5-7684FCC76F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A5EDEAB-5E6A-4548-BABE-6581428F9F9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9421573-EFDF-4F7D-AC93-0C82DDE6DA6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1FE56438-9E17-4F90-96EA-107200A9AD7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D8C7903-33B6-41D1-B325-733C2A6B15E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5873021-3E6A-42B5-B70C-14E115D384D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99D6E4-D9C9-419F-B27C-C3C6C4BD6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如何在</a:t>
            </a:r>
            <a:r>
              <a:rPr lang="en-US" altLang="zh-CN" sz="2400" u="sng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有效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生成大素数？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至多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随机数生成，每个数长度为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对每个数进行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轮错误概率为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素性检验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，错误概率为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1A459D3A-CB02-4539-843C-9880AD409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06563"/>
            <a:ext cx="9465923" cy="3162469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素数生成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输入长度参数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比特的素数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-2</a:t>
            </a:r>
            <a:endParaRPr lang="en-US" altLang="zh-CN" sz="2000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1||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’||1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为输入进行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轮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Miller-Rabin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素性检验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if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通过素性检验</a:t>
            </a:r>
            <a:r>
              <a:rPr lang="zh-CN" altLang="en-US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then return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┴</a:t>
            </a:r>
          </a:p>
        </p:txBody>
      </p:sp>
    </p:spTree>
    <p:extLst>
      <p:ext uri="{BB962C8B-B14F-4D97-AF65-F5344CB8AC3E}">
        <p14:creationId xmlns:p14="http://schemas.microsoft.com/office/powerpoint/2010/main" val="3306471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3904FE-324C-43BE-89AD-1283479D3A93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0D5D4A5-D1A1-42AE-BF6C-0F4A4A3E0F5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1676748-CF73-4FD4-9BB7-DD7F74E7354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CABACFD-2CF0-4894-B593-94046A5A208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B45581-13C8-46E2-B85F-8059F59C9CFB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1B04D02-94B5-4D64-9152-DE54B264516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CB073AC-E62A-4D7A-ACAF-FE140F8261D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C9E5851-7F94-46AC-9938-D2C5DBC8994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B13D8C3-29BD-4A6D-BF53-5188ED8ABBC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D9C331B2-2382-430D-A717-2D6C9E60898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D735747-117F-4122-9B04-0CBD3CC27BB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51FDD65-B07D-4370-B407-091D45C42A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058224C-A7A7-4878-A206-268D788123D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5036CAF-3C6A-4F5B-9260-B0EF88A3011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E4A607A-9298-4BDC-BD7D-0FB1B98192B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DF567EFA-378D-4642-96D3-ADCD88E6124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4FD8BF1-9C4F-4866-B9BB-63D3169BC02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C718615-E99D-4077-B403-90772AD60D6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B5700B0-E08B-4A68-8F1D-1AF26FD2613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1AF74E3-3DE1-4823-B0BB-568D1D45E76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4EC87DC-36BA-4798-B198-9BDD4B1D24F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3ACFDFF-1869-41FE-8921-88A9342249E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A85A864-25AA-49A9-943E-514CFB8821A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D2EA906-3E13-4ED0-AD64-734D3E00D51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F57811B-0227-4B7E-A946-3912479CAAB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521636D-B401-451B-AA26-890C74E77F7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1D319B6-9C4E-44D3-9742-9CAD2902A8B2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42DF024-9975-483A-91AD-57C4B4E9073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EABD8FC3-E60C-4A30-8E42-2761087CFBA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C24729E-47D9-4555-BC9B-D434F916292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74270B2-2975-4618-9671-46941EF3CFD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51C7BE2-35B8-40F7-8B3A-D63295A629F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34905FC-3423-490C-A713-573F63958B1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0D5FAC22-97F7-48CC-8B5F-649DE2EEA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FD49C73-F4D1-4BE4-B242-6DAFB5DB75C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E0DA6208-7C50-4D3C-9984-EC583198B9A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E02F732-AF99-44AB-8538-182E175E25AF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05E5672-1FE4-427B-8B9F-59066E14C26B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CC47821-F025-4DE2-992E-28185D8D236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99D5DA0-5DB6-4169-A7BF-BD44CD87242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93090B8-24B4-4C07-8E90-5FFB9D5AEDC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75CC0A23-7F0B-495E-9CF6-B5F0255E731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4F237E1-CF9A-459A-B38E-8306A53FCA5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269E2C8-EB30-42E9-B549-A2936C98FFC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63E4989-473B-4B8C-B035-7B55080803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9E9ECAD-927B-4ECD-8836-EC7B820F723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0B62C9C-6A20-4345-96B5-88BACDA0CCC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EB07D33-ECDE-4F3B-85D9-86E6B127825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982D537-9405-46BF-BEB4-B81973AB1C5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5F3BB6C-1F21-4470-8D0E-3D2598B0F37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860BBFC-36AE-4B32-8C92-D867AF59D1E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7F8C9C6-B66C-45F8-81FA-36DC04C9F00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5AE836E-B0F7-45DE-90B1-838C2656BFB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DD0BAB7-C3AE-4B80-8B5F-BDFFD8F8DEC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8DAFECF-9FD1-4C77-8DE2-2F5C84B2140B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5C390E8-FBCC-4938-8D7F-B78418053CC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CB64535-F54A-4A56-9D85-CF765524CF0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E5B9531-63CC-4A2E-8304-B8EC9A053BC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2742685-3EE5-454F-B9B0-D137CC335F0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287DACD-183C-4146-B6F6-8E42BF3B73D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E057981-2130-4154-BEA4-D5C79BD655B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7ED1B73-189B-46F6-9F3A-B570D7B9436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DFC7334-C7C0-4A22-9F33-B7C86532C9D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9DB5D78-A8E9-4F60-A71D-EBA689CE78F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E0A6609-175F-4D7C-86B1-F6DDF819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：整数分解问题很难直接用于密码学方案的构造！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BB027A10-EF09-42A6-8183-27D0F2E05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3148000"/>
            <a:ext cx="9465923" cy="13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，一个与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互素的整数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），以及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，找到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AD7F1B0F-716A-476D-925F-AA31CE2E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489341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生成，这个问题的解存在吗？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F413B2EB-BA5B-48C3-B281-3F9F2784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2285201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目前最好的难题由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Rivest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Shamir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Adleman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提出，称为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85CD7C-B2BA-4C68-B6C5-34989DDBECE7}"/>
              </a:ext>
            </a:extLst>
          </p:cNvPr>
          <p:cNvGrpSpPr/>
          <p:nvPr/>
        </p:nvGrpSpPr>
        <p:grpSpPr>
          <a:xfrm>
            <a:off x="458000" y="379930"/>
            <a:ext cx="6376432" cy="688062"/>
            <a:chOff x="458000" y="379930"/>
            <a:chExt cx="637643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B58A84-D728-40EE-8685-7C86891D644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CCD46CD-B815-4204-8EDC-8C0F3C620334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E85357D-EC13-44AA-9CFD-CBD9F3C5EAD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BE2C46-C293-42D4-8138-B7D5187FEC1F}"/>
                </a:ext>
              </a:extLst>
            </p:cNvPr>
            <p:cNvSpPr txBox="1"/>
            <p:nvPr/>
          </p:nvSpPr>
          <p:spPr>
            <a:xfrm>
              <a:off x="1146061" y="472593"/>
              <a:ext cx="5688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重要定理和推论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47A502E-7823-453F-802D-0F76463FC7A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0630E38-C980-447C-9A96-2282FD5B480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E08687B-4BBB-46B2-A9A2-1BAE8AA0C88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5231B30-9EC5-4560-9909-E0E7B1E3373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F0BFF1E-BF86-4365-9BE3-744BFA20F20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E23991C-C35F-4D4B-9EF0-00CE1129138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E0FCCAF-99C0-43E9-97F6-626FB4B6ECD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68CEE36-EAD5-4AB1-9502-5030A5E718C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628B15A-F32A-4B7C-A22B-AF658BE357F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09E27FF4-8327-4992-BECF-E8556BA1D2E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24E114D-1CB5-475E-A1DC-490AB34FCEF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96D8233-37B9-4A04-9330-80055F14F20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223F565-4C36-48A6-A8CF-EFF2D4499F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F61131-95D2-4EBA-84C1-AC0529C518D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3054073-6C13-4C45-A398-B6AE99870BD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8EE873C-7C93-4926-A3A7-5BA05D6C06D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38CA5CD-F774-4381-AC67-0CE2C2AE86A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9C834FC6-5BB5-47C3-9CA0-4CFD18BD6AC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3CC961B-DAA7-4D45-9154-6FCF4D520D9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7533F23-4A81-49E2-9772-D0BA5BE65F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058724F-9B12-44C8-A30B-AD2F728E678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56697B6-950F-4DA6-B2E9-145210C53A2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8618353D-9AC7-4B86-92ED-0FE382CA48C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F4101FE-D815-4BA8-B229-985510796D0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3DBBE21-B24E-4F33-BC4D-26A7775125B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AE56FDF-DF34-46DE-8F39-FD71D14E22C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5088E7D-D855-4FD8-B218-C034224ADF4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81042B2-4BC9-4237-8F1D-1067CBBDDCF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D248BDC-0F0B-485A-9478-0C28ADF453E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A5A13C2-2023-41FD-A851-4C5A282DA348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158B7DE-B198-4059-AC3B-3E764846320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7FE5A40-22A0-4772-BC86-6EE59D25884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750E20A-3F7E-4270-9859-3B39443F383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72BF0CD-A328-4AAD-844D-B4688AAC96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3854E37-C64B-44C6-88BF-5B2741632DF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6C8F863-F006-4B49-A9C4-67125077824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A86BA0D-87D3-4F20-BFD1-2275CF71863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224B7AC2-B76D-4A46-B965-7498BD7E118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C7F5D66-D115-4106-A5E8-AAD3276E734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EE48AEA-CFCB-4C88-8919-75B6FB42EDF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5FAEB55-4B6D-4BDD-B382-E68AF2270E2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D5565B7-2076-4F13-B1D5-B753D2DA2B9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E2CB365-59B0-49A6-854A-A44142AFA51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F14500F-BAEB-42ED-99E0-35CF0FAD5DD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206FBC4-77AA-41B5-96F4-029C3C55850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22D212B-437F-46B7-81AF-020E3C4418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85243DC-BB08-4CE7-9F2B-9F7329E6591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8AB7900-DC75-4702-B7BA-CC29E64CC0E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99CCFB0-C744-41FF-9F67-77015383750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561E5C2-4C5A-42F5-B8A1-5D69B7636A8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C80EA0D-A71A-4A6A-ABC4-8A297271AE1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52E812D-5B44-487F-8A2B-C0FA10EAF00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FE95C0A-019A-4643-889A-92CEB5B3DF4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13F91BA-B05D-4A50-9645-39AFB850E0F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4990F46-88B9-4F58-B803-584091D0011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0525C1E8-C67E-4555-BFD6-5EB2135ED26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4B8BCD6-FA1C-4E69-AEAA-2DC2C5BB6C1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EDBC02B-3697-4568-A100-531E66622AA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5557A32-5BD3-4510-B266-4C971579C8F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904E054C-276D-4B7A-B213-FCB756DB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为阶为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的有限群，对任意元素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推论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为阶为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的有限群，则对任意元素和整数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endParaRPr lang="en-US" altLang="zh-CN" sz="24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推论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为阶为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的有限群，令整数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定义函数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endParaRPr lang="en-US" altLang="zh-CN" sz="24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是一个置换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此外，如果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的逆置换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F6A2527A-60D3-4F8C-897F-CCBC2BD5C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387589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故在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的解是存在的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1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2D04762-984B-4E8C-AD38-B89D95E6CC67}"/>
              </a:ext>
            </a:extLst>
          </p:cNvPr>
          <p:cNvGrpSpPr/>
          <p:nvPr/>
        </p:nvGrpSpPr>
        <p:grpSpPr>
          <a:xfrm>
            <a:off x="458000" y="379930"/>
            <a:ext cx="6376432" cy="688062"/>
            <a:chOff x="458000" y="379930"/>
            <a:chExt cx="637643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F3D2F3-AB4C-442E-968B-6A4359AB54A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B530940-BAB5-4B18-B3F9-EFF02D2181F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A00909D-2BCB-4246-94B0-51AF8D6FCA6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7B4BC1-75A6-442C-8F20-4A4FD5022331}"/>
                </a:ext>
              </a:extLst>
            </p:cNvPr>
            <p:cNvSpPr txBox="1"/>
            <p:nvPr/>
          </p:nvSpPr>
          <p:spPr>
            <a:xfrm>
              <a:off x="1146061" y="472593"/>
              <a:ext cx="5688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0AAC768-5CB8-43F6-8F23-A9B09A8A6A6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D92EF8F-319D-4090-9674-26F456256A30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A8CEE1C-75CB-4155-AE79-98AF23D9D7B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A6B2C37-9E23-4C68-8163-C4A79A56334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CCD13FB-8194-4283-8B68-8F0D417E766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4AD7898-FEE6-42C3-A7AA-74709D8692C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AE5BA89-7373-42E2-9400-7B3B25BAA25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EE42235-DED1-4BBF-8D05-D85BBB0AFD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DE2CC4E-405B-41D7-8262-9ED1022ADCF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E3C8305-6319-4C9F-9FD3-9EB0044514A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E49016D-5DDB-485A-8858-96B9EFA9A3A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6244129-4A98-47A4-9A9E-2DB39A6D9D7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87589CB-9A1F-4708-9874-16F74FF10FB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788969D6-DA42-4C90-83AF-87DE68A2278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BB0E323-8211-40DD-A0AD-C3B9144C1F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D1DDF1C-C6A6-4370-BE98-36EC562FC20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0B1399B-525C-4608-87B7-2B529000BE9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35B8489-B920-41D9-9EC5-566C85E0835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2A75CD8-F597-4300-88B5-8402D543722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5386287-DB8B-450C-A42A-D79EB51BC2C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1FB7EF4-C9E4-4629-B1B0-0DCA372EBFE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4F7DD9C-6D39-47CA-BC1A-9353AA6C52D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4E57438-167E-4F76-938E-5F30E120E6F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97FD25C-19D6-46B8-8C4B-0CCA356A7DE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AF97647-107C-493B-BECC-E653576D10F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DFA9325-55D0-48FA-AEC0-30C008B00A1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1284987-D49C-421C-B0BF-45A47AC2D9D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EB50EF2-811C-4726-9858-E913AE79380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386B19F-9C99-4E96-A242-B35AD0C9D86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A950575-7729-4975-ADFA-ACFB1F78AB5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852A0C6-E62B-488D-97CD-792D4D1A47C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98D4B84-5BCB-4982-8B34-57E4B188517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5BF66042-0884-4DED-ADA6-D7EC4B173F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5291C8F-CF32-4273-929A-4AB3FA728AC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2448F8C-8A85-4D22-974B-BDFE9AD2895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D939AFA6-9A8F-4BCA-81B5-AFEF17F772E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828DD1C-66BC-480A-9097-66A1E717F36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6BA0FA4-3A04-472D-AD78-80E25B4179B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E92C461B-1E9C-474C-A009-7707B4882E2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7C21312-796F-4F4F-B40D-76E08C1AC46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9854F27-80B7-44A3-9C4F-C2CFF80FBA6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3C4352C-BCE0-47C9-834B-659B20677A6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36B448-B046-4DC4-8E43-70290973159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58A9628-04E2-46A8-8B1B-DB574271EE9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2F1CA12-6D44-4D83-95BF-AA6FDBD1906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4D5BE0E-4F2F-4613-9B8F-FBC24252383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428090E-A8A0-4254-ABB7-9561B3124D6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C9D10C04-1A09-443B-AF6C-2D3F9938E9D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09DDD01-C66B-4875-B65B-F4418CC534E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E6A291B-A111-49C7-BB09-EBC7CE5527B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6B5A119-1092-4397-897D-907B78DC59E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9B556C-66E9-43A0-ADDA-AFC31F3E2AB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74C60B6-DC92-46BA-8307-4210B91D8DB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F9279E6-984C-4066-89FB-29F7CC1ADBD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F960D58-218B-4DD8-9698-F3F8F98B379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7CD95FF-819C-4CF0-A994-3F83067D580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B1B412E-93C2-4216-9E16-030755021DC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C7F0206-09AD-4DDC-BB56-4442BCA744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49D67A0-5CD3-405E-8584-FF905FA4DFC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A0F29B9-3F85-41D5-BDD3-43019B42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问题生成算法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，然后输出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7C1E3B7C-6CC0-4F1A-8E9E-46175860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24976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问题求解实验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3990FBBB-CCFB-497F-AED7-C8CD8BB5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7712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[RSA-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</a:p>
        </p:txBody>
      </p:sp>
    </p:spTree>
    <p:extLst>
      <p:ext uri="{BB962C8B-B14F-4D97-AF65-F5344CB8AC3E}">
        <p14:creationId xmlns:p14="http://schemas.microsoft.com/office/powerpoint/2010/main" val="2481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BA655A-2366-4380-96D2-873230860FA4}"/>
              </a:ext>
            </a:extLst>
          </p:cNvPr>
          <p:cNvGrpSpPr/>
          <p:nvPr/>
        </p:nvGrpSpPr>
        <p:grpSpPr>
          <a:xfrm>
            <a:off x="458000" y="379930"/>
            <a:ext cx="6998602" cy="688062"/>
            <a:chOff x="458000" y="379930"/>
            <a:chExt cx="69986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092907-4206-479C-9049-92DE1F4F26F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2AFFA17-4CC7-472C-8558-A7621821E8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2BB2F0F-04A8-4DF4-8162-069BF5C1475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46D57-AF90-4899-815C-7CE97EB31903}"/>
                </a:ext>
              </a:extLst>
            </p:cNvPr>
            <p:cNvSpPr txBox="1"/>
            <p:nvPr/>
          </p:nvSpPr>
          <p:spPr>
            <a:xfrm>
              <a:off x="1146062" y="472593"/>
              <a:ext cx="63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参数生成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FA623C-BE05-4A81-8461-13757BA7B20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A3B40AA-9884-4125-B8DC-20B095AC91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08A067-16F2-46FC-8F60-E8D4E340022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FD20247-2E18-401E-8CA4-CFAFD43175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5D9835A-E921-4F81-81DA-B4FF8F8EF4F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11EF9F2-AE3A-46B8-A16A-AC344FB0F53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46DF45B-D1EE-4E1F-A2D7-22E06FB4FA3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D1D8A0C-5295-40EE-B455-08B27507333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630E40E-2DDD-49F7-B984-153309E218B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4D9DFCCF-AF1B-4301-B2D9-A0D7A00A76B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DB15161-150B-4F16-BD9E-65038C01C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38B8130-26DE-4AE4-94F3-8350330B85B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1E8F43C-C4C5-4B59-91A9-7D10E2B78D9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9FBF41-7E98-4932-9404-42406FB4176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7AF0346-EFBB-4801-814F-A57D7894570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BB0AAB9-F19B-4A54-9763-A494CA52799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EA49456-B8C5-4C0D-B41C-F8B55BD460E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C0BAE2C-FBD7-4B41-B1A6-327BD739925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B2D3E82-17D0-4944-A908-608C56F6093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7C91625-E931-4556-9323-56B9C652C31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96850C1-4EF5-4E39-8EC1-D1E9F3D1A93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3F8E172-35C9-4FA5-9FED-0A536FC65DB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3E7C8C2-C175-4C5B-908D-0F11F844B04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A6CB0DB-9690-4518-9A8C-00BFABAA38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C3399F5-5A9C-4C4B-B856-E5F33A4E0F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14DD328-53DE-49BA-B714-19FC3FD262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5F888BE-B4CA-46E5-AD68-2BA07FD515D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6F3D819-C1BC-4A90-B5B9-C9CD137DA08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916B9C8-24F1-4125-9F4E-921742D1883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BA0962E-21DC-4AEB-B00A-59041A7B6EB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D75F0EB-4723-47CF-9B9A-52E2A8B3962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A8C17C6-3FDF-4D86-B5CB-F97D37EF429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40395D8-4DD5-42BB-B76A-29D54705870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6BB494-1FDE-4F48-993F-F1D44212E6D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DF890EC-BA85-459E-A180-BE2EC240221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E9FC1BB-1321-410E-9065-BE7BA9C0111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C02A967-8186-41A1-9B49-D390A2B5B9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2675FA5-384E-416A-B9E0-44C65ED2EFB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2EE7524-3050-4EC6-AAEB-F4D150833EF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402DE2E-3CEB-4EEB-819C-4547008558E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CA937C1-9E7E-4D7C-9B1F-963DCAD4787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B135C49-A909-4745-92F8-D028441C34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D24CA23-5AB8-4159-9D32-79C19DE4EA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2349617-2795-4106-A670-E8A5BA966D0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513AAA-5E5A-4B51-95B2-B4310FD481F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5C9CAC2-80DB-4CF9-9DB6-40A7CC28611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CAABF-9FE7-4569-847A-6372B066A22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4B13FF2-BA53-4F50-92FE-C0DFFA1AD45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2575CEC-12E2-4677-9B11-8A825519444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D96EB97-4526-485F-8239-05829977B5A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4735B9D-20B3-43FD-84AC-7DFDF156D53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E61BB59-0D63-4D35-BF15-8F082C6C107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C5E349B-D4D7-4C26-B7B8-02AD57FCE76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7640BB0-D183-4326-976B-BE3FB5D9A29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FB4EC47-BB78-4220-A71E-52A8B3E6A14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92CCBDE-E7E1-4D65-8B60-971BD2A7BF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0DAAA7C-BC18-44A4-A547-537CC30CE38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F375108-72DD-4C5B-9DCB-A4CCE88A31D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81BE6A8-0DAF-4BAD-8132-8B0CCE550B4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D33E2EE-47C4-4314-9127-E5AB46EEC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为什么要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u="sng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因为与某些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问题不是困难的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40FB677D-40C4-4E0F-82E6-2247461B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315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相关的整数分解问题不是困难的，且由该模数生成算法构造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算法，则与该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问题不是困难的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GenModulus(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，且存在概率多项式时间算法可将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分解为素数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，将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可以高效地算出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，利用广义欧几里得除法算出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最后，对于任意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都可以高效地求解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203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F0A42E-9F39-41FF-907C-68D0CDEA19DD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E96E5F9-3131-4377-82E6-FBF1155EA59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8F3830-26C1-46DF-8A50-EF6599763A4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15C4F12-7727-4365-AE4B-830B1EB8B57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8448AA-020B-40AB-A2CA-725BF3DEE4DF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DC5166B-D535-45C0-9B7D-9F559D76970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BA36E8-DAE1-4C45-9792-98073DADD69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0ADF18D-5967-42C7-A687-776036E07D2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0690E18-EE41-4717-9E26-1DCBF92C294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11C0F51-1B51-419A-ADBC-B174816C830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46697DA-5882-44BE-AC73-1A126822DB5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B30DC23-C833-4044-9DA7-1AE06F48B24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4C9DACF-EF45-4DE5-A35E-4919D40B7AE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E6136F2-D638-4870-9CD3-5D2B5A94457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5EB746C-75C1-443B-8ED4-86C817575EA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72B8FB7-4670-4A25-A4F7-B04AD11D794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9ACBA11-D28B-484D-A87A-586C1598F0C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C720F56-67FA-4A8D-9D33-D056F1E4037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F4ED74D-D728-463F-890E-6108FD1BA86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16EB823-FF57-4CC6-B376-2998BBC18C7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EF00D1-0513-4F05-A453-6F9D32E9358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BCE2AEC-F21E-4CED-983C-00F7015DA48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0EB88A4-E8A9-4759-845C-3AC2FF67470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FF469CE-BC75-408C-AC6A-163443C332C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6AB2F1F-EAA3-48CD-8F1E-D8DCA8671DE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BDFEFF2-4B1F-446A-BA1E-B21EC40D01F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465D1D-3EA3-4A5D-95C3-5EB76916676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A25F713-B912-4CFC-9A0B-D62A5968F56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826C278-051E-48E7-9F70-144ED06352F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0A3F368-1E15-4BEA-B126-FC94C2801C3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2A31B4-F329-4D1C-BF54-8D870ED657C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2F2B1E12-A4F8-43B7-AA18-0F0A18A8A4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BCDDF37-AAD9-4B41-B80A-89C914866B7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579EB9C-B4B4-4E33-B8D7-F9A866BE531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ECA252E-C302-49BF-85D7-78800C2EDF2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72594FC-5BE4-4667-8331-4009123E0AA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3D6739-BD53-4747-9632-A09754FC07A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937093-998E-4BF9-A649-9A6DA291AB2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EA797AB-E138-418A-BAAE-15402469408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0C39600-73D1-47AB-856F-F97E9C1D83B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3319E58-11F1-4B29-B39D-4D482B86C88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8D79E92-7DEA-4787-AEDB-2241906451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350F5CA-CDEF-4DB5-86FF-A829272434A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9B6AB63-03B5-406B-B941-B835AC13E24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1D83A27-CA5E-49BB-ADFD-0657A076C0C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404FC81-E36D-430A-9E3F-299F8F15C9A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015FC40-CE57-4132-816E-F8426B22F88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D98FC38-7300-47BC-A02C-7A17070AFB9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1F2C2472-679C-40D9-BC39-5B6A9313BE2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16402E2-47C0-4DFD-9AA6-BA40A0A457C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1CD1B87-6C2C-4DF2-B9EB-456C519E81E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38972A0-2756-4A5A-B718-11AAF611897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A99C71D-F6A5-4C4E-9433-80C34EE67D5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D1264E6-5E7E-4539-AC9C-AD2B656A21B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446AF99-E3A9-4A6D-AE48-A9FE57F4781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99ED0E5-52F7-4075-A074-176E7E8A5F8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84091FA-AB73-469C-AA6E-0F2EB29D74A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AA8A723-9A4E-49FE-A888-266EF16E01C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236D35B-ED06-4002-8C51-0CFF5E15C81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B5EA55E-4AA8-4D8D-82D6-873E44F781A4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3C4C4E3-D220-499E-AD68-197C011D29B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92C0A50-8BCC-409E-96DB-7B65969F879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904EE74-E490-4F27-9A22-6A1C3CC353F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D5AAD89-AC2F-47B5-9864-3653549ECF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AE00BD53-26C7-4121-91BA-E8FC0412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1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各个困难性假设之间有什么关系？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问题是困难的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相关的整数分解问题是困难的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相关的整数分解问题可以被高效地求解，那么与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分解问题也可以被高效地求解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860660EA-F45D-4CBC-8D41-6FF133B1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916545"/>
            <a:ext cx="9465923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问题求解难度：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整数分解问题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困难性假设由强到弱：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 </a:t>
            </a:r>
            <a:r>
              <a:rPr lang="zh-CN" altLang="en-US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整数分解假设</a:t>
            </a:r>
            <a:endParaRPr lang="en-US" altLang="zh-CN" sz="2400" dirty="0">
              <a:latin typeface="+mn-lt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334FCDB-6D34-4478-ACD8-678B3BD30ED0}"/>
              </a:ext>
            </a:extLst>
          </p:cNvPr>
          <p:cNvGrpSpPr/>
          <p:nvPr/>
        </p:nvGrpSpPr>
        <p:grpSpPr>
          <a:xfrm>
            <a:off x="1421148" y="5229531"/>
            <a:ext cx="5941186" cy="572258"/>
            <a:chOff x="1618171" y="1650706"/>
            <a:chExt cx="9027999" cy="2016519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991373E-18B0-420B-A7F4-BF4FDF2051EE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C1A1248-C04A-4652-942D-F4881357894E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ABC85E-113D-454B-BCF2-1342F7A872B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9CEA35-4EE0-4A48-8889-ACE3E2B72E58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假设为什么适合构造公钥加密方案？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4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单向函数与陷门置换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8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3A9CE6-981C-45F3-A74A-BD35D5BAD8D9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CC170F-356F-4170-AD8B-03DB273006D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2A58BCD-0F9B-45D4-8B5E-8FB93077E71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B6281C5-5F01-424F-A701-1B6BEC07209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DDE9F7-FEFD-4E90-85AB-E7FC32332023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1EBA5B2-25C7-4C07-B1F6-359BCC846BE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8B262FB-F226-4A1C-B5D9-A150848AAC8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A66BCCA-ABFA-4DFF-85EF-891AD34FE5B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B52514F-FF56-4AB3-A062-C0B58976233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9A0FDA3-4AC0-4059-9928-DC71F1E69EC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D637456-40A7-4855-AB7D-A14877F5E77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A8A16EF-6DF3-48C6-984A-F4B8F14D3F1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ED07AE9-7BDD-46A5-A4DA-579C7C9C9F0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7AD9E90-2092-4323-B80C-4BCC8E58DE0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DA744D3-6EBC-4C11-A42D-44147973C13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8B3EA07-F1E4-4E75-A237-E73BDF56C848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467AA68-3B5E-41E7-B494-737F0D174B4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AF66C99-9845-422F-975D-41DC318597E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8BA0512-329C-41D8-B4BC-64297E27136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C75164A-F7E0-4F3C-A0E8-F197BDCC3B2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08F8B55-0E85-4D6F-BA57-47F3069DA58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02ED00B-38A5-4411-BC30-07FA0014D51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768A625-175B-44C1-925D-7A9309AB893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9C282E4-2192-4CBE-888B-5496CEA16C8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F13073-EC62-42C0-88AA-984EA8046C7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8CE2CBC-857C-4ED9-A5AA-0A0CD248F42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CDB2138-D9F0-4CBD-BC0F-C242D45547B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D77586C-06B2-4310-9D62-7C3D39DBCC7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E37D677-0F74-45B3-A61F-A04517ED838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47A638C-5C1A-4E0B-834D-B158CA68E4D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48F42A8-661E-4A48-B7FD-A346F862735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275CDDF-3163-4B38-BD34-E26C27ADD5F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A852D92-B5F0-4CF7-A1D4-E3015CB85AA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62A2712-9892-4887-8B9E-8B5D196032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2B81480-B061-4B0D-90BF-17E5C4C4B82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487C10A-2B6B-43CA-8C84-F980ADFF664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50C2741-4393-4101-8679-6722ED535DB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DEE3FB6-DCDC-4519-976F-D1259183AB68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8657E6B-13FB-49DD-A055-4A3288C9800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C417A49-4B05-4856-A7CE-ADC1DB63958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A6959FF-B201-4963-84DA-26E6FED2507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A0DAF1A-C53B-4F40-B9C6-531AD59B8E6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AB0E547-DEB7-4C4C-8E05-59FC7867EB0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4783DC6-F8D6-4038-9A1B-C80A5DE3D11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77B1E09-F9EC-4E25-B46D-205119EDFF1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8154BC8-3786-42B4-B313-1928EE95F59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C82A725-DB10-45D3-A174-EDA20485BEF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0033680-8328-4A2B-BF05-38675D94280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21A82DA-E12F-48BC-B0A0-522280E4C17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B3E8D867-0B2B-4A79-873E-6F24165BF69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85AEEB1-B4F8-4161-9DDF-5A7886B13DA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86024367-FA62-43B6-B514-67EE688426B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D0DC5FE-7767-466E-B656-DD08556826E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403532B-B768-47EC-AF3F-297D81DE196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7570707-A8C7-49D9-BD87-59445A9FC13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016F04B-50EA-497F-A783-55F6EB1F64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C36EDC8-262A-4F76-BB0E-47B3AEE7E49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039B202-EEEC-43CA-BA6A-32ED21162A6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40CD673-0212-439F-B691-B5E46116486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4430A89-8496-4E39-9C7F-A6C68190ACF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984FA33-472F-4D89-9070-B9BA543CC9E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A3EBA8A-B2C2-4518-982A-B5899A19A2A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27930BE-FC8F-445D-8DA5-DCCBB8CB3EA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76B1FAD5-28D1-46E5-AF4B-22292562E24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2B0B62D-8E9F-4012-9F8B-1D51D398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（加密算法）：输入公钥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和明文空间上的明文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（解密算法）：输入密钥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或“错误”：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84B4A73-034F-46B2-8F84-62AF5D66AFD4}"/>
              </a:ext>
            </a:extLst>
          </p:cNvPr>
          <p:cNvGrpSpPr/>
          <p:nvPr/>
        </p:nvGrpSpPr>
        <p:grpSpPr>
          <a:xfrm>
            <a:off x="2917437" y="5386691"/>
            <a:ext cx="2625525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EAECC63-CDCF-4D9A-BAFB-436B6176A261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17CA41B-572F-4604-9B81-4AE99732C46F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A6F44E5-F6A1-4C1E-9764-68C9D2C498A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E041BDC-3890-4179-B6B5-24372BFD9CC3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应该具有单向性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31C0F28D-C890-4FCB-BF1B-649F96C02D26}"/>
              </a:ext>
            </a:extLst>
          </p:cNvPr>
          <p:cNvSpPr/>
          <p:nvPr/>
        </p:nvSpPr>
        <p:spPr>
          <a:xfrm>
            <a:off x="4345756" y="3657600"/>
            <a:ext cx="3469065" cy="46191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BE16F8A-78A5-40E5-8D85-2E176BDBCFF5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 flipH="1">
            <a:off x="4244110" y="4119513"/>
            <a:ext cx="1836179" cy="130262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9861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F7FA8A0-513D-4F6F-9881-EF198A9FFAA5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66C8ECD-27FB-420A-8B43-DB2364A4EFE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7D04204-A36D-4D57-B58A-8C46C933B0E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DF57A20-F68A-4F83-A636-D16E8D52915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82B2D9-F241-4E70-A94D-5B1A6E5FA45E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C0262DD-740C-4DAB-9784-05F446EAEFE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FDF618F-D832-4A24-B29E-EB07074077F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D12AFF7-2F63-44FA-9449-BD8B36FE77E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062343C-85B4-40DC-B13E-913E37C7A52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EFBA596-F162-4664-853E-075896822CC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B4BF652-3CDF-460F-A3A6-B350898D789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C0A132B-C031-4BB8-9085-9340DB6CF9C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69D6BB6-11C3-4777-959E-56AB73E1900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56F6FD0-2F22-4C33-BE78-5FCE778D461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AA5FEE7-6616-44F9-A8E5-8D8B0ECB6FD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1A4EE2C-94B2-4C4D-A5F3-F60FD9DD576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0D89918-6D90-47E4-BCBC-06C8DD8A6F7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E19413CC-A63A-4CB1-B247-C3733A72A89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C77BA20-3446-4D0E-B910-A8B1D18CC97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06A7F963-A709-4A27-AA92-F5F3284384A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43C2748-68CD-4FF2-B148-244EA06677A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1FC834F-78E6-4C63-AA1E-F389F057575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CA9376B-FDC3-4678-A8D4-0DBDCE9837D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4D00368-8500-4EE4-BC3F-194898D8E8A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C18A347-050A-434F-BA03-D78B41A09C2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0A387A3-F89B-461C-95CC-28A9676F66D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AC94BC6-DD2E-41DF-80F5-AACDCB67C7B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EDC2592-310E-44C6-9465-926E15EDDB0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EF01369-0C7C-481E-AF9A-F14714C14C9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CD17EC8-F9A6-4378-8A69-735E48FC660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1A72580-12EA-46F1-8AB7-43B3AC306E4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A5A4BD8-84AD-48EF-9E45-41671AB61FF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6F6DE6E-3468-4330-83AD-71B91306DBD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30D180A-09A4-4FF2-AF72-917655838C5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9EBB562-909C-4971-AF04-A560A6E078F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56BE13A-AF01-4946-93BC-4C99376B9062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053E43F-EFCC-410B-94A4-87B4C4E42ED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D47D391-001C-4EBB-AB65-B85611334F7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1EC5C73-8DC5-4A74-9588-1F4664D8E9B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DEE80A4-27A0-45E7-A8D3-B6DB716F456C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12DD616-7E37-4743-9552-0DD657A9DB9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DCAE00B-FF9B-4A35-AAE0-6E0C1F38EC5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3C1E32E-3858-4F26-A059-3D505B2EFDA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39951909-C15C-49D0-9512-F9376E19B55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B5F1621-6347-4AE4-A698-79F1AE4BFFB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A42BD08-CF9A-4735-ABC0-BD1534DD3B4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14DAE63-369F-451A-8889-3D80FFD65F6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EF4A6CB-D7FE-4E21-A136-5D7067569AE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6607D3D-E747-4986-AF72-A6BCFC7C86C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472EBAB-176A-4379-A691-38A04EE1BD7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C0DB837-491E-4330-9B02-0371E20B4C4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79BA3F6-1B0F-4446-9A4A-EC99BAD2744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E1E4F19-53CC-4349-B573-561F80BBF97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18456C6-5CED-4475-A557-2DA5191ECBA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DB486AD5-9CCE-485C-A9C2-7128EF7BBAF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D4BAE48-345B-4690-9ADD-B319734C04A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2155FD5-FFB9-4C1C-8A50-5D555FCD090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C202F27-2397-4E54-8C4E-FADD6486F6D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ECC7EB6-82F7-497D-8ACE-0BE0DC053B9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A757DE9-6FF5-46C0-8DD9-BE1D1DA0F7A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97E21C4-AFE7-45CB-88E8-FE655406980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F90605A-B7E3-4267-81E1-D3547F2C2B4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C3F38A8-6F1E-45C7-BB3F-FFCEEAA88E3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A0D63DA-705D-4631-8EBB-6815CA99EF3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47FC516-573F-460D-B920-7D992F65B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是单向函数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（非正式地）计算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很容易，但求逆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很难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3BDC42F3-007A-47A8-A46A-88FF067B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求逆实验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Invert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挑战者选择输入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58EC6010-1F28-4387-9053-EC6A10DD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190725"/>
            <a:ext cx="9465923" cy="183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如果满足下面两个条件，则函数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zh-CN" altLang="en-US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单向函数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存在一个多项式时间算法，输入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，存在一个可忽略函数，满足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Invert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3291C0-8AF0-4752-9CC1-377750D32A23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289669-4AE8-4873-AEB9-CD4B3EBEFA3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7765E6F-0EB3-462E-AB74-3E0652E45AF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F5A34BA-DA51-4B3C-9929-F08E3F36C49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2372DA-1E4B-441C-AB8A-AA6933B07789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公钥加密体制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4500215-6663-4843-819C-FF6B02742C9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5C28B97-9765-472B-9841-86617A4CEA5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F500279-43DA-482C-89F2-A4246F33318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8E7BCF2-F111-42CE-A553-70BD8124AB4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4E833FA-89F5-448E-88F3-1B7F452BBD7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390BBDF-3411-4324-A5A1-7267D2173946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3584EB0-F138-4C60-A14A-6AD05690D0C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335681C-C1FC-4394-A14F-D01714791C9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6657B29-C23D-4296-95A1-56F855F146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6FDEB77-6D01-4689-B137-E4E6BD62073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831EF24-0B60-40A2-943B-27B777DBF95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22FD77A-4CDF-467E-B4AB-424F8C343A4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4CAC053-7F14-4FD0-8D3B-3EA55295871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C10E3EB-271E-4887-A69C-9C32F14A747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2063C7-823B-4D13-B5B8-9D67205220A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E83B341-A1CD-400F-98B6-7C450207CB0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3F6BEC7-10A1-41BF-B637-EF88B4620BD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AD9532A-D09A-47B1-A320-93E292C486B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A45941E-1B63-444C-B5AA-85B4C53F6E2D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D3E60DF-AD8D-4F5B-8F21-D03F467AE74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C1661B8-AA29-4254-B603-73E6CC3D733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9628227-BAC8-4C8D-BBBE-4E5CFFEF223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355385-60EE-46DF-992D-7E2762E2280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ECEFE796-883B-4290-B793-A73FB68D543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6BA6133-09AC-469D-A977-55D58969B74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5332434-FE61-437E-B3FC-C66EFA976E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BB32894-DC14-48F2-A400-3CC3142791A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2798A8A-5BBF-40AD-8702-4AD146FC3A0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03DCF30-E87C-4DE8-BA75-ABACBF7F3D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7B1B0E4-BB9A-445D-8BE8-03614983C6F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5B0917-6CC6-4727-8815-CC5AF9B7329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BA48822-74AE-4D2F-AA0C-38F6D9753B9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D14483B-94AC-4812-98A7-C51F54F4E67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A10841B-8C03-42D5-BD28-3EE79A7FBE5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8BC4A7C-0505-4BE4-BB3A-700D6B6EA3D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17D0C09-6DC1-46D5-BB06-F263D269E80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61F299B-21AA-46F8-B6D8-F1B6807A5BD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7FC99BF-63A0-4B89-9DAE-947FC631383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5156D060-C035-4933-A2EC-8994D3501C2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7C715A4-B92D-455E-B3E9-30B9824671B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6F4744F-8C4A-4665-89F6-56DD25B69F0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E7FCA4F-8A41-45F3-9D57-D5D3D2E4A4D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8F13F2A-8C1E-4097-AA04-6413B935459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9C658E1-D151-4A5E-A1CC-05D964396B9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BFCC6D0-C8E3-4812-AC2A-5865A0CE94AB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AC10C9F-AB60-49AF-B2E1-B27CB085BF8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F0C8CCE-2087-41E2-82DE-57E64F42EE3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8E44FAC-6E98-41CF-9413-C51C4867A28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3103089-CD8E-4B6B-A566-CFA9C5B5FF3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11375DC6-9C3E-497D-A9D0-B60D1354366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2044DFE-FD0E-43DC-A513-B53901B12723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90C3EAC-8C07-4F07-A7F6-8CB81B587E5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E330CAE-5513-405A-A345-B7707D51E31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E81C1C37-FB7D-4EE4-A2B1-9A1C5E858B4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3647315-0D15-430A-867B-61190CE7DB3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140B2CC-F00A-479A-93AE-9FA39444128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F8FAB5E-3395-4DA6-B0DA-98EB50506C3C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6CA2397-20B6-4B5D-A37F-6E0C825F8AF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3FFEEDA-F9E3-4109-A8DF-61858AAE9D6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AC4D588-74E0-46AC-A6F6-C355031B2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9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公钥密码的使用场景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通信的某一方生成自己的一对密钥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public key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，私钥（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private key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endParaRPr lang="en-US" altLang="zh-CN" sz="20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公钥可以公开传播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私钥由持有者秘密存储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私钥由该参与方使用，公钥由其他参与方使用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公钥加密体制也被称作非对称密钥加密体制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01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B719CC-C1CC-4A0D-84F8-01C4116AABDF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20CE0B2-58C0-48BE-B083-BAE2B2ECCC1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B9F1722-0967-4AD4-9343-540CD03E819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567AC9F-D8C4-48CE-8DCA-7897C1F909E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6EA9B5-7C1C-4DE0-8B78-800C31C91AF3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260E378-7F61-438B-AEA0-1DD299873E3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4CC39DA-62CB-49A3-82ED-C5349FC1AD0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F1D6C54-E9D9-4236-9B78-E2A530A948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AF3833C-86D7-46F6-9EF9-DCD9FD3FCCB3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AC609A3-A895-4200-B4DA-EC69DF521D5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3C05A7D-31C0-4548-953A-F404E8E0972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DA79BBD-BC4A-4227-9458-ED221691CAE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B22A49C-2B5A-4C2D-84DF-C1AA79084B0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75780F6-667C-4B7D-95B2-507B7D3B914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A12B8E0-2E97-4DDF-B729-FBB6C0E98CA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9681875-D860-47DE-9DA5-424A38F6CC8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8D61900-B260-4F5B-A9F1-C9056E58100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18443B7-BDC2-43A2-A252-D6A6434513B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D932B66-3D15-42E9-BD02-34F6397389F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860694D-1004-4034-81AE-C5F907885B0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D69358FD-989D-4DA8-8E75-7A4186F6306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AD32329-CE79-43E5-A31F-41340CD15AF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FE766A9-4F6C-46B5-8518-AB19553668A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F8DA761-B6D8-4286-824A-6261101C6A3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6A2D537-229A-4C8B-80FF-84D659DDF54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1F68EF8-9224-450B-B28B-63F61AA8569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873847F-FD6D-4795-91FD-64FDB846443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23030011-5ABF-4925-AAE1-8C9B06B0292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D28A0A-A62F-42CC-AD5F-A36DD2E7802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1099DA6-B001-4218-A4B9-5C194E8AA8E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2772221-A3D4-4D54-BEB5-FF5F2BFAC92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108E27C-DF9E-4D91-90F7-4575D5D7024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BFBA3EB-8CE1-4F7F-A4E1-8E18DD37C2A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A5CAC89-0E24-489F-A71B-AF59CA85016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C357F12-774F-45D0-A458-00F333F3963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36EEF247-08A0-4B57-9D9A-78B95064F00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B08293F-C0F0-4FF3-8B97-CF20E216D7F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8F0F47B4-9082-4926-8AD1-5E7C8788F7E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0D95027-736C-408D-8678-C79FFE40396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18B9875-BFE6-4023-B45D-CB9D5679136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07FFB8C-26E0-474E-B78F-C8B0E14B568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F32E4FC5-40FE-41E8-BBEC-1137D57EF28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39FE5D9-D30D-4AD5-9B5B-BE030236FC9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46568D8-E611-4264-9C31-7B577E9E035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9430A51-351F-4E78-8DD4-41D7E0643CE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B5DF11-F34A-4D3C-9ECC-09C726A83F2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D36EBE0-C1C3-4092-B2B3-5FC64682F60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08603A1-054E-4CE8-A44B-0C5019D7CBD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2770700-48C1-4405-9EEC-4E7158864D3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540ECE4-BF80-4AE8-8A3F-6AA4E13C487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801B7C0-19CF-46C6-BBC4-ACE3008A65E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3150B5A-E98F-4F83-B29F-4F452E65152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B606A93-3CAE-4342-836B-73931022B8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CED16F3-069E-49A2-8C9F-594F754A6B0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16CCCD2-2834-4307-B284-5DC116C0990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A2C29B-6068-47FB-8A68-E59DA447FEA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F4DC8BE-9872-4AC1-913E-CCA837CCFDC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049B67E-AF3F-4F2B-8B1C-B751876834A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EAC93DB-606C-4A54-BE77-394DE41640C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F641DB3-0963-4458-A6F5-EA965E1C99B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B1F697B-58D9-41E5-887F-879652FF3B7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EF0BD2B-4FFC-48E2-9407-6B47608C7D9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805EBA4-F659-4174-B810-1048DCE9A6A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6E35877-B05D-4AAF-A6FE-39B5E26B687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6BA4F55-BDE0-4EAD-98A2-7DA95F16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单向函数存在性假设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数论问题困难性假设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有什么关系？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构造确定性函数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endParaRPr lang="en-US" altLang="zh-CN" sz="24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B13A9B39-5DBF-43CD-9374-D0D1A2B3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77662"/>
            <a:ext cx="9465923" cy="168591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输入串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的随机源，输出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，满足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0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+ 1)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，返回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5378666-B8C2-4EBE-8833-5AF120923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063573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相关的整数分解问题是困难，则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是一个单向函数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证明思路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：计算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显然容易，只需证明求逆困难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随机选择时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的输出，与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分布相同，其中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≤ 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≤ 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40178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632619-704A-4C7D-A04F-584FD6AABA80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AD92FE-6678-4AAF-BAFF-FAC22A25452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C026174-B3C6-4915-A447-9BFAF03C58D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A7D1793-DA21-4F71-9281-09AF8AD6462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D97EB4-C39F-4EAC-80FC-B16A32D435DC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各个假设之间的关系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229A787-C5F1-4190-8378-71D004CA25F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B6297EC-1047-41BA-AA66-2808C2E5BE8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38AFFCA-8C4F-4C77-B2A5-817E404940C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BCBBFD5-6873-453F-AD7D-6F37F6D512A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C179AB-CADD-4696-8AA6-8541BEBB230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46E10F8-F81C-42BD-8385-15625C18954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38D274-FF28-4F61-A082-A6B2A2A3C99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8985FF8-69B7-47AF-96D8-30EB000F0C0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84F5F1C-E436-4BB8-A49E-71B95F0D77A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C03711C-8480-427C-B906-4EBE0EC933B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4B39DC9-95B3-4650-BEC3-5C937CB6A37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A418F7D-A7A9-4B4E-87FB-E3DDFE53DCB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DDAEA53-7A01-4E4F-A03A-0F20A16A5B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7433E4F3-9451-46A4-B307-B1F0292B7A5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7B18D70-D071-484E-9373-943FDC00CCF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DAC4359-3A51-47B4-AFC7-60176722156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50684B8-61DA-4A8A-97B4-E6597C2725B2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4D08CFD-DC35-471D-A841-EFDFECE72D7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20C52A2-E873-4F37-A561-F3D88E1EE61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2AB2A1C-5037-4FC3-A804-A052F9C73B7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08547FE-08D6-4E1F-A517-ABE13A288B0E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5303469-6113-4D40-AB6A-4F0DC1327BA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B8DC136-D800-466A-8EBA-71074D5280C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3F27310-76CE-4C79-A2A7-70881D34144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5F08363-54EA-4791-99AC-02CBED43FA6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D865083-FB7D-4851-BA7D-BAE299556F3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D7BF0BD-D0D7-489F-850A-BE09ECFEE21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91BC812-40F9-440D-ACB4-7E95F4FC568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2FEF5C5-39D4-4365-B3DD-B7C30104326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F1B7B4A9-5735-4279-B469-DABD6976777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530C090-B864-4F6A-9051-8BADE7891D6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9401A58-EB62-4B15-8352-B03CCF00619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BF90F25-A3C2-4FF7-B20D-127D474D81C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B08C875-4AA8-4143-BFBD-BFD28CC210B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D7F4830-695D-4839-8CC0-2A41439214B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42C89DA-0B11-40C4-8CEB-C60BDFA6B08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2EC09A-CE9B-4C9C-A934-2DEF127D676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7C212D8-9DAE-4FB6-8150-09A01173072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E3EF65E-4ADC-48E9-BB29-4BE8EABD12D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B5C8FF8-4537-4366-BEC1-2480354D60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9FD9836-D4E8-4EBA-8600-6138BCB8A67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68AD336-74C8-49E3-8110-564382D35B4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329EB76-6DA6-4731-A418-5C69217505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EA67C27-553E-4BBE-A100-822EC476BAA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A39D71A-181C-4823-B515-4814251641C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AB60ED1-5887-4F79-98B7-B18022D480A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37079D2-E971-450D-8D1A-0558A9B1498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F9FD789-0A18-4B14-8D44-FBD4EA41902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CEF5D3D-C9C2-40D3-B5B1-49C2F6BCF53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CEB6F6D1-F75D-42AF-B054-ED34C582E18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533E420-E4C6-4223-AD8A-906D4DC5B9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739BE49-6577-40B6-972E-9C2E0A94EEF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8A78D98-7AF6-4AAF-856F-4050956C1F4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D29BCE9-86BB-42BF-8AD4-E7B3F765D8E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EEB6A7-5F49-400E-B600-060C45E0D91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AC71CD8-1C41-4AC1-ABEC-7BF3F302E56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92A9DC8-BEC8-4337-BCAC-7ADD5345223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6BA2D98-0CFB-49BA-9F2B-B08DA3A32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05A1D69-A8A9-4113-94DB-609D582FF53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64EE183-28FD-431B-A329-B9B6465BA19E}"/>
              </a:ext>
            </a:extLst>
          </p:cNvPr>
          <p:cNvSpPr/>
          <p:nvPr/>
        </p:nvSpPr>
        <p:spPr>
          <a:xfrm>
            <a:off x="8843068" y="2200790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伪随机函数存在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62FBB06-C9B4-4FF6-A901-7D86CE6D3A77}"/>
              </a:ext>
            </a:extLst>
          </p:cNvPr>
          <p:cNvSpPr/>
          <p:nvPr/>
        </p:nvSpPr>
        <p:spPr>
          <a:xfrm>
            <a:off x="8843068" y="3468180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伪随机数生成器存在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5786F2B-736B-49C1-B874-F7F3140DB5C8}"/>
              </a:ext>
            </a:extLst>
          </p:cNvPr>
          <p:cNvSpPr/>
          <p:nvPr/>
        </p:nvSpPr>
        <p:spPr>
          <a:xfrm>
            <a:off x="8843068" y="4733995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单向函数存在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C75EC65-E95B-439E-BB09-69FEFDB71990}"/>
              </a:ext>
            </a:extLst>
          </p:cNvPr>
          <p:cNvSpPr/>
          <p:nvPr/>
        </p:nvSpPr>
        <p:spPr>
          <a:xfrm>
            <a:off x="8843068" y="5480987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抗碰撞散列函数存在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A77BD43-7AA8-4F66-8E4A-F5BE95C52568}"/>
              </a:ext>
            </a:extLst>
          </p:cNvPr>
          <p:cNvSpPr/>
          <p:nvPr/>
        </p:nvSpPr>
        <p:spPr>
          <a:xfrm>
            <a:off x="5151407" y="2206239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伪随机置换存在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5DCBBEB-9630-4A8D-8CE1-E11094D88E03}"/>
              </a:ext>
            </a:extLst>
          </p:cNvPr>
          <p:cNvSpPr/>
          <p:nvPr/>
        </p:nvSpPr>
        <p:spPr>
          <a:xfrm>
            <a:off x="755698" y="2200791"/>
            <a:ext cx="3080443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分组密码是伪随机置换</a:t>
            </a:r>
          </a:p>
        </p:txBody>
      </p:sp>
      <p:cxnSp>
        <p:nvCxnSpPr>
          <p:cNvPr id="77" name="直接箭头连接符 56">
            <a:extLst>
              <a:ext uri="{FF2B5EF4-FFF2-40B4-BE49-F238E27FC236}">
                <a16:creationId xmlns:a16="http://schemas.microsoft.com/office/drawing/2014/main" id="{95B30F75-CDFD-460F-9BC9-90845A030C73}"/>
              </a:ext>
            </a:extLst>
          </p:cNvPr>
          <p:cNvCxnSpPr>
            <a:cxnSpLocks noChangeShapeType="1"/>
            <a:stCxn id="100" idx="3"/>
            <a:endCxn id="74" idx="1"/>
          </p:cNvCxnSpPr>
          <p:nvPr/>
        </p:nvCxnSpPr>
        <p:spPr bwMode="auto">
          <a:xfrm>
            <a:off x="7878347" y="4859699"/>
            <a:ext cx="964721" cy="880136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箭头连接符 56">
            <a:extLst>
              <a:ext uri="{FF2B5EF4-FFF2-40B4-BE49-F238E27FC236}">
                <a16:creationId xmlns:a16="http://schemas.microsoft.com/office/drawing/2014/main" id="{52604401-FBFA-4860-8A04-1A735C88CA81}"/>
              </a:ext>
            </a:extLst>
          </p:cNvPr>
          <p:cNvCxnSpPr>
            <a:cxnSpLocks noChangeShapeType="1"/>
            <a:stCxn id="100" idx="3"/>
            <a:endCxn id="73" idx="1"/>
          </p:cNvCxnSpPr>
          <p:nvPr/>
        </p:nvCxnSpPr>
        <p:spPr bwMode="auto">
          <a:xfrm>
            <a:off x="7878347" y="4859699"/>
            <a:ext cx="964721" cy="133144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直接箭头连接符 56">
            <a:extLst>
              <a:ext uri="{FF2B5EF4-FFF2-40B4-BE49-F238E27FC236}">
                <a16:creationId xmlns:a16="http://schemas.microsoft.com/office/drawing/2014/main" id="{D104DF51-5CDB-4DB6-9C8A-B32DF8B27451}"/>
              </a:ext>
            </a:extLst>
          </p:cNvPr>
          <p:cNvCxnSpPr>
            <a:cxnSpLocks noChangeShapeType="1"/>
            <a:stCxn id="76" idx="3"/>
            <a:endCxn id="75" idx="1"/>
          </p:cNvCxnSpPr>
          <p:nvPr/>
        </p:nvCxnSpPr>
        <p:spPr bwMode="auto">
          <a:xfrm>
            <a:off x="3836141" y="2459639"/>
            <a:ext cx="1315266" cy="5448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箭头连接符 56">
            <a:extLst>
              <a:ext uri="{FF2B5EF4-FFF2-40B4-BE49-F238E27FC236}">
                <a16:creationId xmlns:a16="http://schemas.microsoft.com/office/drawing/2014/main" id="{0EDF0501-23A8-40DD-9033-1B119660B2DE}"/>
              </a:ext>
            </a:extLst>
          </p:cNvPr>
          <p:cNvCxnSpPr>
            <a:cxnSpLocks noChangeShapeType="1"/>
            <a:stCxn id="75" idx="3"/>
            <a:endCxn id="71" idx="1"/>
          </p:cNvCxnSpPr>
          <p:nvPr/>
        </p:nvCxnSpPr>
        <p:spPr bwMode="auto">
          <a:xfrm flipV="1">
            <a:off x="7869469" y="2459638"/>
            <a:ext cx="973599" cy="5449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直接箭头连接符 56">
            <a:extLst>
              <a:ext uri="{FF2B5EF4-FFF2-40B4-BE49-F238E27FC236}">
                <a16:creationId xmlns:a16="http://schemas.microsoft.com/office/drawing/2014/main" id="{797E9679-2DA5-4102-8416-1EA30C92FE6E}"/>
              </a:ext>
            </a:extLst>
          </p:cNvPr>
          <p:cNvCxnSpPr>
            <a:cxnSpLocks noChangeShapeType="1"/>
            <a:stCxn id="71" idx="2"/>
            <a:endCxn id="72" idx="0"/>
          </p:cNvCxnSpPr>
          <p:nvPr/>
        </p:nvCxnSpPr>
        <p:spPr bwMode="auto">
          <a:xfrm>
            <a:off x="10202099" y="2718485"/>
            <a:ext cx="0" cy="74969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直接箭头连接符 56">
            <a:extLst>
              <a:ext uri="{FF2B5EF4-FFF2-40B4-BE49-F238E27FC236}">
                <a16:creationId xmlns:a16="http://schemas.microsoft.com/office/drawing/2014/main" id="{20C47DC0-A453-4AF5-9315-61D21A0002FD}"/>
              </a:ext>
            </a:extLst>
          </p:cNvPr>
          <p:cNvCxnSpPr>
            <a:cxnSpLocks noChangeShapeType="1"/>
            <a:stCxn id="72" idx="2"/>
            <a:endCxn id="73" idx="0"/>
          </p:cNvCxnSpPr>
          <p:nvPr/>
        </p:nvCxnSpPr>
        <p:spPr bwMode="auto">
          <a:xfrm>
            <a:off x="10202099" y="3985875"/>
            <a:ext cx="0" cy="74812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文本框 2">
            <a:extLst>
              <a:ext uri="{FF2B5EF4-FFF2-40B4-BE49-F238E27FC236}">
                <a16:creationId xmlns:a16="http://schemas.microsoft.com/office/drawing/2014/main" id="{826DFFE2-04BB-4787-9A65-9F28EF63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单向函数是最小的密码学原语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74E06A9-48F5-4A76-A28E-982B14DAEE9A}"/>
              </a:ext>
            </a:extLst>
          </p:cNvPr>
          <p:cNvSpPr/>
          <p:nvPr/>
        </p:nvSpPr>
        <p:spPr>
          <a:xfrm>
            <a:off x="3286720" y="4759493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35FBDAC4-9D8E-48C0-82D5-EBB5C68B2953}"/>
              </a:ext>
            </a:extLst>
          </p:cNvPr>
          <p:cNvSpPr/>
          <p:nvPr/>
        </p:nvSpPr>
        <p:spPr>
          <a:xfrm>
            <a:off x="5808707" y="4759492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整数分解假设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17D3B64-3ACB-4A19-B899-7D8F04CBEE5E}"/>
              </a:ext>
            </a:extLst>
          </p:cNvPr>
          <p:cNvSpPr/>
          <p:nvPr/>
        </p:nvSpPr>
        <p:spPr>
          <a:xfrm>
            <a:off x="764733" y="3784776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47872160-17BF-41A5-92B6-833478C10F6C}"/>
              </a:ext>
            </a:extLst>
          </p:cNvPr>
          <p:cNvSpPr/>
          <p:nvPr/>
        </p:nvSpPr>
        <p:spPr>
          <a:xfrm>
            <a:off x="3286720" y="3784775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CDH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74624E9-3529-45E0-8F18-A6C7857473FB}"/>
              </a:ext>
            </a:extLst>
          </p:cNvPr>
          <p:cNvSpPr/>
          <p:nvPr/>
        </p:nvSpPr>
        <p:spPr>
          <a:xfrm>
            <a:off x="5808707" y="3784776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DLP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cxnSp>
        <p:nvCxnSpPr>
          <p:cNvPr id="96" name="直接箭头连接符 56">
            <a:extLst>
              <a:ext uri="{FF2B5EF4-FFF2-40B4-BE49-F238E27FC236}">
                <a16:creationId xmlns:a16="http://schemas.microsoft.com/office/drawing/2014/main" id="{578455A9-6E42-4202-97B8-7AFF5AA0F401}"/>
              </a:ext>
            </a:extLst>
          </p:cNvPr>
          <p:cNvCxnSpPr>
            <a:cxnSpLocks noChangeShapeType="1"/>
            <a:stCxn id="91" idx="3"/>
            <a:endCxn id="92" idx="1"/>
          </p:cNvCxnSpPr>
          <p:nvPr/>
        </p:nvCxnSpPr>
        <p:spPr bwMode="auto">
          <a:xfrm flipV="1">
            <a:off x="2689779" y="4043623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直接箭头连接符 56">
            <a:extLst>
              <a:ext uri="{FF2B5EF4-FFF2-40B4-BE49-F238E27FC236}">
                <a16:creationId xmlns:a16="http://schemas.microsoft.com/office/drawing/2014/main" id="{6EFAC5DE-DC44-4099-AA26-FF42035E0771}"/>
              </a:ext>
            </a:extLst>
          </p:cNvPr>
          <p:cNvCxnSpPr>
            <a:cxnSpLocks noChangeShapeType="1"/>
            <a:stCxn id="92" idx="3"/>
            <a:endCxn id="95" idx="1"/>
          </p:cNvCxnSpPr>
          <p:nvPr/>
        </p:nvCxnSpPr>
        <p:spPr bwMode="auto">
          <a:xfrm>
            <a:off x="5211766" y="4043623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接箭头连接符 56">
            <a:extLst>
              <a:ext uri="{FF2B5EF4-FFF2-40B4-BE49-F238E27FC236}">
                <a16:creationId xmlns:a16="http://schemas.microsoft.com/office/drawing/2014/main" id="{1A37AFEE-29F0-485E-95CB-D5AD2B7A19C8}"/>
              </a:ext>
            </a:extLst>
          </p:cNvPr>
          <p:cNvCxnSpPr>
            <a:cxnSpLocks noChangeShapeType="1"/>
            <a:stCxn id="89" idx="3"/>
            <a:endCxn id="90" idx="1"/>
          </p:cNvCxnSpPr>
          <p:nvPr/>
        </p:nvCxnSpPr>
        <p:spPr bwMode="auto">
          <a:xfrm flipV="1">
            <a:off x="5211766" y="5018340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8D7F6C73-4765-4CB2-9212-BA4B9C51CE89}"/>
              </a:ext>
            </a:extLst>
          </p:cNvPr>
          <p:cNvSpPr/>
          <p:nvPr/>
        </p:nvSpPr>
        <p:spPr>
          <a:xfrm>
            <a:off x="657127" y="3250873"/>
            <a:ext cx="7221220" cy="321765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6CAF22-6DAE-443A-9C8C-403FCAD9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835" y="3325873"/>
            <a:ext cx="2889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公钥密码学标准假设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5EDA56E-ABE0-48E7-8D43-CB661126AC0D}"/>
              </a:ext>
            </a:extLst>
          </p:cNvPr>
          <p:cNvSpPr/>
          <p:nvPr/>
        </p:nvSpPr>
        <p:spPr>
          <a:xfrm>
            <a:off x="3286720" y="5734212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cxnSp>
        <p:nvCxnSpPr>
          <p:cNvPr id="105" name="直接箭头连接符 56">
            <a:extLst>
              <a:ext uri="{FF2B5EF4-FFF2-40B4-BE49-F238E27FC236}">
                <a16:creationId xmlns:a16="http://schemas.microsoft.com/office/drawing/2014/main" id="{BDFC2B2F-B116-47EB-B1EA-F4CAF9FA5EB3}"/>
              </a:ext>
            </a:extLst>
          </p:cNvPr>
          <p:cNvCxnSpPr>
            <a:cxnSpLocks noChangeShapeType="1"/>
            <a:stCxn id="103" idx="3"/>
            <a:endCxn id="106" idx="1"/>
          </p:cNvCxnSpPr>
          <p:nvPr/>
        </p:nvCxnSpPr>
        <p:spPr bwMode="auto">
          <a:xfrm>
            <a:off x="5211766" y="5993060"/>
            <a:ext cx="596941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9AF935E-F261-4246-B302-2192A109ADAB}"/>
              </a:ext>
            </a:extLst>
          </p:cNvPr>
          <p:cNvSpPr/>
          <p:nvPr/>
        </p:nvSpPr>
        <p:spPr>
          <a:xfrm>
            <a:off x="5808707" y="5734212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模平方根假设</a:t>
            </a:r>
          </a:p>
        </p:txBody>
      </p:sp>
      <p:cxnSp>
        <p:nvCxnSpPr>
          <p:cNvPr id="108" name="直接箭头连接符 56">
            <a:extLst>
              <a:ext uri="{FF2B5EF4-FFF2-40B4-BE49-F238E27FC236}">
                <a16:creationId xmlns:a16="http://schemas.microsoft.com/office/drawing/2014/main" id="{3EC4E682-276A-45AF-9514-78BC7164EEC3}"/>
              </a:ext>
            </a:extLst>
          </p:cNvPr>
          <p:cNvCxnSpPr>
            <a:cxnSpLocks noChangeShapeType="1"/>
            <a:stCxn id="90" idx="2"/>
            <a:endCxn id="106" idx="0"/>
          </p:cNvCxnSpPr>
          <p:nvPr/>
        </p:nvCxnSpPr>
        <p:spPr bwMode="auto">
          <a:xfrm>
            <a:off x="6771230" y="5277187"/>
            <a:ext cx="0" cy="4570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72931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3A9CE6-981C-45F3-A74A-BD35D5BAD8D9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CC170F-356F-4170-AD8B-03DB273006D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2A58BCD-0F9B-45D4-8B5E-8FB93077E71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B6281C5-5F01-424F-A701-1B6BEC07209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DDE9F7-FEFD-4E90-85AB-E7FC32332023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单向函数簇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1EBA5B2-25C7-4C07-B1F6-359BCC846BE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8B262FB-F226-4A1C-B5D9-A150848AAC8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A66BCCA-ABFA-4DFF-85EF-891AD34FE5B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B52514F-FF56-4AB3-A062-C0B58976233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9A0FDA3-4AC0-4059-9928-DC71F1E69EC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D637456-40A7-4855-AB7D-A14877F5E77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A8A16EF-6DF3-48C6-984A-F4B8F14D3F1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ED07AE9-7BDD-46A5-A4DA-579C7C9C9F0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7AD9E90-2092-4323-B80C-4BCC8E58DE0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DA744D3-6EBC-4C11-A42D-44147973C13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8B3EA07-F1E4-4E75-A237-E73BDF56C848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467AA68-3B5E-41E7-B494-737F0D174B4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AF66C99-9845-422F-975D-41DC318597E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8BA0512-329C-41D8-B4BC-64297E27136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C75164A-F7E0-4F3C-A0E8-F197BDCC3B2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08F8B55-0E85-4D6F-BA57-47F3069DA58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02ED00B-38A5-4411-BC30-07FA0014D51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768A625-175B-44C1-925D-7A9309AB893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9C282E4-2192-4CBE-888B-5496CEA16C8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F13073-EC62-42C0-88AA-984EA8046C7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8CE2CBC-857C-4ED9-A5AA-0A0CD248F42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CDB2138-D9F0-4CBD-BC0F-C242D45547B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D77586C-06B2-4310-9D62-7C3D39DBCC7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E37D677-0F74-45B3-A61F-A04517ED838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47A638C-5C1A-4E0B-834D-B158CA68E4D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48F42A8-661E-4A48-B7FD-A346F862735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275CDDF-3163-4B38-BD34-E26C27ADD5F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A852D92-B5F0-4CF7-A1D4-E3015CB85AA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62A2712-9892-4887-8B9E-8B5D196032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2B81480-B061-4B0D-90BF-17E5C4C4B82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487C10A-2B6B-43CA-8C84-F980ADFF664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50C2741-4393-4101-8679-6722ED535DB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DEE3FB6-DCDC-4519-976F-D1259183AB68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8657E6B-13FB-49DD-A055-4A3288C9800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C417A49-4B05-4856-A7CE-ADC1DB63958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A6959FF-B201-4963-84DA-26E6FED2507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A0DAF1A-C53B-4F40-B9C6-531AD59B8E6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AB0E547-DEB7-4C4C-8E05-59FC7867EB0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4783DC6-F8D6-4038-9A1B-C80A5DE3D11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77B1E09-F9EC-4E25-B46D-205119EDFF1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8154BC8-3786-42B4-B313-1928EE95F59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C82A725-DB10-45D3-A174-EDA20485BEF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0033680-8328-4A2B-BF05-38675D94280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21A82DA-E12F-48BC-B0A0-522280E4C17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B3E8D867-0B2B-4A79-873E-6F24165BF69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85AEEB1-B4F8-4161-9DDF-5A7886B13DA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86024367-FA62-43B6-B514-67EE688426B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D0DC5FE-7767-466E-B656-DD08556826E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403532B-B768-47EC-AF3F-297D81DE196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7570707-A8C7-49D9-BD87-59445A9FC13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016F04B-50EA-497F-A783-55F6EB1F64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C36EDC8-262A-4F76-BB0E-47B3AEE7E49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039B202-EEEC-43CA-BA6A-32ED21162A6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40CD673-0212-439F-B691-B5E46116486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4430A89-8496-4E39-9C7F-A6C68190ACF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984FA33-472F-4D89-9070-B9BA543CC9E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A3EBA8A-B2C2-4518-982A-B5899A19A2A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27930BE-FC8F-445D-8DA5-DCCBB8CB3EA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76B1FAD5-28D1-46E5-AF4B-22292562E24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2B0B62D-8E9F-4012-9F8B-1D51D398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（加密算法）：输入公钥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和明文空间上的明文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（解密算法）：输入密钥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或“错误”：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84B4A73-034F-46B2-8F84-62AF5D66AFD4}"/>
              </a:ext>
            </a:extLst>
          </p:cNvPr>
          <p:cNvGrpSpPr/>
          <p:nvPr/>
        </p:nvGrpSpPr>
        <p:grpSpPr>
          <a:xfrm>
            <a:off x="2917437" y="5386691"/>
            <a:ext cx="4204723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EAECC63-CDCF-4D9A-BAFB-436B6176A261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17CA41B-572F-4604-9B81-4AE99732C46F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A6F44E5-F6A1-4C1E-9764-68C9D2C498A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E041BDC-3890-4179-B6B5-24372BFD9CC3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公钥定义了一系列单向函数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31C0F28D-C890-4FCB-BF1B-649F96C02D26}"/>
              </a:ext>
            </a:extLst>
          </p:cNvPr>
          <p:cNvSpPr/>
          <p:nvPr/>
        </p:nvSpPr>
        <p:spPr>
          <a:xfrm>
            <a:off x="5963921" y="3931920"/>
            <a:ext cx="985520" cy="18759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BE16F8A-78A5-40E5-8D85-2E176BDBCFF5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 flipH="1">
            <a:off x="5042076" y="4119513"/>
            <a:ext cx="1414605" cy="130262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20423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84D047-BE4F-4967-873B-4B73EE43518B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A026476-64B3-49D4-B874-4CD7F8A4DC0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E8DB24-F5DA-4827-876E-995AD907667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60F612F-E1E9-4EE9-A8D2-B06FB119032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723B11-C066-4174-BB8E-05EBDE6BBE2B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单向函数簇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39A3631-8C40-4CFD-87C8-1A348899C63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D7240E2-8513-4852-B7E8-49C96761856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4E7D107-4D15-416A-AF43-2538C49705C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2DC0A3A-B4FD-438F-92EA-674BCF77DCA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9B5616D9-70E9-4FC7-9F63-1EDDFACE25B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0A19C1C-77FC-4655-85E7-37B408DE4F8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C23B1E9-2E3B-43BA-BE08-43F6CF0AC23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3B83F75-B314-4209-81DF-2FD815155D8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31244E9-2852-405C-8EE3-34AAFAE3F66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8DB7DDC-D79B-4C31-A998-7714833FDA5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FDCEEA9-F275-491A-9EDB-E39F42FE1AD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AC977E0-571C-4993-962B-71DA5C55E0B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1F3ECE0-E001-49C9-B30C-4D7C1835541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410940A-BDA5-4D5C-94B8-FB5303F646E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69DFE60-9B59-416A-9D49-FA049E25EC1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AD5A8AA-A059-4E98-872E-2757579F99D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AFE37DE-F1F8-442E-B118-FC58ED3CD1E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A7EBF0-3A85-4394-A2CB-DFC118A49C5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00FE610-94F5-40D5-945A-67DF8048080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842896DA-715A-4B76-BED5-1A3F1FF7E62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7B792A8-2EAD-4FC7-9BB7-3638CC1210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D1D73D1-C913-4583-8A95-A223FEFDBDD9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D5BD013-441E-4640-9E9F-F310516A2ED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0F023279-96D2-4B07-AEFC-31C4EEC5AFC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86E0D9F-04AD-45C4-9F6C-BD35279DCC0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35890D1-E4D3-40FC-96B6-C78271C3283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BF55AA0C-C820-4AEF-9CD3-5476F7DA022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E139369-E884-4A52-9EED-197B6A94C5C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CBA119B-BBEA-468A-A635-83C7E728F12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5C8D7DD5-29D4-46B8-A263-A7E9D2B4A66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D4C581E-D86E-49D5-B5D2-8D988021BE6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6061F2E-E298-43E6-8462-A65817C2CE8F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E684C6A-B28A-4375-9F9C-3EE26CAE455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8B838A5-8EC7-407B-8503-3A1462A74DC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1B7D52B-1735-4B92-A3AA-0ED55095FED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47CE3BF-7F05-4E50-A06B-4797A900980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1311B95-C4B1-44F7-A0E5-4C569B6EA8B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CAD4A8A-32A7-493A-85D2-EF114026688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62F9FC5-9EE5-41E8-A7BF-47616ED11CA7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C2EE5B4-0243-4649-8584-F0962AB4F43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72D2CD5-709C-4C95-A86E-C78E3388A92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456D5BF-27AC-4223-AD15-C098F0C0033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04A292C-C9B1-43CE-BE20-A96FBDA2E3D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5F2FF79-5984-44D3-9907-1E9DE03584E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98DDEDD-9F4B-4364-AA2E-7E834ABB9B4B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A814C6C-7F63-44DC-8A66-B41A396DF12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D407F1F-DC1D-4FC0-BA55-60FA55B4FE54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CF231481-D731-49BE-A277-9970820F9AE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07A6414-4C50-46EA-A4A6-AE481C20C8F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B2382A2-C221-418F-9FE8-FBB3AB23CC5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320E80A-192E-4EF8-8270-422B9EB884F6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355E2C4C-FB2C-4192-B18E-8BD9467D001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9E21158-B11D-4D24-922E-A8970B223E0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E40F29E-9941-409B-99AC-30C82DEE9D7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0A8C3E7-5F4A-4F47-B667-237F91A66A7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A3B54E6C-8530-4825-8EFE-451D825A2DB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14E53E20-B15D-4C85-A4C2-B83ABEC681A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71889CA-6433-452D-9478-A4F660076A0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2E3D913-653E-4A78-81C2-68F5AF8FDD1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A5FA02C-F719-41BD-9041-46754A5E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如果将单向函数用于公钥密码学，我们需要一个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更直观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更强的结论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926F5FC8-4ADA-4C42-8937-8A791FDD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函数簇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可以由概率多项式时间算法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（参数生成算法）：输入安全参数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，输出参数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），参数定义了函数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的定义域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和值域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baseline="-25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（采样算法）：输入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，均匀采样输出集合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上的随机元素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（评估函数）：输入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28A0235-38A4-4EA1-850A-4FDD5D6C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1907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函数簇求逆实验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Invert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2339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84C53F-6A6E-4576-9D2F-BF54D7CC6AE7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64A2D51-FF74-4B02-968E-98AEE248801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190C25A-61AB-4529-B2F8-06C869CF7B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E31ADD3-D1D6-4BB4-8D13-760C8D59906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3E2E52-FBFB-4FF9-BDE9-811265BA34BD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单向函数簇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BAAAA10-B4AD-4E84-B96F-7C0EFE9902B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BB43760-C10A-449D-80CE-2CAAF8EF2BA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D077A2D-5131-41FA-9F9A-8B083EC459F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A9DF131-B73C-46F0-80DA-B126A898247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EBFE9C9-4B89-478E-81CA-892F9F0360F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F1A4B32-8B7E-45C3-8B68-6FDD4BC46B8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F9D3AF0-48F8-4447-AE14-14DE0CC9C7E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FB906476-B423-4B66-AB4F-46C918AB1B6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54BFD4F-A6FD-4B52-8031-E8EB36F2423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6B2A1209-1B3E-4A12-B88D-CEEF3B2FF5D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6BD8BA1B-AF6F-4494-8302-0257DF8A4D6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FE14FBA-18E8-49BC-85C7-A1CF7FA29B5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D87033D-B4EC-467B-B373-EC51518413C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0789697-653D-451D-935C-5520CDB93E8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56A29B54-F779-4961-9919-8FF339F5A6D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9ABE818-153C-4653-82C3-A03E0FB41FC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10A191C-28FA-4128-9486-BA28107C186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63438CA-F385-42F5-AAAB-4E1CD1F53D6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97C9271-3C39-41D4-A516-0A2BB496A01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B2B9ED9-2D12-4FBE-B910-3C0BAA8B912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390F987-D2A5-4766-A6DF-40B4BA67126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CE5A176-33B6-4560-B765-4C1C6E7F02A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FADC9CC-45DD-4806-BEA6-D3740B5CF4A1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92D1DF0-3D66-4A3C-A3AF-0235E3F8FA9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433D56E-5259-4CD6-BD98-30D5F9034A2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F6AB8A65-15F6-443B-9491-B53FD7FE504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D18BF4B-BD86-45B0-BAA7-3C9D3AD6011F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8B46EAF-5780-4C5F-8E4A-36848E53554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B251D4A-72E1-4F2B-9363-A8A5153AA6E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C897B864-1F9A-471B-804A-D073F888AED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061E202-5905-402F-A800-28D2E58CB3F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D478620-648B-4E30-97DE-702A85DF5B1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1A34AB7-EFD3-4151-9132-75472520632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24F4863-F8B6-46B5-BB77-50A9093F2A9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B29B00D-634D-49A1-A8AB-BBCD96BFA62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1BC3B8F-7BCA-4B8A-A1C6-9D1624B4709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26588AB-F1A9-4F43-8BBE-E0D7A60387F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B0C2699-4658-4A80-A26C-1501DABF195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804BA38-F94C-40A1-8A6C-7CD845C06AD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85BE807-CCAE-47E3-93D5-87A0D4F1B5E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A3D9AD3-B2D2-4B74-9B10-B4ADDC26537E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0D2A044-0676-4EF4-BECC-5B5468143E3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1AD4084-FA11-46A8-BCB7-04AD5DA17A8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5DFD661-43D2-4E66-939E-66A78B42B9B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399A763-2413-4055-8534-CB72E68636D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AC895BB-2680-466A-897C-7228399E1F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49EE3B8-FAC7-40CE-8C15-BCCB99D0250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B5F1281-565A-4572-B8A5-F118A826143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ACDA279-31B9-4245-8112-7F64EF4ACA3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51D259D-16BE-4AD6-A72F-264FB765A9A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1806955B-01FC-4CE3-AE49-61AC9A7CBAF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C1ACE0C-4711-46A6-ADA3-8FE22E51D5C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3F6BE51-C980-49E8-8104-8F7367A689B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2CFA6EB-B216-4005-8546-CF6375A4A32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590DEE0-D0E7-4586-8462-E7C92E23BE1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974B07C-A1D8-4788-BA59-5D49FEA7D38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E572383-4E1E-4597-98C4-8F80BBA4079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0C39BEF-F1EC-40EA-8E8C-BC21B1D1F08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5597698-5D95-458A-B52D-73D493F2790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1953DD08-832D-4C48-A387-434AA17E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如果对任意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，存在一个可忽略函数，满足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Invert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则称函数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置换簇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是单向的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5DDC7C46-3471-4853-9B35-E5C302C5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2805666"/>
            <a:ext cx="9465923" cy="27137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构造置换簇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定义了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如果关于与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问题是困难的，那么</a:t>
            </a:r>
            <a:r>
              <a:rPr lang="el-GR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是单向置换簇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BD64599-D20B-414A-B2CD-5033AAD77755}"/>
              </a:ext>
            </a:extLst>
          </p:cNvPr>
          <p:cNvGrpSpPr/>
          <p:nvPr/>
        </p:nvGrpSpPr>
        <p:grpSpPr>
          <a:xfrm>
            <a:off x="1421148" y="5670909"/>
            <a:ext cx="5548611" cy="572258"/>
            <a:chOff x="1618171" y="1650706"/>
            <a:chExt cx="9027999" cy="201651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FBB8CC2-49C6-496F-AF36-59E376B9CF44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168C9EF-5A96-4EB2-B20C-A3F29BB6748A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7107CB2-075A-4EE8-BFD6-2357AC30D560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6D05D2C-016D-4BBE-98CA-717BECA1C150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DLP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假设也意味着单向置换簇的存在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9A14C8-3DA8-4C52-91C0-627699E6E1FE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D877F75-35C1-4604-8E22-F4DDC039C3F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03FFB7F-A1BF-4354-9CDD-1E0544B1027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F7D60F4-2E79-49E1-8A5E-2494EB39622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AF02F0-016A-4BBF-8C4E-EFE04277B73B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陷门置换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121F6A3-C14D-495B-918F-88DDE50D24C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62C50A2-4567-42DB-9F8D-74B0E0205DC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80F9790-03DC-43AF-A021-3C6526BE336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CCEBEBE-C658-417A-9F46-B08CE775AB1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6AD02AF-6B76-43DD-89FC-699F7E09B64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8ABCC19-3B8C-46D8-8B56-4615DAF520E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FF82B42-72EF-49CD-AC4E-9F3026676A8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0C248EA-DCD1-446E-B435-9671AA72309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F2C0AE8-D286-4A9F-B99E-554CC1E15FA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F7ABBCF1-9D75-44F1-B371-33193E8010C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B651685-7322-4AE3-81CA-A192B0409D6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6CB9BC6-8E7F-490E-ACA8-0EBEBB982C1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F578140-7CD4-48CC-8589-C82B8272C00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72000EBE-1942-4977-BE62-1579761DD1A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0ED7D5A-80D7-4957-BFCF-2DEC7B20F9A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102F8EBE-1DCD-4EF7-8E12-FAFC45D484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C8E625E-D9F9-4F4A-AD37-5138B724386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6492406-792F-4266-B9B7-BD4FE6C8F73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CE9A1FA-BB33-489C-80F6-575A31D5918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8012098-AC8B-40F3-ABD4-4A480E78DE6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E4DAB68-CEB0-4B46-9676-02240B37630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5848B78F-C36C-4540-8F06-95DB5D99E76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9293F64-E2FE-4826-BD97-FCBF2B8949C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F150A18-DD97-468D-A2B3-F0FE34E508B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EEC5FAF-6E76-407C-8853-64CC78A44AE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778122C-FE75-438A-9F11-6A11AE899DC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58F5B24-94C1-45FE-8D86-5B33A7FDAB3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4475A36-034A-4B10-992E-C375E0A0693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FBB202D-7845-4AC0-AF3E-968C14ECB7B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F33B103-D7C9-4B4F-BF5E-D5A5E8EA26B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678C45D-7224-45A4-BD0D-E43DCDAF2C0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E614C63-374F-4479-BB9B-267E19E1C0D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1B5839E-9DC0-4EE1-8DE0-B88F29881CA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42282C2-FBAA-4C34-99A4-E884CF4B18A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307CBE2-B5D1-4E80-AB25-42A26B9C186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47FF517-2D66-45C7-AD2F-8E0F0B0D193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FDA38A65-A857-4615-BAD6-EB051A5A652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875E5E6-25CB-437D-A7D6-04F6A073D92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890F3D4-8DEA-420A-8E9A-7D5024AA7E4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0B089DB-67EC-4D9C-BD69-96D76E99C93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D59ED04-8A4C-48B2-84C8-A34C41A9EBD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A1DAAAB-B4B8-44C9-A81F-EB008372715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5DBB1CF-D170-4A20-A723-36C04506260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0AA4EA7-208B-4928-8D08-59214784287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4AC9D16-3EC5-482D-B8B4-6AF3DBD0CCF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598FD2B-9298-4CEF-AD0C-155F3CA4225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7718391-D042-48FF-A051-076D059B207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D4DDEFD-0F2E-4B74-A0D1-B17148E4541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BCC5D4-3E24-4364-9AB9-BEE306BAA85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2E7E75C-259D-4E99-88A2-F849DD739FB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D286736-0227-4DB3-891D-B523E675D1F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D572A90-0676-4003-A1FA-6195E74DE76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4B0B0F0-D570-40F1-82CD-6C81A7769A4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9A02602-1274-424D-A344-D1523A1AEAF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C0F81BA-970F-40AD-889E-57EBD280766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403FDA1-E28B-418F-90DA-92FE3696685C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17C38D7-0E8C-478E-B8B5-8C72E3E05EBF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078251E-B2E6-4E46-9545-3DEFF551E05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A05CF2B0-514F-4B51-ABEA-EC66449EA11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0097C6C-1EE7-4C32-A125-B9D9CFCF7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（加密算法）：输入公钥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和明文空间上的明文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（解密算法）：输入密钥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或“错误”：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C2FAF41-2150-4B7F-A6D4-117EF2190D4C}"/>
              </a:ext>
            </a:extLst>
          </p:cNvPr>
          <p:cNvGrpSpPr/>
          <p:nvPr/>
        </p:nvGrpSpPr>
        <p:grpSpPr>
          <a:xfrm>
            <a:off x="2917438" y="5386691"/>
            <a:ext cx="4186926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177D296-A2BA-49EF-927C-6031B0CD47A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A9F276C-5C7B-48C4-B2B1-40146E3522D3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A6C386E-F721-47DB-9FD1-CB9E3BAD9A60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E6B7A7E-A08F-495F-AF26-E0F7F5223C80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私钥使单向函数簇高效可逆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02FC788E-A305-47CE-AC8C-4A07BBD7A437}"/>
              </a:ext>
            </a:extLst>
          </p:cNvPr>
          <p:cNvSpPr/>
          <p:nvPr/>
        </p:nvSpPr>
        <p:spPr>
          <a:xfrm>
            <a:off x="6065163" y="4795520"/>
            <a:ext cx="1039200" cy="22613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490A749-5CCF-46D7-AE38-1AB1514E5C01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 flipH="1">
            <a:off x="5033084" y="5021657"/>
            <a:ext cx="1551679" cy="400483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42025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90EF64F-FF7E-4D43-B4E5-B3D53C1A266B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C54E387-1504-47CC-93EC-CDC373A5A4A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76B92F-32FC-4D29-A614-2CFD9E30C7B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3FA536A-BD14-4960-A728-3018BCC3447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00531FA-ADDC-46C5-AB47-49BDD1197823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陷门置换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A5424DA-D56A-472D-8D7F-1DE14A7D6D9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206C35D-7541-41E3-A12F-93993E2A401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DF9B5ED-4D35-4F7C-B5B4-C3ABF2E6C6E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FF91646-4AC8-4328-AFDE-8986EF29928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7622F58-EF2D-4E85-9CBF-00423CD925D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08DC8A7-D652-4771-8049-33945D0C1B0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CBDD571-FB1F-44D4-B1DE-114EBE8756A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14898B3-6098-404C-A2DD-7BFDD32D2D2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4B8E63E-9ED6-48E9-B17B-E24DC518E4B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595EDBB-0A43-4471-BBA7-6AF94521627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9E10D9C-9EFD-471D-A5DC-C111B839D26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D3F941C-137E-4F38-A259-330A6F605A5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19D8466-2570-495D-BEA5-F220FD7C283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979E6D8-4F61-451D-9173-152C09E111A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8AA267A-6DED-4278-A67E-0705910546A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5C35CE0-5E7A-4506-AEDE-74C43769408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A7F9DED-519D-4CB3-BA8F-C6842F0C429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EEAC020-8072-4151-A76F-40EDA575EBF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19A036B-8A5A-41A6-830F-92F8C19A591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2C1C4302-89B6-4734-B3C8-FA95258CDFB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43FE986-EAD3-4EA6-93BA-C5F49DE057D2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54BE1E9-6BC8-479D-B3CB-3748F6153FE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62F41F42-FBA7-4B45-A930-A6C7267AF13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B907CC9-0631-415B-B4B7-A57238F4D92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DBDB1AF-D062-4050-8E53-1D242CC580C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07CBE82-43A0-4215-8915-BDBFE512E9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61C5A43-474C-477F-8301-5C21BD56E5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3A3D470-AB58-40E7-A24D-3A66CF3A478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D933D8C-A615-4965-A956-2F4194522B8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4B517E5-EE4B-483D-A33A-C176C9D5962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943B904-E8D8-4A2D-8804-CA0D5986CE0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4B2E2D7-4CCC-44E3-A126-4F63172866E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AC88718-06CD-4F57-924C-548843139D8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05C5D75-F26E-4748-9D6A-09D7E153F595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67EB5E0-6AD9-4D23-8589-9B9DBBBF32A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C2BD950-2EE9-4DB9-912E-D49E5C3B0B1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1691899-6CFF-4296-B284-D1A1FF374B5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D48BC97-D916-4114-B17A-31A40DF4B21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5BD1EB8-743E-4619-A524-ABA7244BF3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528D0B3A-5F93-4D47-82A5-E87BF99DFCD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1FD9836-038B-46C2-9458-C65BD4D864E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956D208-352B-476D-8E55-15F8193EE89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1444307-5D19-44F3-9F23-DD4C0027E9A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41E854C-BB67-44CE-BB06-0E5FB8AF823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A8A3036-D1DC-491A-AD82-7EBB809150F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F6C8391-4FE2-4D41-802A-CABF1459A95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A4F2D55-2DDC-4922-8DEF-2F657190CA9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A3F27CF-71E1-43C4-B306-E3340A7F506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42135CE-AFF7-4B0B-8B46-B3B1279C6CE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AB7939C-A317-476B-8A5D-C1F0F22BD15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5C7317FD-CAA9-438C-AA4A-C98C47AC78C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69433124-3AAF-41E2-B504-5819376B7B0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8E77026-1B81-4D2E-ABD2-9A260EF52B5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3EA5739-BAAB-4A81-8FEC-B2A7B666FE0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D07D8CB-67E5-49BF-B2BB-37148EBB858A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9939F52-412C-427D-A52E-F18C80F4E6E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3CC0900-A496-4D2C-B47C-34A12B3EA4A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91CBA4A-B508-4681-B2E9-182E8B432E0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D312317-9935-4A29-BA2A-D1E893100A2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D80EE95-D7B8-4E7B-B513-F05E2AA5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令单向函数簇高效可逆的额外信息被称为“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trapdoor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AB4B8CFC-454A-4924-A368-27372DD8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465923" cy="228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陷门置换（簇）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（参数生成算法）：输入安全参数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，输出参数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和陷门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定义了函数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的定义域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和值域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endParaRPr lang="en-US" altLang="zh-CN" sz="2400" i="1" baseline="-25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构成一个单向置换簇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（求逆算法）：输入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2F1C3E31-91AE-4908-8236-F02A8E39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09448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2DFD6DE2-45E1-4198-B0A4-BA654F47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158068"/>
            <a:ext cx="9465923" cy="138037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构造可根据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陷门置换簇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(Gen’,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中增加参数生成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加密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8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6A4DC8-7EA1-45FF-857F-CAFF3B8FF951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E7665A7-A607-4300-917A-AA93F0CF723C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C1BE429-4270-4A5E-B342-B1BF96A27C2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9EFF41E-4F33-456E-9C25-DB433D5795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153558-1DDD-47C7-BAC4-B9A25982BB39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“教科书式”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endParaRPr lang="zh-CN" altLang="en-US" sz="3200" spc="-150" dirty="0">
                <a:solidFill>
                  <a:srgbClr val="00286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D35F46A-4E9B-4524-BCD4-33C7B9F2DA7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6BBC3A2-915C-47BA-8A4B-A7F8E978AB6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0A04772-7E48-4EA1-9EED-44D869256CE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55DB10D-BCB7-494C-87B1-2D402DCDC7A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B6406B7-9F03-4C21-9410-53E55E06167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F28F6E1-DEB9-4A5F-B16C-C0D70851A8E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355D63E-7765-4793-B007-CACE2EC1542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10914A2-8627-4476-8541-102ED2A7C12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DE5514E-01A0-45CF-BA91-5DAB05B3460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80D122B-3113-4AF9-945D-D55B89F8A32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2D67069-0083-46F2-A3D7-C0D93D0A691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047BCB0-10C6-455A-9A7F-2F9AF68F96C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9BE7642B-BD6A-47DB-AA5C-933E8DC0CA9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E64802E-7FB9-49FA-8183-B29BDA3D29E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73B42B1-F2D2-4857-9131-061F8C8089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09099D5-E05D-4EAE-99E2-8FE0D1630D1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744A05E-ACBD-4390-BE2F-AB02B29F466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D130CED-7AA3-4BBF-9687-AE0B7CDF785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C112700-7FBD-4F8B-AAA4-29894EDA961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15D1B02-5A05-4EC3-B10B-41CEFA689AB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0FD35ED-8F73-4514-AE07-2AC7527DEB2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C599C76-D1E3-4FAF-9608-97CA2993292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6E0EA831-D4E5-4BE6-8B76-9BF815D693D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48AB385-87A4-461D-9892-BECFF4B774C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1F7D81A-ABDB-403F-AA71-EDE7F9BC000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4886D01-44DF-4ACB-BE44-6F66E9DE1A3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06AF41E-30D9-4C6D-834E-D1D3522A1A3F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4FAD41A-86EC-42EF-BDDE-B5561CFF177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DC3397D-470C-42F8-BBE1-572EDCDAB9DA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FA2C6E8C-8B83-483C-A9B4-146B659D18C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EF6E968-5C98-4536-800D-98E7CFDD4F7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091960C-543E-4EFE-BC2B-B0070E30B07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4D797B3-D173-4618-844D-37290A9D592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66B6076-DD4C-403A-9172-95ACC5EBFD4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67F0593-B976-4506-BEB7-8C272F022F7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E6C65D8-AF7C-44BB-894D-0C7140E521B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68ABB15-9C8A-4970-8FBA-421A970CD08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6664A78-0FA8-4BEE-96E2-4CF45B14491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57A262FE-084F-4012-BBA7-571A40ABBEA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76E844E0-8FDE-42A5-82F7-8DE16EAD74A9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574630D-F915-40A0-826D-701F377E47D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0752379-D405-4FF1-92A8-EE9F4A7398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3CA1D5E-302C-42F9-BE5A-2EE07223E0B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9133938-1021-4C1A-8A9A-B30C8FE690D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091F2EC-F05C-404C-BCD7-193FDD5F878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3F45330-65B8-4AE5-87CE-FAC073169D4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3CE67B2-1238-4281-99F3-6C1030081FA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ACA8BB5-A96A-48F3-85C4-A2FC5BF2D0F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68570FF-ED79-449A-87C0-8E0A5B1E0F5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20D9D5-5B19-4338-89A5-7B61F3B67B2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F41A948-BFAC-486D-9BD7-09A620FF3D5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1877BDC-E990-4A24-B30D-2D18E9ED25D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53691DA-9D23-403E-9519-45B1BBA3344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3C411BB-495C-4AC7-80A2-58F98737128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549D2D0-3562-446D-AB13-A21F9C59AEE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A9B3D48-2363-49ED-A762-9A390E173C6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4B9E49B-3144-487E-88FD-F8FEE127688C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6C45EEC-6B29-4D1D-89D7-03F914C835A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9CB1E23-90EC-4047-939C-DB4701D02FD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8FA4CD2-F607-499F-AD23-B9066D1D5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陷门置换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而得的“教科书式”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，执行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CB740D2A-07F5-40EC-BA8B-790FC0FF3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578459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ed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(mod 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(mod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07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236B2B-D3F5-4F63-B85C-829FCF858909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3381B2-D7F8-4279-B9C6-2658E5B20A0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3CF76A4-F796-4370-A3AB-34DE363302F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ED3F66B-58C5-4C3E-8EF1-D36E94A1F24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6C4999D-08DC-416E-96A4-CA0AB4025B6E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“教科书式”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endParaRPr lang="zh-CN" altLang="en-US" sz="3200" spc="-150" dirty="0">
                <a:solidFill>
                  <a:srgbClr val="00286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0379F71-5833-4176-B92B-57B58DD9BEF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49C001CE-12EC-4BCD-AC64-729DDC39289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6B9402A-A59C-4121-988D-2FF40630E05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9F8622F-F21C-4744-AC65-E118B2070C1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F3D5AEE-7B77-41A8-B427-43C168D9943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C30DBBB-6A96-45FA-9ED1-E9DED99F39F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508F047-E417-4C83-858D-E437E2C1F9F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D09E5AE-C1E4-46BE-BF0C-500A0B5B6EB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EFDAC14-974E-41A7-A00A-5CFD3784133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9BD2288-A6EC-4A9C-B1F6-B9E9BA7B81F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89B3DBB-3D26-42A4-A3B8-AB03F6F8FB1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8189F8C-8BC6-4EAA-9B15-851FD632518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2F8C880-F213-41EE-9741-6091D2D75E7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521E363-18C4-411F-B6E3-368CBF1011E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197C2F1-3680-410E-B56A-82672652DEB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B7594D0-FEAA-4F92-BC2B-C37182CF3E6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EC37CB0-D37E-4BA1-A1FD-48AF8D2B0C3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21B7862-0C27-4D79-8E8A-6175C7FE575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1B1F8ED-48CB-4B95-B270-16D89AAB98B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27E38337-61F2-457F-85D5-71BE0E6A5D4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DFA6DAB8-F849-4EA0-9473-E2D73AE6EE6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2C7BCE-CE7A-4C5F-A987-B2164B18529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3EF3889-1F6C-42B8-87E8-59E012CB994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D143A09C-6FA2-4ECF-80D4-172FF633586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88F3011B-74A0-4BE1-B0A4-AF98E43A6DD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39BB3C5-23D3-48C2-BD36-B75306FED8E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C1FD4E1-55D5-4FCF-9BBD-8028F6664C4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EAD75F0-A1D2-44ED-ADB8-0AD87AF8227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BD5614D-19AC-4BCE-85E1-757AD5E2522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189CB68-64EC-4A6B-87B4-E5AAE2CC100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17FD660-5C8D-493C-9C9E-60B8B6364D6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91F6630-F279-4297-9925-FA5D3AD38A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7A691B7-B571-475B-9C67-C632DC0694A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2338EF8-D5CB-4872-B623-B58B8679435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0543BBB-D2F9-4FDA-848A-3A62682634D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0A002A6-47E9-421C-97FE-0190D89E1B2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FBBE3C9-45C4-45C6-949D-D9B8CFC1375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DEB9F08-EBC8-4D3D-B053-C4467B5A738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2251C81-022C-4C15-A59E-1D0518961EE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70E3F52-E6DC-4968-9825-EF08F1BCFB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3AF29FC-E39D-4D97-BB44-B22B2E4BE1C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2902840-9B44-48F3-806E-9D909BF0841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CC37B72-2589-4692-A0C1-F942EDD4269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B117BB3-73BB-4103-A54B-E9493709557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B971778C-ECEC-4C32-BCA8-151E188DCF2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CE922C9-CA01-464D-B835-CA79BDB8240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FBD519A-B6EE-4D75-B73B-B58323EABE9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EC42DC6-BD91-49CB-A38A-ED81356C7CB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7DCAD26-4911-421A-BF8E-AE1B674A7D3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56C6E89D-BE2F-4B23-BC2C-776D1BE127B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23B8D7D-ECF9-46EC-9EC2-4EA930256D9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D62B54E-E14F-49ED-850B-776ADDBA14A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4860AC5-ECA7-4E26-8AB7-8A6BA2ECAB2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C41A743-F077-4BB0-82AA-0766CA807F1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87CD231-B2A2-4C8B-AC9B-DA3122CAD80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F397493-A5F0-466B-A46F-AB6123A345D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4D3FD9E-6FBF-4A0D-9DBA-63D56432905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737863B9-F53A-4A04-BC8D-960AA29E868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70333407-3977-409B-A192-F520DF4BD15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94EECCB7-2337-4142-A713-BFC96E19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选择安全参数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253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23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147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220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(253, 3)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，私钥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(253, 147)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57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0111001B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），得到密文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57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253 = 250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解密还原明文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250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147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253 = 57</a:t>
            </a:r>
          </a:p>
        </p:txBody>
      </p:sp>
    </p:spTree>
    <p:extLst>
      <p:ext uri="{BB962C8B-B14F-4D97-AF65-F5344CB8AC3E}">
        <p14:creationId xmlns:p14="http://schemas.microsoft.com/office/powerpoint/2010/main" val="11246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D69F6B-72DE-4895-9E9C-C45CA23DFE71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15875F4-D205-40E8-8CAF-01FC01F02B8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DC450F4-B623-4971-B718-55B80D2639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6BE2947-33CE-4DDC-A585-56F43C95FF9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59EFB27-06EC-4668-BEB6-59FB21013C60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公钥加密体制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BE45E4F-982F-4E29-841D-7478A86A35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7AAD9F9-919D-4637-B00E-A8A2B1422A0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728417E4-2D64-47B9-8DC8-B861F72A6B8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EF3C878-10B2-4225-84AA-C3DF97F6B9FE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1E8568B-E368-4667-88DA-0D4A4ECC4F4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CF22F6D-D090-414F-BB62-B3CDE31351F6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92E1A42-9DE8-4F6C-9661-103A5C87139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D28ECD-9BE0-4427-8E6A-401246FFFF3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3B01E50-24B6-43E2-BD60-BC6B6BB535F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F09CF4F1-44BD-4D95-A250-CEC4E6CA86F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C470741-2741-42FB-BC92-5AAA6A88FE0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70263586-CB86-4A28-9162-B6E08BD3C36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C1D78F4-D8CB-4032-8200-BB7D67129C7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96716AE-C747-4028-819A-7BE6C7ED359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5D3F423-C9E7-47E3-9A80-A04471235B5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04EC67A-331C-46D3-95D1-9B58080C698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E2A213A-822D-4571-BCEA-D94F3079D40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4B0ED23-F00B-4138-8F64-560DE46A94A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7A45F6E-CD8A-418B-B92D-E7093DE479B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DE19E2F-4ED5-476F-A8D0-FA716D6B7B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21695F6-6267-4CAB-8FD1-9D9CC5FF8AC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EC914E0-38CA-41E9-BA42-BE38FB84EE59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4094DEE-A8BE-46CB-B9E0-DB1363DD5FE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B7665BC-C851-465C-BEB5-665DE3B479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13F62A6-313E-4BDA-92B9-EFEBECCD069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6A3A2A4-CF05-41FF-9D6D-A6B8F040C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AD92B09-4471-4FDC-8AAF-30577158CB8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61AED3E-4C1A-45B0-A1A9-E9EC3A01A20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8666E95-97D4-4815-9615-E49CEF9B4A2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AF8A4FD-080B-4582-92B8-026D3558856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FCAE2FA-778E-4D1B-A42B-E95805C21EC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8BE9890-6263-423F-8007-FC1B49D70F9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3F33DEA3-DA00-43F4-86CF-11E9FFC2C9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1E6B4B-4620-415E-B2F8-2F01070BC44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4DC0F1C-D458-469F-B648-97ACC21B215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24E23A1-1EE7-41D2-BC57-16D8D9846CE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927E1EC-502D-4346-A2C6-4F00EC6452B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BA58A21-09FA-4C2E-AAF9-FEB96B83655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82E4BD5-D041-4154-8846-145DA0C0959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CA65183-4433-43CF-90A8-49ADFE0E2B4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D571784-B572-4ADA-B8C4-AC2CE0732B9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7C6A351-C371-464A-9397-04D3F67157A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2CEC047-A705-4072-8EA3-6E62B64ACE7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29CAEF6-A198-466B-978A-1E211CBD838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349EF2E-A0E3-4F09-B096-98E04193B21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D7554F3-8B58-47A3-8332-EA08C9BCA34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A09E6F9-6D37-4F4F-A287-392150BE02F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97145B2-82F5-403B-9392-6D00A0D5812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9847DD6-085B-4558-88CB-4BD86F8811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390151C-91AD-4B44-B7F7-3B7C0FA4263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EADB32D-778C-4EF5-83EF-7422CCA4B8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42BE543-0C8D-4D26-AA87-B6EA94EC5B2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FE01621-7C55-4714-9673-228DC5780B5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1186A88-07AB-453A-BC53-7FE1AB3FFE2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A15A865-7D27-4C0F-BDE8-25FCBA1D33A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F290D82-9F4A-4A28-8708-44247446F46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A9F2A31D-AF39-4D88-9278-1A41FA0942C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4FC49EB-4477-4927-8B8A-5ED697BF258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9716E9F-85A8-457E-B426-7A88217FF92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1" name="文本框 2">
            <a:extLst>
              <a:ext uri="{FF2B5EF4-FFF2-40B4-BE49-F238E27FC236}">
                <a16:creationId xmlns:a16="http://schemas.microsoft.com/office/drawing/2014/main" id="{F6609447-488C-49E6-8898-74281C76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（加密算法）：输入公钥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和明文空间上的明文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（解密算法）：输入密钥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或“错误”：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2">
            <a:extLst>
              <a:ext uri="{FF2B5EF4-FFF2-40B4-BE49-F238E27FC236}">
                <a16:creationId xmlns:a16="http://schemas.microsoft.com/office/drawing/2014/main" id="{09C47ACC-B5EB-4E7B-9B8B-EDFB4C70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21657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：对于所有的明文空间上的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例外的概率是可忽略的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2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AC5EF9E-D586-414E-B0F1-81224CD2A58D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BDC2F0-A6DD-4F21-99CB-537111EF05D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151AD17-322B-40D5-BDF0-A74947A1030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A70CE40-CD0D-4FCF-A6EB-C308A4D766D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4CCDA37-1365-41A8-8B7D-9A5215EC4424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“教科书式”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407294B-8381-4BB7-B905-8A49F1AFD73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ACA188-1C69-4FB2-AF07-7F678C591D1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EE224BE-C7F0-4837-941D-439F3B0DA2B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E3801D5-A923-4BAB-9658-F0D18787C8D3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E6DDDD3-5C39-4793-84A0-4ED17B85C57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0003E727-CE27-4638-A236-1D4BA4B9588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39F3C92-CC07-4D95-A902-BF766A192F3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BD4731E-9C8A-4961-9F13-133E26FD24A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FA8E536-A73C-479D-B559-C61FC4CF92B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73A809-3922-4AA9-8D60-858E457E9F7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E440E20-88FF-442B-BE5B-30532BCA9C2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DA69352-BA97-4CB8-9BC1-18058741CF5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1BA3C0A-8B70-4292-8CC5-2D68ACC0557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C98DDE-E675-4497-B2FF-007B54FC95B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E129E25-5856-4A55-A8BE-F32494A1642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144D567-29DB-47F5-8402-3306670C165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046EA88-36CC-49AD-A0F1-AC79C50EA98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04651DB-E540-41D9-BED7-09D7FBC6EFF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167E86C-6355-4E6D-B4F8-D770B12DC33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B6B5ED0-1BE4-4F0A-B95F-B26EB451F8F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C9E2779-7D1B-418F-A1E6-5378B07A0FD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CCE33FF-B495-4617-A666-4B3EAC7528F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9B6D87-14C6-4436-B57A-ECD5EEF62D8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08A81B8-412D-494D-937C-2DA28993242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5F8961C-6FEA-41D1-8499-4031CF1757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6F8C7C4-9B57-4DB7-ABF7-B88B86D393B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A2DBA82-6201-417F-9319-B1E767F805D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E2BE79E-E5A2-4454-8FDF-CB35082C705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7AFC26E-97B3-4DDC-A217-EDB0279D679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58F5FB5E-B7B3-467E-98DA-2C3CF248BB8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B25853-D4BA-4A5C-9D4E-BFD60DBC147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413F83D-254F-4B01-9DEA-42DA30355EC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D23E1F8-D3FA-4D32-B6B6-472BF5551928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EAFC940-1AFC-4D25-A00C-5A08330E15C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F040A6A-4A27-4726-B496-F575E1D8BB8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0B3F96B-AAB3-45C5-A15E-B8FDCBB1BD6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7B70988-57D4-4C81-9A44-9C87EE42FF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31F8A8A-2135-4E27-9CD3-F1AFB3EE839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C5AF38BC-0E4C-4F72-842C-08678502176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C6227AD-DDCB-4270-BE44-4FE0DBCC1E6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8BCD1BD-B584-4572-A375-CE24BEEB50C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DFE5944-FE7A-46F6-8E14-2DF1E058E44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B3B187A-A318-4F44-8AE0-4C333ECE1F7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4185A94-30A9-4CB0-9A4C-3853380A438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060FA3B-0509-4838-9E04-CFDA82B7F08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25851F9-7680-4C01-B6D3-DA78E087DD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3DDCA74-490D-4B32-9F73-A52C10897CD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F5651CB-1A53-439C-ADB8-A7F49A8E0FD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79490D0-45FE-4484-AE37-A3913EA84FD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B26397E-A03B-439A-A8EE-025F3BCF15E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366FA20E-A083-4FFA-A747-AB8BC03D4993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AFD3AF3-8A9C-4EF3-A899-E7FA279B575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50D8305-A510-4C8B-B571-F31DEE41F59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7A1BCCA-2209-4482-8A08-DBFE2EBE735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0D8F2E2-682D-4782-81BE-4FD5A758C45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07348520-D7FC-464D-A71C-DF6B2023878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53C9300-3D11-44E1-A0A3-3BFB073356B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449E960-74A1-4E6E-A475-41F73C19FB0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79FDAE2C-5C0B-45A2-A29D-3C5F1A2F0CF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443DA953-C621-41A9-AE17-01D7E9AC0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016290"/>
            <a:ext cx="9465923" cy="940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在窃听者存在情况下，没有一种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的公钥加密方案具备不可区分性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3701980D-2B88-44C0-B6C7-00958BEEB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053376"/>
            <a:ext cx="9465923" cy="331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公共参数不能共享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假设公司内部给每个员工使用相同的模数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，第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的员工的公私钥分别为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，这种使用方法不安全！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利用任意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算法以可忽略的失败概率计算出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的非平凡因子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假设公司内部员工互相信任，这种方法依然不安全！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假设存在公钥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利用广义欧几里得除法可以求出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如果明文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分别加密为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，可以通过计算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还原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C1CA3C0D-723C-4DF0-9F2C-06FED0B7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“教科书式”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无法满足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67FBE-B4CC-4C8A-9B65-EF60DACE67E2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AE77819-1B02-4744-A017-6C411C1B5A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242BBBC-FC1E-449A-9FB3-B4C06F9D264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249A25E-B20E-4578-B4E2-C283F1D4A56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785A24-98B7-4897-96A3-1728320F8CD5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填充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endParaRPr lang="zh-CN" altLang="en-US" sz="3200" spc="-150" dirty="0">
                <a:solidFill>
                  <a:srgbClr val="00286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8E56A3C-4BA2-4444-B96B-495723C7F5F1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7D386D3-C4C5-4D0B-A855-AF36E543A5F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DB4DF7A-7224-4940-846A-7E0A6603AD8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C4FB684-F11C-4959-99A8-C2279D6E2EC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337AB11-7A2E-461F-85A9-C063B37A3AF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F248328-33F4-4BAF-90A2-91FEB2567A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6855DB6-59DE-4B7C-84F0-EDD5D93FF02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6F3ED6B-E729-4573-B7E3-29294A77A04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D3817EC-DB23-4E0E-88CC-0611D48CF3E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9D6EBC9-9EBE-4447-AA9D-FC4155DA221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63AFC7-6F0E-4245-8094-EF4ACA1707E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E580DB7-1EAB-4873-816D-3738A217943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01B2162-9AE2-4CE9-AB10-9CAAA03FB2F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BC536B9-FA6B-41C2-96FB-E12081CC18E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BC4218D-894D-411D-95FF-DB178984D5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2DDAE5-05BE-4E34-9F75-3C3DB20993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4B19C8D-2144-41E1-8CCF-AF1F6043D57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9B07B6B-6D3C-45B5-9C9A-3B068D50755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1CF416C-B621-4669-820C-46D7D0ED90E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1A1C8BA-AD6C-4199-943F-E11C0ED08F1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7DC845D-D09E-40E0-8E2C-3F306B6EDC5E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61EFC6C-0C51-451C-A033-C501E9DC983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3798311-1318-4128-9707-75EC5EBA352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928373E-BDE5-4CAA-B08E-B611520D470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E4B019D-3A87-4D60-A7BA-B32DCED14C9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330A69E4-967F-47F2-B643-C1DFFB44725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7314A9B-B889-4C1B-8AA8-98B0B0F8085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669F07B4-C66B-42EE-ADD8-74905D57EFA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A62BDCD-D7D8-42E2-9F2D-3E24AFF1B12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C3D3CD16-70FA-4653-8D5D-AFAEA9064C9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F695ED8-8252-4516-9890-B0DEB774C49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8495C4E-2859-4B26-B76A-CFB8F79C12E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1DF40C9-1858-46FA-AD72-37258E7F821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E19EABF-85CA-41E2-8557-EEBE61EECD8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32E87F8-3C4C-406C-AF48-4111E050650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9C5CCCC-2EAA-4444-B099-C61D323316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C4C57BF-EB63-403C-81C4-E2D88BAB52F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48A2369-F2CB-41B8-AB5E-63074BC8862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64830EA-F999-4DCA-A2F7-4AB235B77CF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C12EB42-2BE8-4D95-8D6F-CA24E3510F7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26F083A-FA3A-42BC-9CF1-751140223A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FAD325D-3539-4403-B695-5ACF399810E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393A346-43CF-47C0-8EEA-6D563B21235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27FBC50-DF7E-423F-B05E-6C2BEFA632E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37E8AB9-3628-4636-97E8-0CB28C5A39F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2AEDDB20-119C-4476-AEBC-6C41D937461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F9665E7C-D8D9-42C8-9D99-0D86253A858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6733273-9A76-4B75-91B9-B1B5D5611C8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562F9EF-3E2A-4294-997B-C74723BD4F3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D7F71CCE-10A4-4D47-94EB-0530534327A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A95AB9A-5BDA-4B03-AE3D-C3E15FE75A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509C708-73DA-4C49-BB7A-1CD804E59A7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A8FB01F-ABF7-4A16-ACE8-26A702E2A3B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790C17A-F935-452C-8B91-B8F01F65FE6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27B1328-2CD3-44FF-BDB2-35C813384EC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CE46182-A3A8-4DEA-8CE7-5312F9D8CB8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71A27260-9851-4A52-A1E2-FD842B94EFA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8DC9865-C3CA-490D-A49C-882D228D4DB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5AD8D56-B855-4015-A4CE-54629D809CC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2BB3EF9-7D7F-4E6F-90E0-5CCE4F7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利用填充（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Padding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）的方法，可以将“教科书式”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改造为概率加密方案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，其中长度因子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，执行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，选择随机串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zh-CN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ḿ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ḿ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</a:t>
            </a:r>
            <a:endParaRPr lang="en-US" altLang="zh-CN" sz="24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2">
            <a:extLst>
              <a:ext uri="{FF2B5EF4-FFF2-40B4-BE49-F238E27FC236}">
                <a16:creationId xmlns:a16="http://schemas.microsoft.com/office/drawing/2014/main" id="{B34AC10A-C543-4D64-81C6-FEB6C207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64855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：概率加密一定能满足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吗？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89F5B-EEA7-490A-AF2C-81CBC5BB6A9A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B79384A-2C3C-4297-82B1-EFBF575A2A9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0A47E0C-2E69-48F6-9EA1-7E97D8E11E1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90AF435-7B6D-41A9-851F-2CD4BDBAC40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521872E-55AC-4E8D-97A6-405E388547B2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——IND-CPA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AEF08A9-C6BD-4638-AAB2-ADE391B4623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6646DD8-5685-4C2F-8635-A76EE1A26A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35E8B77-B43F-4E72-88E1-E4E19936748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3266512-1754-423D-A800-53CAE68AF7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FC01495-C049-4578-8317-460A4CEF3E5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4304E29-37C5-4D8D-90E4-F0DA9E2577C6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24503A57-B9E8-4F3E-983F-CFFB58B6999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E2D3FE9-C352-4A71-900E-8095158FDFC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D11F0B5-C5D1-4144-9B84-3E565AC3710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EA9BFDA-B2DD-47AF-BE30-7B3CE6ADD87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CAC974C-75B0-4329-A002-B9BDB92768A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FE4DE16-CAE6-4746-A811-BFE0112ADAF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6CC0520-4AE7-4D05-A2F2-8DA406069E6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7C7F216-C93E-48A0-8335-6C233DA27A1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D53D5AC-259F-4A5F-B604-23DE5A45369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A2E1FC4-6DA3-4DE2-8AA8-B60399DAE2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C3D9ABB-2571-4E78-A37E-A80D7BFCED7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D3024C2-9683-4DE0-B88A-4D9DD622BC0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3EEB704-5C14-4430-9D2B-AE488ADB187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ABB3032-15A3-43D0-8657-E1C9043F5EB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66CC93D-A426-4E1F-9AA9-9264E24F16A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131014-6283-477F-BE2C-FC16960BF37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BFE392C-996C-4438-A84B-39EC41B9427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C5208E7-AEEC-4142-9EB5-65317A8876C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E0AC4DF-8D19-42CF-B31E-58669061A32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0BEA40D-BE9A-49F4-9C65-67745AACCF7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74924A5-F658-48F7-BBD5-6E3D1D3C81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CDC9DFB-EED7-4E95-A804-167F7F10AD5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A68AB0B-E1E8-44E4-B831-204D807DBA6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D8ED133-EB0A-4FC2-8ABB-FE2647E11C7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BBC8375-F385-4CBA-A1FE-DF1FC58D908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7DC3111-F553-4E19-93BD-2ACF07D8326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5C8417-CFCF-41FF-8058-9DF5BB39427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E07E541-6EC5-4F43-B23D-4BC8018F10D5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9026D33-3CB0-4C2F-9BD7-C1EB19DCDE7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51BB3DA-8DD2-46C5-934E-6966167B655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B8DC4D1-8CA7-4D99-96EB-CDA1C788955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77706A5-0AA0-4E9A-9649-BF0766648F5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001B6C4-622E-49C5-B9E2-99701B1B66B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E4B2690-A6EA-4948-BB00-86AF1C5A63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4D7EBC4-21C0-420E-9E18-952EA8ADF6B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4E58305-9DE9-48C9-8CE1-4A135BA290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D04F751-250C-46FD-BDAA-EFD0BD0453F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C41F43F-D176-4CD9-9C63-C457F86CA71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D7DC2B3-5C80-4C56-9A55-02F4E04195C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5F1EF42-B223-4D1B-A5E9-37FED168B1B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E4CC41C-B0A7-4D08-9AFD-982BFFD006F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E385DB4-0836-4349-8497-5808EB81691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37D9261-F6F0-4FBD-AADD-0CD5FE79C88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16ADF17-8BA9-4A48-AF86-F9FFC780A3D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092F29C-0E8D-41B5-B357-2786B2C1AD8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F8CE86E-68E2-4EC0-9EA5-AF60CC3F9C1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03A2CE-DAF7-429B-8B4C-E6F2B67B6C3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B2E45F6-B0F8-4BB2-A75A-E89111C8A78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A01FD4B-D925-4A67-AC15-96B0DE88CBC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550B27E-FD96-424B-B49D-06ACEC7F1B5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4A6D06B-F807-40D7-B6DE-BA99AAA2AA5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FE31001-4D8F-4748-95B8-5D1CF107DC9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F2EFDCB-41E9-4204-A5A4-FEC2D9EBA7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E8EDA9C-768B-4FE5-9BCC-10B59AB0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9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选择明文攻击条件下的不可区分性（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实验定义为：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D9E80877-F220-4B94-BF7F-25A83E5C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9649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生成密钥对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输出一对长度相等的消息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给挑战者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并发送给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可以继续访问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，输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出一个比特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23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D2FA8D-F19B-4748-94FD-C16B1D9D62C4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2A403D-DB88-49FA-B644-BF7C1AF7736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7BC402D-F318-42F3-A1F9-CE5619F6772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3E208B7-BFD5-4914-BD48-F7A9D678468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781764-8924-4209-84AA-EC9E64AFB1A6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填充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E5E9159-F52A-40A3-B997-4C93FB7C4F51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90BF4DB-C68E-404C-BC56-8EE3554FBF0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6F73051-3B6B-47B0-AFFC-F1C72B3596E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38CBB6F-07BA-49F1-9ED9-B8E986BAD5F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11104C9-5E82-4BC2-A5CD-1F663BE45B8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F868063-0B83-4E79-A239-EB92C4DC5A4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C43BE45-2C24-4CDA-853C-6E4785E9E3B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A6B0457-E40E-4F58-8A48-7BBB63F5B48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1C1B423-C300-4D4C-9F9A-AC30F91E557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74AC6A3-A987-4743-A330-3370A5C04F1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D358267-9BAD-432B-8DAA-45AF61B8192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A78566B-C76B-4CBA-BFD3-FD70C8B1DB1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D575BBF-CC79-4773-943A-5024B304C49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8AF5A99-DBFD-4466-A6B8-C281DDA9E0B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8D300FE-C1CB-4EE8-8169-6D861772AF2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677CA06-E2DB-4064-A8AA-3619ED7E48D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59C97EC-B146-4976-A7D8-B3A8102C3A0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2003B6B-1A0C-453A-BF5E-E17BC42FC98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97D29AF-5F03-45BF-BB16-192F93DE0E0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AE4AE0D-600D-4D2B-B57A-28B53EA925A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C6FF96F-75C0-43CE-852C-7B7A5CE8282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8500C09-6E94-4B75-8F8E-B13F4D5A572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8D39764F-5081-45C3-9629-9A4346A494E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E0A7026-73AD-4650-B35F-2D3833EF22F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2847F8B-194A-4485-90EF-8F58ECDB6EA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03D3A62-784C-4D22-827A-AE76559C971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B3F54EB-F792-4F06-82FE-B8306B02399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4033A9C-9B45-4B34-8C6F-C301E8001B9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D87D864-EF0F-4F0E-96B0-5F747C353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A1A5A46-9AF6-4BEB-830D-3077AE2372F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DDA3191-587D-4F3B-8559-5E83BEBE1F0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3366186-9F95-4715-85AC-E04D86BC18B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C5A4F64-75CB-4BE9-918F-3B9F028CF87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D9D5696-2747-48DD-A3CE-DFE62AFE60D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699D2BB-0850-4C74-8D67-4598E6EAE9D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F10DC54-9C60-4F1E-9817-34FCED575B1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D3A7DD16-D1D8-460A-89A8-7F48B42558C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E7FDA00-D7B4-46FF-ACBD-C6F0B943ED1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D52754E-F47C-418F-8652-F28A5302989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73F5A8E-FD24-4C2F-A9CC-BE084B7D169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37B7A18-304B-49C9-8853-F44FD5486F6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D690F1A-192B-423E-8C51-CC060B300AA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95F430D-998B-4960-BD26-41D5DA89E51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ADF38A4E-33E4-4122-845C-AF78EBA6E71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FCAC17E-A8F8-472B-8B25-FC90F05AADA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297DBF3-D721-4EF3-A30B-E99B116A605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9B4B843-0A42-4ABE-9B66-47AA0144B6C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A36126C-7865-4CFA-BCC8-D9FB50DE5E1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CC924B6-98C1-461E-9531-7A62C00F793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65F65504-B065-447F-A8E0-AB9627D9600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5BF2CCD0-C947-4094-935E-0139F95214F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2738B06-74F5-4274-8BCD-C8C471AD49A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ACC3358-078B-4AD9-B128-C7D71C7AF67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85707AA-131B-4592-962A-F5569399B1F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9B5BCFD-71AC-4707-A1A6-294ABC8FF8A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A3502E2-CD45-4331-8CAC-641440005F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8D80D76-7C14-45AB-A5BB-4B2E7D1D7EB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18E47DE-E18A-469C-89BC-463B1A41F4E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866BCD1-0BF6-45D7-836D-ECD2F6B8B5C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C12E8DB-34A3-4636-8E7A-65D16718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484377"/>
            <a:ext cx="9465923" cy="940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问题是困难的，则满足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O(log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的填充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4B9BFAB-FE8F-4074-9542-A55192E1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只有当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很小时，方案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才可能具备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O(log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时，对所有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值的蛮力攻击可以在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内完成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E69A4E3F-3097-40D9-B527-C391EC7C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654872"/>
            <a:ext cx="9465923" cy="22696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PKCS #1 v1.5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加密标准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设置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的字节长度，即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最多可以加密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）字节的明文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填充结果为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10||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，其中填充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长度为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- 3)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字节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但是该标准至今没有被证明为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，尽管人们倾向于相信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9900CD-6F3F-4DC2-96DA-A490798FEF00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06EBFB8-0EF4-4CA0-972B-88176E392A5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57D51D7-F84D-4DB0-A5C3-5E5D68F5407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95FA3B0-A120-49C8-A692-B1DE4BE0154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0AFE48-78B7-4087-BE0A-D24DEE853EC3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标准假设的局限性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39ED6E9-A938-4B41-AB76-AA79710A976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6016C58F-91BC-4B51-874D-5787CE7B6B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CD9DE48-A042-4274-95CE-78D698C8D10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3273FA4-C37C-4EBF-B5DA-75CAB8E46E5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5041156-2ED8-4D3B-A3A0-CF9E37EB0EB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10FE4BF-F14E-4D49-A44B-A06CF1A23B1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647FC6E-CBA8-40A1-8820-BBD48ED9B8E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483AAAD-46D0-4E4F-8A8B-3B4946ACE0D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9B9F71F4-5D5B-4402-B0A5-D55FC76CC35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B8610CE-A781-4CD3-8043-42A500B1705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70B57A8-E23D-40FE-A3C3-CF2F25CC688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AF86E11-FEA0-47D5-BBE5-FDB93A53B85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A3B4F97-000B-4494-AABF-B7EE0E3D87D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BD1A1DF-23F1-44D8-8796-AFEA02FA913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E28819D-ED48-4A2F-BF9C-A448A35D421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45F7E14-3AFA-4958-A5A2-AB9D7B3EBBD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FF1B030-E30B-4F38-A97D-D6B0911F2842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8AAE5CD-62B9-4BCE-9978-8A5EABF4BA0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5023092-15BB-4260-86F9-95994509C50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86A0622-FEB8-49CB-93EE-21D5D448CFC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CD03C23-CF4E-41CB-80FB-3BD91678201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9A5C0AF-3152-41DD-A29E-ECFEC0A9EDE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C64417C-03D6-49C2-A8F2-15D360FC276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718A150-78F1-42EB-816E-78771DA0B64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E4938BA-4261-4835-98B5-0A4F0A65B3C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892B46E-64F7-43F4-92AF-247B2D1301C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E188163-372D-4F0F-A035-835DBC21C4C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B96630D-BBA7-46B0-8C55-7B93CAAE9EC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9B46C38-948F-40A6-ADE3-4A4DDE0C4F4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74BA686-FBEE-49BC-89FA-CCE1133A3B8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386247CE-6CE5-440A-ABC4-3A89EC1EA6B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0DBD8E9-7F18-4284-849F-D8BA88175E2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56FE3D9C-5100-43D7-B520-32BF89B88EA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49068F9-2FB8-4A25-BB74-EF85953D167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B71CD78E-216A-4DD5-8FD5-8D66B5EF4A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B23307B5-A072-40C1-8313-4E171D103DC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7E682CC-6FDB-4BB7-B6B9-96F2F3335F8B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BC920DF-B292-4D09-93DD-84EDF151C81C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C7CE7D34-BDD8-4059-A4E3-C20F7DC64F2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9065C19-BF9F-4AFE-A6CD-B004A17ABDC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6C74731-440B-4F9D-8F75-225E1EB2A480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167674E-F79E-403E-AADF-0844D9AFBF7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BB505FE-293F-4F6B-AA79-B6BF7CA13B2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720E361-40B7-49AF-ACFC-4EA6E30DB85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6C5E4DA-F152-4B50-B7DA-E368912A2EC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D8B4E14-1B18-4CE7-A0A0-CAAC682FDDA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46753F4-CC5B-48D2-8FED-E05C5761E48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B93F5D1-129F-445A-BDA5-0D0DF18D37A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990CF62-FF4D-431E-8C63-43337AB0705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71A0E4E-EF54-4229-B0D1-4D646B52AAA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F753878-547E-4CA0-9E00-409D820309C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C8FA50E-4424-4B4B-B989-400062769C5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3194B04-3F6A-48FB-9064-C7289ABD69C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67C6EC6-8313-45DA-82FD-886A7CD616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0563BBB-2E87-47CF-A661-F6B06EFCB5E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03239E3-E3C9-4B81-B087-3728845B102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8D628A4-95EA-48D3-A38E-9C128B9A823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B807F24-F5AA-4FD3-9DB7-53CAFF9E5DE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C0EF472-A18C-4399-8039-E8C6EFC7604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B5318E8-F3AD-40F1-A09B-3F8756F7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374752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回顾定义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[RSA-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59E1D7D8-47CF-440A-90BE-59979D69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5131688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标准假设只保证了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求逆困难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，而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并不保护</a:t>
            </a:r>
            <a:r>
              <a:rPr lang="en-US" altLang="zh-CN" sz="2400" i="1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的部分信息！</a:t>
            </a:r>
            <a:endParaRPr lang="en-US" altLang="zh-CN" sz="2400" u="sng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A47EF5AB-02C4-434F-9397-ADBF2D93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1920167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问题求解实验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1D8ADD32-4B6B-4CA2-A6B5-B03B0FA4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5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为什么基于</a:t>
            </a:r>
            <a:r>
              <a:rPr lang="en-US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标准假设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很难进行直接的安全构造？</a:t>
            </a:r>
            <a:endParaRPr lang="en-US" altLang="zh-CN" sz="2400" u="sng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7B0E02-064D-44A7-B354-AAF0F98649FF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4299C1B-DE39-4981-9D57-159871D3492C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ED157AA-603E-4F21-B72C-0481350D06B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33886B4-93B3-48A5-A3DC-2DC7BD8A0CD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3E79BB-280C-47EF-B9C6-8D5F472FEE72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加密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标准假设的局限性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469C8ED-D616-40B3-B55B-DCC9D51068A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7EC7B04-F5B9-48FF-B7F5-654D19C25C6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A4D87AD-4235-47B4-A346-DCC3A4844B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11A271-442B-4587-B67E-7C1682AB4D9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704AACC-EC04-40CF-B9B8-BD5E932B131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206DF79-4643-4EBF-B0E3-87D8ACCB2E6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3639800-44E7-4703-80A5-8861E09D46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CBA8750-9266-4B52-BC17-8E58E39B7B8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ADA37FC-BA98-4433-911E-CD4C67CF35A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6B1554B6-62A9-4AF8-B015-D41B8F9A963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1886ABC-8841-4C0A-8D66-1ACDAB25B7F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346A4BD-81EF-4097-B2B6-89846D0C37D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A83234B-239C-49D6-B026-5ADF3D7ED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D2039C9-9BC2-4DC5-8840-D44D6688225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236B8CD-11DB-401C-8906-EFE635EF89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E61A306-3B42-403B-B792-27DC13DA41F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4F7F8F3-8BCC-49AC-8694-91EE524078B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D54CE5E-C6CE-402B-8EFD-8B54EADBED0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AA4F462-6B6F-43C1-8D42-6B3DA3107A5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92243A0-A3CA-4802-9AF9-D31FC44942A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7E99962-475F-42EF-B976-133ADA2E5C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DF21ACA-5607-49AC-8229-18C9A2AB71E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625AF2-744A-4732-A165-A9C28165F1F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E4A6D67D-ED9D-4AF7-A338-37A580BD7BC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BEFEE61A-EE31-4779-A477-3CC1B1766C6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D2B0E7D-F727-47A6-BC9E-8462637FCE1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81D9A36-C2FF-4936-BC1C-892F340AEE1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0979F3E-CD1F-47D5-9276-43F154B1390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856E9F1-400F-4A7E-94EC-F59E0F87E01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2DEB01F-FB33-4DB5-8062-00CAD8B24C5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F6AC9F8-2BA9-4304-A205-377C615DAF7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C15529D-5372-430E-8B87-FC80393BCAD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8739F4DE-580B-4752-A8EA-F429097D7C4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67AC90E-3565-4963-85BE-2BF33D38EE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DF22D82-BFEC-4E7E-9EA0-BD97BDC86BFC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BE2CDF0-E59E-435F-B607-90B40616E80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AC13B4C-9DA6-475A-A6A5-3C6E03E1D95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708C99E-336E-4D18-B58B-21C0D9EF8A4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E732EF1-4B15-4342-9258-D3ED0E0D91E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9BC0EA4-0B4E-4D34-9718-2B298DAC9FA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8DBE538-7295-474D-9FC8-C5405C5A17E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FD75ECB-7C52-4745-A6F2-8E1AE52848F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0AFE43F-45C5-4912-BC91-018CDD4F329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0572E4A-1CFC-4CA7-9AC0-DE76ED0B28F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CF687D5-1295-48EE-A601-5122D98D826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DA835D5-38AA-47BD-B1AF-3AFBCD97083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9667C1A-44CF-45AD-88D5-882C6E34DB4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EE54D99-DFB7-4DAA-B1AD-D05EF1C5F7B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4BFF69B-84F7-407B-91A3-FFE67482EE0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484673C-2860-4A4D-A320-8E28D010379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E00FCBB-60B4-4FC1-BAD3-9D08B3EEDC26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4485618-073B-430E-8AAD-58D9BA80935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7470BA8-89D2-4C1B-8756-CB7A393EB8E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FBBA2C6-E9A8-4B1E-A371-566EECCA044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66B4ADB-102C-425E-A7B1-2456567EC16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C0178CD-927D-44C5-BF5E-9045766B240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783FFF5-BF76-48E5-9835-32A33715E98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91FEDF8-F2E2-4C77-897E-8C785318936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D998D5E-BFF0-4F5B-A202-DC6A277980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172E6C0-2EC3-41E9-A518-FE8A1EBB6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为素数，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Legendre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的二次剩余，那么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勒让德符号具有性质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746F2CF1-1605-4299-A4D1-131C2B72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2805666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∏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雅克比（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∏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雅克比符号具有性质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FEE5E76-6DFD-4D9A-887A-D1427EC58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188930"/>
            <a:ext cx="9465923" cy="168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部分信息泄露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的雅克比符号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无需解密即可通过计算得到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必为奇数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所以可得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2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安全构造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55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3D020C-ED0B-4FB3-BC42-9D360A367F42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02D4AC6-F219-4C4A-96D2-8EBE6EF4B56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1F340E8-B729-48C6-A57D-BBFDDE1349C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FE56500-FDB3-4025-9496-E23A51EEDBB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ABF6D3-F292-435F-9E2E-AF55D9829834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安全构造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基于陷门置换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2DA8415-7037-4163-9C77-70709BF41D7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A69A84D-ACED-4923-9735-99539D49EB7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97CAC20-00ED-4CEA-B066-08DC8057EFF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582A729-AC36-4FD6-98A4-947A90ACD19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0322CB4-E3AE-4B7B-BAB7-338DA4A0A55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7581594-A372-4218-90CA-5BFF30DB2DD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874A423-C1B9-4D6D-9F17-C5CBD60B956F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55AB0FD-4260-4799-9F4F-5153C3E5A0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21A135F-732F-40AB-A7BD-DAA48D03FED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FA5916-FBFF-44E2-8FB3-F252C380273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BBA82E8-A4D6-4E8D-84E2-8FC14800CE8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9D1A590E-2B08-4479-B685-699EDBBF33E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493EEFD-7DB1-466A-8288-A17361AFF68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DB77447-3FB5-41FB-851F-018B932E6E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972E8A3-EAA1-46CC-A864-FFC7FEDB1BB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550A16B-D441-495E-9A91-1C442597AE6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A023D8B-F75C-4DC9-BDCB-374850FCEF5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65318FE-5F95-4262-AB62-CB883359E3E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00D1A5C-90BD-4EBF-A9C1-837A025FE54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42D5DAD-7C20-49FF-AF40-34CA99617AD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D87B920D-0070-414C-8C14-5529C74C069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1540288-7277-41DE-ACE3-CFA649A11D5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8D375F80-2DE9-4010-93D9-612CD511CD6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6713174-72A0-4B9C-ADD0-99F43BDD0E3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8D9486B-CAA1-4380-BC28-BD656AAC035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82E8A21-5D67-462E-BFAA-B84C7BDFED7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BA8A307-A5DE-4CC4-9DCD-1F0B11F6801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AF36221-47CF-4A09-BA9F-588BBA19C16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E8E1B3D-CEDD-467D-B692-E66BB17482F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CFAB2B4D-0DF0-496C-B671-39E8591505E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D5CCBDF-A8F6-4A94-9AE3-4999F8CEB46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8C448C0-5533-42B4-B228-99223B4122C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303EA6FA-6F97-4157-A736-C4DB4E564DC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7EDBF6E-3213-47BA-81BB-E98762ECDEB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D23A8B4-1A5C-4B0B-885B-232E3594D32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E8F293F-56DF-4363-9D42-16E9C963225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008BCDF-62F9-43AF-A157-EC6F74FAF52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F303226-8893-4446-B65F-371D90E9368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375CCE5-73B6-4B1C-AFD8-11A61AD58EA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D1049CA-418B-4D14-BB86-CF00347366C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F0A7325-DAC6-4EF6-A69F-28003A053D5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9845FA-9557-4497-9047-4E90EF11513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C68810B-7737-4007-894A-5F5CDEF2217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9377597-BD0B-498E-91B5-180C54E72EE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C19DBDF-90B7-46CA-9E6B-A26E94C2C87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2B6C60B-573E-4CD5-92CE-700DBBD551A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5C6FB4B-7D8B-4D66-9DC8-4F0D943D7BD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13D3A57-4A09-449C-B48D-10A2C496821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482FC25-41A1-4C7C-A9CF-F2359077F91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27ECA3A-ACA7-4F38-BAB3-BE7BDFC5562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8D9F606-6471-4F55-880D-20AA2962D1E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437DA26-13CF-4A60-BEAD-F6B4F6EB4EF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0AC4638-DABC-44B2-BCB2-AC447E9EA73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878AFE3-5E6C-4088-894D-1FAF161DA2F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B55870C-1BA2-466C-9A83-D8FE82DAF97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922964C-F6CF-46CB-9680-F8A7713AB07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1D09AED-212D-43AB-8CAA-4E69E9459DB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95F7B80-50B3-4909-AD4F-E87346AF786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BC7D437-3112-4AD5-A472-836CA8F9DB2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A6C5DD8-9180-4E2A-8568-0DA438B68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虽然很难直接利用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标准假设给出安全构造，但我们可以利用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陷门置换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的性质进行构造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BE041FE-A455-4FDF-833A-921498432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27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令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(Gen’,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Inv)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为陷门置换，同时令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为一个确定多项式时间算法，其中输入为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定义，输出为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单比特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，如果对任意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，存在一个可忽略函数，满足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硬核（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hardcore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）谓词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，其中概率来源于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Gen’(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的随机选择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5294738B-1F4A-4DC5-AB7B-9A2B9E03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76224"/>
            <a:ext cx="9465923" cy="87261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陷门置换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有两个常用的硬核谓词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求最高位比特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求最低位比特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8311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7380D9E-0826-4AF8-9959-943CED535512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A8576AA-BACD-48A6-8D06-2E0914A5E07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BD541DE-AF01-49AC-80ED-1EDB46B43A7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E5D1458-0C32-49E2-8344-862B32DFCBC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EFF526-7963-4D89-BADD-1FD86F134594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安全构造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基于陷门置换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94D0EF7-05B3-4596-9A16-3552D4F3626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7D6384EB-E90B-4676-94FA-F0A2E806FE3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6AD7A32-EAAF-49AA-8D60-A3639B9757F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E492A29F-4642-4003-8F8D-136D9391FDE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0107E2C1-4A8A-4CB1-9E42-E78BD0FEBCE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31028184-1116-4D56-9720-5FAF03F3E5E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8BFDCE1B-8DE0-4DBF-AFB1-DEDF11D6FB9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4560DDD4-EAF0-46B7-AF0B-91B237B8122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65D93FC9-BDE9-45C0-973B-636C21573D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6CBFD170-CA8C-452A-BC5F-8910433EF5B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976F1EBE-F5A3-4770-BC7D-1EB3A41EAC5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209BE54B-AF71-4F3A-8D0F-092342BA856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AEF5CC4D-6E47-49FF-9598-1AA36245710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5579334-E6F3-4D51-8CED-ABFEA126396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E072F8FA-50D1-45AB-AD70-6D9659AB1F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4F84CCD7-252F-4867-803F-08CD3F8BE69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40431DA1-B142-4036-858D-A7A7E587C6A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95E2D2C7-DE7E-46B9-9AAD-D265FA0152D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6F92FFB0-31CB-4078-84E5-B7089A3E1E3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98B31F00-A159-482E-ABBE-9F0598E556B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006FD578-B1D9-4E63-A83C-CAB37571906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673A35D4-FF41-4894-8C6A-FBD208E8A0E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355BC5F9-7745-4F0C-8AB7-4A31353444A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04D5C713-A9C3-45E0-B157-531EA6801C4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3AD96862-BC98-4D48-A36D-8920307798B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D5F6914B-770C-4E9A-91DC-FB894BD4335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61CB114C-8401-492E-B20F-6947DA21C2E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4039ED7F-37BA-438A-83DF-B7961342CD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08208827-38F5-42F0-80B9-300A4B9F4F9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0C22F952-CCD3-48BB-B369-A86D0AE119B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C527F70A-B4C0-4748-8472-145EF8E8DE6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66870E32-6C16-4475-847E-1FB79AA6488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439E1C23-119A-4C24-9054-C4B5628BA18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1C20D81D-347C-4F67-9C94-669DACAABE2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9B09A4AE-F0D1-45C1-A5DC-7CAAB11634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7F867705-21E9-42B0-9EA1-A00F26BDEC2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0CA55507-4B9E-4F39-A137-1CE7D6CF89B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F0F4E4EA-C39A-49D8-AA7D-111C32629E5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647BFC6D-29EC-41BB-AE01-5E487E5D57C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6C2EB0C-37A9-4AA0-B3A9-5BD81F22E19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32AD8AA0-A117-47CF-9E2C-C210CEA7A28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F2F63F3A-519F-4CEE-A238-7072895FE98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CACBCAF9-9156-4097-89D6-2BB845E3305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904146D9-A36B-49BC-A39D-69BC3D820648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CDC0B978-F1C1-4093-BC69-CA0C810169B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A9F6DF24-C579-44E9-A1AA-D3108466FCF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EC693B6A-80BE-44FA-862A-CE8BE72B374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A09C7052-8816-4A3D-9740-D10B63D011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55BDE09C-B098-4C3E-9477-5FE0E7B1228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71C48BBC-9CB3-4EB2-854A-53E1ED59171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0160176C-3B2D-41C2-81C6-353A83FE77D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B877FBA7-9473-4DAC-B5B0-2E68CDFB73D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52D96121-7D7B-47DA-A160-212C98786CC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2B8C643B-1D70-484F-813F-2A3EA311D29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60C3694A-E719-4799-84CD-F89DEECAD6E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68EF57C-1AA9-4F9B-BB1F-4F9953FC05A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58546A2C-713F-453B-AF07-9947A23ABFC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CEEE530A-E18B-45EB-89FD-7E8BE494D9D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A8E0CCC6-A8A1-4404-A862-67A0AC3F315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FC16571E-6529-472E-9FD0-971EB704D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l-GR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(Gen’,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Samp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Inv)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为陷门置换，具有硬核谓词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，执行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Gen’(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endParaRPr lang="en-US" altLang="zh-CN" sz="24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CE28D43-BDFA-4E93-AFFE-E1F671A3325A}"/>
              </a:ext>
            </a:extLst>
          </p:cNvPr>
          <p:cNvGrpSpPr/>
          <p:nvPr/>
        </p:nvGrpSpPr>
        <p:grpSpPr>
          <a:xfrm>
            <a:off x="7466028" y="1254658"/>
            <a:ext cx="4374038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1C7FFA5-6D6D-45D5-B8D4-EB77CBFF2C1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E35FB78-5C88-484B-B966-62648C313F5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BB5F7EB-4A8F-4567-928B-C662E85258C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EB2BBF1-6985-4D4A-8761-D2997147E809}"/>
                </a:ext>
              </a:extLst>
            </p:cNvPr>
            <p:cNvSpPr/>
            <p:nvPr/>
          </p:nvSpPr>
          <p:spPr>
            <a:xfrm>
              <a:off x="1867300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想想对应的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参数是什么？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本框 2">
            <a:extLst>
              <a:ext uri="{FF2B5EF4-FFF2-40B4-BE49-F238E27FC236}">
                <a16:creationId xmlns:a16="http://schemas.microsoft.com/office/drawing/2014/main" id="{110038A4-9EAF-4521-8053-91234ED5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578459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CACEFE96-0A12-4B49-A8FA-2AEF32E9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5669354"/>
            <a:ext cx="9465923" cy="49776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为陷门置换且具有硬核谓词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</a:p>
        </p:txBody>
      </p:sp>
    </p:spTree>
    <p:extLst>
      <p:ext uri="{BB962C8B-B14F-4D97-AF65-F5344CB8AC3E}">
        <p14:creationId xmlns:p14="http://schemas.microsoft.com/office/powerpoint/2010/main" val="15917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C2EDA91-88C5-40A6-B0B8-6E487C0F46CC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601E80B-5A4E-4BAB-B070-C62E977BC01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2D4CCB7-33EE-47C4-837C-93C2B2B0984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137A4E3-00B3-47CC-902D-007A8528C88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E77AE00-EB85-408A-A836-8D9A08C48B46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安全构造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37450FC-8066-43C0-9D48-1EC6480DD1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F34D4AF-4519-4906-89AD-EB1A726118C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527736-D6B5-4DAB-B805-E9D2FC2B0B2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BC672EE-C3AF-4762-B369-9574B7EDC20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2715850-1518-40F9-B0D2-893D055738F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45207CE-8A0C-4AF6-8B5B-FF425153E75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1D260FE-67B6-4978-8B50-8D7D9F0822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64390BB-C702-46D2-9F06-C8B4261848A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19A639A-7B0E-4A26-8195-59E3A44C984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D25FD4F-AC53-4E82-BD5F-C288E5BD874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7CFF035-4468-49D8-B9D1-511014CE463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355D04BD-6816-4F97-8012-408E107B12A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519DFBC-0E4A-49AA-9CD7-E136D0684EC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E733273-50C7-4EEF-8A36-4F755809BCC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5D1A438-1285-44FA-B8E7-4965B1E2A09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16E8445-7ADB-4A6C-99E4-6897834C1FA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645EF6E-55CC-4BEF-A45C-C8CAD32E3BF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7EA8FD1-8330-4F98-9CF0-91E4AC5DFE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1C472F3-C749-41D0-A6F2-A9B7E4841F6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100BCA2-CB8D-45E0-B106-0F1833DAD1E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8A06B54-C2C1-49BC-99E2-1574EE6F853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D67A05E-530A-4FE9-9D0A-8E717D073D7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FEB8B1D-39F9-4CFB-BAD7-F3D35EAC65D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2A453CA-B398-4206-AFE6-236DC96182D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66EC54D-3E8C-4533-B005-E132AEC3634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1D8141FB-3DC9-4AC4-A1C4-4C3A967E9E9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A2DAE57-F3EC-4119-BF78-F58BAA68B12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5A5C3FA-26F0-4DF9-A817-0AA9E75E2AA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F2EF7F5-532A-4287-9D32-1E88DC809B6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94B2D6B-482B-4617-A558-E5D82EFC9FE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49BC1C9-D79A-42A5-AC82-CEE20AA03D5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89056F2-8CB3-4F1C-A774-50A7F359BBD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6153F17-98E3-4747-8121-BE89F351C4D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C2D4989-062D-41C4-877C-95C94D402FE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50C7E15-7850-42F7-B1E0-575D8E897CD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6EAD07D-BA5D-43F0-838D-DD41C91025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859163A-98EB-4D57-8FF4-6F524D1F2F0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B3DE63B-69B5-4549-B356-9B21C5E1E19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74F4612-A8A0-4EBF-BF4B-68A89EF9E1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4F91E7B-882E-469C-9044-32A8D43B217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7466842-940D-48DF-93D9-6C6B7B265C7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69893F5-A7D0-422D-844C-538ADF234E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344EEC9-2745-498A-9947-1E66C1D427F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74944B3-430B-4E2D-85E6-9BDD2E384B9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83D31AB-C32B-4BA8-A144-E306A213F6D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069D924-7D58-46C1-9899-9C6969F34B1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FB09B5DF-E23D-4ABE-959A-9FAA6DA066E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A921AFF-E5C2-4833-84F8-9B7E946916B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46C05F5-F163-4C1E-8114-C1C95D3E2A6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C10C2CE-8E53-48A6-91E3-89811268AFF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965E980-7CB6-4F7F-8D70-73355CDD2AC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8CDAD87-6E49-4ACF-9443-485B29C9797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9894CE7-0434-4EB4-A39B-109CD7021A1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AEE6D4D-52D7-4781-AD34-F4DAE63304F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0DBF5DA-A381-45C1-8A1E-FF31791F829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E85F5AA-F974-49FE-94DA-9AF6457830E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3BCBFE6-5207-4B60-9DD8-C7AC5EAE569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AFAC2B4-6F14-4B94-BA78-717091BFA0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C052167-011B-47B6-A28E-B6A5180D04A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5EB42AC0-E827-4409-82CB-BF2E131A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类似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Blum-Goldwasser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的加密方案构造具有更一般的形式，需要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基于公钥假设的陷门置换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置换伪随机种子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该陷门置换有硬核谓词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生成加密用的比特流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此类构造都满足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</a:p>
        </p:txBody>
      </p:sp>
    </p:spTree>
    <p:extLst>
      <p:ext uri="{BB962C8B-B14F-4D97-AF65-F5344CB8AC3E}">
        <p14:creationId xmlns:p14="http://schemas.microsoft.com/office/powerpoint/2010/main" val="42097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89F5B-EEA7-490A-AF2C-81CBC5BB6A9A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B79384A-2C3C-4297-82B1-EFBF575A2A9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0A47E0C-2E69-48F6-9EA1-7E97D8E11E1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90AF435-7B6D-41A9-851F-2CD4BDBAC40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521872E-55AC-4E8D-97A6-405E388547B2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公钥加密体制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AEF08A9-C6BD-4638-AAB2-ADE391B4623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6646DD8-5685-4C2F-8635-A76EE1A26A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35E8B77-B43F-4E72-88E1-E4E19936748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3266512-1754-423D-A800-53CAE68AF7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FC01495-C049-4578-8317-460A4CEF3E5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4304E29-37C5-4D8D-90E4-F0DA9E2577C6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24503A57-B9E8-4F3E-983F-CFFB58B6999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E2D3FE9-C352-4A71-900E-8095158FDFC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D11F0B5-C5D1-4144-9B84-3E565AC3710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EA9BFDA-B2DD-47AF-BE30-7B3CE6ADD87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CAC974C-75B0-4329-A002-B9BDB92768A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FE4DE16-CAE6-4746-A811-BFE0112ADAF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6CC0520-4AE7-4D05-A2F2-8DA406069E6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7C7F216-C93E-48A0-8335-6C233DA27A1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D53D5AC-259F-4A5F-B604-23DE5A45369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A2E1FC4-6DA3-4DE2-8AA8-B60399DAE2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C3D9ABB-2571-4E78-A37E-A80D7BFCED7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D3024C2-9683-4DE0-B88A-4D9DD622BC0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3EEB704-5C14-4430-9D2B-AE488ADB187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ABB3032-15A3-43D0-8657-E1C9043F5EB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66CC93D-A426-4E1F-9AA9-9264E24F16A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131014-6283-477F-BE2C-FC16960BF37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BFE392C-996C-4438-A84B-39EC41B9427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C5208E7-AEEC-4142-9EB5-65317A8876C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E0AC4DF-8D19-42CF-B31E-58669061A32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0BEA40D-BE9A-49F4-9C65-67745AACCF7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74924A5-F658-48F7-BBD5-6E3D1D3C81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CDC9DFB-EED7-4E95-A804-167F7F10AD5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A68AB0B-E1E8-44E4-B831-204D807DBA6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D8ED133-EB0A-4FC2-8ABB-FE2647E11C7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BBC8375-F385-4CBA-A1FE-DF1FC58D908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7DC3111-F553-4E19-93BD-2ACF07D8326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5C8417-CFCF-41FF-8058-9DF5BB39427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E07E541-6EC5-4F43-B23D-4BC8018F10D5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9026D33-3CB0-4C2F-9BD7-C1EB19DCDE7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51BB3DA-8DD2-46C5-934E-6966167B655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B8DC4D1-8CA7-4D99-96EB-CDA1C788955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77706A5-0AA0-4E9A-9649-BF0766648F5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001B6C4-622E-49C5-B9E2-99701B1B66B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E4B2690-A6EA-4948-BB00-86AF1C5A63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4D7EBC4-21C0-420E-9E18-952EA8ADF6B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4E58305-9DE9-48C9-8CE1-4A135BA290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D04F751-250C-46FD-BDAA-EFD0BD0453F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C41F43F-D176-4CD9-9C63-C457F86CA71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D7DC2B3-5C80-4C56-9A55-02F4E04195C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5F1EF42-B223-4D1B-A5E9-37FED168B1B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E4CC41C-B0A7-4D08-9AFD-982BFFD006F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E385DB4-0836-4349-8497-5808EB81691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37D9261-F6F0-4FBD-AADD-0CD5FE79C88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16ADF17-8BA9-4A48-AF86-F9FFC780A3D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092F29C-0E8D-41B5-B357-2786B2C1AD8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F8CE86E-68E2-4EC0-9EA5-AF60CC3F9C1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03A2CE-DAF7-429B-8B4C-E6F2B67B6C3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B2E45F6-B0F8-4BB2-A75A-E89111C8A78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A01FD4B-D925-4A67-AC15-96B0DE88CBC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550B27E-FD96-424B-B49D-06ACEC7F1B5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4A6D06B-F807-40D7-B6DE-BA99AAA2AA5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FE31001-4D8F-4748-95B8-5D1CF107DC9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F2EFDCB-41E9-4204-A5A4-FEC2D9EBA7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E8EDA9C-768B-4FE5-9BCC-10B59AB0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9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eavesdropper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indistinguishability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实验定义为：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D9E80877-F220-4B94-BF7F-25A83E5C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9649"/>
            <a:ext cx="9465923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窃听不可区分性实验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生成密钥对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，输出一对长度相等的消息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给挑战者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并发送给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输出一个比特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9CC9DC3-631E-4684-9E0E-021E4E014C53}"/>
              </a:ext>
            </a:extLst>
          </p:cNvPr>
          <p:cNvGrpSpPr/>
          <p:nvPr/>
        </p:nvGrpSpPr>
        <p:grpSpPr>
          <a:xfrm>
            <a:off x="8135333" y="1980866"/>
            <a:ext cx="3799002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E271B0C3-32CE-4724-84F0-D3944736D306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1B6CB4B-4BD6-4DC4-8353-BED652477EF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427E896-BA61-4426-8B1B-D055E462A245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EC1E4B6-7272-4305-9A39-423567C3760C}"/>
                </a:ext>
              </a:extLst>
            </p:cNvPr>
            <p:cNvSpPr/>
            <p:nvPr/>
          </p:nvSpPr>
          <p:spPr>
            <a:xfrm>
              <a:off x="1867300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场景是唯密文攻击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...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吗？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本框 2">
            <a:extLst>
              <a:ext uri="{FF2B5EF4-FFF2-40B4-BE49-F238E27FC236}">
                <a16:creationId xmlns:a16="http://schemas.microsoft.com/office/drawing/2014/main" id="{E35ED594-A29A-4638-8111-C8D3FD97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65950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窃听者存在的情况下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</a:t>
            </a:r>
          </a:p>
        </p:txBody>
      </p:sp>
    </p:spTree>
    <p:extLst>
      <p:ext uri="{BB962C8B-B14F-4D97-AF65-F5344CB8AC3E}">
        <p14:creationId xmlns:p14="http://schemas.microsoft.com/office/powerpoint/2010/main" val="29868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17C1BE-5B8E-4839-914F-7E6C31D5ABAD}"/>
              </a:ext>
            </a:extLst>
          </p:cNvPr>
          <p:cNvGrpSpPr/>
          <p:nvPr/>
        </p:nvGrpSpPr>
        <p:grpSpPr>
          <a:xfrm>
            <a:off x="458000" y="379930"/>
            <a:ext cx="7894147" cy="688062"/>
            <a:chOff x="458000" y="379930"/>
            <a:chExt cx="789414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54F9F7-7BE4-4C5F-9C07-57FEBC0917F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55DA5E0-3F75-4A73-BB9A-D9EBC94FBEB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FDBD749-6579-4C2B-9A9A-13D71D5712D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C7DD26-828E-448D-AC9B-85E2C92BE096}"/>
                </a:ext>
              </a:extLst>
            </p:cNvPr>
            <p:cNvSpPr txBox="1"/>
            <p:nvPr/>
          </p:nvSpPr>
          <p:spPr>
            <a:xfrm>
              <a:off x="1146060" y="472593"/>
              <a:ext cx="72060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7A4E02-6522-4E07-9874-B28101A2CC9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5BD54D5-4E63-48D8-8B66-19513A63927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B5A5BE80-2376-4061-80CC-7DF02DC6909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5D9E149-741C-4215-956B-4E3DEEB23D5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ECF1D81-BD1C-4174-AC61-AE13EBC4334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2BCC6DC-9148-4431-93FC-4CB50FA5071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BAE598D-AA0B-4FE9-8AED-248FACA5C24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8DC8BCA1-FC46-4DF5-B65E-DC041A347A7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FD58960-CFEB-4313-AE65-26E576A1177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D9B8513-07BC-4428-9A3B-627F27526C7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6D4E565-D7D2-44F6-8476-844234DE610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2857A95-8577-495A-9632-0A645145550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15D9BE4-E347-44D9-BE96-182970C2B7A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3969C25-73AC-467C-A2B9-8CCDFA86C01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A87FFEA-434D-425F-80FF-55FA8B93844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E474D28-43D4-4B49-9ABD-1E4DAA70FC7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735CBA3-1A73-4C6B-B7D5-EF894CE2994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DA260E7-5F37-4AF1-9AE2-84A62A9F1D5C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4A053B5-A8E8-4C8A-BCF8-CAF36302A56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BEA2334-3BC2-4613-B1D6-995321BE4B4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CE7C233-2545-4C8C-AEA2-BC99D5C8B4C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FCFC625-5E25-4682-8D76-D2C1D83FF22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2C04BE3-E2F8-410C-B69D-C5EFB089E6A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34F33E7-6D72-4157-9550-578ECBD86FE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B2E55FF-4888-4F57-A3FE-CE0E5A78B6A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EC35B1F-F445-414C-A076-D73441201F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97F8D6E-A16D-44EB-AA8C-F83B757DBDB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5EC31D1-BE5F-4F02-A6E4-E021022EEDD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A46752-0BBB-46F5-BD8D-8A0182DF648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77F21E7-1C26-407E-B3AC-B8F53687F04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622415A-923A-4801-AA5E-B0E5A6BED9A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413326B-86B9-409C-8015-530C521B3B8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AB6ACD1-CAF6-4B21-9BD4-F16A808CCE1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A9E7133-9978-4CF2-9FE6-B796CE6B0EC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53E9B8-8FF3-431A-BCF6-73309A9589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83C0AF0-A4B7-4CB8-B2A8-83C44AD2E6F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852B7C4-2F39-4D26-B25B-15E02EA74CA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94CC4E6-7C14-4862-918F-B788FAB4505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1F472F8B-27F9-4756-8A32-C3DF95DE84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54B4389-3EEE-4F29-B8AB-316A56EA9EC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3BAEFB5-A3BB-4F81-99B9-793DF117D38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F897CFB-9952-4B19-BFCF-D69C2697C6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3206955-5619-46FE-8B27-3A1F6B872E3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738CA58-9370-427E-9330-F31625FE954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BC69243-3DFC-445E-9169-3D56B9CE574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13B151F-939A-4E09-B5BD-A3B4849012B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A3D96C5-EC00-403F-AF0D-8F6461EDE41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282FB26-2B19-48BF-A58B-B50B53506D6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64586F1-36D3-4E84-904D-6AFCD3C59A9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6B03EF94-C117-432F-8F0D-EAC16B06014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46F2FA1-CC24-4CBC-A65D-C87BD1ADC17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1C56108-D664-45F1-B714-9DEA69970C3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F16FB8D-B7F0-42A0-9B56-28A5B26D191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BF3C0D0-6B1D-4CAD-B536-FFD80DF0861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DB4FA1C-E697-4E74-B36D-69EED7CDDE8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61F3A2C-8D11-4FBB-83D3-536CDC9DC2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78E28C7-9B42-43C7-B7F3-08AF551875A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31B0B1E-42BF-4083-B07A-3A2BB946C8B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AA604213-F008-4178-BED3-0F2B7ABCD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2457BF8-2BF8-4BA1-8CFA-87D62DF6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本节内容回顾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公钥概率加密及其安全性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Goldwasser-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Micali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加密方案及同态性质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Blum-Goldwasser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加密方案及通用构造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加密方案</a:t>
            </a:r>
            <a:r>
              <a:rPr lang="zh-CN" altLang="en-US" sz="24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的安全性常识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89F5B-EEA7-490A-AF2C-81CBC5BB6A9A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B79384A-2C3C-4297-82B1-EFBF575A2A9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0A47E0C-2E69-48F6-9EA1-7E97D8E11E1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90AF435-7B6D-41A9-851F-2CD4BDBAC40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521872E-55AC-4E8D-97A6-405E388547B2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公钥加密体制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AEF08A9-C6BD-4638-AAB2-ADE391B4623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6646DD8-5685-4C2F-8635-A76EE1A26A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35E8B77-B43F-4E72-88E1-E4E19936748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3266512-1754-423D-A800-53CAE68AF7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FC01495-C049-4578-8317-460A4CEF3E5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4304E29-37C5-4D8D-90E4-F0DA9E2577C6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24503A57-B9E8-4F3E-983F-CFFB58B6999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E2D3FE9-C352-4A71-900E-8095158FDFC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D11F0B5-C5D1-4144-9B84-3E565AC3710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EA9BFDA-B2DD-47AF-BE30-7B3CE6ADD87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CAC974C-75B0-4329-A002-B9BDB92768A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FE4DE16-CAE6-4746-A811-BFE0112ADAF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6CC0520-4AE7-4D05-A2F2-8DA406069E6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7C7F216-C93E-48A0-8335-6C233DA27A1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D53D5AC-259F-4A5F-B604-23DE5A45369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A2E1FC4-6DA3-4DE2-8AA8-B60399DAE2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C3D9ABB-2571-4E78-A37E-A80D7BFCED7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D3024C2-9683-4DE0-B88A-4D9DD622BC0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3EEB704-5C14-4430-9D2B-AE488ADB187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ABB3032-15A3-43D0-8657-E1C9043F5EB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66CC93D-A426-4E1F-9AA9-9264E24F16A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131014-6283-477F-BE2C-FC16960BF37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BFE392C-996C-4438-A84B-39EC41B9427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C5208E7-AEEC-4142-9EB5-65317A8876C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E0AC4DF-8D19-42CF-B31E-58669061A32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0BEA40D-BE9A-49F4-9C65-67745AACCF7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74924A5-F658-48F7-BBD5-6E3D1D3C81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CDC9DFB-EED7-4E95-A804-167F7F10AD5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A68AB0B-E1E8-44E4-B831-204D807DBA6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D8ED133-EB0A-4FC2-8ABB-FE2647E11C7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BBC8375-F385-4CBA-A1FE-DF1FC58D908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7DC3111-F553-4E19-93BD-2ACF07D8326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5C8417-CFCF-41FF-8058-9DF5BB39427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E07E541-6EC5-4F43-B23D-4BC8018F10D5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9026D33-3CB0-4C2F-9BD7-C1EB19DCDE7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51BB3DA-8DD2-46C5-934E-6966167B655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B8DC4D1-8CA7-4D99-96EB-CDA1C788955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77706A5-0AA0-4E9A-9649-BF0766648F5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001B6C4-622E-49C5-B9E2-99701B1B66B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E4B2690-A6EA-4948-BB00-86AF1C5A63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4D7EBC4-21C0-420E-9E18-952EA8ADF6B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4E58305-9DE9-48C9-8CE1-4A135BA290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D04F751-250C-46FD-BDAA-EFD0BD0453F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C41F43F-D176-4CD9-9C63-C457F86CA71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D7DC2B3-5C80-4C56-9A55-02F4E04195C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5F1EF42-B223-4D1B-A5E9-37FED168B1B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E4CC41C-B0A7-4D08-9AFD-982BFFD006F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E385DB4-0836-4349-8497-5808EB81691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37D9261-F6F0-4FBD-AADD-0CD5FE79C88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16ADF17-8BA9-4A48-AF86-F9FFC780A3D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092F29C-0E8D-41B5-B357-2786B2C1AD8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F8CE86E-68E2-4EC0-9EA5-AF60CC3F9C1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03A2CE-DAF7-429B-8B4C-E6F2B67B6C3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B2E45F6-B0F8-4BB2-A75A-E89111C8A78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A01FD4B-D925-4A67-AC15-96B0DE88CBC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550B27E-FD96-424B-B49D-06ACEC7F1B5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4A6D06B-F807-40D7-B6DE-BA99AAA2AA5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FE31001-4D8F-4748-95B8-5D1CF107DC9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F2EFDCB-41E9-4204-A5A4-FEC2D9EBA7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E8EDA9C-768B-4FE5-9BCC-10B59AB0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9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公钥加密体制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选择明文攻击条件下的不可区分性（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实验定义为：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D9E80877-F220-4B94-BF7F-25A83E5C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9649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生成密钥对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输出一对长度相等的消息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给挑战者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并发送给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可以继续访问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，输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出一个比特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5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87C1A5-F52A-4141-B26C-89B2AD37678E}"/>
              </a:ext>
            </a:extLst>
          </p:cNvPr>
          <p:cNvGrpSpPr/>
          <p:nvPr/>
        </p:nvGrpSpPr>
        <p:grpSpPr>
          <a:xfrm>
            <a:off x="458000" y="379930"/>
            <a:ext cx="6263310" cy="688062"/>
            <a:chOff x="458000" y="379930"/>
            <a:chExt cx="626331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012C951-D2BD-4FE3-A113-ADCC7B42530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C70159C-7323-453E-9541-0940AA52E47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CC35E7F-64F9-406C-8390-C578DFF66A2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E6AD92-28C5-4725-8D4F-842CD9CF1BBE}"/>
                </a:ext>
              </a:extLst>
            </p:cNvPr>
            <p:cNvSpPr txBox="1"/>
            <p:nvPr/>
          </p:nvSpPr>
          <p:spPr>
            <a:xfrm>
              <a:off x="1146061" y="472593"/>
              <a:ext cx="5575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公钥加密体制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20CB538-7862-4AEA-9A74-BE3309272CC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D3BE0AF-B06A-465F-8B16-39DA97509250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75DE8EE3-087E-4E8B-B17D-1A92EEFF270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40EAEB0-7948-497F-AB65-93E33823CE3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A06D3C8-5015-47CC-9303-D281E7B32BA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5C47BBF-A89E-4349-867D-0309B6D3D01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AA777D4-7DC4-4873-8A14-E740C69AF3B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102A746-A1E4-41AC-AC4E-98419EC9BE67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D46A910-E30A-4070-AEE7-8E8979AB107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5340A7C-7F7B-46C2-9730-D08EBC5CDDE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4196822-EA45-4650-8674-9B998DA7879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3FD470F-46C1-4D45-B3AD-EA6C3ECBE4A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EE139B0E-9EDD-4F7A-A526-C3CFB8594F5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9D730B8-F857-4EFC-8A70-FF47BF971DB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7BBA7CC-D206-4FDC-87D7-B4761249313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A088CA-46F1-4EE1-8C20-C94986EF11C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1B0F36E-9D12-4466-8633-81E6AFC2D08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FE037E7-EC67-4C88-AA4B-F4C3AAA0988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7EF2BF6-CC73-4191-AC48-826101E195E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A171F62-E489-4702-AEBD-42C290EAD17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5D1C4DE-F98F-48CA-8A53-43B7FA6DE85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5B23D34F-442D-499C-9D9B-913B2FA40D4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21DDEFDA-F3D8-48B4-B806-CD90D34AFD5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B06FC25-5145-4E39-AFD2-9AE237650B6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C75057C-7894-484E-994A-56BE1671F3C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9ADE7FD-81CB-4B15-8152-445F9659F51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BC2A8C06-99B1-48D5-A77D-654EAD86CD6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66048D4-F6A6-45C1-B516-BB2B79D611F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C2A8E9C-34C1-43A0-9342-73E8A6D42C1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93CBCAF-7560-47A0-9C51-5FBF5665288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8EBF919-F474-43E3-8034-E4269868372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536305D-5481-4368-B10C-1F49603F8BD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1E4E336-F541-4C00-8A34-6CF512A3282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7464375-930C-4038-AAC5-5D189795FFC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15C1590-63DC-4AB0-9252-84B660717B1C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16E67603-E0EB-4462-B7EA-B8B1519A15D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90C0CD3-258D-47F6-9307-E3E0E13A6C7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E3735BC-C28D-4940-8449-DC98CAB12D9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074CBB2-D9D4-4226-AD76-657D85A8815C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586D191A-4E70-4470-A7BA-0323EE34C9A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9947436-3479-4D7F-BFD4-4DB57315F96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1A72350-3F4A-4A21-900B-B85D2196CDB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C252EF5-66B9-4063-9CD1-8D741A1CF38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BF70B04-6D52-4D3A-BA3A-347E5E2D1AB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B580B38-9BF7-43D5-A741-81B2516BBF3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686CF7A-AC80-49D5-AB59-2BCABABAC2A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B63815E-1C88-45A9-BBB9-6B0C2329BFE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1985EF-A831-47A0-ABD8-D2357782906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72D43F8-A69D-45A0-B8C1-6847F46F9E0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D04043A-7DA1-442F-BACF-B945F819D44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ACE9A6C5-C58C-4345-91BE-D9514FE548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17AE21E-B7A8-4F2F-BDE1-9AB7F49B3E1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F50CF5F-4956-4EAE-9DF4-2D7DC0C3C65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3B8E4CF-EB86-4FC6-BFAD-DC0318AC3A8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32473E6-29EC-41D2-A535-21285EA065C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8BC7CBB-F92C-4C8F-BFDE-08A7B11CA82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25A0371-0BF5-4DC9-8D07-159614151AB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BEBC9BC-B7C6-49F6-8721-0117F77BDE5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396FD41-7C93-495F-BBF3-B744E4B2EC9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636AE1F-A5B3-40B6-8D70-675E495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PubK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cpa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选择明文攻击条件下的不可区分性（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53E4F412-1FC8-44BF-838A-1FAB565B4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2958518"/>
            <a:ext cx="9465923" cy="940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如果一个公钥加密方案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具备窃听者存在情况下的不可区分性，那么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也具备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IND-CPA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272BE1-9330-4E35-BEBA-AA68A7D9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4051436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：无条件安全的公钥加密方案存在吗？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8EEC27BD-C37F-4CE3-A304-7A26D201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4701156"/>
            <a:ext cx="9465923" cy="940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在窃听者存在情况下，没有一种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的公钥加密方案具备不可区分性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28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Goldwasser-Micali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加密方案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8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16177</TotalTime>
  <Words>7483</Words>
  <Application>Microsoft Office PowerPoint</Application>
  <PresentationFormat>宽屏</PresentationFormat>
  <Paragraphs>495</Paragraphs>
  <Slides>60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等线</vt:lpstr>
      <vt:lpstr>等线 Light</vt:lpstr>
      <vt:lpstr>仿宋</vt:lpstr>
      <vt:lpstr>黑体</vt:lpstr>
      <vt:lpstr>思源黑体 CN Light</vt:lpstr>
      <vt:lpstr>思源黑体 CN Normal</vt:lpstr>
      <vt:lpstr>思源宋体 CN Heavy</vt:lpstr>
      <vt:lpstr>微软雅黑</vt:lpstr>
      <vt:lpstr>Arial</vt:lpstr>
      <vt:lpstr>Calibri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nw121</dc:creator>
  <cp:lastModifiedBy>lenovo</cp:lastModifiedBy>
  <cp:revision>2145</cp:revision>
  <dcterms:created xsi:type="dcterms:W3CDTF">2020-07-10T07:50:01Z</dcterms:created>
  <dcterms:modified xsi:type="dcterms:W3CDTF">2022-10-11T05:45:21Z</dcterms:modified>
</cp:coreProperties>
</file>