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18" r:id="rId4"/>
    <p:sldId id="538" r:id="rId5"/>
    <p:sldId id="540" r:id="rId6"/>
    <p:sldId id="554" r:id="rId7"/>
    <p:sldId id="555" r:id="rId8"/>
    <p:sldId id="541" r:id="rId9"/>
    <p:sldId id="542" r:id="rId10"/>
    <p:sldId id="556" r:id="rId11"/>
    <p:sldId id="557" r:id="rId12"/>
    <p:sldId id="558" r:id="rId13"/>
    <p:sldId id="559" r:id="rId14"/>
    <p:sldId id="560" r:id="rId15"/>
    <p:sldId id="562" r:id="rId16"/>
    <p:sldId id="561" r:id="rId17"/>
    <p:sldId id="543" r:id="rId18"/>
    <p:sldId id="544" r:id="rId19"/>
    <p:sldId id="563" r:id="rId20"/>
    <p:sldId id="545" r:id="rId21"/>
    <p:sldId id="564" r:id="rId22"/>
    <p:sldId id="547" r:id="rId23"/>
    <p:sldId id="546" r:id="rId24"/>
    <p:sldId id="548" r:id="rId25"/>
    <p:sldId id="549" r:id="rId26"/>
    <p:sldId id="550" r:id="rId27"/>
    <p:sldId id="551" r:id="rId28"/>
    <p:sldId id="553" r:id="rId29"/>
    <p:sldId id="291" r:id="rId30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05D7-5386-493D-9109-7BDC1CA17B70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1A79-EB79-48D5-992C-06D6208C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0338-7D22-4605-8F05-FD0E137493DB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B1EC-434B-4B64-8081-F236B46C7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2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571612"/>
            <a:ext cx="8712968" cy="20288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Garamond" panose="02020404030301010803" pitchFamily="18" charset="0"/>
                <a:ea typeface="仿宋" pitchFamily="49" charset="-122"/>
                <a:cs typeface="Times New Roman" pitchFamily="18" charset="0"/>
              </a:rPr>
              <a:t>机器学习基本概念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A9E5B54-55D1-077B-AA3C-84763685C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041B0BF9-9487-AE61-16DD-26C4A65D56E3}"/>
              </a:ext>
            </a:extLst>
          </p:cNvPr>
          <p:cNvSpPr txBox="1">
            <a:spLocks/>
          </p:cNvSpPr>
          <p:nvPr/>
        </p:nvSpPr>
        <p:spPr>
          <a:xfrm>
            <a:off x="1371600" y="3436883"/>
            <a:ext cx="6400800" cy="235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南开大学计算机学院</a:t>
            </a:r>
          </a:p>
          <a:p>
            <a:r>
              <a:rPr lang="en-CN" dirty="0"/>
              <a:t>谢晋</a:t>
            </a:r>
          </a:p>
          <a:p>
            <a:endParaRPr lang="en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回归</a:t>
            </a:r>
            <a:endParaRPr lang="en-US" altLang="zh-CN" sz="2400" dirty="0"/>
          </a:p>
        </p:txBody>
      </p:sp>
      <p:pic>
        <p:nvPicPr>
          <p:cNvPr id="9" name="image3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1380123"/>
            <a:ext cx="6772275" cy="1752600"/>
          </a:xfrm>
          <a:prstGeom prst="rect">
            <a:avLst/>
          </a:prstGeom>
        </p:spPr>
      </p:pic>
      <p:pic>
        <p:nvPicPr>
          <p:cNvPr id="10" name="image35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400" y="4307092"/>
            <a:ext cx="69342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6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二分类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多分类</a:t>
            </a:r>
            <a:endParaRPr lang="en-US" altLang="zh-CN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376" y="1550432"/>
            <a:ext cx="2448272" cy="217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2" y="1550432"/>
            <a:ext cx="2685112" cy="20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39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720" y="4218109"/>
            <a:ext cx="2880320" cy="2218682"/>
          </a:xfrm>
          <a:prstGeom prst="rect">
            <a:avLst/>
          </a:prstGeom>
        </p:spPr>
      </p:pic>
      <p:pic>
        <p:nvPicPr>
          <p:cNvPr id="13" name="image40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2052" y="4218109"/>
            <a:ext cx="2700795" cy="23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1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回归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251520" y="1700808"/>
            <a:ext cx="8785225" cy="4603750"/>
            <a:chOff x="169" y="-395"/>
            <a:chExt cx="13835" cy="725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-395"/>
              <a:ext cx="8574" cy="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6" y="1080"/>
              <a:ext cx="5198" cy="5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617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无</a:t>
            </a: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类别未知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</a:t>
            </a:r>
            <a:r>
              <a:rPr lang="en-US" sz="1200" dirty="0">
                <a:hlinkClick r:id="rId3"/>
              </a:rPr>
              <a:t>http://us.hudson.com/legal/blog/postid/513/predictive-analytics-artificial-intelligence-science-fiction-e-discovery-truth</a:t>
            </a:r>
            <a:r>
              <a:rPr lang="en-US" sz="1200" dirty="0"/>
              <a:t> </a:t>
            </a:r>
          </a:p>
        </p:txBody>
      </p:sp>
      <p:pic>
        <p:nvPicPr>
          <p:cNvPr id="9" name="Picture 2" descr="http://us.hudson.com/portals/US/images/blogs/legal/wp/2011/09/Unsupervised-Learnin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3" y="1710190"/>
            <a:ext cx="7173817" cy="430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1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无</a:t>
            </a: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聚类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5493951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相似的模式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0E2A9E-A7B7-4F1A-97BA-AEF225EF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96" y="1862150"/>
            <a:ext cx="7092280" cy="35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机器学习阶段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训练阶段</a:t>
            </a:r>
            <a:endParaRPr lang="en-US" altLang="zh-CN" sz="2400" dirty="0"/>
          </a:p>
          <a:p>
            <a:pPr lvl="1"/>
            <a:r>
              <a:rPr lang="zh-CN" altLang="en-US" sz="2000" dirty="0"/>
              <a:t>标准数据（输入带有预期输出）训练模型</a:t>
            </a:r>
            <a:endParaRPr lang="en-US" altLang="zh-CN" sz="2000" dirty="0"/>
          </a:p>
          <a:p>
            <a:r>
              <a:rPr lang="zh-CN" altLang="en-US" sz="2400" dirty="0"/>
              <a:t>测试阶段</a:t>
            </a:r>
            <a:endParaRPr lang="en-US" altLang="zh-CN" sz="2400" dirty="0"/>
          </a:p>
          <a:p>
            <a:pPr lvl="1"/>
            <a:r>
              <a:rPr lang="zh-CN" altLang="en-US" sz="2000" dirty="0"/>
              <a:t>评估模型被训练得有多好，并且评估模型的特性</a:t>
            </a:r>
            <a:r>
              <a:rPr lang="en-US" altLang="zh-CN" sz="2000" dirty="0"/>
              <a:t>(</a:t>
            </a:r>
            <a:r>
              <a:rPr lang="zh-CN" altLang="en-US" sz="2000" dirty="0"/>
              <a:t>例如回归的平均误差，分类的准确性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应用阶段</a:t>
            </a:r>
            <a:endParaRPr lang="en-US" altLang="zh-CN" sz="2400" dirty="0"/>
          </a:p>
          <a:p>
            <a:pPr lvl="1"/>
            <a:r>
              <a:rPr lang="zh-CN" altLang="en-US" sz="2000" dirty="0"/>
              <a:t>将新开发的模型应用于真实世界的数据并得到结果</a:t>
            </a:r>
          </a:p>
          <a:p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155504" y="479715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如何学习？</a:t>
            </a:r>
          </a:p>
        </p:txBody>
      </p:sp>
    </p:spTree>
    <p:extLst>
      <p:ext uri="{BB962C8B-B14F-4D97-AF65-F5344CB8AC3E}">
        <p14:creationId xmlns:p14="http://schemas.microsoft.com/office/powerpoint/2010/main" val="17289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假设</a:t>
            </a:r>
            <a:r>
              <a:rPr lang="en-US" altLang="zh-CN" sz="3200" b="1" kern="0" dirty="0">
                <a:ea typeface="仿宋" panose="02010609060101010101" pitchFamily="49" charset="-122"/>
              </a:rPr>
              <a:t>-</a:t>
            </a:r>
            <a:r>
              <a:rPr lang="zh-CN" altLang="en-US" sz="3200" b="1" kern="0" dirty="0">
                <a:ea typeface="仿宋" panose="02010609060101010101" pitchFamily="49" charset="-122"/>
              </a:rPr>
              <a:t>学习</a:t>
            </a:r>
            <a:r>
              <a:rPr lang="en-US" altLang="zh-CN" sz="3200" b="1" kern="0" dirty="0">
                <a:ea typeface="仿宋" panose="02010609060101010101" pitchFamily="49" charset="-122"/>
              </a:rPr>
              <a:t>-</a:t>
            </a:r>
            <a:r>
              <a:rPr lang="zh-CN" altLang="en-US" sz="3200" b="1" kern="0" dirty="0">
                <a:ea typeface="仿宋" panose="02010609060101010101" pitchFamily="49" charset="-122"/>
              </a:rPr>
              <a:t>决策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假设</a:t>
            </a:r>
          </a:p>
          <a:p>
            <a:pPr lvl="1"/>
            <a:r>
              <a:rPr lang="zh-CN" altLang="en-US" sz="2000" dirty="0"/>
              <a:t>带有</a:t>
            </a:r>
            <a:r>
              <a:rPr lang="en-US" altLang="zh-CN" sz="2000" dirty="0"/>
              <a:t>(</a:t>
            </a:r>
            <a:r>
              <a:rPr lang="zh-CN" altLang="en-US" sz="2000" dirty="0"/>
              <a:t>未知</a:t>
            </a:r>
            <a:r>
              <a:rPr lang="en-US" altLang="zh-CN" sz="2000" dirty="0"/>
              <a:t>)</a:t>
            </a:r>
            <a:r>
              <a:rPr lang="zh-CN" altLang="en-US" sz="2000" dirty="0"/>
              <a:t>参数</a:t>
            </a:r>
            <a:r>
              <a:rPr lang="en-US" altLang="zh-CN" sz="2000" dirty="0"/>
              <a:t>(</a:t>
            </a:r>
            <a:r>
              <a:rPr lang="zh-CN" altLang="en-US" sz="2000" dirty="0"/>
              <a:t>或结构</a:t>
            </a:r>
            <a:r>
              <a:rPr lang="en-US" altLang="zh-CN" sz="2000" dirty="0"/>
              <a:t>)</a:t>
            </a:r>
            <a:r>
              <a:rPr lang="zh-CN" altLang="en-US" sz="2000" dirty="0"/>
              <a:t>的数学模型</a:t>
            </a:r>
          </a:p>
          <a:p>
            <a:r>
              <a:rPr lang="zh-CN" altLang="en-US" sz="2400" dirty="0"/>
              <a:t>学习</a:t>
            </a:r>
            <a:r>
              <a:rPr lang="en-US" altLang="zh-CN" sz="2400" dirty="0"/>
              <a:t>(</a:t>
            </a:r>
            <a:r>
              <a:rPr lang="zh-CN" altLang="en-US" sz="2400" dirty="0"/>
              <a:t>估计参数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000" dirty="0"/>
              <a:t>极大似然估计</a:t>
            </a:r>
            <a:r>
              <a:rPr lang="en-US" altLang="zh-CN" sz="2000" dirty="0"/>
              <a:t>(MLE)</a:t>
            </a:r>
            <a:r>
              <a:rPr lang="zh-CN" altLang="en-US" sz="2000" dirty="0"/>
              <a:t>，</a:t>
            </a:r>
            <a:r>
              <a:rPr lang="en-US" altLang="zh-CN" sz="2000" dirty="0"/>
              <a:t>MAP</a:t>
            </a:r>
            <a:r>
              <a:rPr lang="zh-CN" altLang="en-US" sz="2000" dirty="0"/>
              <a:t>，贝叶斯估计</a:t>
            </a:r>
            <a:endParaRPr lang="en-US" altLang="zh-CN" sz="2000" dirty="0"/>
          </a:p>
          <a:p>
            <a:pPr lvl="1"/>
            <a:r>
              <a:rPr lang="zh-CN" altLang="en-US" sz="2000" dirty="0"/>
              <a:t>损失函数优化</a:t>
            </a:r>
          </a:p>
          <a:p>
            <a:r>
              <a:rPr lang="zh-CN" altLang="en-US" sz="2400" dirty="0"/>
              <a:t>决策</a:t>
            </a:r>
          </a:p>
          <a:p>
            <a:pPr lvl="1"/>
            <a:r>
              <a:rPr lang="zh-CN" altLang="en-US" sz="2000" dirty="0"/>
              <a:t>贝叶斯决策规则</a:t>
            </a:r>
          </a:p>
          <a:p>
            <a:pPr lvl="1"/>
            <a:r>
              <a:rPr lang="zh-CN" altLang="en-US" sz="2000" dirty="0"/>
              <a:t>直接预测函数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697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假设空间 </a:t>
            </a:r>
            <a:r>
              <a:rPr lang="en-US" altLang="zh-CN" sz="3200" b="1" kern="0" dirty="0">
                <a:ea typeface="仿宋" panose="02010609060101010101" pitchFamily="49" charset="-122"/>
              </a:rPr>
              <a:t>hypothesis space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归纳：从特殊到一般</a:t>
            </a:r>
            <a:endParaRPr lang="en-US" altLang="zh-CN" sz="2400" dirty="0"/>
          </a:p>
          <a:p>
            <a:r>
              <a:rPr lang="zh-CN" altLang="en-US" sz="2400" dirty="0"/>
              <a:t>学习过程： 搜索所有假设空间，与训练集匹配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假设形状，剥皮，味道 分别有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 </a:t>
            </a:r>
            <a:r>
              <a:rPr lang="zh-CN" altLang="en-US" sz="2400" dirty="0"/>
              <a:t>种可能取值，加上取任意值*和空集， 假设空间规模</a:t>
            </a:r>
            <a:r>
              <a:rPr lang="en-US" altLang="zh-CN" sz="2400" dirty="0"/>
              <a:t>4x3x4+1=49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" y="2214677"/>
            <a:ext cx="8748464" cy="16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6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学习三要素：方法</a:t>
            </a:r>
            <a:r>
              <a:rPr lang="en-US" altLang="zh-CN" sz="2400" dirty="0"/>
              <a:t>=</a:t>
            </a:r>
            <a:r>
              <a:rPr lang="zh-CN" altLang="en-US" sz="2400" dirty="0"/>
              <a:t>模型</a:t>
            </a:r>
            <a:r>
              <a:rPr lang="en-US" altLang="zh-CN" sz="2400" dirty="0"/>
              <a:t>+</a:t>
            </a:r>
            <a:r>
              <a:rPr lang="zh-CN" altLang="en-US" sz="2400" dirty="0"/>
              <a:t>策略</a:t>
            </a:r>
            <a:r>
              <a:rPr lang="en-US" altLang="zh-CN" sz="2400" dirty="0"/>
              <a:t>+</a:t>
            </a:r>
            <a:r>
              <a:rPr lang="zh-CN" altLang="en-US" sz="2400" dirty="0"/>
              <a:t>算法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8" y="2430143"/>
            <a:ext cx="8424936" cy="30233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206857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模型：</a:t>
            </a:r>
          </a:p>
        </p:txBody>
      </p:sp>
    </p:spTree>
    <p:extLst>
      <p:ext uri="{BB962C8B-B14F-4D97-AF65-F5344CB8AC3E}">
        <p14:creationId xmlns:p14="http://schemas.microsoft.com/office/powerpoint/2010/main" val="183864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策略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"/>
          <a:stretch/>
        </p:blipFill>
        <p:spPr>
          <a:xfrm>
            <a:off x="467544" y="1772816"/>
            <a:ext cx="8493834" cy="35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提纲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基本术语</a:t>
            </a:r>
          </a:p>
          <a:p>
            <a:r>
              <a:rPr lang="zh-CN" altLang="en-US" sz="2800" dirty="0"/>
              <a:t>监督学习、无监督学习</a:t>
            </a:r>
          </a:p>
          <a:p>
            <a:r>
              <a:rPr lang="zh-CN" altLang="en-US" sz="2800" dirty="0"/>
              <a:t>学习三要素</a:t>
            </a:r>
          </a:p>
          <a:p>
            <a:r>
              <a:rPr lang="zh-CN" altLang="en-US" sz="2800" dirty="0"/>
              <a:t>奥卡姆剃刀定理</a:t>
            </a:r>
          </a:p>
          <a:p>
            <a:r>
              <a:rPr lang="zh-CN" altLang="en-US" sz="2800" dirty="0"/>
              <a:t>没有免费的午餐定理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策略</a:t>
            </a:r>
            <a:endParaRPr lang="en-US" altLang="zh-CN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" r="9476"/>
          <a:stretch/>
        </p:blipFill>
        <p:spPr>
          <a:xfrm>
            <a:off x="412789" y="1772816"/>
            <a:ext cx="8064896" cy="3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641215" cy="34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7" y="1556792"/>
            <a:ext cx="8010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归纳偏好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424936" cy="5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4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奥卡姆剃刀</a:t>
            </a:r>
            <a:r>
              <a:rPr lang="en-US" altLang="zh-CN" sz="3200" b="1" kern="0" dirty="0">
                <a:ea typeface="仿宋" panose="02010609060101010101" pitchFamily="49" charset="-122"/>
              </a:rPr>
              <a:t>Occam’s razor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3"/>
          <a:stretch/>
        </p:blipFill>
        <p:spPr>
          <a:xfrm>
            <a:off x="611560" y="2924944"/>
            <a:ext cx="7920880" cy="22318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1143000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14世纪逻辑学家、圣方济各会修士奥卡姆的威廉（William of Occam，约1285年至1349年）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原理称为“如无必要，勿增实体”</a:t>
            </a:r>
          </a:p>
        </p:txBody>
      </p:sp>
    </p:spTree>
    <p:extLst>
      <p:ext uri="{BB962C8B-B14F-4D97-AF65-F5344CB8AC3E}">
        <p14:creationId xmlns:p14="http://schemas.microsoft.com/office/powerpoint/2010/main" val="306930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奥卡姆剃刀</a:t>
            </a:r>
            <a:r>
              <a:rPr lang="en-US" altLang="zh-CN" sz="3200" b="1" kern="0" dirty="0">
                <a:ea typeface="仿宋" panose="02010609060101010101" pitchFamily="49" charset="-122"/>
              </a:rPr>
              <a:t>Occam’s razor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614430" cy="34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dirty="0"/>
              <a:t>No free lunch theorem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9160"/>
            <a:ext cx="9144000" cy="12501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4" y="1052736"/>
            <a:ext cx="8640960" cy="37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6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dirty="0"/>
              <a:t>No free lunch theorem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2" y="1162050"/>
            <a:ext cx="8219771" cy="4525963"/>
          </a:xfrm>
        </p:spPr>
      </p:pic>
    </p:spTree>
    <p:extLst>
      <p:ext uri="{BB962C8B-B14F-4D97-AF65-F5344CB8AC3E}">
        <p14:creationId xmlns:p14="http://schemas.microsoft.com/office/powerpoint/2010/main" val="1552212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dirty="0"/>
              <a:t>基本概念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57118"/>
            <a:ext cx="8437489" cy="4857403"/>
          </a:xfrm>
        </p:spPr>
      </p:pic>
    </p:spTree>
    <p:extLst>
      <p:ext uri="{BB962C8B-B14F-4D97-AF65-F5344CB8AC3E}">
        <p14:creationId xmlns:p14="http://schemas.microsoft.com/office/powerpoint/2010/main" val="349710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426A7DB-934B-46D6-AD06-822DABB340AD}"/>
              </a:ext>
            </a:extLst>
          </p:cNvPr>
          <p:cNvSpPr txBox="1"/>
          <p:nvPr/>
        </p:nvSpPr>
        <p:spPr>
          <a:xfrm>
            <a:off x="3347864" y="2924944"/>
            <a:ext cx="1781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0" i="0" dirty="0">
                <a:solidFill>
                  <a:srgbClr val="002060"/>
                </a:solidFill>
                <a:effectLst/>
                <a:latin typeface="+mj-lt"/>
              </a:rPr>
              <a:t>Q&amp;A</a:t>
            </a:r>
            <a:r>
              <a:rPr lang="en-US" altLang="zh-CN" sz="6000" dirty="0">
                <a:solidFill>
                  <a:srgbClr val="002060"/>
                </a:solidFill>
                <a:latin typeface="+mj-lt"/>
              </a:rPr>
              <a:t>?</a:t>
            </a:r>
            <a:endParaRPr lang="zh-CN" altLang="en-US" sz="6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基本术语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8141117" cy="4929411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67" y="102465"/>
            <a:ext cx="4562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8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基本术语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28775"/>
            <a:ext cx="7920881" cy="3391507"/>
          </a:xfrm>
        </p:spPr>
      </p:pic>
    </p:spTree>
    <p:extLst>
      <p:ext uri="{BB962C8B-B14F-4D97-AF65-F5344CB8AC3E}">
        <p14:creationId xmlns:p14="http://schemas.microsoft.com/office/powerpoint/2010/main" val="2022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常见任务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Classiﬁcation: </a:t>
            </a:r>
            <a:r>
              <a:rPr lang="zh-CN" altLang="en-US" sz="2400" dirty="0"/>
              <a:t>分类，对事物进行归类</a:t>
            </a:r>
            <a:endParaRPr lang="en-US" altLang="zh-CN" sz="2400" dirty="0"/>
          </a:p>
          <a:p>
            <a:pPr lvl="1"/>
            <a:r>
              <a:rPr lang="en-US" altLang="zh-CN" sz="2000" dirty="0"/>
              <a:t>binary classification, multi-class classification </a:t>
            </a:r>
          </a:p>
          <a:p>
            <a:r>
              <a:rPr lang="en-US" altLang="zh-CN" sz="2400" dirty="0"/>
              <a:t>Regression: </a:t>
            </a:r>
            <a:r>
              <a:rPr lang="zh-CN" altLang="en-US" sz="2400" dirty="0"/>
              <a:t>预测事物的真实值（如股价、房价等）</a:t>
            </a:r>
            <a:endParaRPr lang="en-US" altLang="zh-CN" sz="2400" dirty="0"/>
          </a:p>
          <a:p>
            <a:r>
              <a:rPr lang="en-US" altLang="zh-CN" sz="2400" dirty="0"/>
              <a:t>Ranking: </a:t>
            </a:r>
            <a:r>
              <a:rPr lang="zh-CN" altLang="en-US" sz="2400" dirty="0"/>
              <a:t>对样本进行排列次序</a:t>
            </a:r>
            <a:endParaRPr lang="en-US" altLang="zh-CN" sz="2400" dirty="0"/>
          </a:p>
          <a:p>
            <a:r>
              <a:rPr lang="en-US" altLang="zh-CN" sz="2400" dirty="0"/>
              <a:t>Clustering: </a:t>
            </a:r>
            <a:r>
              <a:rPr lang="zh-CN" altLang="en-US" sz="2400" dirty="0"/>
              <a:t>对样本进行同类划分</a:t>
            </a:r>
            <a:endParaRPr lang="en-US" altLang="zh-CN" sz="24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7149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机器学习分类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根据训练数据是否拥有标记信息，学习任务大致可以分为：监督学习和无监督学习。</a:t>
            </a:r>
            <a:endParaRPr lang="en-US" altLang="zh-CN" sz="2400" dirty="0"/>
          </a:p>
          <a:p>
            <a:pPr lvl="1"/>
            <a:r>
              <a:rPr lang="zh-CN" altLang="en-US" sz="2000" dirty="0"/>
              <a:t>半监督学习</a:t>
            </a:r>
            <a:endParaRPr lang="en-US" altLang="zh-CN" sz="2000" dirty="0"/>
          </a:p>
          <a:p>
            <a:r>
              <a:rPr lang="zh-CN" altLang="en-US" sz="2400" dirty="0"/>
              <a:t>监督学习</a:t>
            </a:r>
            <a:endParaRPr lang="en-US" altLang="zh-CN" sz="2400" dirty="0"/>
          </a:p>
          <a:p>
            <a:pPr lvl="1"/>
            <a:r>
              <a:rPr lang="zh-CN" altLang="en-US" sz="2000" dirty="0"/>
              <a:t>样本有对应的输入和输出（类别）</a:t>
            </a:r>
            <a:endParaRPr lang="en-US" altLang="zh-CN" sz="2400" dirty="0"/>
          </a:p>
          <a:p>
            <a:r>
              <a:rPr lang="zh-CN" altLang="en-US" sz="2400" dirty="0"/>
              <a:t>无监督学习</a:t>
            </a:r>
            <a:endParaRPr lang="en-US" altLang="zh-CN" sz="2400" dirty="0"/>
          </a:p>
          <a:p>
            <a:pPr lvl="1"/>
            <a:r>
              <a:rPr lang="zh-CN" altLang="en-US" sz="2000" dirty="0"/>
              <a:t>样本仅有输入，自动学习知识（如特征、类簇、结构等）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417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类别已知</a:t>
            </a:r>
          </a:p>
        </p:txBody>
      </p:sp>
      <p:pic>
        <p:nvPicPr>
          <p:cNvPr id="5" name="Picture 2" descr="http://us.hudson.com/portals/US/images/blogs/legal/wp/2011/09/Supervised-Learni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62150"/>
            <a:ext cx="6925088" cy="396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</a:t>
            </a:r>
            <a:r>
              <a:rPr lang="en-US" sz="1200" dirty="0">
                <a:hlinkClick r:id="rId4"/>
              </a:rPr>
              <a:t>http://us.hudson.com/legal/blog/postid/513/predictive-analytics-artificial-intelligence-science-fiction-e-discovery-truth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30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监督学习目的是学习一个由输入到输出的映射，称为模型。</a:t>
            </a:r>
          </a:p>
          <a:p>
            <a:r>
              <a:rPr lang="zh-CN" altLang="en-US" sz="2400" dirty="0"/>
              <a:t>模型的集合就是假设空间（</a:t>
            </a:r>
            <a:r>
              <a:rPr lang="en-US" altLang="zh-CN" sz="2400" dirty="0"/>
              <a:t>hypothesis space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模型：</a:t>
            </a:r>
            <a:endParaRPr lang="en-US" altLang="zh-CN" sz="2400" dirty="0"/>
          </a:p>
          <a:p>
            <a:pPr lvl="1"/>
            <a:r>
              <a:rPr lang="zh-CN" altLang="en-US" sz="2000" dirty="0"/>
              <a:t>概率模型</a:t>
            </a:r>
            <a:r>
              <a:rPr lang="en-US" altLang="zh-CN" sz="2000" dirty="0"/>
              <a:t>:</a:t>
            </a:r>
            <a:r>
              <a:rPr lang="zh-CN" altLang="en-US" sz="2000" dirty="0"/>
              <a:t>条件概率分布</a:t>
            </a:r>
            <a:r>
              <a:rPr lang="en-US" altLang="zh-CN" sz="2000" dirty="0"/>
              <a:t>P(Y|X),</a:t>
            </a:r>
          </a:p>
          <a:p>
            <a:pPr lvl="1"/>
            <a:r>
              <a:rPr lang="zh-CN" altLang="en-US" sz="2000" dirty="0"/>
              <a:t>非概率模型：决策函数</a:t>
            </a:r>
            <a:r>
              <a:rPr lang="en-US" altLang="zh-CN" sz="2000" dirty="0"/>
              <a:t>Y=f(X)</a:t>
            </a:r>
          </a:p>
          <a:p>
            <a:r>
              <a:rPr lang="zh-CN" altLang="en-US" sz="2400" dirty="0"/>
              <a:t>联合概率分布：假设输入与输出的随机变量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遵循联合概率分布</a:t>
            </a:r>
            <a:r>
              <a:rPr lang="en-US" altLang="zh-CN" sz="2400" dirty="0"/>
              <a:t>P(X,Y)</a:t>
            </a:r>
          </a:p>
        </p:txBody>
      </p:sp>
    </p:spTree>
    <p:extLst>
      <p:ext uri="{BB962C8B-B14F-4D97-AF65-F5344CB8AC3E}">
        <p14:creationId xmlns:p14="http://schemas.microsoft.com/office/powerpoint/2010/main" val="248768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问题的形式化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460432" cy="28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5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548</Words>
  <Application>Microsoft Macintosh PowerPoint</Application>
  <PresentationFormat>On-screen Show (4:3)</PresentationFormat>
  <Paragraphs>109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仿宋</vt:lpstr>
      <vt:lpstr>Arial</vt:lpstr>
      <vt:lpstr>Calibri</vt:lpstr>
      <vt:lpstr>Garamond</vt:lpstr>
      <vt:lpstr>Office 主题</vt:lpstr>
      <vt:lpstr>机器学习基本概念</vt:lpstr>
      <vt:lpstr>提纲</vt:lpstr>
      <vt:lpstr>基本术语</vt:lpstr>
      <vt:lpstr>基本术语</vt:lpstr>
      <vt:lpstr>常见任务</vt:lpstr>
      <vt:lpstr>机器学习分类</vt:lpstr>
      <vt:lpstr>监督学习</vt:lpstr>
      <vt:lpstr>监督学习</vt:lpstr>
      <vt:lpstr>监督学习</vt:lpstr>
      <vt:lpstr>监督学习</vt:lpstr>
      <vt:lpstr>监督学习</vt:lpstr>
      <vt:lpstr>监督学习</vt:lpstr>
      <vt:lpstr>无监督学习</vt:lpstr>
      <vt:lpstr>无监督学习</vt:lpstr>
      <vt:lpstr>机器学习阶段</vt:lpstr>
      <vt:lpstr>假设-学习-决策</vt:lpstr>
      <vt:lpstr>假设空间 hypothesis space</vt:lpstr>
      <vt:lpstr>学习三要素</vt:lpstr>
      <vt:lpstr>学习三要素</vt:lpstr>
      <vt:lpstr>学习三要素</vt:lpstr>
      <vt:lpstr>学习三要素</vt:lpstr>
      <vt:lpstr>学习三要素</vt:lpstr>
      <vt:lpstr>归纳偏好</vt:lpstr>
      <vt:lpstr>奥卡姆剃刀Occam’s razor</vt:lpstr>
      <vt:lpstr>奥卡姆剃刀Occam’s razor</vt:lpstr>
      <vt:lpstr>No free lunch theorem</vt:lpstr>
      <vt:lpstr>No free lunch theorem</vt:lpstr>
      <vt:lpstr>基本概念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User</cp:lastModifiedBy>
  <cp:revision>161</cp:revision>
  <cp:lastPrinted>2018-09-10T04:26:47Z</cp:lastPrinted>
  <dcterms:created xsi:type="dcterms:W3CDTF">2017-08-16T13:23:05Z</dcterms:created>
  <dcterms:modified xsi:type="dcterms:W3CDTF">2022-09-23T03:14:49Z</dcterms:modified>
</cp:coreProperties>
</file>