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542" r:id="rId4"/>
    <p:sldId id="548" r:id="rId5"/>
    <p:sldId id="541" r:id="rId6"/>
    <p:sldId id="550" r:id="rId7"/>
    <p:sldId id="549" r:id="rId8"/>
    <p:sldId id="551" r:id="rId9"/>
    <p:sldId id="359" r:id="rId10"/>
    <p:sldId id="363" r:id="rId11"/>
    <p:sldId id="364" r:id="rId12"/>
    <p:sldId id="366" r:id="rId13"/>
    <p:sldId id="362" r:id="rId14"/>
    <p:sldId id="552" r:id="rId15"/>
    <p:sldId id="565" r:id="rId16"/>
    <p:sldId id="566" r:id="rId17"/>
    <p:sldId id="569" r:id="rId18"/>
    <p:sldId id="567" r:id="rId19"/>
    <p:sldId id="568" r:id="rId20"/>
    <p:sldId id="570" r:id="rId21"/>
    <p:sldId id="571" r:id="rId22"/>
    <p:sldId id="546" r:id="rId23"/>
    <p:sldId id="547" r:id="rId24"/>
    <p:sldId id="553" r:id="rId25"/>
    <p:sldId id="557" r:id="rId26"/>
    <p:sldId id="559" r:id="rId27"/>
    <p:sldId id="558" r:id="rId28"/>
    <p:sldId id="560" r:id="rId29"/>
    <p:sldId id="556" r:id="rId30"/>
    <p:sldId id="561" r:id="rId31"/>
    <p:sldId id="562" r:id="rId32"/>
    <p:sldId id="563" r:id="rId33"/>
    <p:sldId id="554" r:id="rId34"/>
    <p:sldId id="555" r:id="rId35"/>
    <p:sldId id="564" r:id="rId36"/>
    <p:sldId id="368" r:id="rId37"/>
    <p:sldId id="291" r:id="rId3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05D7-5386-493D-9109-7BDC1CA17B70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1A79-EB79-48D5-992C-06D6208C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C0338-7D22-4605-8F05-FD0E137493DB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1B1EC-434B-4B64-8081-F236B46C7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2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C1555-6052-478C-91E1-CA6279CD753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C1555-6052-478C-91E1-CA6279CD753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0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C1555-6052-478C-91E1-CA6279CD753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0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571612"/>
            <a:ext cx="8712968" cy="20288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latin typeface="Garamond" panose="02020404030301010803" pitchFamily="18" charset="0"/>
                <a:ea typeface="仿宋" pitchFamily="49" charset="-122"/>
                <a:cs typeface="Times New Roman" pitchFamily="18" charset="0"/>
              </a:rPr>
              <a:t>线性回归与线性判别</a:t>
            </a:r>
            <a:endParaRPr lang="zh-CN" altLang="en-US" b="1" dirty="0">
              <a:latin typeface="Garamond" panose="02020404030301010803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510888C-2E7E-E144-9811-98C014981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6">
            <a:extLst>
              <a:ext uri="{FF2B5EF4-FFF2-40B4-BE49-F238E27FC236}">
                <a16:creationId xmlns:a16="http://schemas.microsoft.com/office/drawing/2014/main" id="{EB9222E8-B3B2-F650-4E55-9924A66F9F9B}"/>
              </a:ext>
            </a:extLst>
          </p:cNvPr>
          <p:cNvSpPr txBox="1">
            <a:spLocks/>
          </p:cNvSpPr>
          <p:nvPr/>
        </p:nvSpPr>
        <p:spPr>
          <a:xfrm>
            <a:off x="1371600" y="371703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/>
              <a:t>南开大学计算机学院</a:t>
            </a:r>
          </a:p>
          <a:p>
            <a:r>
              <a:rPr lang="en-CN"/>
              <a:t>谢晋</a:t>
            </a:r>
            <a:endParaRPr lang="en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5400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行列式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LMS </a:t>
            </a:r>
            <a:r>
              <a:rPr lang="zh-CN" altLang="en-US" sz="2400" dirty="0"/>
              <a:t>损失函数：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9" y="1379032"/>
            <a:ext cx="3384376" cy="20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79032"/>
            <a:ext cx="1944216" cy="19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551918" y="3731359"/>
            <a:ext cx="6387008" cy="1384588"/>
            <a:chOff x="1727881" y="4365104"/>
            <a:chExt cx="6106863" cy="1148080"/>
          </a:xfrm>
        </p:grpSpPr>
        <p:pic>
          <p:nvPicPr>
            <p:cNvPr id="6" name="image14.jpeg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7881" y="4365104"/>
              <a:ext cx="3747135" cy="1148080"/>
            </a:xfrm>
            <a:prstGeom prst="rect">
              <a:avLst/>
            </a:prstGeom>
          </p:spPr>
        </p:pic>
        <p:pic>
          <p:nvPicPr>
            <p:cNvPr id="7" name="image15.jpeg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3824" y="4451146"/>
              <a:ext cx="2280920" cy="975995"/>
            </a:xfrm>
            <a:prstGeom prst="rect">
              <a:avLst/>
            </a:prstGeom>
          </p:spPr>
        </p:pic>
      </p:grpSp>
      <p:pic>
        <p:nvPicPr>
          <p:cNvPr id="9" name="image16.jpe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2127" y="5873942"/>
            <a:ext cx="3127375" cy="728980"/>
          </a:xfrm>
          <a:prstGeom prst="rect">
            <a:avLst/>
          </a:prstGeom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45422" y="57404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102820" y="5869964"/>
            <a:ext cx="2349500" cy="669925"/>
            <a:chOff x="0" y="0"/>
            <a:chExt cx="3701" cy="105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0"/>
              <a:ext cx="3269" cy="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5"/>
              <a:ext cx="420" cy="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BC1374E6-903E-4F2D-943E-D0231F9F1B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 algn="l"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最小二乘法（</a:t>
            </a:r>
            <a:r>
              <a:rPr lang="en-US" altLang="zh-CN" sz="3200" b="1" kern="0" dirty="0">
                <a:ea typeface="仿宋" panose="02010609060101010101" pitchFamily="49" charset="-122"/>
              </a:rPr>
              <a:t>LMS</a:t>
            </a:r>
            <a:r>
              <a:rPr lang="zh-CN" altLang="en-US" sz="3200" b="1" kern="0" dirty="0">
                <a:ea typeface="仿宋" panose="02010609060101010101" pitchFamily="49" charset="-122"/>
              </a:rPr>
              <a:t>）的闭式解</a:t>
            </a:r>
            <a:endParaRPr lang="zh-CN" altLang="zh-CN" sz="3200" b="1" kern="0" dirty="0">
              <a:ea typeface="仿宋" panose="02010609060101010101" pitchFamily="49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DD4A34F-4093-491B-8C51-7EBEB150FD02}"/>
              </a:ext>
            </a:extLst>
          </p:cNvPr>
          <p:cNvSpPr/>
          <p:nvPr/>
        </p:nvSpPr>
        <p:spPr>
          <a:xfrm>
            <a:off x="4628170" y="3271354"/>
            <a:ext cx="474650" cy="53160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8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54006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j-lt"/>
              </a:rPr>
              <a:t>矩阵求导：</a:t>
            </a:r>
            <a:endParaRPr lang="en-US" altLang="zh-CN" sz="2400" dirty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pPr marL="0" indent="0">
              <a:buNone/>
            </a:pPr>
            <a:endParaRPr lang="en-US" altLang="zh-CN" sz="2400" dirty="0">
              <a:latin typeface="+mj-lt"/>
            </a:endParaRPr>
          </a:p>
          <a:p>
            <a:r>
              <a:rPr lang="zh-CN" altLang="en-US" sz="2400" dirty="0">
                <a:latin typeface="+mj-lt"/>
              </a:rPr>
              <a:t>梯度等于</a:t>
            </a:r>
            <a:r>
              <a:rPr lang="en-US" altLang="zh-CN" sz="2400" dirty="0">
                <a:latin typeface="+mj-lt"/>
              </a:rPr>
              <a:t>0</a:t>
            </a:r>
            <a:r>
              <a:rPr lang="zh-CN" altLang="en-US" sz="2400" dirty="0">
                <a:latin typeface="+mj-lt"/>
              </a:rPr>
              <a:t>，得到</a:t>
            </a:r>
            <a:r>
              <a:rPr lang="en-US" altLang="zh-CN" sz="2400" dirty="0">
                <a:latin typeface="+mj-lt"/>
              </a:rPr>
              <a:t>LMS</a:t>
            </a:r>
            <a:r>
              <a:rPr lang="zh-CN" altLang="en-US" sz="2400" dirty="0">
                <a:latin typeface="+mj-lt"/>
              </a:rPr>
              <a:t>的闭式解：</a:t>
            </a:r>
            <a:endParaRPr lang="en-US" altLang="zh-CN" sz="2400" dirty="0">
              <a:latin typeface="+mj-lt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45422" y="57404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image19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1843700"/>
            <a:ext cx="5363210" cy="307149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494112" y="5986047"/>
            <a:ext cx="3888432" cy="778992"/>
            <a:chOff x="-937119" y="4916319"/>
            <a:chExt cx="10081119" cy="203366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71" r="581"/>
            <a:stretch/>
          </p:blipFill>
          <p:spPr>
            <a:xfrm>
              <a:off x="-937119" y="4928863"/>
              <a:ext cx="10081119" cy="2021118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 flipV="1">
              <a:off x="1619164" y="4916319"/>
              <a:ext cx="5113076" cy="125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5396451" y="4738698"/>
            <a:ext cx="1839846" cy="7898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/>
              <a:t> 求解难！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66F3410C-1F97-4161-AAB9-3399B01653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 algn="l">
              <a:spcBef>
                <a:spcPts val="15"/>
              </a:spcBef>
            </a:pPr>
            <a:r>
              <a:rPr lang="zh-CN" altLang="en-US" sz="3200" b="1" kern="0">
                <a:ea typeface="仿宋" panose="02010609060101010101" pitchFamily="49" charset="-122"/>
              </a:rPr>
              <a:t>最小二乘法（</a:t>
            </a:r>
            <a:r>
              <a:rPr lang="en-US" altLang="zh-CN" sz="3200" b="1" kern="0">
                <a:ea typeface="仿宋" panose="02010609060101010101" pitchFamily="49" charset="-122"/>
              </a:rPr>
              <a:t>LMS</a:t>
            </a:r>
            <a:r>
              <a:rPr lang="zh-CN" altLang="en-US" sz="3200" b="1" kern="0">
                <a:ea typeface="仿宋" panose="02010609060101010101" pitchFamily="49" charset="-122"/>
              </a:rPr>
              <a:t>）的闭式解</a:t>
            </a:r>
            <a:endParaRPr lang="zh-CN" altLang="zh-CN" sz="3200" b="1" kern="0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89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8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latin typeface="+mn-lt"/>
                <a:ea typeface="仿宋" panose="02010609060101010101" pitchFamily="49" charset="-122"/>
              </a:rPr>
              <a:t>LMS</a:t>
            </a:r>
            <a:r>
              <a:rPr lang="zh-CN" altLang="en-US" sz="3200" b="1" dirty="0">
                <a:latin typeface="+mn-lt"/>
                <a:ea typeface="仿宋" panose="02010609060101010101" pitchFamily="49" charset="-122"/>
              </a:rPr>
              <a:t>的优化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梯度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梯度下降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3"/>
          <a:stretch/>
        </p:blipFill>
        <p:spPr>
          <a:xfrm>
            <a:off x="2520713" y="1268760"/>
            <a:ext cx="6336704" cy="32962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384578"/>
            <a:ext cx="6343688" cy="1036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3893517"/>
            <a:ext cx="24193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7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E1EBE-7751-4907-9BE2-936EA1227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2563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批处理（每次迭代遍历所有的样本）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在线优化（每次迭代选择一个样本）</a:t>
            </a:r>
            <a:br>
              <a:rPr lang="en-US" altLang="zh-CN" sz="2400" dirty="0"/>
            </a:br>
            <a:endParaRPr lang="en-US" altLang="zh-CN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231740" y="3316819"/>
            <a:ext cx="4680520" cy="1195513"/>
            <a:chOff x="2339752" y="2935620"/>
            <a:chExt cx="4122228" cy="9458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75" r="76883"/>
            <a:stretch/>
          </p:blipFill>
          <p:spPr>
            <a:xfrm>
              <a:off x="2339752" y="2935620"/>
              <a:ext cx="1512168" cy="94580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04" t="9359"/>
            <a:stretch/>
          </p:blipFill>
          <p:spPr>
            <a:xfrm>
              <a:off x="3858784" y="2958870"/>
              <a:ext cx="2603196" cy="922556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78" y="4522848"/>
            <a:ext cx="243458" cy="43957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555776" y="4043651"/>
            <a:ext cx="540060" cy="82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88024" y="4329881"/>
            <a:ext cx="540060" cy="82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34545"/>
            <a:ext cx="4381500" cy="2247900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5451D2DB-CD96-4C71-9450-906152AAC1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 algn="l"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最小二乘法（</a:t>
            </a:r>
            <a:r>
              <a:rPr lang="en-US" altLang="zh-CN" sz="3200" b="1" kern="0" dirty="0">
                <a:ea typeface="仿宋" panose="02010609060101010101" pitchFamily="49" charset="-122"/>
              </a:rPr>
              <a:t>LMS</a:t>
            </a:r>
            <a:r>
              <a:rPr lang="zh-CN" altLang="en-US" sz="3200" b="1" kern="0" dirty="0">
                <a:ea typeface="仿宋" panose="02010609060101010101" pitchFamily="49" charset="-122"/>
              </a:rPr>
              <a:t>）</a:t>
            </a:r>
            <a:endParaRPr lang="zh-CN" altLang="zh-CN" sz="3200" b="1" kern="0" dirty="0">
              <a:ea typeface="仿宋" panose="02010609060101010101" pitchFamily="49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26422EB-3356-4B28-B99D-074CFC844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0" y="1595648"/>
            <a:ext cx="6343688" cy="10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5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E1EBE-7751-4907-9BE2-936EA1227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2563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形式：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广义线性模型：</a:t>
            </a:r>
            <a:endParaRPr lang="en-US" altLang="zh-CN" sz="2400" dirty="0"/>
          </a:p>
          <a:p>
            <a:pPr lvl="1"/>
            <a:r>
              <a:rPr lang="en-US" altLang="zh-CN" sz="2000" dirty="0"/>
              <a:t>G</a:t>
            </a:r>
            <a:r>
              <a:rPr lang="zh-CN" altLang="en-US" sz="2000" dirty="0"/>
              <a:t>是联系函数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8" name="矩形 17"/>
          <p:cNvSpPr/>
          <p:nvPr/>
        </p:nvSpPr>
        <p:spPr>
          <a:xfrm>
            <a:off x="4788024" y="4329881"/>
            <a:ext cx="540060" cy="82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451D2DB-CD96-4C71-9450-906152AAC1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 algn="l"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对数线性回归</a:t>
            </a:r>
            <a:endParaRPr lang="zh-CN" altLang="zh-CN" sz="3200" b="1" kern="0" dirty="0"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5CE45-2104-493E-BAE0-EAF915A02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42128"/>
            <a:ext cx="2520280" cy="7472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D439E-84AB-41E4-A473-D264936D3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613156"/>
            <a:ext cx="4580952" cy="3552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162408-1B49-466A-96CD-F42081CE2D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1" b="23474"/>
          <a:stretch/>
        </p:blipFill>
        <p:spPr>
          <a:xfrm>
            <a:off x="2699792" y="5339447"/>
            <a:ext cx="3070161" cy="5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7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线性回归模型</a:t>
            </a:r>
            <a:endParaRPr lang="zh-CN" altLang="zh-CN" sz="3200" b="1" kern="0" dirty="0">
              <a:effectLst/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273C46-43EB-43F2-AB14-9B08B5790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43" y="1268760"/>
            <a:ext cx="7885714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6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线性回归模型</a:t>
            </a:r>
            <a:endParaRPr lang="zh-CN" altLang="zh-CN" sz="3200" b="1" kern="0" dirty="0">
              <a:effectLst/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A89E3B-975A-4048-8695-E33C78EC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4" y="1169885"/>
            <a:ext cx="7761905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线性回归模型</a:t>
            </a:r>
            <a:endParaRPr lang="zh-CN" altLang="zh-CN" sz="3200" b="1" kern="0" dirty="0">
              <a:effectLst/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D0B64E-039D-4EB5-BFFF-57741F0ED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9" y="1348942"/>
            <a:ext cx="7333333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84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线性回归模型</a:t>
            </a:r>
            <a:endParaRPr lang="zh-CN" altLang="zh-CN" sz="3200" b="1" kern="0" dirty="0">
              <a:effectLst/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7689DA-DBBE-4E37-BD7B-736FC568E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3" y="1319476"/>
            <a:ext cx="8333333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9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线性回归模型</a:t>
            </a:r>
            <a:endParaRPr lang="zh-CN" altLang="zh-CN" sz="3200" b="1" kern="0" dirty="0">
              <a:effectLst/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ECA52A-8FF4-454B-B572-4AFBB1B8E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5" y="1343285"/>
            <a:ext cx="7523809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8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提纲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基本形式</a:t>
            </a:r>
            <a:endParaRPr lang="en-US" altLang="zh-CN" sz="2800" dirty="0"/>
          </a:p>
          <a:p>
            <a:r>
              <a:rPr lang="zh-CN" altLang="en-US" sz="2800" dirty="0"/>
              <a:t>线性回归模型</a:t>
            </a:r>
            <a:endParaRPr lang="en-US" altLang="zh-CN" sz="2800" dirty="0"/>
          </a:p>
          <a:p>
            <a:r>
              <a:rPr lang="zh-CN" altLang="en-US" sz="2800" dirty="0"/>
              <a:t>线性判别函数</a:t>
            </a:r>
            <a:endParaRPr lang="en-US" altLang="zh-CN" sz="2800" dirty="0"/>
          </a:p>
          <a:p>
            <a:r>
              <a:rPr lang="en-US" altLang="zh-CN" sz="2800" dirty="0"/>
              <a:t>Fisher</a:t>
            </a:r>
            <a:r>
              <a:rPr lang="zh-CN" altLang="en-US" sz="2800" dirty="0"/>
              <a:t>线性判别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线性回归模型</a:t>
            </a:r>
            <a:endParaRPr lang="zh-CN" altLang="zh-CN" sz="3200" b="1" kern="0" dirty="0">
              <a:effectLst/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AF5D9-BD63-42FD-815F-B6AFF5BB3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7" y="1567095"/>
            <a:ext cx="7914286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4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线性回归模型</a:t>
            </a:r>
            <a:endParaRPr lang="zh-CN" altLang="zh-CN" sz="3200" b="1" kern="0" dirty="0">
              <a:effectLst/>
              <a:latin typeface="+mn-lt"/>
              <a:ea typeface="仿宋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4D103C-F378-4C1B-A93E-032C7B329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7"/>
          <a:stretch/>
        </p:blipFill>
        <p:spPr>
          <a:xfrm>
            <a:off x="1219619" y="1772816"/>
            <a:ext cx="6704762" cy="36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2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线性分类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线性回归</a:t>
            </a:r>
            <a:r>
              <a:rPr lang="en-US" altLang="zh-CN" sz="2400" dirty="0"/>
              <a:t>: 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分类：需要找到一个单调可微函数将分类任务的真实标记</a:t>
            </a:r>
            <a:r>
              <a:rPr lang="en-US" altLang="zh-CN" sz="2400" dirty="0"/>
              <a:t>y</a:t>
            </a:r>
            <a:r>
              <a:rPr lang="zh-CN" altLang="en-US" sz="2400" dirty="0"/>
              <a:t>与线性回归模型的预测值联系起来</a:t>
            </a:r>
            <a:endParaRPr lang="en-US" altLang="zh-CN" sz="2400" dirty="0"/>
          </a:p>
          <a:p>
            <a:pPr lvl="1"/>
            <a:r>
              <a:rPr lang="zh-CN" altLang="en-US" sz="2000" dirty="0"/>
              <a:t>如：二分类任务，输出标记</a:t>
            </a:r>
            <a:r>
              <a:rPr lang="en-US" altLang="zh-CN" sz="2000" dirty="0"/>
              <a:t>y={0, 1}</a:t>
            </a:r>
            <a:r>
              <a:rPr lang="zh-CN" altLang="en-US" sz="2000" dirty="0"/>
              <a:t>，需要将线性回归产生的预测值转换为</a:t>
            </a:r>
            <a:r>
              <a:rPr lang="en-US" altLang="zh-CN" sz="2000" dirty="0"/>
              <a:t>0/1</a:t>
            </a:r>
            <a:r>
              <a:rPr lang="zh-CN" altLang="en-US" sz="2000" dirty="0"/>
              <a:t>值，例如阶跃函数：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0" indent="0">
              <a:buNone/>
            </a:pPr>
            <a:endParaRPr lang="en-US" altLang="zh-CN" sz="2800" dirty="0"/>
          </a:p>
        </p:txBody>
      </p:sp>
      <p:pic>
        <p:nvPicPr>
          <p:cNvPr id="5" name="image7.jpeg">
            <a:extLst>
              <a:ext uri="{FF2B5EF4-FFF2-40B4-BE49-F238E27FC236}">
                <a16:creationId xmlns:a16="http://schemas.microsoft.com/office/drawing/2014/main" id="{95C84403-89BE-4079-AE00-E34F73E842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4800" y="1268760"/>
            <a:ext cx="2540000" cy="76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F9617C-3786-428A-BFA2-98C68C29D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17032"/>
            <a:ext cx="2640100" cy="1569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E82979-697B-4849-A2FE-A31AACFA4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321" y="3297275"/>
            <a:ext cx="3719264" cy="1988973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58531803-7EEE-4195-8379-FFECB9F393C2}"/>
              </a:ext>
            </a:extLst>
          </p:cNvPr>
          <p:cNvSpPr/>
          <p:nvPr/>
        </p:nvSpPr>
        <p:spPr>
          <a:xfrm rot="16200000">
            <a:off x="4018412" y="3978520"/>
            <a:ext cx="474650" cy="65841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ABE6EB-9F30-4654-BA45-725BC2F51109}"/>
              </a:ext>
            </a:extLst>
          </p:cNvPr>
          <p:cNvSpPr txBox="1"/>
          <p:nvPr/>
        </p:nvSpPr>
        <p:spPr>
          <a:xfrm>
            <a:off x="6195120" y="5101582"/>
            <a:ext cx="150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Sigmoid </a:t>
            </a:r>
            <a:r>
              <a:rPr lang="zh-CN" altLang="en-US" sz="1800" dirty="0"/>
              <a:t>函数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D823E9-1927-4778-B647-030D6CDBB15B}"/>
              </a:ext>
            </a:extLst>
          </p:cNvPr>
          <p:cNvGrpSpPr/>
          <p:nvPr/>
        </p:nvGrpSpPr>
        <p:grpSpPr>
          <a:xfrm>
            <a:off x="2549663" y="6117251"/>
            <a:ext cx="4044674" cy="474650"/>
            <a:chOff x="2255518" y="3784745"/>
            <a:chExt cx="3215681" cy="37398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1ABC83F-DF88-4522-9EB9-F9D15B75BACE}"/>
                </a:ext>
              </a:extLst>
            </p:cNvPr>
            <p:cNvSpPr txBox="1"/>
            <p:nvPr/>
          </p:nvSpPr>
          <p:spPr>
            <a:xfrm>
              <a:off x="2255518" y="3784746"/>
              <a:ext cx="1164354" cy="3637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线性回归</a:t>
              </a:r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B60CBD8B-9969-48AE-9D63-9E8A064098AF}"/>
                </a:ext>
              </a:extLst>
            </p:cNvPr>
            <p:cNvSpPr/>
            <p:nvPr/>
          </p:nvSpPr>
          <p:spPr>
            <a:xfrm rot="16200000">
              <a:off x="3676367" y="3720295"/>
              <a:ext cx="373983" cy="502884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1D92CF8-4B60-4DF7-B514-7CAFCF43AAC5}"/>
                </a:ext>
              </a:extLst>
            </p:cNvPr>
            <p:cNvSpPr txBox="1"/>
            <p:nvPr/>
          </p:nvSpPr>
          <p:spPr>
            <a:xfrm>
              <a:off x="4306845" y="3784745"/>
              <a:ext cx="1164354" cy="3637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线性判别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4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线性判别分析（</a:t>
            </a:r>
            <a:r>
              <a:rPr lang="en-US" altLang="zh-CN" sz="3200" b="1" kern="0" dirty="0">
                <a:effectLst/>
                <a:latin typeface="+mn-lt"/>
                <a:ea typeface="仿宋" panose="02010609060101010101" pitchFamily="49" charset="-122"/>
              </a:rPr>
              <a:t>LDA</a:t>
            </a: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）</a:t>
            </a:r>
            <a:endParaRPr lang="zh-CN" altLang="zh-CN" sz="3200" b="1" kern="0" dirty="0">
              <a:effectLst/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问题描述：</a:t>
            </a:r>
            <a:endParaRPr lang="en-US" altLang="zh-CN" sz="2400" dirty="0"/>
          </a:p>
          <a:p>
            <a:pPr lvl="1"/>
            <a:r>
              <a:rPr lang="zh-CN" altLang="en-US" sz="2000" dirty="0"/>
              <a:t>考虑把</a:t>
            </a:r>
            <a:r>
              <a:rPr lang="en-US" altLang="zh-CN" sz="2000" dirty="0"/>
              <a:t>d</a:t>
            </a:r>
            <a:r>
              <a:rPr lang="zh-CN" altLang="en-US" sz="2000" dirty="0"/>
              <a:t>维空间的样本投影到一条直线上，形成一维空间，即把维数压缩到一维。</a:t>
            </a:r>
          </a:p>
          <a:p>
            <a:pPr lvl="1"/>
            <a:r>
              <a:rPr lang="zh-CN" altLang="en-US" sz="2000" dirty="0"/>
              <a:t>然而，即使样本在</a:t>
            </a:r>
            <a:r>
              <a:rPr lang="en-US" altLang="zh-CN" sz="2000" dirty="0"/>
              <a:t>d</a:t>
            </a:r>
            <a:r>
              <a:rPr lang="zh-CN" altLang="en-US" sz="2000" dirty="0"/>
              <a:t>维空间里形成若干紧凑的互相分得开的集群，当把它们投影到一条直线上时，也可能会是几类样本混在一起而变得无法识别。</a:t>
            </a:r>
          </a:p>
          <a:p>
            <a:pPr lvl="1"/>
            <a:r>
              <a:rPr lang="zh-CN" altLang="en-US" sz="2000" dirty="0"/>
              <a:t>但是，在一般情况下，总可以找到某个方向，使在这个方向的直线上，样本的投影能分得开。</a:t>
            </a:r>
          </a:p>
          <a:p>
            <a:endParaRPr lang="en-US" altLang="zh-CN" sz="24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6907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线性判别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如何根据实际情况</a:t>
            </a:r>
            <a:r>
              <a:rPr lang="zh-CN" altLang="en-US" sz="2400" dirty="0">
                <a:solidFill>
                  <a:srgbClr val="FF0000"/>
                </a:solidFill>
              </a:rPr>
              <a:t>找到一条最好的、最易于分类的投影线</a:t>
            </a:r>
            <a:r>
              <a:rPr lang="zh-CN" altLang="en-US" sz="2400" dirty="0"/>
              <a:t>，这就是</a:t>
            </a:r>
            <a:r>
              <a:rPr lang="en-US" altLang="zh-CN" sz="2400" dirty="0"/>
              <a:t>Fisher</a:t>
            </a:r>
            <a:r>
              <a:rPr lang="zh-CN" altLang="en-US" sz="2400" dirty="0"/>
              <a:t>判别方法所要解决的基本问题。</a:t>
            </a:r>
            <a:endParaRPr lang="en-US" altLang="zh-CN" sz="3600" dirty="0"/>
          </a:p>
        </p:txBody>
      </p:sp>
      <p:pic>
        <p:nvPicPr>
          <p:cNvPr id="5" name="Picture 4" descr="Fisher">
            <a:extLst>
              <a:ext uri="{FF2B5EF4-FFF2-40B4-BE49-F238E27FC236}">
                <a16:creationId xmlns:a16="http://schemas.microsoft.com/office/drawing/2014/main" id="{5C4D6C19-C5C8-40FA-A3FD-33835D99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87918"/>
            <a:ext cx="6768752" cy="35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81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线性判别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思想</a:t>
            </a:r>
            <a:r>
              <a:rPr lang="en-US" altLang="zh-CN" sz="2400" dirty="0"/>
              <a:t>:</a:t>
            </a:r>
            <a:r>
              <a:rPr lang="zh-CN" altLang="en-US" sz="2400" dirty="0"/>
              <a:t>给定训练样例集，设法将样例投影到一条直线上，使得同类样例的投影点尽可能接近、异类样例的投影点尽可能远离；在对新样本进行分类时，将其投影到同样的这条直线上，再根据投影点的位置来确定新样本的类别。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BB0C44-35FC-486F-993C-31DF90441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43428"/>
            <a:ext cx="5476190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线性判别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d</a:t>
            </a:r>
            <a:r>
              <a:rPr lang="zh-CN" altLang="en-US" dirty="0"/>
              <a:t>维空间到一维空间的一般数学变换方法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假设有一集合</a:t>
            </a:r>
            <a:r>
              <a:rPr lang="en-US" altLang="zh-CN" dirty="0">
                <a:cs typeface="Times New Roman" pitchFamily="18" charset="0"/>
              </a:rPr>
              <a:t>Г</a:t>
            </a:r>
            <a:r>
              <a:rPr lang="zh-CN" altLang="en-US" dirty="0"/>
              <a:t>包含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d</a:t>
            </a:r>
            <a:r>
              <a:rPr lang="zh-CN" altLang="en-US" dirty="0"/>
              <a:t>维样本</a:t>
            </a:r>
            <a:r>
              <a:rPr lang="en-US" altLang="zh-CN" b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b="1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，其中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zh-CN" altLang="en-US" dirty="0"/>
              <a:t>个属于</a:t>
            </a:r>
            <a:r>
              <a:rPr lang="en-US" altLang="zh-CN" dirty="0">
                <a:cs typeface="Times New Roman" pitchFamily="18" charset="0"/>
              </a:rPr>
              <a:t>ω</a:t>
            </a:r>
            <a:r>
              <a:rPr lang="en-US" altLang="zh-CN" baseline="-25000" dirty="0"/>
              <a:t>1</a:t>
            </a:r>
            <a:r>
              <a:rPr lang="zh-CN" altLang="en-US" dirty="0"/>
              <a:t>类的样本记为子集</a:t>
            </a:r>
            <a:r>
              <a:rPr lang="en-US" altLang="zh-CN" dirty="0">
                <a:cs typeface="Times New Roman" pitchFamily="18" charset="0"/>
              </a:rPr>
              <a:t>Г</a:t>
            </a:r>
            <a:r>
              <a:rPr lang="en-US" altLang="zh-CN" baseline="-25000" dirty="0"/>
              <a:t>1</a:t>
            </a:r>
            <a:r>
              <a:rPr lang="zh-CN" altLang="en-US" dirty="0"/>
              <a:t>， 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zh-CN" altLang="en-US" dirty="0"/>
              <a:t>个属于</a:t>
            </a:r>
            <a:r>
              <a:rPr lang="en-US" altLang="zh-CN" dirty="0">
                <a:cs typeface="Times New Roman" pitchFamily="18" charset="0"/>
              </a:rPr>
              <a:t>ω</a:t>
            </a:r>
            <a:r>
              <a:rPr lang="en-US" altLang="zh-CN" baseline="-25000" dirty="0"/>
              <a:t>2</a:t>
            </a:r>
            <a:r>
              <a:rPr lang="zh-CN" altLang="en-US" dirty="0"/>
              <a:t>类的样本记为子集</a:t>
            </a:r>
            <a:r>
              <a:rPr lang="en-US" altLang="zh-CN" dirty="0">
                <a:cs typeface="Times New Roman" pitchFamily="18" charset="0"/>
              </a:rPr>
              <a:t>Г</a:t>
            </a:r>
            <a:r>
              <a:rPr lang="en-US" altLang="zh-CN" baseline="-25000" dirty="0"/>
              <a:t>2 </a:t>
            </a:r>
            <a:r>
              <a:rPr lang="zh-CN" altLang="en-US" dirty="0"/>
              <a:t>。若对</a:t>
            </a:r>
            <a:r>
              <a:rPr lang="en-US" altLang="zh-CN" b="1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的分量做线性组合可得标量：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/>
              <a:t> =</a:t>
            </a:r>
            <a:r>
              <a:rPr lang="en-US" altLang="zh-CN" b="1" dirty="0"/>
              <a:t> </a:t>
            </a:r>
            <a:r>
              <a:rPr lang="en-US" altLang="zh-CN" b="1" dirty="0" err="1"/>
              <a:t>w</a:t>
            </a:r>
            <a:r>
              <a:rPr lang="en-US" altLang="zh-CN" baseline="30000" dirty="0" err="1"/>
              <a:t>T</a:t>
            </a:r>
            <a:r>
              <a:rPr lang="en-US" altLang="zh-CN" b="1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 n=1,2,…,N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这样便得到</a:t>
            </a:r>
            <a:r>
              <a:rPr lang="en-US" altLang="zh-CN" dirty="0"/>
              <a:t>N</a:t>
            </a:r>
            <a:r>
              <a:rPr lang="zh-CN" altLang="en-US" dirty="0"/>
              <a:t>个一维样本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en-US" dirty="0"/>
              <a:t>组成的集合，并可分为两个子集</a:t>
            </a:r>
            <a:r>
              <a:rPr lang="en-US" altLang="zh-CN" dirty="0">
                <a:cs typeface="Times New Roman" pitchFamily="18" charset="0"/>
              </a:rPr>
              <a:t>Г</a:t>
            </a:r>
            <a:r>
              <a:rPr lang="en-US" altLang="zh-CN" baseline="-25000" dirty="0"/>
              <a:t>1</a:t>
            </a:r>
            <a:r>
              <a:rPr lang="en-US" altLang="zh-CN" dirty="0"/>
              <a:t>’</a:t>
            </a:r>
            <a:r>
              <a:rPr lang="zh-CN" altLang="en-US" dirty="0"/>
              <a:t>和</a:t>
            </a:r>
            <a:r>
              <a:rPr lang="en-US" altLang="zh-CN" dirty="0">
                <a:cs typeface="Times New Roman" pitchFamily="18" charset="0"/>
              </a:rPr>
              <a:t>Г</a:t>
            </a:r>
            <a:r>
              <a:rPr lang="en-US" altLang="zh-CN" baseline="-25000" dirty="0"/>
              <a:t>2</a:t>
            </a:r>
            <a:r>
              <a:rPr lang="en-US" altLang="zh-CN" dirty="0"/>
              <a:t>’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实际上，</a:t>
            </a:r>
            <a:r>
              <a:rPr lang="en-US" altLang="zh-CN" b="1" dirty="0"/>
              <a:t>w</a:t>
            </a:r>
            <a:r>
              <a:rPr lang="zh-CN" altLang="en-US" dirty="0"/>
              <a:t>的值是无关紧要的，它仅是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zh-CN" altLang="en-US" dirty="0"/>
              <a:t>乘上一个比例因子，重要的是选择</a:t>
            </a:r>
            <a:r>
              <a:rPr lang="en-US" altLang="zh-CN" b="1" dirty="0"/>
              <a:t>w</a:t>
            </a:r>
            <a:r>
              <a:rPr lang="zh-CN" altLang="en-US" dirty="0"/>
              <a:t>的方向。</a:t>
            </a:r>
            <a:r>
              <a:rPr lang="en-US" altLang="zh-CN" b="1" dirty="0"/>
              <a:t>w</a:t>
            </a:r>
            <a:r>
              <a:rPr lang="zh-CN" altLang="en-US" dirty="0"/>
              <a:t>的方向不同，将使样本投影后的可分离程度不同，从而直接影响分类的效果。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因此，上述寻找最佳投影方向的问题，在数学上就是寻找最好的</a:t>
            </a:r>
            <a:r>
              <a:rPr lang="zh-CN" altLang="en-US" dirty="0">
                <a:solidFill>
                  <a:srgbClr val="FF0000"/>
                </a:solidFill>
              </a:rPr>
              <a:t>变换向量</a:t>
            </a:r>
            <a:r>
              <a:rPr lang="en-US" altLang="zh-CN" b="1" dirty="0"/>
              <a:t>w*</a:t>
            </a:r>
            <a:r>
              <a:rPr lang="zh-CN" altLang="en-US" dirty="0"/>
              <a:t>的问题。</a:t>
            </a:r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12809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线性判别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43000"/>
                <a:ext cx="8229600" cy="57150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dirty="0"/>
                  <a:t>Fisher</a:t>
                </a:r>
                <a:r>
                  <a:rPr lang="zh-CN" altLang="en-US" sz="2400" dirty="0"/>
                  <a:t>准则函数的定义</a:t>
                </a:r>
              </a:p>
              <a:p>
                <a:pPr lvl="1"/>
                <a:r>
                  <a:rPr lang="zh-CN" altLang="zh-CN" sz="2200" kern="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各类样本的均值向量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2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200" kern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sz="2400" kern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sz="2400" kern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sz="2400" kern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zh-CN" sz="2200" kern="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样本类内离散度矩阵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200" kern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和总</a:t>
                </a:r>
                <a:r>
                  <a:rPr lang="zh-CN" altLang="zh-CN" sz="2200" kern="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样本类内离散度矩阵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ker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ker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en-US" altLang="zh-CN" sz="2200" kern="0" baseline="-25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sz="24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sz="1700" kern="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00050" lvl="1" indent="0">
                  <a:buNone/>
                </a:pPr>
                <a:r>
                  <a:rPr lang="en-US" altLang="zh-CN" sz="1700" kern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sz="17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70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700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700" ker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zh-CN" altLang="zh-CN" sz="1700" kern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是对称</a:t>
                </a:r>
                <a:r>
                  <a:rPr lang="zh-CN" altLang="zh-CN" sz="1700" kern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半正定矩阵，而且当</a:t>
                </a:r>
                <a:r>
                  <a:rPr lang="en-US" altLang="zh-CN" sz="1700" kern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N&gt;d</a:t>
                </a:r>
                <a:r>
                  <a:rPr lang="zh-CN" altLang="zh-CN" sz="1700" kern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时通常是非奇异的</a:t>
                </a:r>
                <a:r>
                  <a:rPr lang="zh-CN" altLang="zh-CN" sz="2400" kern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sz="24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zh-CN" sz="2200" kern="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样本类间离散度矩阵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sz="22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altLang="zh-CN" sz="2200" kern="0" baseline="-25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sz="2400" kern="0" baseline="-250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sz="2400" kern="0" baseline="-250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00050" lvl="1" indent="0">
                  <a:buNone/>
                </a:pPr>
                <a:r>
                  <a:rPr lang="en-US" altLang="zh-CN" sz="1700" kern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700" kern="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700" kern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是对称半正定矩阵</a:t>
                </a:r>
                <a:r>
                  <a:rPr lang="zh-CN" altLang="zh-CN" sz="2400" kern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kern="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zh-CN" sz="24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3600" dirty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43000"/>
                <a:ext cx="8229600" cy="5715000"/>
              </a:xfrm>
              <a:blipFill>
                <a:blip r:embed="rId3"/>
                <a:stretch>
                  <a:fillRect l="-1037" t="-2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62C1CCE-7DE6-4218-830B-E534BF2CC856}"/>
                  </a:ext>
                </a:extLst>
              </p:cNvPr>
              <p:cNvSpPr txBox="1"/>
              <p:nvPr/>
            </p:nvSpPr>
            <p:spPr>
              <a:xfrm>
                <a:off x="2123728" y="2089663"/>
                <a:ext cx="4572000" cy="682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62C1CCE-7DE6-4218-830B-E534BF2C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089663"/>
                <a:ext cx="4572000" cy="682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718E1-0B67-426D-A249-578F599E70D4}"/>
                  </a:ext>
                </a:extLst>
              </p:cNvPr>
              <p:cNvSpPr txBox="1"/>
              <p:nvPr/>
            </p:nvSpPr>
            <p:spPr>
              <a:xfrm>
                <a:off x="2339752" y="3472364"/>
                <a:ext cx="4572000" cy="107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b="1" i="1" kern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1800" b="1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1800" b="1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𝒙</m:t>
                          </m:r>
                          <m:r>
                            <a:rPr lang="zh-CN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sz="1800" b="1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𝜞</m:t>
                              </m:r>
                            </m:e>
                            <m:sub>
                              <m:r>
                                <a:rPr lang="en-US" altLang="zh-CN" sz="1800" b="1" i="1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𝒙</m:t>
                          </m:r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b="1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1800" b="1" i="1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)(</m:t>
                          </m:r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𝒙</m:t>
                          </m:r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b="1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1800" b="1" i="1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𝒊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800" b="1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800" b="1" i="1" ker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  <m:r>
                        <a:rPr lang="en-US" altLang="zh-CN" sz="1800" b="1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, </m:t>
                      </m:r>
                      <m:r>
                        <a:rPr lang="en-US" altLang="zh-CN" sz="1800" b="1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𝒊</m:t>
                      </m:r>
                      <m:r>
                        <a:rPr lang="en-US" altLang="zh-CN" sz="1800" b="1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1800" b="1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𝟏</m:t>
                      </m:r>
                      <m:r>
                        <a:rPr lang="en-US" altLang="zh-CN" sz="1800" b="1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1800" b="1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𝟐</m:t>
                      </m:r>
                    </m:oMath>
                  </m:oMathPara>
                </a14:m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817245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b="1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sub>
                      </m:sSub>
                      <m:r>
                        <a:rPr lang="en-US" altLang="zh-CN" sz="1800" b="1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b="1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ker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b="1" i="1" ker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800" b="1" i="1" ker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718E1-0B67-426D-A249-578F599E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472364"/>
                <a:ext cx="4572000" cy="10754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E919116-1B32-416F-A812-D8FAE155903C}"/>
                  </a:ext>
                </a:extLst>
              </p:cNvPr>
              <p:cNvSpPr txBox="1"/>
              <p:nvPr/>
            </p:nvSpPr>
            <p:spPr>
              <a:xfrm>
                <a:off x="2627784" y="5589240"/>
                <a:ext cx="4572000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endChr m:val="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E919116-1B32-416F-A812-D8FAE1559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589240"/>
                <a:ext cx="4572000" cy="506870"/>
              </a:xfrm>
              <a:prstGeom prst="rect">
                <a:avLst/>
              </a:prstGeom>
              <a:blipFill>
                <a:blip r:embed="rId6"/>
                <a:stretch>
                  <a:fillRect t="-179518" b="-261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76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线性判别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62152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600" dirty="0">
                    <a:latin typeface="+mj-lt"/>
                  </a:rPr>
                  <a:t>在一维</a:t>
                </a:r>
                <a:r>
                  <a:rPr lang="en-US" altLang="zh-CN" sz="2600" dirty="0">
                    <a:latin typeface="+mj-lt"/>
                  </a:rPr>
                  <a:t>Y</a:t>
                </a:r>
                <a:r>
                  <a:rPr lang="zh-CN" altLang="en-US" sz="2600" dirty="0">
                    <a:latin typeface="+mj-lt"/>
                  </a:rPr>
                  <a:t>空间中</a:t>
                </a:r>
                <a:r>
                  <a:rPr lang="zh-CN" altLang="en-US" sz="2600" dirty="0">
                    <a:solidFill>
                      <a:srgbClr val="C00000"/>
                    </a:solidFill>
                    <a:latin typeface="+mj-lt"/>
                  </a:rPr>
                  <a:t>各类样本尽可能分得开些</a:t>
                </a:r>
                <a:r>
                  <a:rPr lang="zh-CN" altLang="en-US" sz="2600" dirty="0">
                    <a:latin typeface="+mj-lt"/>
                  </a:rPr>
                  <a:t>，即希望两类均值之差越大越好，同时</a:t>
                </a:r>
                <a:r>
                  <a:rPr lang="zh-CN" altLang="en-US" sz="2600" dirty="0">
                    <a:solidFill>
                      <a:srgbClr val="C00000"/>
                    </a:solidFill>
                    <a:latin typeface="+mj-lt"/>
                  </a:rPr>
                  <a:t>希望各类样本内部尽量密集</a:t>
                </a:r>
                <a:r>
                  <a:rPr lang="zh-CN" altLang="en-US" sz="2600" dirty="0">
                    <a:latin typeface="+mj-lt"/>
                  </a:rPr>
                  <a:t>，即希望类内离散度越小越好</a:t>
                </a:r>
                <a:endParaRPr lang="en-US" altLang="zh-CN" sz="2600" dirty="0">
                  <a:latin typeface="+mj-lt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600" dirty="0">
                    <a:latin typeface="+mj-lt"/>
                  </a:rPr>
                  <a:t>Fisher</a:t>
                </a:r>
                <a:r>
                  <a:rPr lang="zh-CN" altLang="en-US" sz="2600" dirty="0">
                    <a:latin typeface="+mj-lt"/>
                  </a:rPr>
                  <a:t>准则函数：</a:t>
                </a:r>
                <a:endParaRPr lang="en-US" altLang="zh-CN" sz="2600" dirty="0">
                  <a:latin typeface="+mj-lt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000" dirty="0">
                  <a:latin typeface="+mj-lt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zh-CN" sz="1600" i="1" kern="100" dirty="0">
                  <a:effectLst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1900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19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19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9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19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9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zh-CN" sz="19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9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zh-CN" altLang="zh-CN" sz="19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19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9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zh-CN" sz="19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9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900" dirty="0">
                    <a:latin typeface="+mj-lt"/>
                  </a:rPr>
                  <a:t>是</a:t>
                </a:r>
                <a:r>
                  <a:rPr lang="zh-CN" altLang="en-US" sz="1900" dirty="0">
                    <a:latin typeface="+mj-lt"/>
                  </a:rPr>
                  <a:t>投影后</a:t>
                </a:r>
                <a:r>
                  <a:rPr lang="zh-CN" altLang="zh-CN" sz="1900" dirty="0">
                    <a:latin typeface="+mj-lt"/>
                  </a:rPr>
                  <a:t>两类均值之差</a:t>
                </a:r>
                <a:r>
                  <a:rPr lang="zh-CN" altLang="en-US" sz="1900" dirty="0">
                    <a:latin typeface="+mj-lt"/>
                  </a:rPr>
                  <a:t>，    </a:t>
                </a:r>
                <a:r>
                  <a:rPr lang="zh-CN" altLang="zh-CN" sz="1900" dirty="0">
                    <a:latin typeface="+mj-lt"/>
                  </a:rPr>
                  <a:t>是</a:t>
                </a:r>
                <a:r>
                  <a:rPr lang="zh-CN" altLang="en-US" sz="1900" dirty="0">
                    <a:latin typeface="+mj-lt"/>
                  </a:rPr>
                  <a:t>投影后</a:t>
                </a:r>
                <a:r>
                  <a:rPr lang="zh-CN" altLang="zh-CN" sz="1900" dirty="0">
                    <a:latin typeface="+mj-lt"/>
                  </a:rPr>
                  <a:t>样本类内离散度</a:t>
                </a:r>
                <a:r>
                  <a:rPr lang="zh-CN" altLang="en-US" sz="1900" dirty="0">
                    <a:latin typeface="+mj-lt"/>
                  </a:rPr>
                  <a:t>。</a:t>
                </a:r>
                <a:endParaRPr lang="en-US" altLang="zh-CN" sz="1900" dirty="0">
                  <a:latin typeface="+mj-lt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000" dirty="0">
                  <a:latin typeface="+mj-lt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+mj-lt"/>
                  </a:rPr>
                  <a:t>求解：</a:t>
                </a:r>
                <a:r>
                  <a:rPr lang="en-US" altLang="zh-CN" sz="2400" dirty="0">
                    <a:effectLst/>
                    <a:latin typeface="+mj-lt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𝑱</m:t>
                        </m:r>
                      </m:e>
                      <m:sub>
                        <m:r>
                          <a:rPr lang="en-US" altLang="zh-CN" sz="24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𝑭</m:t>
                        </m:r>
                      </m:sub>
                    </m:sSub>
                    <m:r>
                      <a:rPr lang="en-US" altLang="zh-CN" sz="24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𝒘</m:t>
                    </m:r>
                    <m:r>
                      <a:rPr lang="en-US" altLang="zh-CN" sz="24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dirty="0">
                    <a:effectLst/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的分子尽可能大而分母尽可能小，即应</a:t>
                </a:r>
                <a:r>
                  <a:rPr lang="zh-CN" altLang="zh-CN" sz="2400" dirty="0">
                    <a:solidFill>
                      <a:srgbClr val="FF0000"/>
                    </a:solidFill>
                    <a:effectLst/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寻找使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CN" sz="2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altLang="zh-CN" sz="2400" b="1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b="1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solidFill>
                      <a:srgbClr val="FF0000"/>
                    </a:solidFill>
                    <a:effectLst/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尽可能大的</a:t>
                </a:r>
                <a:r>
                  <a:rPr lang="en-US" altLang="zh-CN" sz="2400" dirty="0">
                    <a:solidFill>
                      <a:srgbClr val="FF0000"/>
                    </a:solidFill>
                    <a:effectLst/>
                    <a:latin typeface="+mj-lt"/>
                    <a:ea typeface="宋体" panose="02010600030101010101" pitchFamily="2" charset="-122"/>
                  </a:rPr>
                  <a:t>w</a:t>
                </a:r>
                <a:r>
                  <a:rPr lang="zh-CN" altLang="zh-CN" sz="2400" dirty="0">
                    <a:solidFill>
                      <a:srgbClr val="FF0000"/>
                    </a:solidFill>
                    <a:effectLst/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作为投影方向</a:t>
                </a:r>
                <a:endParaRPr lang="en-US" altLang="zh-CN" sz="2400" dirty="0">
                  <a:solidFill>
                    <a:srgbClr val="FF0000"/>
                  </a:solidFill>
                  <a:effectLst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62152"/>
                <a:ext cx="8229600" cy="4525963"/>
              </a:xfrm>
              <a:blipFill>
                <a:blip r:embed="rId3"/>
                <a:stretch>
                  <a:fillRect l="-1037" t="-809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73087C-0EA8-4AE5-A20E-11E031BE93B9}"/>
                  </a:ext>
                </a:extLst>
              </p:cNvPr>
              <p:cNvSpPr txBox="1"/>
              <p:nvPr/>
            </p:nvSpPr>
            <p:spPr>
              <a:xfrm>
                <a:off x="2339752" y="3038101"/>
                <a:ext cx="5155976" cy="639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810260" algn="l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𝑱</m:t>
                        </m:r>
                      </m:e>
                      <m:sub>
                        <m:r>
                          <a:rPr lang="en-US" altLang="zh-CN" sz="20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𝑭</m:t>
                        </m:r>
                      </m:sub>
                    </m:sSub>
                    <m:r>
                      <a:rPr lang="en-US" altLang="zh-CN" sz="20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𝒘</m:t>
                    </m:r>
                    <m:r>
                      <a:rPr lang="en-US" altLang="zh-CN" sz="20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f>
                      <m:fPr>
                        <m:ctrlPr>
                          <a:rPr lang="zh-CN" altLang="zh-CN" sz="2000" b="1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b="1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000" b="1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ker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000" b="1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000" b="1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ker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sz="2000" b="1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b="1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zh-CN" altLang="zh-CN" sz="2000" b="1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000" b="1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ker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𝑺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20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2000" b="1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000" b="1" i="1" ker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ker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𝑺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000" b="1" i="1" ker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000" b="1" kern="0" dirty="0">
                    <a:effectLst/>
                    <a:latin typeface="+mj-lt"/>
                    <a:ea typeface="宋体" panose="02010600030101010101" pitchFamily="2" charset="-122"/>
                  </a:rPr>
                  <a:t>	</a:t>
                </a:r>
                <a:endParaRPr lang="zh-CN" altLang="zh-CN" sz="1400" kern="100" dirty="0">
                  <a:effectLst/>
                  <a:latin typeface="+mj-lt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73087C-0EA8-4AE5-A20E-11E031BE9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038101"/>
                <a:ext cx="5155976" cy="639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02B0937-953C-42DC-95FC-4F623A0A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+mj-lt"/>
            </a:endParaRPr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825575E2-979A-4E43-807D-B1E10F527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590" y="3731713"/>
            <a:ext cx="18415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279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线性判别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80728"/>
                <a:ext cx="8229600" cy="47073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1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投影</m:t>
                    </m:r>
                  </m:oMath>
                </a14:m>
                <a:r>
                  <a:rPr lang="zh-CN" altLang="en-US" sz="2400" dirty="0"/>
                  <a:t>后均值：</a:t>
                </a:r>
                <a:endParaRPr lang="en-US" altLang="zh-CN" sz="2400" dirty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zh-CN" sz="2400" dirty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zh-CN" sz="2400" dirty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𝑱</m:t>
                        </m:r>
                      </m:e>
                      <m:sub>
                        <m:r>
                          <a:rPr lang="en-US" altLang="zh-CN" sz="24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𝑭</m:t>
                        </m:r>
                      </m:sub>
                    </m:sSub>
                    <m:r>
                      <a:rPr lang="en-US" altLang="zh-CN" sz="24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𝒘</m:t>
                    </m:r>
                    <m:r>
                      <a:rPr lang="en-US" altLang="zh-CN" sz="24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kern="0" dirty="0">
                    <a:effectLst/>
                    <a:ea typeface="宋体" panose="02010600030101010101" pitchFamily="2" charset="-122"/>
                  </a:rPr>
                  <a:t>分子可写成：</a:t>
                </a:r>
                <a:endParaRPr lang="en-US" altLang="zh-CN" sz="2400" kern="0" dirty="0">
                  <a:ea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kern="0" dirty="0">
                  <a:effectLst/>
                  <a:ea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kern="0" dirty="0">
                  <a:ea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𝑱</m:t>
                        </m:r>
                      </m:e>
                      <m:sub>
                        <m:r>
                          <a:rPr lang="en-US" altLang="zh-CN" sz="2400" b="1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𝑭</m:t>
                        </m:r>
                      </m:sub>
                    </m:sSub>
                    <m:r>
                      <a:rPr lang="en-US" altLang="zh-CN" sz="24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𝒘</m:t>
                    </m:r>
                    <m:r>
                      <a:rPr lang="en-US" altLang="zh-CN" sz="2400" b="1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400" b="1" i="1" ker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分母</m:t>
                    </m:r>
                  </m:oMath>
                </a14:m>
                <a:r>
                  <a:rPr lang="zh-CN" altLang="en-US" sz="2400" kern="100" dirty="0">
                    <a:effectLst/>
                    <a:ea typeface="宋体" panose="02010600030101010101" pitchFamily="2" charset="-122"/>
                  </a:rPr>
                  <a:t>：</a:t>
                </a:r>
                <a:endParaRPr lang="zh-CN" altLang="zh-CN" sz="2400" kern="100" dirty="0">
                  <a:effectLst/>
                  <a:ea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80728"/>
                <a:ext cx="8229600" cy="4707387"/>
              </a:xfrm>
              <a:blipFill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02B0937-953C-42DC-95FC-4F623A0A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224D7F5-6FBD-47BF-A035-A2805C9DC816}"/>
                  </a:ext>
                </a:extLst>
              </p:cNvPr>
              <p:cNvSpPr txBox="1"/>
              <p:nvPr/>
            </p:nvSpPr>
            <p:spPr>
              <a:xfrm>
                <a:off x="2706731" y="1162841"/>
                <a:ext cx="2742259" cy="1435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sz="1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acc>
                        </m:e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zh-CN" alt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b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1600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b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1600" b="0" i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zh-CN" altLang="en-US" sz="1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zh-CN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1600" b="0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zh-CN" alt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b="1" i="1">
                                          <a:latin typeface="Cambria Math" panose="02040503050406030204" pitchFamily="18" charset="0"/>
                                        </a:rPr>
                                        <m:t>𝜞</m:t>
                                      </m:r>
                                    </m:e>
                                    <m:sub>
                                      <m:r>
                                        <a:rPr lang="zh-CN" altLang="en-US" sz="1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zh-CN" altLang="en-US" sz="16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16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zh-CN" altLang="en-US" sz="16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224D7F5-6FBD-47BF-A035-A2805C9DC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731" y="1162841"/>
                <a:ext cx="2742259" cy="1435842"/>
              </a:xfrm>
              <a:prstGeom prst="rect">
                <a:avLst/>
              </a:prstGeom>
              <a:blipFill>
                <a:blip r:embed="rId4"/>
                <a:stretch>
                  <a:fillRect r="-20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F4A70C-EE63-4394-A102-8DD495FE837E}"/>
                  </a:ext>
                </a:extLst>
              </p:cNvPr>
              <p:cNvSpPr txBox="1"/>
              <p:nvPr/>
            </p:nvSpPr>
            <p:spPr>
              <a:xfrm>
                <a:off x="1646388" y="3334421"/>
                <a:ext cx="5943600" cy="1301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8096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zh-CN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𝒎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zh-CN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𝒎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=(</m:t>
                      </m:r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     =(</m:t>
                      </m:r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)(</m:t>
                      </m:r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     =(</m:t>
                      </m:r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)(</m:t>
                      </m:r>
                      <m:sSubSup>
                        <m:sSub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bSup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𝒘</m:t>
                      </m:r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bSup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𝒘</m:t>
                      </m:r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     =</m:t>
                      </m:r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)(</m:t>
                      </m:r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𝒘</m:t>
                      </m:r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zh-CN" altLang="zh-CN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𝒃</m:t>
                          </m:r>
                        </m:sub>
                      </m:sSub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𝒘</m:t>
                      </m:r>
                    </m:oMath>
                  </m:oMathPara>
                </a14:m>
                <a:endParaRPr lang="zh-CN" altLang="zh-CN" sz="1800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F4A70C-EE63-4394-A102-8DD495FE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88" y="3334421"/>
                <a:ext cx="5943600" cy="1301703"/>
              </a:xfrm>
              <a:prstGeom prst="rect">
                <a:avLst/>
              </a:prstGeom>
              <a:blipFill>
                <a:blip r:embed="rId5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6D07768-7351-4120-9F3B-6ECDB3641364}"/>
                  </a:ext>
                </a:extLst>
              </p:cNvPr>
              <p:cNvSpPr txBox="1"/>
              <p:nvPr/>
            </p:nvSpPr>
            <p:spPr>
              <a:xfrm>
                <a:off x="5375884" y="5192078"/>
                <a:ext cx="3620768" cy="660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zh-CN" alt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zh-CN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6D07768-7351-4120-9F3B-6ECDB3641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84" y="5192078"/>
                <a:ext cx="3620768" cy="660181"/>
              </a:xfrm>
              <a:prstGeom prst="rect">
                <a:avLst/>
              </a:prstGeom>
              <a:blipFill>
                <a:blip r:embed="rId6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BFDC86-22E7-465F-B0B4-1EB58FC88388}"/>
                  </a:ext>
                </a:extLst>
              </p:cNvPr>
              <p:cNvSpPr txBox="1"/>
              <p:nvPr/>
            </p:nvSpPr>
            <p:spPr>
              <a:xfrm>
                <a:off x="2186716" y="4999231"/>
                <a:ext cx="4862944" cy="1818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d>
                            <m:dPr>
                              <m:endChr m:val="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endChr m:val="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 =</m:t>
                      </m:r>
                      <m:sSup>
                        <m:sSup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𝜞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endChr m:val="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BFDC86-22E7-465F-B0B4-1EB58FC88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16" y="4999231"/>
                <a:ext cx="4862944" cy="18182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27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回归例子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51520" y="4941169"/>
            <a:ext cx="8229600" cy="1728192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考虑建模地理位置对应的温度函数。</a:t>
            </a:r>
          </a:p>
          <a:p>
            <a:pPr lvl="1"/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平面形式</a:t>
            </a:r>
            <a:endParaRPr lang="en-US" altLang="zh-CN" sz="20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altLang="zh-CN" sz="2000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二次形式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9ED00DE-546B-47BC-95BA-ACEFD5924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6963"/>
            <a:ext cx="72008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70D1ED7-0DE2-4888-AD46-C8C02CB99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5396838"/>
            <a:ext cx="33718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4C0B8A07-76A2-4063-B058-BF3962B3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6036867"/>
            <a:ext cx="5114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570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线性判别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62152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2600" dirty="0"/>
                  <a:t>Fisher</a:t>
                </a:r>
                <a:r>
                  <a:rPr lang="zh-CN" altLang="en-US" sz="2600" dirty="0"/>
                  <a:t>准则函数：</a:t>
                </a:r>
                <a:endParaRPr lang="en-US" altLang="zh-CN" sz="2600" dirty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zh-CN" sz="2000" dirty="0"/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dirty="0"/>
                  <a:t>w*</a:t>
                </a:r>
                <a:r>
                  <a:rPr lang="zh-CN" altLang="en-US" sz="2400" dirty="0"/>
                  <a:t>的求取：</a:t>
                </a:r>
                <a:endParaRPr lang="en-US" altLang="zh-CN" sz="2400" dirty="0"/>
              </a:p>
              <a:p>
                <a:pPr lvl="1">
                  <a:lnSpc>
                    <a:spcPct val="140000"/>
                  </a:lnSpc>
                </a:pP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为求使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𝐽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sSup>
                      <m:sSup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sSup>
                      <m:sSup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</m:oMath>
                </a14:m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取极大值时的</a:t>
                </a:r>
                <a:r>
                  <a:rPr lang="en-US" altLang="zh-CN" sz="2000" kern="0" dirty="0">
                    <a:effectLst/>
                    <a:ea typeface="宋体" panose="02010600030101010101" pitchFamily="2" charset="-122"/>
                  </a:rPr>
                  <a:t>w*</a:t>
                </a: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，可以采用</a:t>
                </a:r>
                <a:r>
                  <a:rPr lang="en-US" altLang="zh-CN" sz="2000" kern="0" dirty="0">
                    <a:effectLst/>
                    <a:ea typeface="宋体" panose="02010600030101010101" pitchFamily="2" charset="-122"/>
                  </a:rPr>
                  <a:t>Lagrange乘数法</a:t>
                </a: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求解。令分母等于非零常数，即：</a:t>
                </a:r>
                <a:endParaRPr lang="zh-CN" altLang="zh-CN" sz="2000" kern="100" dirty="0">
                  <a:effectLst/>
                  <a:ea typeface="宋体" panose="02010600030101010101" pitchFamily="2" charset="-122"/>
                </a:endParaRPr>
              </a:p>
              <a:p>
                <a:pPr lvl="1">
                  <a:lnSpc>
                    <a:spcPct val="140000"/>
                  </a:lnSpc>
                </a:pPr>
                <a:endParaRPr lang="en-US" altLang="zh-CN" sz="2000" dirty="0"/>
              </a:p>
              <a:p>
                <a:pPr lvl="1"/>
                <a:r>
                  <a:rPr lang="zh-CN" altLang="zh-CN" sz="2000" kern="10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</a:rPr>
                  <a:t>定义</a:t>
                </a:r>
                <a:r>
                  <a:rPr lang="en-US" altLang="zh-CN" sz="2000" kern="0" dirty="0">
                    <a:effectLst/>
                    <a:ea typeface="宋体" panose="02010600030101010101" pitchFamily="2" charset="-122"/>
                  </a:rPr>
                  <a:t>Lagrange</a:t>
                </a: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函数为：</a:t>
                </a:r>
                <a:endParaRPr lang="en-US" altLang="zh-CN" sz="2000" kern="0" dirty="0">
                  <a:effectLst/>
                  <a:ea typeface="宋体" panose="02010600030101010101" pitchFamily="2" charset="-122"/>
                </a:endParaRPr>
              </a:p>
              <a:p>
                <a:pPr lvl="1"/>
                <a:endParaRPr lang="en-US" altLang="zh-CN" sz="2000" kern="0" dirty="0">
                  <a:ea typeface="宋体" panose="02010600030101010101" pitchFamily="2" charset="-122"/>
                </a:endParaRPr>
              </a:p>
              <a:p>
                <a:pPr lvl="1"/>
                <a:endParaRPr lang="en-US" altLang="zh-CN" sz="2000" kern="0" dirty="0">
                  <a:effectLst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其中λ为</a:t>
                </a:r>
                <a:r>
                  <a:rPr lang="en-US" altLang="zh-CN" sz="2000" kern="0" dirty="0">
                    <a:effectLst/>
                    <a:ea typeface="宋体" panose="02010600030101010101" pitchFamily="2" charset="-122"/>
                  </a:rPr>
                  <a:t>Lagrange</a:t>
                </a: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乘子。将上式对</a:t>
                </a:r>
                <a:r>
                  <a:rPr lang="en-US" altLang="zh-CN" sz="2000" kern="0" dirty="0">
                    <a:effectLst/>
                    <a:ea typeface="宋体" panose="02010600030101010101" pitchFamily="2" charset="-122"/>
                  </a:rPr>
                  <a:t>w</a:t>
                </a: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求偏导数，可得：</a:t>
                </a:r>
                <a:endParaRPr lang="zh-CN" altLang="zh-CN" sz="2000" kern="100" dirty="0">
                  <a:effectLst/>
                  <a:ea typeface="宋体" panose="02010600030101010101" pitchFamily="2" charset="-122"/>
                </a:endParaRPr>
              </a:p>
              <a:p>
                <a:endParaRPr lang="zh-CN" altLang="zh-CN" sz="1800" kern="100" dirty="0">
                  <a:effectLst/>
                  <a:ea typeface="宋体" panose="02010600030101010101" pitchFamily="2" charset="-122"/>
                </a:endParaRP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62152"/>
                <a:ext cx="8229600" cy="4525963"/>
              </a:xfrm>
              <a:blipFill>
                <a:blip r:embed="rId3"/>
                <a:stretch>
                  <a:fillRect l="-1185" t="-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02B0937-953C-42DC-95FC-4F623A0A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4B3A6A-EDC8-4D1B-B5F4-797C8ADA8C6B}"/>
                  </a:ext>
                </a:extLst>
              </p:cNvPr>
              <p:cNvSpPr txBox="1"/>
              <p:nvPr/>
            </p:nvSpPr>
            <p:spPr>
              <a:xfrm>
                <a:off x="1828800" y="1581467"/>
                <a:ext cx="4572000" cy="700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4B3A6A-EDC8-4D1B-B5F4-797C8ADA8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581467"/>
                <a:ext cx="4572000" cy="7004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56FD084-0499-4731-8CEC-079589CDA2FB}"/>
                  </a:ext>
                </a:extLst>
              </p:cNvPr>
              <p:cNvSpPr txBox="1"/>
              <p:nvPr/>
            </p:nvSpPr>
            <p:spPr>
              <a:xfrm>
                <a:off x="2555776" y="393305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56FD084-0499-4731-8CEC-079589CDA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33056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07AF2A-90BE-466D-A77F-76801DFF90E2}"/>
                  </a:ext>
                </a:extLst>
              </p:cNvPr>
              <p:cNvSpPr txBox="1"/>
              <p:nvPr/>
            </p:nvSpPr>
            <p:spPr>
              <a:xfrm>
                <a:off x="2483768" y="457608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sepChr m:val=",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07AF2A-90BE-466D-A77F-76801DFF9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576086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B8C065-15B3-4379-B02A-A275D6ED6C6E}"/>
                  </a:ext>
                </a:extLst>
              </p:cNvPr>
              <p:cNvSpPr txBox="1"/>
              <p:nvPr/>
            </p:nvSpPr>
            <p:spPr>
              <a:xfrm>
                <a:off x="1186262" y="5685685"/>
                <a:ext cx="4572000" cy="619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B8C065-15B3-4379-B02A-A275D6ED6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262" y="5685685"/>
                <a:ext cx="4572000" cy="619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6581988-CC89-4DE9-8E73-76E89E6C7DAF}"/>
                  </a:ext>
                </a:extLst>
              </p:cNvPr>
              <p:cNvSpPr txBox="1"/>
              <p:nvPr/>
            </p:nvSpPr>
            <p:spPr>
              <a:xfrm>
                <a:off x="5693327" y="5777147"/>
                <a:ext cx="25020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6581988-CC89-4DE9-8E73-76E89E6C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27" y="5777147"/>
                <a:ext cx="2502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右 15">
            <a:extLst>
              <a:ext uri="{FF2B5EF4-FFF2-40B4-BE49-F238E27FC236}">
                <a16:creationId xmlns:a16="http://schemas.microsoft.com/office/drawing/2014/main" id="{9D46192C-FB39-41DB-BBF1-1F76970D4823}"/>
              </a:ext>
            </a:extLst>
          </p:cNvPr>
          <p:cNvSpPr/>
          <p:nvPr/>
        </p:nvSpPr>
        <p:spPr>
          <a:xfrm>
            <a:off x="5156557" y="5861196"/>
            <a:ext cx="601705" cy="2425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53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latin typeface="+mn-lt"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线性判别</a:t>
            </a:r>
            <a:endParaRPr lang="zh-CN" altLang="zh-CN" sz="3200" b="1" kern="0" dirty="0">
              <a:effectLst/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62152"/>
                <a:ext cx="8229600" cy="45259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因为</a:t>
                </a:r>
                <a:r>
                  <a:rPr lang="en-US" altLang="zh-CN" sz="2000" kern="0" dirty="0" err="1">
                    <a:effectLst/>
                    <a:ea typeface="宋体" panose="02010600030101010101" pitchFamily="2" charset="-122"/>
                  </a:rPr>
                  <a:t>S</a:t>
                </a:r>
                <a:r>
                  <a:rPr lang="en-US" altLang="zh-CN" sz="2000" kern="0" baseline="-25000" dirty="0" err="1">
                    <a:effectLst/>
                    <a:ea typeface="宋体" panose="02010600030101010101" pitchFamily="2" charset="-122"/>
                  </a:rPr>
                  <a:t>w</a:t>
                </a: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非奇异，将上式两边左乘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sub>
                      <m:sup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，可得：</a:t>
                </a:r>
                <a:endParaRPr lang="en-US" altLang="zh-CN" sz="2000" kern="0" dirty="0">
                  <a:effectLst/>
                  <a:ea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endParaRPr lang="en-US" altLang="zh-CN" sz="2400" kern="0" dirty="0">
                  <a:ea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上式为</a:t>
                </a:r>
                <a:r>
                  <a:rPr lang="zh-CN" altLang="zh-CN" sz="2000" kern="0" dirty="0">
                    <a:solidFill>
                      <a:srgbClr val="FF0000"/>
                    </a:solidFill>
                    <a:effectLst/>
                    <a:ea typeface="宋体" panose="02010600030101010101" pitchFamily="2" charset="-122"/>
                  </a:rPr>
                  <a:t>求一般矩阵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sub>
                      <m:sup>
                        <m:r>
                          <a:rPr lang="en-US" altLang="zh-CN" sz="20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zh-CN" altLang="zh-CN" sz="20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zh-CN" sz="2000" kern="0" dirty="0">
                    <a:solidFill>
                      <a:srgbClr val="FF0000"/>
                    </a:solidFill>
                    <a:effectLst/>
                    <a:ea typeface="宋体" panose="02010600030101010101" pitchFamily="2" charset="-122"/>
                  </a:rPr>
                  <a:t>的特征值问题</a:t>
                </a: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。利用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)(</m:t>
                    </m:r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的定义，将上式左边的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</m:oMath>
                </a14:m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写成：</a:t>
                </a:r>
                <a:endParaRPr lang="zh-CN" altLang="zh-CN" sz="2000" kern="100" dirty="0">
                  <a:effectLst/>
                  <a:ea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endParaRPr lang="zh-CN" altLang="zh-CN" sz="2400" kern="100" dirty="0">
                  <a:effectLst/>
                  <a:ea typeface="宋体" panose="02010600030101010101" pitchFamily="2" charset="-122"/>
                </a:endParaRPr>
              </a:p>
              <a:p>
                <a:pPr algn="l"/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</m:oMath>
                </a14:m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为一</a:t>
                </a:r>
                <a:r>
                  <a:rPr lang="zh-CN" altLang="zh-CN" sz="2000" kern="0" dirty="0">
                    <a:solidFill>
                      <a:srgbClr val="FF0000"/>
                    </a:solidFill>
                    <a:effectLst/>
                    <a:ea typeface="宋体" panose="02010600030101010101" pitchFamily="2" charset="-122"/>
                  </a:rPr>
                  <a:t>标量</a:t>
                </a: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</m:oMath>
                </a14:m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总是在向量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zh-CN" altLang="zh-CN" sz="2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i="1" ker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ker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的方向上。因此λ</a:t>
                </a:r>
                <a:r>
                  <a:rPr lang="en-US" altLang="zh-CN" sz="2000" kern="0" dirty="0">
                    <a:effectLst/>
                    <a:ea typeface="宋体" panose="02010600030101010101" pitchFamily="2" charset="-122"/>
                  </a:rPr>
                  <a:t>w*</a:t>
                </a:r>
                <a:r>
                  <a:rPr lang="zh-CN" altLang="zh-CN" sz="2000" kern="0" dirty="0">
                    <a:effectLst/>
                    <a:ea typeface="宋体" panose="02010600030101010101" pitchFamily="2" charset="-122"/>
                  </a:rPr>
                  <a:t>可写成：</a:t>
                </a:r>
                <a:endParaRPr lang="en-US" altLang="zh-CN" sz="2000" kern="0" dirty="0">
                  <a:effectLst/>
                  <a:ea typeface="宋体" panose="02010600030101010101" pitchFamily="2" charset="-122"/>
                </a:endParaRPr>
              </a:p>
              <a:p>
                <a:pPr algn="l"/>
                <a:endParaRPr lang="en-US" altLang="zh-CN" sz="2400" kern="0" dirty="0">
                  <a:ea typeface="宋体" panose="02010600030101010101" pitchFamily="2" charset="-122"/>
                </a:endParaRPr>
              </a:p>
              <a:p>
                <a:pPr marL="0" indent="0" algn="l">
                  <a:buNone/>
                </a:pPr>
                <a:endParaRPr lang="en-US" altLang="zh-CN" sz="2400" kern="0" dirty="0">
                  <a:ea typeface="宋体" panose="02010600030101010101" pitchFamily="2" charset="-122"/>
                </a:endParaRPr>
              </a:p>
              <a:p>
                <a:pPr algn="l"/>
                <a:r>
                  <a:rPr lang="zh-CN" altLang="en-US" sz="2000" kern="0" dirty="0">
                    <a:effectLst/>
                    <a:ea typeface="宋体" panose="02010600030101010101" pitchFamily="2" charset="-122"/>
                  </a:rPr>
                  <a:t>可得：</a:t>
                </a:r>
                <a:endParaRPr lang="en-US" altLang="zh-CN" sz="2000" kern="0" dirty="0">
                  <a:effectLst/>
                  <a:ea typeface="宋体" panose="02010600030101010101" pitchFamily="2" charset="-122"/>
                </a:endParaRPr>
              </a:p>
              <a:p>
                <a:pPr algn="l"/>
                <a:endParaRPr lang="zh-CN" altLang="zh-CN" sz="2400" kern="100" dirty="0">
                  <a:effectLst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62152"/>
                <a:ext cx="8229600" cy="4525963"/>
              </a:xfrm>
              <a:blipFill>
                <a:blip r:embed="rId3"/>
                <a:stretch>
                  <a:fillRect l="-667" b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02B0937-953C-42DC-95FC-4F623A0A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409637-CDCF-4D4F-B240-62568D79175F}"/>
                  </a:ext>
                </a:extLst>
              </p:cNvPr>
              <p:cNvSpPr txBox="1"/>
              <p:nvPr/>
            </p:nvSpPr>
            <p:spPr>
              <a:xfrm>
                <a:off x="2051720" y="1677484"/>
                <a:ext cx="457200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409637-CDCF-4D4F-B240-62568D79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677484"/>
                <a:ext cx="4572000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5F0421-F342-4873-A660-2299C6F48A50}"/>
                  </a:ext>
                </a:extLst>
              </p:cNvPr>
              <p:cNvSpPr txBox="1"/>
              <p:nvPr/>
            </p:nvSpPr>
            <p:spPr>
              <a:xfrm>
                <a:off x="1631504" y="3240467"/>
                <a:ext cx="545435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∗=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5F0421-F342-4873-A660-2299C6F48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3240467"/>
                <a:ext cx="5454352" cy="404983"/>
              </a:xfrm>
              <a:prstGeom prst="rect">
                <a:avLst/>
              </a:prstGeom>
              <a:blipFill>
                <a:blip r:embed="rId5"/>
                <a:stretch>
                  <a:fillRect t="-156061" b="-2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3A6E3D-6CD3-4C9A-9DEB-A5F67A408ED8}"/>
                  </a:ext>
                </a:extLst>
              </p:cNvPr>
              <p:cNvSpPr txBox="1"/>
              <p:nvPr/>
            </p:nvSpPr>
            <p:spPr>
              <a:xfrm>
                <a:off x="1828800" y="4618784"/>
                <a:ext cx="457200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3A6E3D-6CD3-4C9A-9DEB-A5F67A40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618784"/>
                <a:ext cx="4572000" cy="37555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A55272A-50BE-458E-A500-8B9DEBF89476}"/>
                  </a:ext>
                </a:extLst>
              </p:cNvPr>
              <p:cNvSpPr txBox="1"/>
              <p:nvPr/>
            </p:nvSpPr>
            <p:spPr>
              <a:xfrm>
                <a:off x="1838393" y="5340670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A55272A-50BE-458E-A500-8B9DEBF89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93" y="5340670"/>
                <a:ext cx="4572000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27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线性判别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Autofit/>
          </a:bodyPr>
          <a:lstStyle/>
          <a:p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由于我们的目的是寻找最佳的投影方向，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w*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的比例因子对此并无影响，因此可忽略比例因子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R/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有：</a:t>
            </a:r>
            <a:endParaRPr lang="en-US" altLang="zh-CN" sz="2400" kern="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kern="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多分类问题：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2B0937-953C-42DC-95FC-4F623A0A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D7B94F-7DF0-46B8-9A7B-CAC33ADECA5B}"/>
                  </a:ext>
                </a:extLst>
              </p:cNvPr>
              <p:cNvSpPr txBox="1"/>
              <p:nvPr/>
            </p:nvSpPr>
            <p:spPr>
              <a:xfrm>
                <a:off x="1979712" y="2381245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∗=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D7B94F-7DF0-46B8-9A7B-CAC33ADE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81245"/>
                <a:ext cx="457200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181342C-28A0-4575-B6EC-6CA8D0358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0" y="3626216"/>
            <a:ext cx="8114286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0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线性判别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Fisher</a:t>
            </a:r>
            <a:r>
              <a:rPr lang="zh-CN" altLang="en-US" sz="2400" dirty="0"/>
              <a:t>准则，</a:t>
            </a:r>
            <a:r>
              <a:rPr lang="zh-CN" altLang="en-US" sz="2400" dirty="0">
                <a:solidFill>
                  <a:srgbClr val="FF0000"/>
                </a:solidFill>
              </a:rPr>
              <a:t>将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>
                <a:solidFill>
                  <a:srgbClr val="FF0000"/>
                </a:solidFill>
              </a:rPr>
              <a:t>维分类问题转化为一维分类问题</a:t>
            </a:r>
            <a:r>
              <a:rPr lang="zh-CN" altLang="en-US" sz="2400" dirty="0"/>
              <a:t>，然后，只要确定一个阈值</a:t>
            </a:r>
            <a:r>
              <a:rPr lang="en-US" altLang="zh-CN" sz="2400" dirty="0"/>
              <a:t>T</a:t>
            </a:r>
            <a:r>
              <a:rPr lang="zh-CN" altLang="en-US" sz="2400" dirty="0"/>
              <a:t>，将投影点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与</a:t>
            </a:r>
            <a:r>
              <a:rPr lang="en-US" altLang="zh-CN" sz="2400" dirty="0"/>
              <a:t>T</a:t>
            </a:r>
            <a:r>
              <a:rPr lang="zh-CN" altLang="en-US" sz="2400" dirty="0"/>
              <a:t>相比较，即可进行分类判别。</a:t>
            </a:r>
          </a:p>
          <a:p>
            <a:pPr lvl="1"/>
            <a:r>
              <a:rPr lang="zh-CN" altLang="en-US" sz="2000" dirty="0"/>
              <a:t>基于最佳变换向量</a:t>
            </a:r>
            <a:r>
              <a:rPr lang="en-US" altLang="zh-CN" sz="2000" dirty="0"/>
              <a:t>w*</a:t>
            </a:r>
            <a:r>
              <a:rPr lang="zh-CN" altLang="en-US" sz="2000" dirty="0"/>
              <a:t>的投影，</a:t>
            </a:r>
            <a:r>
              <a:rPr lang="en-US" altLang="zh-CN" sz="2000" b="1" dirty="0"/>
              <a:t>x</a:t>
            </a:r>
            <a:r>
              <a:rPr lang="zh-CN" altLang="en-US" sz="2000" dirty="0"/>
              <a:t>的分量做线性组合可得标量：        </a:t>
            </a:r>
            <a:endParaRPr lang="en-US" altLang="zh-CN" sz="2000" dirty="0"/>
          </a:p>
          <a:p>
            <a:pPr lvl="1"/>
            <a:endParaRPr lang="en-US" altLang="zh-CN" sz="2000" baseline="-25000" dirty="0"/>
          </a:p>
          <a:p>
            <a:pPr lvl="1"/>
            <a:endParaRPr lang="en-US" altLang="zh-CN" sz="2400" baseline="-25000" dirty="0"/>
          </a:p>
          <a:p>
            <a:pPr lvl="1"/>
            <a:r>
              <a:rPr lang="zh-CN" altLang="en-US" sz="2000" dirty="0"/>
              <a:t>变换后的模式是一维的，因此，可以根据训练模式确定一个阈值</a:t>
            </a:r>
            <a:r>
              <a:rPr lang="en-US" altLang="zh-CN" sz="2000" dirty="0" err="1"/>
              <a:t>y</a:t>
            </a:r>
            <a:r>
              <a:rPr lang="en-US" altLang="zh-CN" sz="2000" baseline="-25000" dirty="0" err="1"/>
              <a:t>t</a:t>
            </a:r>
            <a:r>
              <a:rPr lang="en-US" altLang="zh-CN" sz="2000" dirty="0"/>
              <a:t>,</a:t>
            </a:r>
            <a:r>
              <a:rPr lang="zh-CN" altLang="en-US" sz="2000" dirty="0"/>
              <a:t>于是，</a:t>
            </a:r>
            <a:r>
              <a:rPr lang="en-US" altLang="zh-CN" sz="2000" dirty="0"/>
              <a:t>Fisher</a:t>
            </a:r>
            <a:r>
              <a:rPr lang="zh-CN" altLang="en-US" sz="2000" dirty="0"/>
              <a:t>判别规则为：</a:t>
            </a:r>
            <a:endParaRPr lang="en-US" altLang="zh-CN" sz="20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判别阈值可取两个类心在</a:t>
            </a:r>
            <a:r>
              <a:rPr lang="en-US" altLang="zh-CN" sz="2000" dirty="0"/>
              <a:t>w*</a:t>
            </a:r>
            <a:r>
              <a:rPr lang="zh-CN" altLang="en-US" sz="2000" dirty="0">
                <a:latin typeface="+mn-ea"/>
              </a:rPr>
              <a:t>方向上轴的投影连线的中点作为阈值，即</a:t>
            </a:r>
            <a:r>
              <a:rPr lang="en-US" altLang="zh-CN" sz="2000" dirty="0">
                <a:latin typeface="+mn-ea"/>
              </a:rPr>
              <a:t>:</a:t>
            </a:r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A7AB7D-8771-4F94-AB35-FC1DB9BDA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789040"/>
            <a:ext cx="2520280" cy="8624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B5F505-6805-4270-A8DC-F275C8A4F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395155"/>
            <a:ext cx="2088232" cy="8987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EA5E90-BEBE-4844-93DF-74F8C42165F0}"/>
              </a:ext>
            </a:extLst>
          </p:cNvPr>
          <p:cNvSpPr txBox="1"/>
          <p:nvPr/>
        </p:nvSpPr>
        <p:spPr>
          <a:xfrm>
            <a:off x="3222104" y="255353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y =</a:t>
            </a:r>
            <a:r>
              <a:rPr lang="en-US" altLang="zh-CN" sz="2400" b="1" dirty="0"/>
              <a:t> </a:t>
            </a:r>
            <a:r>
              <a:rPr lang="en-US" altLang="zh-CN" sz="2400" dirty="0"/>
              <a:t>w*</a:t>
            </a:r>
            <a:r>
              <a:rPr lang="en-US" altLang="zh-CN" sz="2400" baseline="30000" dirty="0"/>
              <a:t>T</a:t>
            </a:r>
            <a:r>
              <a:rPr lang="en-US" altLang="zh-CN" sz="2400" b="1" dirty="0"/>
              <a:t>x</a:t>
            </a:r>
            <a:r>
              <a:rPr lang="en-US" altLang="zh-CN" sz="2400" baseline="-250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0887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latin typeface="+mn-lt"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方法步骤</a:t>
            </a:r>
            <a:endParaRPr lang="zh-CN" altLang="zh-CN" sz="3200" b="1" kern="0" dirty="0">
              <a:effectLst/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62152"/>
                <a:ext cx="8229600" cy="52191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）把来自两类的训练样本分成属于</a:t>
                </a:r>
                <a:r>
                  <a:rPr lang="en-US" altLang="zh-CN" sz="2400" dirty="0">
                    <a:cs typeface="Times New Roman" pitchFamily="18" charset="0"/>
                  </a:rPr>
                  <a:t>ω</a:t>
                </a:r>
                <a:r>
                  <a:rPr lang="en-US" altLang="zh-CN" sz="2400" baseline="-25000" dirty="0"/>
                  <a:t>1</a:t>
                </a:r>
                <a:r>
                  <a:rPr lang="zh-CN" altLang="en-US" sz="2400" dirty="0"/>
                  <a:t>类的子集</a:t>
                </a:r>
                <a:r>
                  <a:rPr lang="en-US" altLang="zh-CN" sz="2400" dirty="0">
                    <a:cs typeface="Times New Roman" pitchFamily="18" charset="0"/>
                  </a:rPr>
                  <a:t>Г</a:t>
                </a:r>
                <a:r>
                  <a:rPr lang="en-US" altLang="zh-CN" sz="2400" baseline="-25000" dirty="0"/>
                  <a:t>1</a:t>
                </a:r>
                <a:r>
                  <a:rPr lang="zh-CN" altLang="en-US" sz="2400" dirty="0"/>
                  <a:t>和属于</a:t>
                </a:r>
                <a:r>
                  <a:rPr lang="en-US" altLang="zh-CN" sz="2400" dirty="0">
                    <a:cs typeface="Times New Roman" pitchFamily="18" charset="0"/>
                  </a:rPr>
                  <a:t>ω</a:t>
                </a:r>
                <a:r>
                  <a:rPr lang="en-US" altLang="zh-CN" sz="2400" baseline="-25000" dirty="0"/>
                  <a:t>2</a:t>
                </a:r>
                <a:r>
                  <a:rPr lang="zh-CN" altLang="en-US" sz="2400" dirty="0"/>
                  <a:t>类的子集</a:t>
                </a:r>
                <a:r>
                  <a:rPr lang="en-US" altLang="zh-CN" sz="2400" dirty="0">
                    <a:cs typeface="Times New Roman" pitchFamily="18" charset="0"/>
                  </a:rPr>
                  <a:t>Г</a:t>
                </a:r>
                <a:r>
                  <a:rPr lang="en-US" altLang="zh-CN" sz="2400" baseline="-25000" dirty="0"/>
                  <a:t>2 </a:t>
                </a:r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）计算各类的</a:t>
                </a:r>
                <a:r>
                  <a:rPr lang="zh-CN" altLang="zh-CN" sz="2400" dirty="0"/>
                  <a:t>样本的均值向量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）计算</a:t>
                </a:r>
                <a:r>
                  <a:rPr lang="zh-CN" altLang="zh-CN" sz="2400" dirty="0"/>
                  <a:t>类内离散度矩阵</a:t>
                </a:r>
                <a:r>
                  <a:rPr lang="en-US" altLang="zh-CN" sz="2400" dirty="0"/>
                  <a:t>S</a:t>
                </a:r>
                <a:r>
                  <a:rPr lang="en-US" altLang="zh-CN" sz="2400" baseline="-25000" dirty="0"/>
                  <a:t>i</a:t>
                </a:r>
                <a:r>
                  <a:rPr lang="zh-CN" altLang="zh-CN" sz="2400" dirty="0"/>
                  <a:t>和总样本类内离散度矩阵</a:t>
                </a:r>
                <a:r>
                  <a:rPr lang="en-US" altLang="zh-CN" sz="2400" dirty="0" err="1"/>
                  <a:t>S</a:t>
                </a:r>
                <a:r>
                  <a:rPr lang="en-US" altLang="zh-CN" sz="2400" baseline="-25000" dirty="0" err="1"/>
                  <a:t>w</a:t>
                </a:r>
                <a:endParaRPr lang="zh-CN" altLang="zh-CN" sz="2400" dirty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）计算</a:t>
                </a:r>
                <a:r>
                  <a:rPr lang="en-US" altLang="zh-CN" sz="2400" dirty="0" err="1"/>
                  <a:t>S</a:t>
                </a:r>
                <a:r>
                  <a:rPr lang="en-US" altLang="zh-CN" sz="2400" baseline="-25000" dirty="0" err="1"/>
                  <a:t>w</a:t>
                </a:r>
                <a:r>
                  <a:rPr lang="zh-CN" altLang="en-US" sz="2400" dirty="0"/>
                  <a:t>逆矩阵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62152"/>
                <a:ext cx="8229600" cy="5219176"/>
              </a:xfrm>
              <a:blipFill>
                <a:blip r:embed="rId3"/>
                <a:stretch>
                  <a:fillRect l="-1037" b="-1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2">
                <a:extLst>
                  <a:ext uri="{FF2B5EF4-FFF2-40B4-BE49-F238E27FC236}">
                    <a16:creationId xmlns:a16="http://schemas.microsoft.com/office/drawing/2014/main" id="{379BAE5C-8F96-4BAF-BB67-0D595A245D4A}"/>
                  </a:ext>
                </a:extLst>
              </p:cNvPr>
              <p:cNvSpPr txBox="1"/>
              <p:nvPr/>
            </p:nvSpPr>
            <p:spPr bwMode="auto">
              <a:xfrm>
                <a:off x="3347864" y="2878485"/>
                <a:ext cx="2621831" cy="8754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2">
                <a:extLst>
                  <a:ext uri="{FF2B5EF4-FFF2-40B4-BE49-F238E27FC236}">
                    <a16:creationId xmlns:a16="http://schemas.microsoft.com/office/drawing/2014/main" id="{379BAE5C-8F96-4BAF-BB67-0D595A245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864" y="2878485"/>
                <a:ext cx="2621831" cy="875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4">
                <a:extLst>
                  <a:ext uri="{FF2B5EF4-FFF2-40B4-BE49-F238E27FC236}">
                    <a16:creationId xmlns:a16="http://schemas.microsoft.com/office/drawing/2014/main" id="{DCA52964-34B2-4E81-8EAD-E4C1B3A2AF64}"/>
                  </a:ext>
                </a:extLst>
              </p:cNvPr>
              <p:cNvSpPr txBox="1"/>
              <p:nvPr/>
            </p:nvSpPr>
            <p:spPr bwMode="auto">
              <a:xfrm>
                <a:off x="3059832" y="4196906"/>
                <a:ext cx="4320480" cy="139233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对象 4">
                <a:extLst>
                  <a:ext uri="{FF2B5EF4-FFF2-40B4-BE49-F238E27FC236}">
                    <a16:creationId xmlns:a16="http://schemas.microsoft.com/office/drawing/2014/main" id="{DCA52964-34B2-4E81-8EAD-E4C1B3A2A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4196906"/>
                <a:ext cx="4320480" cy="1392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对象 10">
            <a:extLst>
              <a:ext uri="{FF2B5EF4-FFF2-40B4-BE49-F238E27FC236}">
                <a16:creationId xmlns:a16="http://schemas.microsoft.com/office/drawing/2014/main" id="{2B67FFA7-8668-4C6C-AD20-3D20021DFAE1}"/>
              </a:ext>
            </a:extLst>
          </p:cNvPr>
          <p:cNvSpPr txBox="1"/>
          <p:nvPr/>
        </p:nvSpPr>
        <p:spPr bwMode="auto">
          <a:xfrm>
            <a:off x="3817842" y="5480675"/>
            <a:ext cx="393849" cy="45771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281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kern="0" dirty="0">
                <a:effectLst/>
                <a:latin typeface="+mn-lt"/>
                <a:ea typeface="仿宋" panose="02010609060101010101" pitchFamily="49" charset="-122"/>
              </a:rPr>
              <a:t>Fisher</a:t>
            </a:r>
            <a:r>
              <a:rPr lang="zh-CN" altLang="en-US" sz="3200" b="1" kern="0" dirty="0">
                <a:effectLst/>
                <a:latin typeface="+mn-lt"/>
                <a:ea typeface="仿宋" panose="02010609060101010101" pitchFamily="49" charset="-122"/>
              </a:rPr>
              <a:t>方法步骤</a:t>
            </a:r>
            <a:endParaRPr lang="zh-CN" altLang="zh-CN" sz="3200" b="1" kern="0" dirty="0">
              <a:effectLst/>
              <a:latin typeface="+mn-lt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62152"/>
                <a:ext cx="8229600" cy="521917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）求解</a:t>
                </a:r>
                <a:r>
                  <a:rPr lang="en-US" altLang="zh-CN" sz="2400" dirty="0"/>
                  <a:t>w*</a:t>
                </a:r>
              </a:p>
              <a:p>
                <a:endParaRPr lang="en-US" altLang="zh-CN" sz="2400" baseline="-250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6</a:t>
                </a:r>
                <a:r>
                  <a:rPr lang="zh-CN" altLang="en-US" sz="2400" dirty="0"/>
                  <a:t>）计算映射后，各类的</a:t>
                </a:r>
                <a:r>
                  <a:rPr lang="zh-CN" altLang="zh-CN" sz="2400" dirty="0"/>
                  <a:t>样本的均值向量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7</a:t>
                </a:r>
                <a:r>
                  <a:rPr lang="zh-CN" altLang="en-US" sz="2400" dirty="0"/>
                  <a:t>）计算阈值</a:t>
                </a:r>
                <a:r>
                  <a:rPr lang="en-US" altLang="zh-CN" sz="2400" dirty="0" err="1"/>
                  <a:t>y</a:t>
                </a:r>
                <a:r>
                  <a:rPr lang="en-US" altLang="zh-CN" sz="2400" baseline="-25000" dirty="0" err="1"/>
                  <a:t>t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8</a:t>
                </a:r>
                <a:r>
                  <a:rPr lang="zh-CN" altLang="en-US" sz="2400" dirty="0"/>
                  <a:t>）对未知样本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进行判别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62152"/>
                <a:ext cx="8229600" cy="5219176"/>
              </a:xfrm>
              <a:blipFill>
                <a:blip r:embed="rId3"/>
                <a:stretch>
                  <a:fillRect l="-1037" t="-1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对象 10">
            <a:extLst>
              <a:ext uri="{FF2B5EF4-FFF2-40B4-BE49-F238E27FC236}">
                <a16:creationId xmlns:a16="http://schemas.microsoft.com/office/drawing/2014/main" id="{2B67FFA7-8668-4C6C-AD20-3D20021DFAE1}"/>
              </a:ext>
            </a:extLst>
          </p:cNvPr>
          <p:cNvSpPr txBox="1"/>
          <p:nvPr/>
        </p:nvSpPr>
        <p:spPr bwMode="auto">
          <a:xfrm>
            <a:off x="3817842" y="5480675"/>
            <a:ext cx="393849" cy="45771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象 8">
                <a:extLst>
                  <a:ext uri="{FF2B5EF4-FFF2-40B4-BE49-F238E27FC236}">
                    <a16:creationId xmlns:a16="http://schemas.microsoft.com/office/drawing/2014/main" id="{574094D8-C912-4EEA-9E48-17B454FEEBD6}"/>
                  </a:ext>
                </a:extLst>
              </p:cNvPr>
              <p:cNvSpPr txBox="1"/>
              <p:nvPr/>
            </p:nvSpPr>
            <p:spPr bwMode="auto">
              <a:xfrm>
                <a:off x="2987824" y="1747390"/>
                <a:ext cx="2592288" cy="52093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对象 8">
                <a:extLst>
                  <a:ext uri="{FF2B5EF4-FFF2-40B4-BE49-F238E27FC236}">
                    <a16:creationId xmlns:a16="http://schemas.microsoft.com/office/drawing/2014/main" id="{574094D8-C912-4EEA-9E48-17B454FEE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1747390"/>
                <a:ext cx="2592288" cy="520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12">
                <a:extLst>
                  <a:ext uri="{FF2B5EF4-FFF2-40B4-BE49-F238E27FC236}">
                    <a16:creationId xmlns:a16="http://schemas.microsoft.com/office/drawing/2014/main" id="{E6B08F17-666D-4A74-B84E-26EAA71D1F19}"/>
                  </a:ext>
                </a:extLst>
              </p:cNvPr>
              <p:cNvSpPr txBox="1"/>
              <p:nvPr/>
            </p:nvSpPr>
            <p:spPr bwMode="auto">
              <a:xfrm>
                <a:off x="3203848" y="2864562"/>
                <a:ext cx="2520280" cy="8651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对象 12">
                <a:extLst>
                  <a:ext uri="{FF2B5EF4-FFF2-40B4-BE49-F238E27FC236}">
                    <a16:creationId xmlns:a16="http://schemas.microsoft.com/office/drawing/2014/main" id="{E6B08F17-666D-4A74-B84E-26EAA71D1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2864562"/>
                <a:ext cx="2520280" cy="8651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29019D7-C0C7-4D68-A035-C41DC7D2E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3970739"/>
            <a:ext cx="2088232" cy="8987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BB2C82-A534-4A12-929D-AED4876E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480675"/>
            <a:ext cx="2998929" cy="8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57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4525963"/>
          </a:xfrm>
        </p:spPr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当考虑非线性特征变换时，线性模型成为强大的函数近似器：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13"/>
          <a:stretch/>
        </p:blipFill>
        <p:spPr>
          <a:xfrm>
            <a:off x="733159" y="1502410"/>
            <a:ext cx="7524328" cy="1350526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4C3CE18-DAC1-4284-9AD0-51F28EFAE9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 algn="l"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非线性变换</a:t>
            </a:r>
            <a:endParaRPr lang="zh-CN" altLang="zh-CN" sz="3200" b="1" kern="0" dirty="0">
              <a:ea typeface="仿宋" panose="02010609060101010101" pitchFamily="49" charset="-122"/>
            </a:endParaRPr>
          </a:p>
        </p:txBody>
      </p:sp>
      <p:pic>
        <p:nvPicPr>
          <p:cNvPr id="8" name="Picture 2" descr="3-5-1">
            <a:extLst>
              <a:ext uri="{FF2B5EF4-FFF2-40B4-BE49-F238E27FC236}">
                <a16:creationId xmlns:a16="http://schemas.microsoft.com/office/drawing/2014/main" id="{5B024582-EB51-467D-B5D5-8618408B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4533478" cy="335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3-5-2">
            <a:extLst>
              <a:ext uri="{FF2B5EF4-FFF2-40B4-BE49-F238E27FC236}">
                <a16:creationId xmlns:a16="http://schemas.microsoft.com/office/drawing/2014/main" id="{CCF0BE63-74DA-4E10-8E85-CF9A4332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84" y="2964390"/>
            <a:ext cx="4894766" cy="323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843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426A7DB-934B-46D6-AD06-822DABB340AD}"/>
              </a:ext>
            </a:extLst>
          </p:cNvPr>
          <p:cNvSpPr txBox="1"/>
          <p:nvPr/>
        </p:nvSpPr>
        <p:spPr>
          <a:xfrm>
            <a:off x="3347864" y="2924944"/>
            <a:ext cx="1781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0" i="0" dirty="0">
                <a:solidFill>
                  <a:srgbClr val="002060"/>
                </a:solidFill>
                <a:effectLst/>
                <a:latin typeface="+mj-lt"/>
              </a:rPr>
              <a:t>Q&amp;A</a:t>
            </a:r>
            <a:r>
              <a:rPr lang="en-US" altLang="zh-CN" sz="6000" dirty="0">
                <a:solidFill>
                  <a:srgbClr val="002060"/>
                </a:solidFill>
                <a:latin typeface="+mj-lt"/>
              </a:rPr>
              <a:t>?</a:t>
            </a:r>
            <a:endParaRPr lang="zh-CN" altLang="en-US" sz="6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线性回归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83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0" i="0" dirty="0">
                <a:solidFill>
                  <a:srgbClr val="2E3033"/>
                </a:solidFill>
                <a:effectLst/>
                <a:latin typeface="+mj-lt"/>
              </a:rPr>
              <a:t>回归的目标是根据输入变量的</a:t>
            </a:r>
            <a:r>
              <a:rPr lang="en-US" altLang="zh-CN" sz="2400" b="0" i="0" dirty="0">
                <a:solidFill>
                  <a:srgbClr val="2E3033"/>
                </a:solidFill>
                <a:effectLst/>
                <a:latin typeface="+mj-lt"/>
              </a:rPr>
              <a:t>d</a:t>
            </a:r>
            <a:r>
              <a:rPr lang="zh-CN" altLang="en-US" sz="2400" b="0" i="0" dirty="0">
                <a:solidFill>
                  <a:srgbClr val="2E3033"/>
                </a:solidFill>
                <a:effectLst/>
                <a:latin typeface="+mj-lt"/>
              </a:rPr>
              <a:t>维向量</a:t>
            </a:r>
            <a:r>
              <a:rPr lang="en-US" altLang="zh-CN" sz="2400" b="0" i="0" dirty="0">
                <a:solidFill>
                  <a:srgbClr val="2E3033"/>
                </a:solidFill>
                <a:effectLst/>
                <a:latin typeface="+mj-lt"/>
              </a:rPr>
              <a:t>x</a:t>
            </a:r>
            <a:r>
              <a:rPr lang="zh-CN" altLang="en-US" sz="2400" b="0" i="0" dirty="0">
                <a:solidFill>
                  <a:srgbClr val="2E3033"/>
                </a:solidFill>
                <a:effectLst/>
                <a:latin typeface="+mj-lt"/>
              </a:rPr>
              <a:t>的值预测一个或多个连续输出值</a:t>
            </a:r>
            <a:r>
              <a:rPr lang="en-US" altLang="zh-CN" sz="2400" b="0" i="0" dirty="0">
                <a:solidFill>
                  <a:srgbClr val="2E3033"/>
                </a:solidFill>
                <a:effectLst/>
                <a:latin typeface="+mj-lt"/>
              </a:rPr>
              <a:t>y</a:t>
            </a:r>
            <a:r>
              <a:rPr lang="zh-CN" altLang="en-US" sz="2400" b="0" i="0" dirty="0">
                <a:solidFill>
                  <a:srgbClr val="2E3033"/>
                </a:solidFill>
                <a:effectLst/>
                <a:latin typeface="+mj-lt"/>
              </a:rPr>
              <a:t>的值。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2400" b="0" i="0" dirty="0">
                <a:solidFill>
                  <a:srgbClr val="2E3033"/>
                </a:solidFill>
                <a:effectLst/>
                <a:latin typeface="+mj-lt"/>
              </a:rPr>
              <a:t>线性回归是指：输出</a:t>
            </a:r>
            <a:r>
              <a:rPr lang="en-US" altLang="zh-CN" sz="2400" b="1" i="0" dirty="0">
                <a:solidFill>
                  <a:srgbClr val="2E3033"/>
                </a:solidFill>
                <a:effectLst/>
                <a:latin typeface="+mj-lt"/>
              </a:rPr>
              <a:t>y</a:t>
            </a:r>
            <a:r>
              <a:rPr lang="zh-CN" altLang="en-US" sz="2400" b="0" i="0" dirty="0">
                <a:solidFill>
                  <a:srgbClr val="2E3033"/>
                </a:solidFill>
                <a:effectLst/>
                <a:latin typeface="+mj-lt"/>
              </a:rPr>
              <a:t>是回归模型参数</a:t>
            </a:r>
            <a:r>
              <a:rPr lang="en-US" altLang="zh-CN" sz="2400" b="1" i="0" dirty="0">
                <a:solidFill>
                  <a:srgbClr val="2E3033"/>
                </a:solidFill>
                <a:effectLst/>
                <a:latin typeface="+mj-lt"/>
              </a:rPr>
              <a:t>w</a:t>
            </a:r>
            <a:r>
              <a:rPr lang="zh-CN" altLang="en-US" sz="2400" b="0" i="0" dirty="0">
                <a:solidFill>
                  <a:srgbClr val="2E3033"/>
                </a:solidFill>
                <a:effectLst/>
                <a:latin typeface="+mj-lt"/>
              </a:rPr>
              <a:t>的线性函数。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E81B45-7652-440A-AA9F-98296538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2" y="836712"/>
            <a:ext cx="7571428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6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线性回归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3AB400-5CD8-4F7D-B850-AE258B61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3" y="1143000"/>
            <a:ext cx="7537200" cy="36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例子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219484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线性模型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731620-92C7-4128-8555-71ADEF1BE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54" y="1305321"/>
            <a:ext cx="6079287" cy="2969469"/>
          </a:xfrm>
          <a:prstGeom prst="rect">
            <a:avLst/>
          </a:prstGeom>
        </p:spPr>
      </p:pic>
      <p:pic>
        <p:nvPicPr>
          <p:cNvPr id="7" name="image6.jpeg">
            <a:extLst>
              <a:ext uri="{FF2B5EF4-FFF2-40B4-BE49-F238E27FC236}">
                <a16:creationId xmlns:a16="http://schemas.microsoft.com/office/drawing/2014/main" id="{35302749-F804-4B26-88D5-C90BD9D0602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8471" y="4896091"/>
            <a:ext cx="3107055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8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线性回归例子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4FF3BF-7EEF-42FF-9AE8-B6B343B1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28775"/>
            <a:ext cx="7189844" cy="35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3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模型拟合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3"/>
            <a:ext cx="8229600" cy="66675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在众多拟合接近数据的回归中，我们应该选择哪一个</a:t>
            </a:r>
            <a:r>
              <a:rPr lang="en-US" altLang="zh-CN" sz="2400" dirty="0"/>
              <a:t>?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77826E-3428-4853-B078-BE597F9D2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36" y="2170805"/>
            <a:ext cx="5119464" cy="28712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9CBFA2-3481-4293-A0ED-72CDF32BAB92}"/>
              </a:ext>
            </a:extLst>
          </p:cNvPr>
          <p:cNvSpPr txBox="1"/>
          <p:nvPr/>
        </p:nvSpPr>
        <p:spPr>
          <a:xfrm>
            <a:off x="3671900" y="5384003"/>
            <a:ext cx="2268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定义损失函数？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E1EBE-7751-4907-9BE2-936EA1227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1677"/>
            <a:ext cx="8229600" cy="229122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模型假设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</a:t>
            </a:r>
          </a:p>
          <a:p>
            <a:r>
              <a:rPr lang="zh-CN" altLang="en-US" sz="2400" dirty="0"/>
              <a:t>参数</a:t>
            </a:r>
            <a:r>
              <a:rPr lang="en-US" altLang="zh-CN" sz="2400" dirty="0"/>
              <a:t>	 </a:t>
            </a:r>
          </a:p>
        </p:txBody>
      </p:sp>
      <p:pic>
        <p:nvPicPr>
          <p:cNvPr id="4" name="image7.jpeg">
            <a:extLst>
              <a:ext uri="{FF2B5EF4-FFF2-40B4-BE49-F238E27FC236}">
                <a16:creationId xmlns:a16="http://schemas.microsoft.com/office/drawing/2014/main" id="{EC0ADB1D-10E4-4BEA-91F7-CCD2C90C35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1378105"/>
            <a:ext cx="2540000" cy="762000"/>
          </a:xfrm>
          <a:prstGeom prst="rect">
            <a:avLst/>
          </a:prstGeom>
        </p:spPr>
      </p:pic>
      <p:pic>
        <p:nvPicPr>
          <p:cNvPr id="5" name="image9.jpeg">
            <a:extLst>
              <a:ext uri="{FF2B5EF4-FFF2-40B4-BE49-F238E27FC236}">
                <a16:creationId xmlns:a16="http://schemas.microsoft.com/office/drawing/2014/main" id="{DC6F7A3A-FCA1-491E-8D70-95B52F61178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672" y="2428068"/>
            <a:ext cx="179705" cy="2584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BFCB6F-1A3D-4660-A2C8-4CD3B1B03A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44" y="1474022"/>
            <a:ext cx="3720356" cy="18456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AD6ECDE0-022C-4325-B340-14D48EFD5865}"/>
              </a:ext>
            </a:extLst>
          </p:cNvPr>
          <p:cNvGrpSpPr/>
          <p:nvPr/>
        </p:nvGrpSpPr>
        <p:grpSpPr>
          <a:xfrm>
            <a:off x="457200" y="3112789"/>
            <a:ext cx="5608955" cy="1895828"/>
            <a:chOff x="420255" y="3576219"/>
            <a:chExt cx="5608955" cy="1895828"/>
          </a:xfrm>
        </p:grpSpPr>
        <p:pic>
          <p:nvPicPr>
            <p:cNvPr id="7" name="image11.jpeg">
              <a:extLst>
                <a:ext uri="{FF2B5EF4-FFF2-40B4-BE49-F238E27FC236}">
                  <a16:creationId xmlns:a16="http://schemas.microsoft.com/office/drawing/2014/main" id="{66BB7858-2F5C-41D2-8B30-0F6F2C496CC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6255" y="5120257"/>
              <a:ext cx="2118995" cy="351790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E696E8A-233D-408A-B6FA-059AC8A4DDE1}"/>
                </a:ext>
              </a:extLst>
            </p:cNvPr>
            <p:cNvGrpSpPr/>
            <p:nvPr/>
          </p:nvGrpSpPr>
          <p:grpSpPr>
            <a:xfrm>
              <a:off x="420255" y="3576219"/>
              <a:ext cx="5608955" cy="1791260"/>
              <a:chOff x="420255" y="3631495"/>
              <a:chExt cx="5608955" cy="1791260"/>
            </a:xfrm>
          </p:grpSpPr>
          <p:pic>
            <p:nvPicPr>
              <p:cNvPr id="6" name="image10.jpeg">
                <a:extLst>
                  <a:ext uri="{FF2B5EF4-FFF2-40B4-BE49-F238E27FC236}">
                    <a16:creationId xmlns:a16="http://schemas.microsoft.com/office/drawing/2014/main" id="{20A53D50-5BC5-4801-B287-021D51668058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706255" y="3931970"/>
                <a:ext cx="3322955" cy="775335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C4581F-9DA6-4508-956E-FE3FD8729B51}"/>
                  </a:ext>
                </a:extLst>
              </p:cNvPr>
              <p:cNvSpPr txBox="1"/>
              <p:nvPr/>
            </p:nvSpPr>
            <p:spPr>
              <a:xfrm>
                <a:off x="420255" y="3631495"/>
                <a:ext cx="4572000" cy="1791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损失函数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求解目标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1E03495-ABAA-4BA1-9B18-E684424679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 algn="l"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最小二乘法（</a:t>
            </a:r>
            <a:r>
              <a:rPr lang="en-US" altLang="zh-CN" sz="3200" b="1" kern="0" dirty="0">
                <a:ea typeface="仿宋" panose="02010609060101010101" pitchFamily="49" charset="-122"/>
              </a:rPr>
              <a:t>LMS</a:t>
            </a:r>
            <a:r>
              <a:rPr lang="zh-CN" altLang="en-US" sz="3200" b="1" kern="0" dirty="0">
                <a:ea typeface="仿宋" panose="02010609060101010101" pitchFamily="49" charset="-122"/>
              </a:rPr>
              <a:t>）</a:t>
            </a:r>
            <a:endParaRPr lang="zh-CN" altLang="zh-CN" sz="3200" b="1" kern="0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3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1601</Words>
  <Application>Microsoft Macintosh PowerPoint</Application>
  <PresentationFormat>On-screen Show (4:3)</PresentationFormat>
  <Paragraphs>232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仿宋</vt:lpstr>
      <vt:lpstr>宋体</vt:lpstr>
      <vt:lpstr>Arial</vt:lpstr>
      <vt:lpstr>Calibri</vt:lpstr>
      <vt:lpstr>Cambria Math</vt:lpstr>
      <vt:lpstr>Garamond</vt:lpstr>
      <vt:lpstr>Times New Roman</vt:lpstr>
      <vt:lpstr>Wingdings</vt:lpstr>
      <vt:lpstr>Office 主题</vt:lpstr>
      <vt:lpstr>线性回归与线性判别</vt:lpstr>
      <vt:lpstr>提纲</vt:lpstr>
      <vt:lpstr>回归例子</vt:lpstr>
      <vt:lpstr>线性回归</vt:lpstr>
      <vt:lpstr>线性回归</vt:lpstr>
      <vt:lpstr>例子</vt:lpstr>
      <vt:lpstr>线性回归例子</vt:lpstr>
      <vt:lpstr>模型拟合</vt:lpstr>
      <vt:lpstr>PowerPoint Presentation</vt:lpstr>
      <vt:lpstr>PowerPoint Presentation</vt:lpstr>
      <vt:lpstr>PowerPoint Presentation</vt:lpstr>
      <vt:lpstr>LMS的优化</vt:lpstr>
      <vt:lpstr>PowerPoint Presentation</vt:lpstr>
      <vt:lpstr>PowerPoint Presentation</vt:lpstr>
      <vt:lpstr>线性回归模型</vt:lpstr>
      <vt:lpstr>线性回归模型</vt:lpstr>
      <vt:lpstr>线性回归模型</vt:lpstr>
      <vt:lpstr>线性回归模型</vt:lpstr>
      <vt:lpstr>线性回归模型</vt:lpstr>
      <vt:lpstr>线性回归模型</vt:lpstr>
      <vt:lpstr>线性回归模型</vt:lpstr>
      <vt:lpstr>线性分类</vt:lpstr>
      <vt:lpstr>线性判别分析（LDA）</vt:lpstr>
      <vt:lpstr>Fisher线性判别</vt:lpstr>
      <vt:lpstr>Fisher线性判别</vt:lpstr>
      <vt:lpstr>Fisher线性判别</vt:lpstr>
      <vt:lpstr>Fisher线性判别</vt:lpstr>
      <vt:lpstr>Fisher线性判别</vt:lpstr>
      <vt:lpstr>Fisher线性判别</vt:lpstr>
      <vt:lpstr>Fisher线性判别</vt:lpstr>
      <vt:lpstr>Fisher线性判别</vt:lpstr>
      <vt:lpstr>Fisher线性判别</vt:lpstr>
      <vt:lpstr>Fisher线性判别</vt:lpstr>
      <vt:lpstr>Fisher方法步骤</vt:lpstr>
      <vt:lpstr>Fisher方法步骤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Office User</cp:lastModifiedBy>
  <cp:revision>207</cp:revision>
  <cp:lastPrinted>2018-09-10T04:26:47Z</cp:lastPrinted>
  <dcterms:created xsi:type="dcterms:W3CDTF">2017-08-16T13:23:05Z</dcterms:created>
  <dcterms:modified xsi:type="dcterms:W3CDTF">2022-09-30T04:26:33Z</dcterms:modified>
</cp:coreProperties>
</file>