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554" r:id="rId4"/>
    <p:sldId id="573" r:id="rId5"/>
    <p:sldId id="555" r:id="rId6"/>
    <p:sldId id="559" r:id="rId7"/>
    <p:sldId id="556" r:id="rId8"/>
    <p:sldId id="560" r:id="rId9"/>
    <p:sldId id="563" r:id="rId10"/>
    <p:sldId id="565" r:id="rId11"/>
    <p:sldId id="566" r:id="rId12"/>
    <p:sldId id="557" r:id="rId13"/>
    <p:sldId id="558" r:id="rId14"/>
    <p:sldId id="561" r:id="rId15"/>
    <p:sldId id="562" r:id="rId16"/>
    <p:sldId id="567" r:id="rId17"/>
    <p:sldId id="326" r:id="rId18"/>
    <p:sldId id="332" r:id="rId19"/>
    <p:sldId id="568" r:id="rId20"/>
    <p:sldId id="569" r:id="rId21"/>
    <p:sldId id="333" r:id="rId22"/>
    <p:sldId id="564" r:id="rId23"/>
    <p:sldId id="571" r:id="rId24"/>
    <p:sldId id="572" r:id="rId25"/>
    <p:sldId id="570" r:id="rId26"/>
    <p:sldId id="574" r:id="rId27"/>
    <p:sldId id="575" r:id="rId28"/>
    <p:sldId id="577" r:id="rId29"/>
    <p:sldId id="579" r:id="rId30"/>
    <p:sldId id="580" r:id="rId31"/>
    <p:sldId id="582" r:id="rId32"/>
    <p:sldId id="583" r:id="rId33"/>
    <p:sldId id="584" r:id="rId34"/>
    <p:sldId id="585" r:id="rId35"/>
    <p:sldId id="586" r:id="rId36"/>
    <p:sldId id="587" r:id="rId37"/>
    <p:sldId id="291" r:id="rId3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05D7-5386-493D-9109-7BDC1CA17B7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1A79-EB79-48D5-992C-06D6208C7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C0338-7D22-4605-8F05-FD0E137493DB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1B1EC-434B-4B64-8081-F236B46C7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2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B0CAAF-08E5-4EAA-9BC7-2466A2AF21DF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731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2E650-55EA-43F9-9B69-0B073A9716E3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2000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4E0EE9-3397-4CC0-AF46-B590EE694EB0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959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571612"/>
            <a:ext cx="8712968" cy="20288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Garamond" panose="02020404030301010803" pitchFamily="18" charset="0"/>
                <a:ea typeface="仿宋" pitchFamily="49" charset="-122"/>
                <a:cs typeface="Times New Roman" pitchFamily="18" charset="0"/>
              </a:rPr>
              <a:t>感知机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B163673-AE69-9142-AEF3-BD88BFB0A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南开大学计算机学院</a:t>
            </a:r>
          </a:p>
          <a:p>
            <a:r>
              <a:rPr lang="en-CN" dirty="0"/>
              <a:t>谢晋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感知机原理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修正例子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正样本（</a:t>
            </a:r>
            <a:r>
              <a:rPr lang="en-US" altLang="zh-CN" sz="2000" dirty="0"/>
              <a:t>y=1</a:t>
            </a:r>
            <a:r>
              <a:rPr lang="zh-CN" altLang="en-US" sz="2000" dirty="0"/>
              <a:t>）分类为负样本（</a:t>
            </a:r>
            <a:r>
              <a:rPr lang="en-US" altLang="zh-CN" sz="2000" dirty="0"/>
              <a:t>y=-1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wx</a:t>
            </a:r>
            <a:r>
              <a:rPr lang="en-US" altLang="zh-CN" sz="2000" dirty="0"/>
              <a:t>&lt;0,</a:t>
            </a:r>
            <a:r>
              <a:rPr lang="zh-CN" altLang="en-US" sz="2000" dirty="0"/>
              <a:t> </a:t>
            </a:r>
            <a:r>
              <a:rPr lang="en-US" altLang="zh-CN" sz="2000" dirty="0"/>
              <a:t>w</a:t>
            </a:r>
            <a:r>
              <a:rPr lang="zh-CN" altLang="en-US" sz="2000" dirty="0"/>
              <a:t>与</a:t>
            </a:r>
            <a:r>
              <a:rPr lang="en-US" altLang="zh-CN" sz="2000" dirty="0"/>
              <a:t>x</a:t>
            </a:r>
            <a:r>
              <a:rPr lang="zh-CN" altLang="en-US" sz="2000" dirty="0"/>
              <a:t>的夹角大于</a:t>
            </a:r>
            <a:r>
              <a:rPr lang="en-US" altLang="zh-CN" sz="2000" dirty="0"/>
              <a:t>90</a:t>
            </a:r>
            <a:r>
              <a:rPr lang="zh-CN" altLang="en-US" sz="2000" dirty="0"/>
              <a:t>度，分类线</a:t>
            </a:r>
            <a:r>
              <a:rPr lang="en-US" altLang="zh-CN" sz="2000" dirty="0"/>
              <a:t>l</a:t>
            </a:r>
            <a:r>
              <a:rPr lang="zh-CN" altLang="en-US" sz="2000" dirty="0"/>
              <a:t>的两侧。修正的方法是让夹角变小，修正</a:t>
            </a:r>
            <a:r>
              <a:rPr lang="en-US" altLang="zh-CN" sz="2000" dirty="0"/>
              <a:t>w</a:t>
            </a:r>
            <a:r>
              <a:rPr lang="zh-CN" altLang="en-US" sz="2000" dirty="0"/>
              <a:t>值，使二者位于直线同侧：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7B3209-F449-41D7-9C8F-68CB72B2CD0C}"/>
              </a:ext>
            </a:extLst>
          </p:cNvPr>
          <p:cNvSpPr/>
          <p:nvPr/>
        </p:nvSpPr>
        <p:spPr>
          <a:xfrm>
            <a:off x="3563888" y="3429000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sz="2800" i="1" dirty="0"/>
              <a:t>w</a:t>
            </a:r>
            <a:r>
              <a:rPr lang="pl-PL" altLang="zh-CN" sz="2800" dirty="0"/>
              <a:t>:=</a:t>
            </a:r>
            <a:r>
              <a:rPr lang="pl-PL" altLang="zh-CN" sz="2800" i="1" dirty="0"/>
              <a:t>w</a:t>
            </a:r>
            <a:r>
              <a:rPr lang="pl-PL" altLang="zh-CN" sz="2800" dirty="0"/>
              <a:t>+</a:t>
            </a:r>
            <a:r>
              <a:rPr lang="pl-PL" altLang="zh-CN" sz="2800" i="1" dirty="0"/>
              <a:t>x</a:t>
            </a:r>
            <a:r>
              <a:rPr lang="pl-PL" altLang="zh-CN" sz="2800" dirty="0"/>
              <a:t>=</a:t>
            </a:r>
            <a:r>
              <a:rPr lang="pl-PL" altLang="zh-CN" sz="2800" i="1" dirty="0"/>
              <a:t>w</a:t>
            </a:r>
            <a:r>
              <a:rPr lang="pl-PL" altLang="zh-CN" sz="2800" dirty="0"/>
              <a:t>+</a:t>
            </a:r>
            <a:r>
              <a:rPr lang="pl-PL" altLang="zh-CN" sz="2800" i="1" dirty="0"/>
              <a:t>yx</a:t>
            </a:r>
            <a:endParaRPr lang="zh-CN" altLang="en-US" sz="2800" dirty="0"/>
          </a:p>
        </p:txBody>
      </p:sp>
      <p:pic>
        <p:nvPicPr>
          <p:cNvPr id="7" name="Picture 2" descr="这里写图片描述">
            <a:extLst>
              <a:ext uri="{FF2B5EF4-FFF2-40B4-BE49-F238E27FC236}">
                <a16:creationId xmlns:a16="http://schemas.microsoft.com/office/drawing/2014/main" id="{B3E3C5E9-A9E5-423B-9B72-7EF853169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3952220"/>
            <a:ext cx="5734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0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感知机原理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修正例子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负样本（</a:t>
            </a:r>
            <a:r>
              <a:rPr lang="en-US" altLang="zh-CN" sz="2000" dirty="0"/>
              <a:t>y=-1</a:t>
            </a:r>
            <a:r>
              <a:rPr lang="zh-CN" altLang="en-US" sz="2000" dirty="0"/>
              <a:t>）分类为正样本（</a:t>
            </a:r>
            <a:r>
              <a:rPr lang="en-US" altLang="zh-CN" sz="2000" dirty="0"/>
              <a:t>y=1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wx</a:t>
            </a:r>
            <a:r>
              <a:rPr lang="en-US" altLang="zh-CN" sz="2000" dirty="0"/>
              <a:t>&gt;0,</a:t>
            </a:r>
            <a:r>
              <a:rPr lang="zh-CN" altLang="en-US" sz="2000" dirty="0"/>
              <a:t> </a:t>
            </a:r>
            <a:r>
              <a:rPr lang="en-US" altLang="zh-CN" sz="2000" dirty="0"/>
              <a:t>w</a:t>
            </a:r>
            <a:r>
              <a:rPr lang="zh-CN" altLang="en-US" sz="2000" dirty="0"/>
              <a:t>与</a:t>
            </a:r>
            <a:r>
              <a:rPr lang="en-US" altLang="zh-CN" sz="2000" dirty="0"/>
              <a:t>x</a:t>
            </a:r>
            <a:r>
              <a:rPr lang="zh-CN" altLang="en-US" sz="2000" dirty="0"/>
              <a:t>的夹角小于</a:t>
            </a:r>
            <a:r>
              <a:rPr lang="en-US" altLang="zh-CN" sz="2000" dirty="0"/>
              <a:t>90</a:t>
            </a:r>
            <a:r>
              <a:rPr lang="zh-CN" altLang="en-US" sz="2000" dirty="0"/>
              <a:t>度，分类线</a:t>
            </a:r>
            <a:r>
              <a:rPr lang="en-US" altLang="zh-CN" sz="2000" dirty="0"/>
              <a:t>l</a:t>
            </a:r>
            <a:r>
              <a:rPr lang="zh-CN" altLang="en-US" sz="2000" dirty="0"/>
              <a:t>的同一侧。修正的方法是让夹角变大，修正</a:t>
            </a:r>
            <a:r>
              <a:rPr lang="en-US" altLang="zh-CN" sz="2000" dirty="0"/>
              <a:t>w</a:t>
            </a:r>
            <a:r>
              <a:rPr lang="zh-CN" altLang="en-US" sz="2000" dirty="0"/>
              <a:t>值，使二者位于直线两侧：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7B3209-F449-41D7-9C8F-68CB72B2CD0C}"/>
              </a:ext>
            </a:extLst>
          </p:cNvPr>
          <p:cNvSpPr/>
          <p:nvPr/>
        </p:nvSpPr>
        <p:spPr>
          <a:xfrm>
            <a:off x="3563888" y="3429000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sz="2800" i="1" dirty="0"/>
              <a:t>w</a:t>
            </a:r>
            <a:r>
              <a:rPr lang="pl-PL" altLang="zh-CN" sz="2800" dirty="0"/>
              <a:t>:=</a:t>
            </a:r>
            <a:r>
              <a:rPr lang="pl-PL" altLang="zh-CN" sz="2800" i="1" dirty="0"/>
              <a:t>w</a:t>
            </a:r>
            <a:r>
              <a:rPr lang="en-US" altLang="zh-CN" sz="2800" dirty="0"/>
              <a:t>-</a:t>
            </a:r>
            <a:r>
              <a:rPr lang="pl-PL" altLang="zh-CN" sz="2800" i="1" dirty="0"/>
              <a:t>x</a:t>
            </a:r>
            <a:r>
              <a:rPr lang="pl-PL" altLang="zh-CN" sz="2800" dirty="0"/>
              <a:t>=</a:t>
            </a:r>
            <a:r>
              <a:rPr lang="pl-PL" altLang="zh-CN" sz="2800" i="1" dirty="0"/>
              <a:t>w</a:t>
            </a:r>
            <a:r>
              <a:rPr lang="pl-PL" altLang="zh-CN" sz="2800" dirty="0"/>
              <a:t>+</a:t>
            </a:r>
            <a:r>
              <a:rPr lang="pl-PL" altLang="zh-CN" sz="2800" i="1" dirty="0"/>
              <a:t>yx</a:t>
            </a:r>
            <a:endParaRPr lang="zh-CN" altLang="en-US" sz="2800" dirty="0"/>
          </a:p>
        </p:txBody>
      </p:sp>
      <p:pic>
        <p:nvPicPr>
          <p:cNvPr id="10" name="Picture 2" descr="这里写图片描述">
            <a:extLst>
              <a:ext uri="{FF2B5EF4-FFF2-40B4-BE49-F238E27FC236}">
                <a16:creationId xmlns:a16="http://schemas.microsoft.com/office/drawing/2014/main" id="{CEB651AF-54EC-43E0-8666-D0A08FCF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22077"/>
            <a:ext cx="57340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24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感知机损失函数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自然选择：误分类点的数目，但损失函数不是</a:t>
            </a:r>
            <a:r>
              <a:rPr kumimoji="1" lang="en-US" altLang="zh-CN" sz="2400" dirty="0"/>
              <a:t>w</a:t>
            </a:r>
            <a:r>
              <a:rPr kumimoji="1" lang="zh-CN" altLang="en-US" sz="2400" dirty="0"/>
              <a:t>,</a:t>
            </a:r>
            <a:r>
              <a:rPr kumimoji="1" lang="en-US" altLang="zh-CN" sz="2400" dirty="0"/>
              <a:t>b </a:t>
            </a:r>
            <a:r>
              <a:rPr kumimoji="1" lang="zh-CN" altLang="en-US" sz="2400" dirty="0"/>
              <a:t>连续可导，不宜优化。</a:t>
            </a:r>
            <a:endParaRPr kumimoji="1" lang="en-US" altLang="zh-CN" sz="2400" dirty="0"/>
          </a:p>
          <a:p>
            <a:r>
              <a:rPr kumimoji="1" lang="zh-CN" altLang="en-US" sz="2400" dirty="0"/>
              <a:t>另一选择：误分类点到超平面的总距离。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损失函数优化目标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就是：</a:t>
            </a:r>
            <a:r>
              <a:rPr lang="zh-CN" altLang="en-US" sz="24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使所有误分类样本到超平面距离之和最小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</a:t>
            </a:r>
            <a:endParaRPr kumimoji="1" lang="en-US" altLang="zh-CN" sz="2400" dirty="0"/>
          </a:p>
          <a:p>
            <a:r>
              <a:rPr lang="zh-CN" altLang="en-US" sz="2400" dirty="0"/>
              <a:t>距离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误分类点：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误分类点距离：          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zh-CN" sz="2400" dirty="0"/>
              <a:t> </a:t>
            </a:r>
            <a:r>
              <a:rPr kumimoji="1" lang="zh-CN" altLang="en-US" sz="2400" dirty="0"/>
              <a:t>总距离：</a:t>
            </a:r>
            <a:endParaRPr kumimoji="1"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E887C1-C7E3-414D-B217-39A09AAD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84" y="2776955"/>
            <a:ext cx="2160240" cy="864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9D8EB5-F9E6-4EAC-BF15-8895C1492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4373081"/>
            <a:ext cx="2160240" cy="3724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CA8374-0AF6-44CA-B215-DEB926497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393" y="5107656"/>
            <a:ext cx="1999478" cy="722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1B360E-8E71-4D6E-9F49-CAF1D2802A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951" y="5992676"/>
            <a:ext cx="281836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5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感知机损失函数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损失函数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r>
              <a:rPr kumimoji="1" lang="en-US" altLang="zh-CN" sz="1600" dirty="0"/>
              <a:t>M</a:t>
            </a:r>
            <a:r>
              <a:rPr kumimoji="1" lang="zh-CN" altLang="en-US" sz="1600" dirty="0"/>
              <a:t>为误分类点的数目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分子分母都含有</a:t>
            </a:r>
            <a:r>
              <a:rPr kumimoji="1" lang="en-US" altLang="zh-CN" sz="1600" dirty="0"/>
              <a:t>w</a:t>
            </a:r>
            <a:r>
              <a:rPr kumimoji="1" lang="zh-CN" altLang="en-US" sz="1600" dirty="0"/>
              <a:t>，可以固定分子或分母为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，然后求另一个，即分母的倒数或者分子自己的最小化作为损失函数。在感知机中，是保留分子</a:t>
            </a:r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3202A3-3D57-4DF3-A53A-C3A6C619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706" y="1861220"/>
            <a:ext cx="3812188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感知机学习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求解最优化问题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r>
              <a:rPr kumimoji="1" lang="zh-CN" altLang="en-US" sz="2000" dirty="0"/>
              <a:t>随机梯度下降法，</a:t>
            </a:r>
            <a:endParaRPr kumimoji="1" lang="en-US" altLang="zh-CN" sz="2000" dirty="0"/>
          </a:p>
          <a:p>
            <a:r>
              <a:rPr kumimoji="1" lang="zh-CN" altLang="en-US" sz="2000" dirty="0"/>
              <a:t>首先任意选择一个超平面，</a:t>
            </a:r>
            <a:r>
              <a:rPr kumimoji="1" lang="en-US" altLang="zh-CN" sz="2000" dirty="0"/>
              <a:t>w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，然后不断极小化目标函数</a:t>
            </a:r>
            <a:r>
              <a:rPr kumimoji="1" lang="zh-CN" altLang="zh-CN" sz="2000" dirty="0"/>
              <a:t>,</a:t>
            </a:r>
            <a:r>
              <a:rPr kumimoji="1" lang="zh-CN" altLang="en-US" sz="2000" dirty="0"/>
              <a:t>损失函数</a:t>
            </a:r>
            <a:r>
              <a:rPr kumimoji="1" lang="en-US" altLang="zh-CN" sz="2000" dirty="0"/>
              <a:t>L</a:t>
            </a:r>
            <a:r>
              <a:rPr kumimoji="1" lang="zh-CN" altLang="en-US" sz="2000" dirty="0"/>
              <a:t>的梯度：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选取误分类点更新：</a:t>
            </a:r>
            <a:endParaRPr kumimoji="1" lang="en-US" altLang="zh-CN" sz="2000" dirty="0"/>
          </a:p>
          <a:p>
            <a:endParaRPr lang="en-US" altLang="zh-CN" sz="2400" dirty="0"/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0EA55A-2640-4170-9EAE-229F1A0CB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01" y="1664095"/>
            <a:ext cx="5135198" cy="864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3D6576-19AC-466A-BC55-8308CC873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585325"/>
            <a:ext cx="2638745" cy="5760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F348FC-26A7-4217-802E-CFE3AF188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3513317"/>
            <a:ext cx="2269343" cy="576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C190CC-46DA-480C-BCFF-ACAE922E5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68" y="5002499"/>
            <a:ext cx="2009024" cy="4320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887855-8019-4A38-BE46-9343267D7D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7" y="5002499"/>
            <a:ext cx="186462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0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感知机算法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感知机算法    </a:t>
            </a:r>
            <a:endParaRPr lang="en-US" altLang="zh-CN" sz="2400" i="1" dirty="0"/>
          </a:p>
          <a:p>
            <a:endParaRPr lang="en-US" altLang="zh-CN" sz="2400" dirty="0"/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0A81941-7456-4C64-B1AF-1D1247354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713481"/>
            <a:ext cx="4536504" cy="119410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922F2E7-2E00-480F-AB9B-71383DD9D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17981"/>
            <a:ext cx="6019800" cy="4191000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314D2DF5-9009-43F1-B233-E50B96E008FF}"/>
              </a:ext>
            </a:extLst>
          </p:cNvPr>
          <p:cNvGrpSpPr/>
          <p:nvPr/>
        </p:nvGrpSpPr>
        <p:grpSpPr>
          <a:xfrm>
            <a:off x="1277482" y="5925216"/>
            <a:ext cx="6445020" cy="639539"/>
            <a:chOff x="1391539" y="5329225"/>
            <a:chExt cx="6276805" cy="639539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68B788B9-7C10-41F8-86D9-9356168A0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539" y="5329225"/>
              <a:ext cx="6276805" cy="639539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3E7B1BD6-8544-44AA-BD7A-F08AE5AF9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5456097"/>
              <a:ext cx="360040" cy="422845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EC60197-D333-4D2C-AD70-72FDB8E1B773}"/>
              </a:ext>
            </a:extLst>
          </p:cNvPr>
          <p:cNvSpPr txBox="1"/>
          <p:nvPr/>
        </p:nvSpPr>
        <p:spPr>
          <a:xfrm>
            <a:off x="683568" y="5590594"/>
            <a:ext cx="4572000" cy="398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如果</a:t>
            </a:r>
            <a:r>
              <a:rPr lang="en-US" altLang="zh-CN" sz="1800" dirty="0"/>
              <a:t>y</a:t>
            </a:r>
            <a:r>
              <a:rPr lang="zh-CN" altLang="en-US" sz="1800" dirty="0"/>
              <a:t>属于</a:t>
            </a:r>
            <a:r>
              <a:rPr lang="en-US" altLang="zh-CN" sz="1800" dirty="0"/>
              <a:t>{0,1}</a:t>
            </a:r>
            <a:endParaRPr lang="en-US" altLang="zh-CN" sz="1800" i="1" dirty="0"/>
          </a:p>
        </p:txBody>
      </p:sp>
    </p:spTree>
    <p:extLst>
      <p:ext uri="{BB962C8B-B14F-4D97-AF65-F5344CB8AC3E}">
        <p14:creationId xmlns:p14="http://schemas.microsoft.com/office/powerpoint/2010/main" val="139659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感知机算法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7772400" cy="4525963"/>
          </a:xfrm>
        </p:spPr>
        <p:txBody>
          <a:bodyPr>
            <a:no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400" dirty="0"/>
              <a:t>感知机算法实质上是一种</a:t>
            </a:r>
            <a:r>
              <a:rPr lang="zh-CN" altLang="en-US" sz="2400" dirty="0">
                <a:solidFill>
                  <a:srgbClr val="FF0000"/>
                </a:solidFill>
              </a:rPr>
              <a:t>赏罚过程</a:t>
            </a:r>
          </a:p>
          <a:p>
            <a:pPr lvl="1" eaLnBrk="0" hangingPunct="0">
              <a:lnSpc>
                <a:spcPct val="130000"/>
              </a:lnSpc>
            </a:pPr>
            <a:r>
              <a:rPr lang="zh-CN" altLang="en-US" sz="2000" dirty="0"/>
              <a:t>对正确分类的样本则“赏”，实际上是“不罚”，即</a:t>
            </a:r>
            <a:r>
              <a:rPr lang="en-US" altLang="zh-CN" sz="2000" dirty="0"/>
              <a:t>w</a:t>
            </a:r>
            <a:r>
              <a:rPr lang="zh-CN" altLang="en-US" sz="2000" dirty="0"/>
              <a:t>不变。</a:t>
            </a:r>
          </a:p>
          <a:p>
            <a:pPr lvl="1" eaLnBrk="0" hangingPunct="0">
              <a:lnSpc>
                <a:spcPct val="130000"/>
              </a:lnSpc>
            </a:pPr>
            <a:r>
              <a:rPr lang="zh-CN" altLang="en-US" sz="2000" dirty="0"/>
              <a:t>对错误分类的样本则“罚”，使</a:t>
            </a:r>
            <a:r>
              <a:rPr lang="en-US" altLang="zh-CN" sz="2000" dirty="0"/>
              <a:t>w</a:t>
            </a:r>
            <a:r>
              <a:rPr lang="zh-CN" altLang="en-US" sz="2000" dirty="0"/>
              <a:t>加上一个正比于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的分量。</a:t>
            </a:r>
          </a:p>
          <a:p>
            <a:pPr lvl="1" eaLnBrk="0" hangingPunct="0">
              <a:lnSpc>
                <a:spcPct val="130000"/>
              </a:lnSpc>
            </a:pPr>
            <a:r>
              <a:rPr lang="zh-CN" altLang="en-US" sz="2000" dirty="0"/>
              <a:t>当用全部样本训练过一轮以后，只要有一个样本是判别错误的，则需要进行下一轮迭代，即用全部样本再训练一次。</a:t>
            </a:r>
          </a:p>
          <a:p>
            <a:pPr lvl="1" eaLnBrk="0" hangingPunct="0">
              <a:lnSpc>
                <a:spcPct val="130000"/>
              </a:lnSpc>
            </a:pPr>
            <a:r>
              <a:rPr lang="zh-CN" altLang="en-US" sz="2000" dirty="0"/>
              <a:t>如此不断反复直到全部样本进行训练都能得到正确的分类结果为止。</a:t>
            </a:r>
          </a:p>
          <a:p>
            <a:endParaRPr lang="en-US" altLang="zh-CN" sz="2000" dirty="0"/>
          </a:p>
          <a:p>
            <a:pPr lvl="1"/>
            <a:endParaRPr lang="en-US" altLang="zh-CN" sz="1800" dirty="0">
              <a:latin typeface="+mn-ea"/>
            </a:endParaRPr>
          </a:p>
          <a:p>
            <a:pPr lvl="1"/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31736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3" descr="percept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86" y="1776311"/>
            <a:ext cx="6035909" cy="453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2200750" y="1848167"/>
            <a:ext cx="2299394" cy="1652689"/>
            <a:chOff x="480" y="1104"/>
            <a:chExt cx="1536" cy="1104"/>
          </a:xfrm>
        </p:grpSpPr>
        <p:sp>
          <p:nvSpPr>
            <p:cNvPr id="51205" name="Text Box 5"/>
            <p:cNvSpPr txBox="1">
              <a:spLocks noChangeArrowheads="1"/>
            </p:cNvSpPr>
            <p:nvPr/>
          </p:nvSpPr>
          <p:spPr bwMode="auto">
            <a:xfrm>
              <a:off x="480" y="1104"/>
              <a:ext cx="31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697">
                  <a:solidFill>
                    <a:schemeClr val="hlink"/>
                  </a:solidFill>
                </a:rPr>
                <a:t>t=1</a:t>
              </a:r>
              <a:endParaRPr lang="en-US" altLang="zh-TW" sz="1697">
                <a:solidFill>
                  <a:schemeClr val="hlink"/>
                </a:solidFill>
                <a:ea typeface="新細明體" pitchFamily="18" charset="-120"/>
              </a:endParaRPr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>
              <a:off x="864" y="1296"/>
              <a:ext cx="38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>
              <a:off x="864" y="1248"/>
              <a:ext cx="115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>
              <a:off x="768" y="1392"/>
              <a:ext cx="48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</p:grpSp>
      <p:grpSp>
        <p:nvGrpSpPr>
          <p:cNvPr id="51209" name="Group 9"/>
          <p:cNvGrpSpPr>
            <a:grpSpLocks/>
          </p:cNvGrpSpPr>
          <p:nvPr/>
        </p:nvGrpSpPr>
        <p:grpSpPr bwMode="auto">
          <a:xfrm>
            <a:off x="4787565" y="1632598"/>
            <a:ext cx="1549396" cy="1724545"/>
            <a:chOff x="2208" y="1008"/>
            <a:chExt cx="1035" cy="1152"/>
          </a:xfrm>
        </p:grpSpPr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2880" y="1008"/>
              <a:ext cx="363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697">
                  <a:solidFill>
                    <a:schemeClr val="tx2"/>
                  </a:solidFill>
                </a:rPr>
                <a:t>t=-1</a:t>
              </a:r>
              <a:endParaRPr lang="en-US" altLang="zh-TW" sz="1697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 flipH="1">
              <a:off x="2640" y="1152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 flipH="1">
              <a:off x="2208" y="1296"/>
              <a:ext cx="72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</p:grpSp>
      <p:grpSp>
        <p:nvGrpSpPr>
          <p:cNvPr id="51213" name="Group 13"/>
          <p:cNvGrpSpPr>
            <a:grpSpLocks/>
          </p:cNvGrpSpPr>
          <p:nvPr/>
        </p:nvGrpSpPr>
        <p:grpSpPr bwMode="auto">
          <a:xfrm>
            <a:off x="389379" y="2741877"/>
            <a:ext cx="3751485" cy="615268"/>
            <a:chOff x="86" y="1701"/>
            <a:chExt cx="2506" cy="411"/>
          </a:xfrm>
        </p:grpSpPr>
        <p:sp>
          <p:nvSpPr>
            <p:cNvPr id="51214" name="Text Box 14"/>
            <p:cNvSpPr txBox="1">
              <a:spLocks noChangeArrowheads="1"/>
            </p:cNvSpPr>
            <p:nvPr/>
          </p:nvSpPr>
          <p:spPr bwMode="auto">
            <a:xfrm>
              <a:off x="86" y="1701"/>
              <a:ext cx="1156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697">
                  <a:solidFill>
                    <a:srgbClr val="008000"/>
                  </a:solidFill>
                </a:rPr>
                <a:t>w=[0.25 –0.1 0.5]</a:t>
              </a:r>
            </a:p>
            <a:p>
              <a:r>
                <a:rPr lang="sv-SE" altLang="zh-CN" sz="1697">
                  <a:solidFill>
                    <a:srgbClr val="008000"/>
                  </a:solidFill>
                </a:rPr>
                <a:t>x</a:t>
              </a:r>
              <a:r>
                <a:rPr lang="sv-SE" altLang="zh-CN" sz="1697" baseline="-25000">
                  <a:solidFill>
                    <a:srgbClr val="008000"/>
                  </a:solidFill>
                </a:rPr>
                <a:t>2</a:t>
              </a:r>
              <a:r>
                <a:rPr lang="sv-SE" altLang="zh-CN" sz="1697">
                  <a:solidFill>
                    <a:srgbClr val="008000"/>
                  </a:solidFill>
                </a:rPr>
                <a:t> = 0.2 x</a:t>
              </a:r>
              <a:r>
                <a:rPr lang="sv-SE" altLang="zh-CN" sz="1697" baseline="-25000">
                  <a:solidFill>
                    <a:srgbClr val="008000"/>
                  </a:solidFill>
                </a:rPr>
                <a:t>1</a:t>
              </a:r>
              <a:r>
                <a:rPr lang="sv-SE" altLang="zh-CN" sz="1697">
                  <a:solidFill>
                    <a:srgbClr val="008000"/>
                  </a:solidFill>
                </a:rPr>
                <a:t> – 0.5</a:t>
              </a:r>
              <a:endParaRPr lang="en-US" altLang="zh-TW" sz="1697">
                <a:solidFill>
                  <a:srgbClr val="008000"/>
                </a:solidFill>
                <a:ea typeface="新細明體" pitchFamily="18" charset="-120"/>
              </a:endParaRPr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1728" y="1872"/>
              <a:ext cx="86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</p:grp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3422303" y="2135591"/>
            <a:ext cx="1940114" cy="1221553"/>
            <a:chOff x="2112" y="1296"/>
            <a:chExt cx="1296" cy="816"/>
          </a:xfrm>
        </p:grpSpPr>
        <p:sp>
          <p:nvSpPr>
            <p:cNvPr id="51217" name="Freeform 17" descr="Wide downward diagonal"/>
            <p:cNvSpPr>
              <a:spLocks/>
            </p:cNvSpPr>
            <p:nvPr/>
          </p:nvSpPr>
          <p:spPr bwMode="auto">
            <a:xfrm>
              <a:off x="2112" y="1296"/>
              <a:ext cx="1296" cy="816"/>
            </a:xfrm>
            <a:custGeom>
              <a:avLst/>
              <a:gdLst>
                <a:gd name="T0" fmla="*/ 0 w 1296"/>
                <a:gd name="T1" fmla="*/ 816 h 816"/>
                <a:gd name="T2" fmla="*/ 0 w 1296"/>
                <a:gd name="T3" fmla="*/ 0 h 816"/>
                <a:gd name="T4" fmla="*/ 1296 w 1296"/>
                <a:gd name="T5" fmla="*/ 0 h 816"/>
                <a:gd name="T6" fmla="*/ 1296 w 1296"/>
                <a:gd name="T7" fmla="*/ 528 h 816"/>
                <a:gd name="T8" fmla="*/ 0 w 1296"/>
                <a:gd name="T9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6" h="816">
                  <a:moveTo>
                    <a:pt x="0" y="816"/>
                  </a:moveTo>
                  <a:lnTo>
                    <a:pt x="0" y="0"/>
                  </a:lnTo>
                  <a:lnTo>
                    <a:pt x="1296" y="0"/>
                  </a:lnTo>
                  <a:lnTo>
                    <a:pt x="1296" y="528"/>
                  </a:lnTo>
                  <a:lnTo>
                    <a:pt x="0" y="816"/>
                  </a:lnTo>
                  <a:close/>
                </a:path>
              </a:pathLst>
            </a:custGeom>
            <a:pattFill prst="wdDnDiag">
              <a:fgClr>
                <a:srgbClr val="008000"/>
              </a:fgClr>
              <a:bgClr>
                <a:srgbClr val="FFFFFF"/>
              </a:bgClr>
            </a:pattFill>
            <a:ln w="38100" cap="flat" cmpd="sng">
              <a:solidFill>
                <a:srgbClr val="008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  <p:sp>
          <p:nvSpPr>
            <p:cNvPr id="51218" name="Text Box 18"/>
            <p:cNvSpPr txBox="1">
              <a:spLocks noChangeArrowheads="1"/>
            </p:cNvSpPr>
            <p:nvPr/>
          </p:nvSpPr>
          <p:spPr bwMode="auto">
            <a:xfrm>
              <a:off x="2496" y="1440"/>
              <a:ext cx="3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697" b="1">
                  <a:solidFill>
                    <a:schemeClr val="hlink"/>
                  </a:solidFill>
                </a:rPr>
                <a:t>o=1</a:t>
              </a:r>
              <a:endParaRPr lang="en-US" altLang="zh-TW" sz="1697" b="1">
                <a:solidFill>
                  <a:schemeClr val="hlink"/>
                </a:solidFill>
                <a:ea typeface="新細明體" pitchFamily="18" charset="-120"/>
              </a:endParaRPr>
            </a:p>
          </p:txBody>
        </p:sp>
      </p:grpSp>
      <p:grpSp>
        <p:nvGrpSpPr>
          <p:cNvPr id="51219" name="Group 19"/>
          <p:cNvGrpSpPr>
            <a:grpSpLocks/>
          </p:cNvGrpSpPr>
          <p:nvPr/>
        </p:nvGrpSpPr>
        <p:grpSpPr bwMode="auto">
          <a:xfrm>
            <a:off x="3422303" y="2926008"/>
            <a:ext cx="1940114" cy="718561"/>
            <a:chOff x="2112" y="1824"/>
            <a:chExt cx="1296" cy="480"/>
          </a:xfrm>
        </p:grpSpPr>
        <p:sp>
          <p:nvSpPr>
            <p:cNvPr id="51220" name="Freeform 20" descr="Wide upward diagonal"/>
            <p:cNvSpPr>
              <a:spLocks/>
            </p:cNvSpPr>
            <p:nvPr/>
          </p:nvSpPr>
          <p:spPr bwMode="auto">
            <a:xfrm>
              <a:off x="2112" y="1824"/>
              <a:ext cx="1296" cy="480"/>
            </a:xfrm>
            <a:custGeom>
              <a:avLst/>
              <a:gdLst>
                <a:gd name="T0" fmla="*/ 0 w 1296"/>
                <a:gd name="T1" fmla="*/ 288 h 480"/>
                <a:gd name="T2" fmla="*/ 0 w 1296"/>
                <a:gd name="T3" fmla="*/ 480 h 480"/>
                <a:gd name="T4" fmla="*/ 1296 w 1296"/>
                <a:gd name="T5" fmla="*/ 480 h 480"/>
                <a:gd name="T6" fmla="*/ 1296 w 1296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6" h="480">
                  <a:moveTo>
                    <a:pt x="0" y="288"/>
                  </a:moveTo>
                  <a:lnTo>
                    <a:pt x="0" y="480"/>
                  </a:lnTo>
                  <a:lnTo>
                    <a:pt x="1296" y="480"/>
                  </a:lnTo>
                  <a:lnTo>
                    <a:pt x="1296" y="0"/>
                  </a:lnTo>
                </a:path>
              </a:pathLst>
            </a:custGeom>
            <a:pattFill prst="wdUpDiag">
              <a:fgClr>
                <a:srgbClr val="008000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2544" y="1968"/>
              <a:ext cx="393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697" b="1">
                  <a:solidFill>
                    <a:schemeClr val="folHlink"/>
                  </a:solidFill>
                </a:rPr>
                <a:t>o=-1</a:t>
              </a:r>
              <a:endParaRPr lang="en-US" altLang="zh-TW" sz="1697" b="1">
                <a:solidFill>
                  <a:schemeClr val="folHlink"/>
                </a:solidFill>
                <a:ea typeface="新細明體" pitchFamily="18" charset="-120"/>
              </a:endParaRPr>
            </a:p>
          </p:txBody>
        </p:sp>
      </p:grpSp>
      <p:grpSp>
        <p:nvGrpSpPr>
          <p:cNvPr id="51222" name="Group 22"/>
          <p:cNvGrpSpPr>
            <a:grpSpLocks/>
          </p:cNvGrpSpPr>
          <p:nvPr/>
        </p:nvGrpSpPr>
        <p:grpSpPr bwMode="auto">
          <a:xfrm>
            <a:off x="461236" y="3572711"/>
            <a:ext cx="3032925" cy="1050895"/>
            <a:chOff x="134" y="2256"/>
            <a:chExt cx="2026" cy="702"/>
          </a:xfrm>
        </p:grpSpPr>
        <p:sp>
          <p:nvSpPr>
            <p:cNvPr id="51223" name="Text Box 23"/>
            <p:cNvSpPr txBox="1">
              <a:spLocks noChangeArrowheads="1"/>
            </p:cNvSpPr>
            <p:nvPr/>
          </p:nvSpPr>
          <p:spPr bwMode="auto">
            <a:xfrm>
              <a:off x="134" y="2373"/>
              <a:ext cx="1307" cy="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697"/>
                <a:t>(x,t)=([-1,-1],1)</a:t>
              </a:r>
            </a:p>
            <a:p>
              <a:r>
                <a:rPr lang="sv-SE" altLang="zh-CN" sz="1697"/>
                <a:t>o=sgn(0.25+0.1-0.5)</a:t>
              </a:r>
            </a:p>
            <a:p>
              <a:r>
                <a:rPr lang="sv-SE" altLang="zh-CN" sz="1697"/>
                <a:t>  =-1</a:t>
              </a:r>
              <a:endParaRPr lang="en-US" altLang="zh-TW" sz="1697">
                <a:ea typeface="新細明體" pitchFamily="18" charset="-120"/>
              </a:endParaRPr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 flipV="1">
              <a:off x="1584" y="2256"/>
              <a:ext cx="57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</p:grpSp>
      <p:grpSp>
        <p:nvGrpSpPr>
          <p:cNvPr id="51225" name="Group 25"/>
          <p:cNvGrpSpPr>
            <a:grpSpLocks/>
          </p:cNvGrpSpPr>
          <p:nvPr/>
        </p:nvGrpSpPr>
        <p:grpSpPr bwMode="auto">
          <a:xfrm>
            <a:off x="533092" y="3357144"/>
            <a:ext cx="6625727" cy="1895204"/>
            <a:chOff x="182" y="2112"/>
            <a:chExt cx="4426" cy="1266"/>
          </a:xfrm>
        </p:grpSpPr>
        <p:sp>
          <p:nvSpPr>
            <p:cNvPr id="51226" name="Text Box 26"/>
            <p:cNvSpPr txBox="1">
              <a:spLocks noChangeArrowheads="1"/>
            </p:cNvSpPr>
            <p:nvPr/>
          </p:nvSpPr>
          <p:spPr bwMode="auto">
            <a:xfrm>
              <a:off x="182" y="3142"/>
              <a:ext cx="1243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97">
                  <a:ea typeface="新細明體" pitchFamily="18" charset="-120"/>
                  <a:sym typeface="Symbol" panose="05050102010706020507" pitchFamily="18" charset="2"/>
                </a:rPr>
                <a:t></a:t>
              </a:r>
              <a:r>
                <a:rPr lang="sv-SE" altLang="zh-CN" sz="1697">
                  <a:sym typeface="Symbol" panose="05050102010706020507" pitchFamily="18" charset="2"/>
                </a:rPr>
                <a:t>w=[0.2 –0.2 –0.2]</a:t>
              </a:r>
              <a:endParaRPr lang="en-US" altLang="zh-TW" sz="1697">
                <a:ea typeface="新細明體" pitchFamily="18" charset="-120"/>
              </a:endParaRPr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 flipV="1">
              <a:off x="1296" y="2112"/>
              <a:ext cx="3312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</p:grpSp>
      <p:grpSp>
        <p:nvGrpSpPr>
          <p:cNvPr id="51228" name="Group 28"/>
          <p:cNvGrpSpPr>
            <a:grpSpLocks/>
          </p:cNvGrpSpPr>
          <p:nvPr/>
        </p:nvGrpSpPr>
        <p:grpSpPr bwMode="auto">
          <a:xfrm>
            <a:off x="476205" y="2351159"/>
            <a:ext cx="7401174" cy="2200592"/>
            <a:chOff x="144" y="1440"/>
            <a:chExt cx="4944" cy="1470"/>
          </a:xfrm>
        </p:grpSpPr>
        <p:sp>
          <p:nvSpPr>
            <p:cNvPr id="51229" name="Text Box 29"/>
            <p:cNvSpPr txBox="1">
              <a:spLocks noChangeArrowheads="1"/>
            </p:cNvSpPr>
            <p:nvPr/>
          </p:nvSpPr>
          <p:spPr bwMode="auto">
            <a:xfrm>
              <a:off x="144" y="2325"/>
              <a:ext cx="1307" cy="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697"/>
                <a:t>(x,t)=([2,1],-1)</a:t>
              </a:r>
            </a:p>
            <a:p>
              <a:r>
                <a:rPr lang="sv-SE" altLang="zh-CN" sz="1697"/>
                <a:t>o=sgn(0.45-0.6+0.3)</a:t>
              </a:r>
            </a:p>
            <a:p>
              <a:r>
                <a:rPr lang="sv-SE" altLang="zh-CN" sz="1697"/>
                <a:t>  =1</a:t>
              </a:r>
              <a:endParaRPr lang="en-US" altLang="zh-TW" sz="1697">
                <a:ea typeface="新細明體" pitchFamily="18" charset="-120"/>
              </a:endParaRPr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 flipV="1">
              <a:off x="1594" y="1440"/>
              <a:ext cx="349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</p:grpSp>
      <p:grpSp>
        <p:nvGrpSpPr>
          <p:cNvPr id="51231" name="Group 31"/>
          <p:cNvGrpSpPr>
            <a:grpSpLocks/>
          </p:cNvGrpSpPr>
          <p:nvPr/>
        </p:nvGrpSpPr>
        <p:grpSpPr bwMode="auto">
          <a:xfrm>
            <a:off x="476205" y="4650558"/>
            <a:ext cx="3880227" cy="673651"/>
            <a:chOff x="144" y="2976"/>
            <a:chExt cx="2592" cy="450"/>
          </a:xfrm>
        </p:grpSpPr>
        <p:sp>
          <p:nvSpPr>
            <p:cNvPr id="51232" name="Text Box 32"/>
            <p:cNvSpPr txBox="1">
              <a:spLocks noChangeArrowheads="1"/>
            </p:cNvSpPr>
            <p:nvPr/>
          </p:nvSpPr>
          <p:spPr bwMode="auto">
            <a:xfrm>
              <a:off x="144" y="3190"/>
              <a:ext cx="128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97">
                  <a:ea typeface="新細明體" pitchFamily="18" charset="-120"/>
                  <a:sym typeface="Symbol" panose="05050102010706020507" pitchFamily="18" charset="2"/>
                </a:rPr>
                <a:t></a:t>
              </a:r>
              <a:r>
                <a:rPr lang="sv-SE" altLang="zh-CN" sz="1697">
                  <a:sym typeface="Symbol" panose="05050102010706020507" pitchFamily="18" charset="2"/>
                </a:rPr>
                <a:t>w=[-0.2 –0.4 –0.2]</a:t>
              </a:r>
              <a:endParaRPr lang="en-US" altLang="zh-TW" sz="1697">
                <a:ea typeface="新細明體" pitchFamily="18" charset="-120"/>
              </a:endParaRPr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 flipV="1">
              <a:off x="1258" y="2976"/>
              <a:ext cx="147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</p:grpSp>
      <p:grpSp>
        <p:nvGrpSpPr>
          <p:cNvPr id="51234" name="Group 34"/>
          <p:cNvGrpSpPr>
            <a:grpSpLocks/>
          </p:cNvGrpSpPr>
          <p:nvPr/>
        </p:nvGrpSpPr>
        <p:grpSpPr bwMode="auto">
          <a:xfrm>
            <a:off x="548061" y="4003851"/>
            <a:ext cx="3952083" cy="875746"/>
            <a:chOff x="144" y="3717"/>
            <a:chExt cx="2640" cy="585"/>
          </a:xfrm>
        </p:grpSpPr>
        <p:sp>
          <p:nvSpPr>
            <p:cNvPr id="51235" name="Text Box 35"/>
            <p:cNvSpPr txBox="1">
              <a:spLocks noChangeArrowheads="1"/>
            </p:cNvSpPr>
            <p:nvPr/>
          </p:nvSpPr>
          <p:spPr bwMode="auto">
            <a:xfrm>
              <a:off x="144" y="3717"/>
              <a:ext cx="1307" cy="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697"/>
                <a:t>(x,t)=([1,1],1)</a:t>
              </a:r>
            </a:p>
            <a:p>
              <a:r>
                <a:rPr lang="sv-SE" altLang="zh-CN" sz="1697"/>
                <a:t>o=sgn(0.25-0.7+0.1)</a:t>
              </a:r>
            </a:p>
            <a:p>
              <a:r>
                <a:rPr lang="sv-SE" altLang="zh-CN" sz="1697"/>
                <a:t>  =-1</a:t>
              </a:r>
              <a:endParaRPr lang="en-US" altLang="zh-TW" sz="1697">
                <a:ea typeface="新細明體" pitchFamily="18" charset="-120"/>
              </a:endParaRPr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 flipV="1">
              <a:off x="1594" y="3936"/>
              <a:ext cx="11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</p:grpSp>
      <p:grpSp>
        <p:nvGrpSpPr>
          <p:cNvPr id="51237" name="Group 37"/>
          <p:cNvGrpSpPr>
            <a:grpSpLocks/>
          </p:cNvGrpSpPr>
          <p:nvPr/>
        </p:nvGrpSpPr>
        <p:grpSpPr bwMode="auto">
          <a:xfrm>
            <a:off x="476205" y="4578697"/>
            <a:ext cx="7041893" cy="1392211"/>
            <a:chOff x="0" y="3216"/>
            <a:chExt cx="4704" cy="930"/>
          </a:xfrm>
        </p:grpSpPr>
        <p:sp>
          <p:nvSpPr>
            <p:cNvPr id="51238" name="Text Box 38"/>
            <p:cNvSpPr txBox="1">
              <a:spLocks noChangeArrowheads="1"/>
            </p:cNvSpPr>
            <p:nvPr/>
          </p:nvSpPr>
          <p:spPr bwMode="auto">
            <a:xfrm>
              <a:off x="0" y="3910"/>
              <a:ext cx="109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97">
                  <a:ea typeface="新細明體" pitchFamily="18" charset="-120"/>
                  <a:sym typeface="Symbol" panose="05050102010706020507" pitchFamily="18" charset="2"/>
                </a:rPr>
                <a:t></a:t>
              </a:r>
              <a:r>
                <a:rPr lang="sv-SE" altLang="zh-CN" sz="1697">
                  <a:sym typeface="Symbol" panose="05050102010706020507" pitchFamily="18" charset="2"/>
                </a:rPr>
                <a:t>w=[0.2 0.2 0.2]</a:t>
              </a:r>
              <a:endParaRPr lang="en-US" altLang="zh-TW" sz="1697">
                <a:ea typeface="新細明體" pitchFamily="18" charset="-120"/>
              </a:endParaRPr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 flipV="1">
              <a:off x="1114" y="3216"/>
              <a:ext cx="359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3C2C4261-A3E4-4538-8010-3E7E1225BF4D}"/>
              </a:ext>
            </a:extLst>
          </p:cNvPr>
          <p:cNvSpPr txBox="1"/>
          <p:nvPr/>
        </p:nvSpPr>
        <p:spPr>
          <a:xfrm>
            <a:off x="0" y="11691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仿宋" panose="02010609060101010101" pitchFamily="49" charset="-122"/>
                <a:cs typeface="+mj-cs"/>
              </a:rPr>
              <a:t>感知机算法例子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54D5F78-227B-41DD-B97B-76E6050A1876}"/>
              </a:ext>
            </a:extLst>
          </p:cNvPr>
          <p:cNvSpPr txBox="1"/>
          <p:nvPr/>
        </p:nvSpPr>
        <p:spPr>
          <a:xfrm>
            <a:off x="7639722" y="116913"/>
            <a:ext cx="1476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a typeface="新細明體" pitchFamily="18" charset="-120"/>
              </a:rPr>
              <a:t>w= w + </a:t>
            </a:r>
            <a:r>
              <a:rPr lang="en-US" altLang="zh-TW" sz="1800" dirty="0">
                <a:latin typeface="Symbol" panose="05050102010706020507" pitchFamily="18" charset="2"/>
                <a:ea typeface="新細明體" pitchFamily="18" charset="-120"/>
                <a:sym typeface="Symbol" panose="05050102010706020507" pitchFamily="18" charset="2"/>
              </a:rPr>
              <a:t></a:t>
            </a:r>
            <a:r>
              <a:rPr lang="en-US" altLang="zh-TW" sz="1800" dirty="0">
                <a:ea typeface="新細明體" pitchFamily="18" charset="-120"/>
              </a:rPr>
              <a:t> </a:t>
            </a:r>
            <a:r>
              <a:rPr lang="en-US" altLang="zh-CN" dirty="0" err="1">
                <a:ea typeface="新細明體" pitchFamily="18" charset="-120"/>
              </a:rPr>
              <a:t>y</a:t>
            </a:r>
            <a:r>
              <a:rPr lang="en-US" altLang="zh-TW" sz="1800" baseline="-25000" dirty="0" err="1">
                <a:ea typeface="新細明體" pitchFamily="18" charset="-120"/>
              </a:rPr>
              <a:t>i</a:t>
            </a:r>
            <a:r>
              <a:rPr lang="en-US" altLang="zh-TW" sz="1800" baseline="-25000" dirty="0">
                <a:ea typeface="新細明體" pitchFamily="18" charset="-120"/>
              </a:rPr>
              <a:t> </a:t>
            </a:r>
            <a:r>
              <a:rPr lang="en-US" altLang="zh-TW" sz="1800" dirty="0">
                <a:ea typeface="新細明體" pitchFamily="18" charset="-120"/>
              </a:rPr>
              <a:t>x</a:t>
            </a:r>
            <a:r>
              <a:rPr lang="en-US" altLang="zh-TW" sz="1800" baseline="-25000" dirty="0">
                <a:ea typeface="新細明體" pitchFamily="18" charset="-120"/>
              </a:rPr>
              <a:t>i </a:t>
            </a:r>
          </a:p>
          <a:p>
            <a:r>
              <a:rPr lang="en-US" altLang="zh-TW" sz="1800" dirty="0">
                <a:ea typeface="新細明體" pitchFamily="18" charset="-120"/>
              </a:rPr>
              <a:t>w= w + </a:t>
            </a:r>
            <a:r>
              <a:rPr lang="en-US" altLang="zh-TW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∆w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046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5649841" y="2614631"/>
            <a:ext cx="862273" cy="8622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97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865410" y="2638584"/>
            <a:ext cx="498855" cy="73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4149">
                <a:ea typeface="新細明體" pitchFamily="18" charset="-120"/>
                <a:sym typeface="Symbol" panose="05050102010706020507" pitchFamily="18" charset="2"/>
              </a:rPr>
              <a:t></a:t>
            </a:r>
            <a:endParaRPr lang="zh-TW" altLang="en-US" sz="4149">
              <a:ea typeface="新細明體" pitchFamily="18" charset="-120"/>
            </a:endParaRPr>
          </a:p>
        </p:txBody>
      </p:sp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4212720" y="1896072"/>
            <a:ext cx="502993" cy="574848"/>
            <a:chOff x="288" y="1728"/>
            <a:chExt cx="336" cy="384"/>
          </a:xfrm>
        </p:grpSpPr>
        <p:sp>
          <p:nvSpPr>
            <p:cNvPr id="53254" name="Oval 6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97"/>
            </a:p>
          </p:txBody>
        </p:sp>
        <p:sp>
          <p:nvSpPr>
            <p:cNvPr id="53255" name="Text Box 7"/>
            <p:cNvSpPr txBox="1">
              <a:spLocks noChangeArrowheads="1"/>
            </p:cNvSpPr>
            <p:nvPr/>
          </p:nvSpPr>
          <p:spPr bwMode="auto">
            <a:xfrm>
              <a:off x="288" y="1728"/>
              <a:ext cx="29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2641"/>
                <a:t>x</a:t>
              </a:r>
              <a:r>
                <a:rPr lang="sv-SE" altLang="zh-CN" sz="2641" baseline="-25000"/>
                <a:t>1</a:t>
              </a:r>
              <a:endParaRPr lang="en-US" altLang="zh-TW" sz="2641" baseline="-25000">
                <a:ea typeface="新細明體" pitchFamily="18" charset="-120"/>
              </a:endParaRPr>
            </a:p>
          </p:txBody>
        </p:sp>
      </p:grpSp>
      <p:grpSp>
        <p:nvGrpSpPr>
          <p:cNvPr id="53256" name="Group 8"/>
          <p:cNvGrpSpPr>
            <a:grpSpLocks/>
          </p:cNvGrpSpPr>
          <p:nvPr/>
        </p:nvGrpSpPr>
        <p:grpSpPr bwMode="auto">
          <a:xfrm>
            <a:off x="4212720" y="2686488"/>
            <a:ext cx="502993" cy="574848"/>
            <a:chOff x="288" y="1728"/>
            <a:chExt cx="336" cy="384"/>
          </a:xfrm>
        </p:grpSpPr>
        <p:sp>
          <p:nvSpPr>
            <p:cNvPr id="53257" name="Oval 9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97"/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288" y="1728"/>
              <a:ext cx="29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2641"/>
                <a:t>x</a:t>
              </a:r>
              <a:r>
                <a:rPr lang="sv-SE" altLang="zh-CN" sz="2641" baseline="-25000"/>
                <a:t>2</a:t>
              </a:r>
              <a:endParaRPr lang="en-US" altLang="zh-TW" sz="2641" baseline="-25000">
                <a:ea typeface="新細明體" pitchFamily="18" charset="-120"/>
              </a:endParaRPr>
            </a:p>
          </p:txBody>
        </p:sp>
      </p:grpSp>
      <p:grpSp>
        <p:nvGrpSpPr>
          <p:cNvPr id="53259" name="Group 11"/>
          <p:cNvGrpSpPr>
            <a:grpSpLocks/>
          </p:cNvGrpSpPr>
          <p:nvPr/>
        </p:nvGrpSpPr>
        <p:grpSpPr bwMode="auto">
          <a:xfrm>
            <a:off x="4212720" y="4051753"/>
            <a:ext cx="502993" cy="574848"/>
            <a:chOff x="288" y="1728"/>
            <a:chExt cx="336" cy="384"/>
          </a:xfrm>
        </p:grpSpPr>
        <p:sp>
          <p:nvSpPr>
            <p:cNvPr id="53260" name="Oval 12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97"/>
            </a:p>
          </p:txBody>
        </p:sp>
        <p:sp>
          <p:nvSpPr>
            <p:cNvPr id="53261" name="Text Box 13"/>
            <p:cNvSpPr txBox="1">
              <a:spLocks noChangeArrowheads="1"/>
            </p:cNvSpPr>
            <p:nvPr/>
          </p:nvSpPr>
          <p:spPr bwMode="auto">
            <a:xfrm>
              <a:off x="288" y="1728"/>
              <a:ext cx="301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2641"/>
                <a:t>x</a:t>
              </a:r>
              <a:r>
                <a:rPr lang="sv-SE" altLang="zh-CN" sz="2641" baseline="-25000"/>
                <a:t>n</a:t>
              </a:r>
              <a:endParaRPr lang="en-US" altLang="zh-TW" sz="2641" baseline="-25000">
                <a:ea typeface="新細明體" pitchFamily="18" charset="-120"/>
              </a:endParaRPr>
            </a:p>
          </p:txBody>
        </p:sp>
      </p:grp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4715713" y="2183495"/>
            <a:ext cx="1005985" cy="57484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715712" y="2902056"/>
            <a:ext cx="934129" cy="71856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V="1">
            <a:off x="4715713" y="3405048"/>
            <a:ext cx="1005985" cy="934129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4284576" y="2973913"/>
            <a:ext cx="306494" cy="125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zh-CN" sz="3772"/>
              <a:t>.</a:t>
            </a:r>
          </a:p>
          <a:p>
            <a:pPr>
              <a:lnSpc>
                <a:spcPct val="40000"/>
              </a:lnSpc>
            </a:pPr>
            <a:r>
              <a:rPr lang="sv-SE" altLang="zh-CN" sz="3772"/>
              <a:t>.</a:t>
            </a:r>
          </a:p>
          <a:p>
            <a:pPr>
              <a:lnSpc>
                <a:spcPct val="50000"/>
              </a:lnSpc>
            </a:pPr>
            <a:r>
              <a:rPr lang="sv-SE" altLang="zh-CN" sz="3772"/>
              <a:t>.</a:t>
            </a:r>
            <a:endParaRPr lang="en-US" altLang="zh-TW" sz="3772">
              <a:ea typeface="新細明體" pitchFamily="18" charset="-120"/>
            </a:endParaRP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003138" y="1896071"/>
            <a:ext cx="540533" cy="49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zh-CN" sz="2641"/>
              <a:t>w</a:t>
            </a:r>
            <a:r>
              <a:rPr lang="sv-SE" altLang="zh-CN" sz="2641" baseline="-25000"/>
              <a:t>1</a:t>
            </a:r>
            <a:endParaRPr lang="en-US" altLang="zh-TW" sz="2641" baseline="-25000">
              <a:ea typeface="新細明體" pitchFamily="18" charset="-120"/>
            </a:endParaRP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4643857" y="2399063"/>
            <a:ext cx="540533" cy="49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zh-CN" sz="2641"/>
              <a:t>w</a:t>
            </a:r>
            <a:r>
              <a:rPr lang="sv-SE" altLang="zh-CN" sz="2641" baseline="-25000"/>
              <a:t>2</a:t>
            </a:r>
            <a:endParaRPr lang="en-US" altLang="zh-TW" sz="2641" baseline="-25000">
              <a:ea typeface="新細明體" pitchFamily="18" charset="-120"/>
            </a:endParaRP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4643856" y="3548760"/>
            <a:ext cx="545342" cy="49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zh-CN" sz="2641"/>
              <a:t>w</a:t>
            </a:r>
            <a:r>
              <a:rPr lang="sv-SE" altLang="zh-CN" sz="2641" baseline="-25000"/>
              <a:t>n</a:t>
            </a:r>
            <a:endParaRPr lang="en-US" altLang="zh-TW" sz="2641" baseline="-25000">
              <a:ea typeface="新細明體" pitchFamily="18" charset="-120"/>
            </a:endParaRPr>
          </a:p>
        </p:txBody>
      </p:sp>
      <p:sp>
        <p:nvSpPr>
          <p:cNvPr id="53269" name="Oval 21"/>
          <p:cNvSpPr>
            <a:spLocks noChangeArrowheads="1"/>
          </p:cNvSpPr>
          <p:nvPr/>
        </p:nvSpPr>
        <p:spPr bwMode="auto">
          <a:xfrm>
            <a:off x="7589954" y="2542775"/>
            <a:ext cx="862273" cy="8622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97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7750135" y="2994870"/>
            <a:ext cx="57035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H="1" flipV="1">
            <a:off x="7661811" y="2973911"/>
            <a:ext cx="431136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 flipH="1" flipV="1">
            <a:off x="8021091" y="2686488"/>
            <a:ext cx="395208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6583970" y="2973911"/>
            <a:ext cx="100598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>
            <a:off x="8021091" y="2542775"/>
            <a:ext cx="0" cy="86227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 flipV="1">
            <a:off x="8021091" y="2686488"/>
            <a:ext cx="0" cy="28742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76" name="Freeform 28" descr="Solid diamond"/>
          <p:cNvSpPr>
            <a:spLocks/>
          </p:cNvSpPr>
          <p:nvPr/>
        </p:nvSpPr>
        <p:spPr bwMode="auto">
          <a:xfrm>
            <a:off x="907341" y="2207447"/>
            <a:ext cx="1005985" cy="2514962"/>
          </a:xfrm>
          <a:custGeom>
            <a:avLst/>
            <a:gdLst>
              <a:gd name="T0" fmla="*/ 0 w 672"/>
              <a:gd name="T1" fmla="*/ 384 h 1680"/>
              <a:gd name="T2" fmla="*/ 0 w 672"/>
              <a:gd name="T3" fmla="*/ 1680 h 1680"/>
              <a:gd name="T4" fmla="*/ 672 w 672"/>
              <a:gd name="T5" fmla="*/ 1296 h 1680"/>
              <a:gd name="T6" fmla="*/ 672 w 672"/>
              <a:gd name="T7" fmla="*/ 0 h 1680"/>
              <a:gd name="T8" fmla="*/ 0 w 672"/>
              <a:gd name="T9" fmla="*/ 384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1680">
                <a:moveTo>
                  <a:pt x="0" y="384"/>
                </a:moveTo>
                <a:lnTo>
                  <a:pt x="0" y="1680"/>
                </a:lnTo>
                <a:lnTo>
                  <a:pt x="672" y="1296"/>
                </a:lnTo>
                <a:lnTo>
                  <a:pt x="672" y="0"/>
                </a:lnTo>
                <a:lnTo>
                  <a:pt x="0" y="384"/>
                </a:lnTo>
                <a:close/>
              </a:path>
            </a:pathLst>
          </a:custGeom>
          <a:pattFill prst="solidDmnd">
            <a:fgClr>
              <a:schemeClr val="hlink"/>
            </a:fgClr>
            <a:bgClr>
              <a:schemeClr val="bg1"/>
            </a:bgClr>
          </a:pattFill>
          <a:ln w="571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77" name="Line 29"/>
          <p:cNvSpPr>
            <a:spLocks noChangeShapeType="1"/>
          </p:cNvSpPr>
          <p:nvPr/>
        </p:nvSpPr>
        <p:spPr bwMode="auto">
          <a:xfrm flipV="1">
            <a:off x="1625902" y="2207447"/>
            <a:ext cx="2586818" cy="50299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78" name="Line 30"/>
          <p:cNvSpPr>
            <a:spLocks noChangeShapeType="1"/>
          </p:cNvSpPr>
          <p:nvPr/>
        </p:nvSpPr>
        <p:spPr bwMode="auto">
          <a:xfrm flipV="1">
            <a:off x="1625902" y="2351160"/>
            <a:ext cx="2658674" cy="718561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79" name="Line 31"/>
          <p:cNvSpPr>
            <a:spLocks noChangeShapeType="1"/>
          </p:cNvSpPr>
          <p:nvPr/>
        </p:nvSpPr>
        <p:spPr bwMode="auto">
          <a:xfrm flipV="1">
            <a:off x="1554046" y="2063734"/>
            <a:ext cx="2730530" cy="50299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0" name="Line 32"/>
          <p:cNvSpPr>
            <a:spLocks noChangeShapeType="1"/>
          </p:cNvSpPr>
          <p:nvPr/>
        </p:nvSpPr>
        <p:spPr bwMode="auto">
          <a:xfrm flipV="1">
            <a:off x="1410334" y="2423016"/>
            <a:ext cx="2874243" cy="1580834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 flipV="1">
            <a:off x="1482190" y="2997864"/>
            <a:ext cx="2730530" cy="431136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 flipV="1">
            <a:off x="1194765" y="3141576"/>
            <a:ext cx="3089811" cy="71856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 flipV="1">
            <a:off x="1194765" y="2854152"/>
            <a:ext cx="3089811" cy="71856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V="1">
            <a:off x="1122910" y="3213432"/>
            <a:ext cx="3161666" cy="100598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>
            <a:off x="1194766" y="3788281"/>
            <a:ext cx="3017954" cy="57484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>
            <a:off x="1266621" y="4363129"/>
            <a:ext cx="3017954" cy="143712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1338477" y="3716424"/>
            <a:ext cx="2946098" cy="50299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1051053" y="3500857"/>
            <a:ext cx="3305379" cy="64670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9" name="Text Box 41"/>
          <p:cNvSpPr txBox="1">
            <a:spLocks noChangeArrowheads="1"/>
          </p:cNvSpPr>
          <p:nvPr/>
        </p:nvSpPr>
        <p:spPr bwMode="auto">
          <a:xfrm>
            <a:off x="835485" y="4794266"/>
            <a:ext cx="837730" cy="61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97">
                <a:ea typeface="新細明體" pitchFamily="18" charset="-120"/>
              </a:rPr>
              <a:t>Input </a:t>
            </a:r>
          </a:p>
          <a:p>
            <a:r>
              <a:rPr lang="en-US" altLang="zh-TW" sz="1697">
                <a:ea typeface="新細明體" pitchFamily="18" charset="-120"/>
              </a:rPr>
              <a:t>pattern</a:t>
            </a:r>
          </a:p>
        </p:txBody>
      </p:sp>
      <p:sp>
        <p:nvSpPr>
          <p:cNvPr id="53290" name="Text Box 42"/>
          <p:cNvSpPr txBox="1">
            <a:spLocks noChangeArrowheads="1"/>
          </p:cNvSpPr>
          <p:nvPr/>
        </p:nvSpPr>
        <p:spPr bwMode="auto">
          <a:xfrm>
            <a:off x="3422304" y="4937978"/>
            <a:ext cx="1190967" cy="61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97">
                <a:ea typeface="新細明體" pitchFamily="18" charset="-120"/>
              </a:rPr>
              <a:t>Association</a:t>
            </a:r>
          </a:p>
          <a:p>
            <a:r>
              <a:rPr lang="en-US" altLang="zh-TW" sz="1697">
                <a:ea typeface="新細明體" pitchFamily="18" charset="-120"/>
              </a:rPr>
              <a:t>units</a:t>
            </a:r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4931280" y="4219418"/>
            <a:ext cx="1683089" cy="35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97">
                <a:ea typeface="新細明體" pitchFamily="18" charset="-120"/>
              </a:rPr>
              <a:t>weights (trained)</a:t>
            </a:r>
          </a:p>
        </p:txBody>
      </p:sp>
      <p:sp>
        <p:nvSpPr>
          <p:cNvPr id="53292" name="Text Box 44"/>
          <p:cNvSpPr txBox="1">
            <a:spLocks noChangeArrowheads="1"/>
          </p:cNvSpPr>
          <p:nvPr/>
        </p:nvSpPr>
        <p:spPr bwMode="auto">
          <a:xfrm>
            <a:off x="5362417" y="4937978"/>
            <a:ext cx="1197379" cy="35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97">
                <a:ea typeface="新細明體" pitchFamily="18" charset="-120"/>
              </a:rPr>
              <a:t>Summation</a:t>
            </a:r>
          </a:p>
        </p:txBody>
      </p:sp>
      <p:sp>
        <p:nvSpPr>
          <p:cNvPr id="53293" name="Text Box 45"/>
          <p:cNvSpPr txBox="1">
            <a:spLocks noChangeArrowheads="1"/>
          </p:cNvSpPr>
          <p:nvPr/>
        </p:nvSpPr>
        <p:spPr bwMode="auto">
          <a:xfrm>
            <a:off x="7086963" y="4937978"/>
            <a:ext cx="1063433" cy="61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97">
                <a:ea typeface="新細明體" pitchFamily="18" charset="-120"/>
              </a:rPr>
              <a:t>Threshold</a:t>
            </a:r>
          </a:p>
          <a:p>
            <a:endParaRPr lang="zh-TW" altLang="en-US" sz="1697">
              <a:ea typeface="新細明體" pitchFamily="18" charset="-120"/>
            </a:endParaRPr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3853439" y="1632599"/>
            <a:ext cx="4814356" cy="3305379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97"/>
          </a:p>
        </p:txBody>
      </p:sp>
      <p:sp>
        <p:nvSpPr>
          <p:cNvPr id="53295" name="Text Box 47"/>
          <p:cNvSpPr txBox="1">
            <a:spLocks noChangeArrowheads="1"/>
          </p:cNvSpPr>
          <p:nvPr/>
        </p:nvSpPr>
        <p:spPr bwMode="auto">
          <a:xfrm>
            <a:off x="2128895" y="4578698"/>
            <a:ext cx="611771" cy="35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97">
                <a:ea typeface="新細明體" pitchFamily="18" charset="-120"/>
              </a:rPr>
              <a:t>fixed</a:t>
            </a: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DB5CC414-827A-484D-B4FB-747E56B2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感知机流程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98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多分类感知机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多类感知机是对感知机的扩展，用于解决多类分类问题。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多类感知机在自然语言处理中得到了广泛的应用。</a:t>
            </a:r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773D8A-1903-40C6-8E90-E0F278135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08920"/>
            <a:ext cx="8704307" cy="35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7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提纲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感知机模型</a:t>
            </a:r>
            <a:endParaRPr lang="en-US" altLang="zh-CN" sz="2800" dirty="0"/>
          </a:p>
          <a:p>
            <a:r>
              <a:rPr lang="zh-CN" altLang="en-US" sz="2800" dirty="0"/>
              <a:t>感知机学习策略</a:t>
            </a:r>
            <a:endParaRPr lang="en-US" altLang="zh-CN" sz="2800" dirty="0"/>
          </a:p>
          <a:p>
            <a:r>
              <a:rPr lang="zh-CN" altLang="en-US" sz="2800" dirty="0"/>
              <a:t>感知机学习算法</a:t>
            </a:r>
            <a:endParaRPr lang="en-US" altLang="zh-CN" sz="2800" dirty="0"/>
          </a:p>
          <a:p>
            <a:r>
              <a:rPr lang="zh-CN" altLang="en-US" sz="2800" dirty="0"/>
              <a:t>多层感知机与神经网络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多分类感知机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23966C4-550F-4DAB-9AD7-78C6F790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26" y="1156963"/>
            <a:ext cx="7255148" cy="500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65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061" y="1129607"/>
            <a:ext cx="7329318" cy="3880227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手写字母字符识别</a:t>
            </a:r>
          </a:p>
          <a:p>
            <a:pPr lvl="1">
              <a:lnSpc>
                <a:spcPct val="120000"/>
              </a:lnSpc>
            </a:pPr>
            <a:r>
              <a:rPr lang="en-US" altLang="zh-CN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26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类：</a:t>
            </a:r>
            <a:r>
              <a:rPr lang="en-US" altLang="zh-CN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C…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Z</a:t>
            </a:r>
          </a:p>
          <a:p>
            <a:pPr lvl="1">
              <a:lnSpc>
                <a:spcPct val="120000"/>
              </a:lnSpc>
            </a:pP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第一个输出单元区分</a:t>
            </a:r>
            <a:r>
              <a:rPr lang="en-US" altLang="zh-CN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和非</a:t>
            </a:r>
            <a:r>
              <a:rPr lang="en-US" altLang="zh-CN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，第二个输出单元区分</a:t>
            </a:r>
            <a:r>
              <a:rPr lang="en-US" altLang="zh-CN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和非</a:t>
            </a:r>
            <a:r>
              <a:rPr lang="en-US" altLang="zh-CN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等等。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3637871" y="4794266"/>
            <a:ext cx="502993" cy="574848"/>
            <a:chOff x="288" y="1728"/>
            <a:chExt cx="336" cy="384"/>
          </a:xfrm>
        </p:grpSpPr>
        <p:sp>
          <p:nvSpPr>
            <p:cNvPr id="54277" name="Oval 5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97"/>
            </a:p>
          </p:txBody>
        </p:sp>
        <p:sp>
          <p:nvSpPr>
            <p:cNvPr id="54278" name="Text Box 6"/>
            <p:cNvSpPr txBox="1">
              <a:spLocks noChangeArrowheads="1"/>
            </p:cNvSpPr>
            <p:nvPr/>
          </p:nvSpPr>
          <p:spPr bwMode="auto">
            <a:xfrm>
              <a:off x="288" y="1728"/>
              <a:ext cx="29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2641"/>
                <a:t>x</a:t>
              </a:r>
              <a:r>
                <a:rPr lang="sv-SE" altLang="zh-CN" sz="2641" baseline="-25000"/>
                <a:t>1</a:t>
              </a:r>
              <a:endParaRPr lang="en-US" altLang="zh-TW" sz="2641" baseline="-25000">
                <a:ea typeface="新細明體" pitchFamily="18" charset="-120"/>
              </a:endParaRPr>
            </a:p>
          </p:txBody>
        </p:sp>
      </p:grpSp>
      <p:grpSp>
        <p:nvGrpSpPr>
          <p:cNvPr id="54279" name="Group 7"/>
          <p:cNvGrpSpPr>
            <a:grpSpLocks/>
          </p:cNvGrpSpPr>
          <p:nvPr/>
        </p:nvGrpSpPr>
        <p:grpSpPr bwMode="auto">
          <a:xfrm>
            <a:off x="4572000" y="4794266"/>
            <a:ext cx="502993" cy="574848"/>
            <a:chOff x="288" y="1728"/>
            <a:chExt cx="336" cy="384"/>
          </a:xfrm>
        </p:grpSpPr>
        <p:sp>
          <p:nvSpPr>
            <p:cNvPr id="54280" name="Oval 8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97"/>
            </a:p>
          </p:txBody>
        </p:sp>
        <p:sp>
          <p:nvSpPr>
            <p:cNvPr id="54281" name="Text Box 9"/>
            <p:cNvSpPr txBox="1">
              <a:spLocks noChangeArrowheads="1"/>
            </p:cNvSpPr>
            <p:nvPr/>
          </p:nvSpPr>
          <p:spPr bwMode="auto">
            <a:xfrm>
              <a:off x="288" y="1728"/>
              <a:ext cx="29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2641"/>
                <a:t>x</a:t>
              </a:r>
              <a:r>
                <a:rPr lang="sv-SE" altLang="zh-CN" sz="2641" baseline="-25000"/>
                <a:t>2</a:t>
              </a:r>
              <a:endParaRPr lang="en-US" altLang="zh-TW" sz="2641" baseline="-25000">
                <a:ea typeface="新細明體" pitchFamily="18" charset="-120"/>
              </a:endParaRPr>
            </a:p>
          </p:txBody>
        </p:sp>
      </p:grpSp>
      <p:grpSp>
        <p:nvGrpSpPr>
          <p:cNvPr id="54282" name="Group 10"/>
          <p:cNvGrpSpPr>
            <a:grpSpLocks/>
          </p:cNvGrpSpPr>
          <p:nvPr/>
        </p:nvGrpSpPr>
        <p:grpSpPr bwMode="auto">
          <a:xfrm>
            <a:off x="5434273" y="4794266"/>
            <a:ext cx="502993" cy="574848"/>
            <a:chOff x="288" y="1728"/>
            <a:chExt cx="336" cy="384"/>
          </a:xfrm>
        </p:grpSpPr>
        <p:sp>
          <p:nvSpPr>
            <p:cNvPr id="54283" name="Oval 11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97"/>
            </a:p>
          </p:txBody>
        </p: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288" y="1728"/>
              <a:ext cx="29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2641"/>
                <a:t>x</a:t>
              </a:r>
              <a:r>
                <a:rPr lang="sv-SE" altLang="zh-CN" sz="2641" baseline="-25000"/>
                <a:t>3</a:t>
              </a:r>
              <a:endParaRPr lang="en-US" altLang="zh-TW" sz="2641" baseline="-25000">
                <a:ea typeface="新細明體" pitchFamily="18" charset="-120"/>
              </a:endParaRPr>
            </a:p>
          </p:txBody>
        </p:sp>
      </p:grpSp>
      <p:grpSp>
        <p:nvGrpSpPr>
          <p:cNvPr id="54285" name="Group 13"/>
          <p:cNvGrpSpPr>
            <a:grpSpLocks/>
          </p:cNvGrpSpPr>
          <p:nvPr/>
        </p:nvGrpSpPr>
        <p:grpSpPr bwMode="auto">
          <a:xfrm>
            <a:off x="8092947" y="4794266"/>
            <a:ext cx="502993" cy="574848"/>
            <a:chOff x="288" y="1728"/>
            <a:chExt cx="336" cy="384"/>
          </a:xfrm>
        </p:grpSpPr>
        <p:sp>
          <p:nvSpPr>
            <p:cNvPr id="54286" name="Oval 14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97"/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88" y="1728"/>
              <a:ext cx="301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2641"/>
                <a:t>x</a:t>
              </a:r>
              <a:r>
                <a:rPr lang="sv-SE" altLang="zh-CN" sz="2641" baseline="-25000"/>
                <a:t>n</a:t>
              </a:r>
              <a:endParaRPr lang="en-US" altLang="zh-TW" sz="2641" baseline="-25000">
                <a:ea typeface="新細明體" pitchFamily="18" charset="-120"/>
              </a:endParaRPr>
            </a:p>
          </p:txBody>
        </p:sp>
      </p:grp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4069007" y="3500856"/>
            <a:ext cx="502993" cy="50299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97">
                <a:ea typeface="新細明體" pitchFamily="18" charset="-120"/>
              </a:rPr>
              <a:t>y</a:t>
            </a:r>
            <a:r>
              <a:rPr lang="en-US" altLang="zh-TW" sz="1697" baseline="-25000">
                <a:ea typeface="新細明體" pitchFamily="18" charset="-120"/>
              </a:rPr>
              <a:t>1</a:t>
            </a:r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4931280" y="3500856"/>
            <a:ext cx="502993" cy="50299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97">
                <a:ea typeface="新細明體" pitchFamily="18" charset="-120"/>
              </a:rPr>
              <a:t>y</a:t>
            </a:r>
            <a:r>
              <a:rPr lang="en-US" altLang="zh-TW" sz="1697" baseline="-25000">
                <a:ea typeface="新細明體" pitchFamily="18" charset="-120"/>
              </a:rPr>
              <a:t>2</a:t>
            </a:r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7086962" y="3500856"/>
            <a:ext cx="502993" cy="50299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97">
                <a:ea typeface="新細明體" pitchFamily="18" charset="-120"/>
              </a:rPr>
              <a:t>y</a:t>
            </a:r>
            <a:r>
              <a:rPr lang="en-US" altLang="zh-TW" sz="1697" baseline="-25000">
                <a:ea typeface="新細明體" pitchFamily="18" charset="-120"/>
              </a:rPr>
              <a:t>26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5865409" y="3285288"/>
            <a:ext cx="712054" cy="61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395">
                <a:ea typeface="新細明體" pitchFamily="18" charset="-120"/>
              </a:rPr>
              <a:t>. . .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6440258" y="4722410"/>
            <a:ext cx="712054" cy="61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395">
                <a:ea typeface="新細明體" pitchFamily="18" charset="-120"/>
              </a:rPr>
              <a:t>. . .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V="1">
            <a:off x="3853440" y="4003848"/>
            <a:ext cx="359280" cy="86227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H="1" flipV="1">
            <a:off x="4356432" y="4003848"/>
            <a:ext cx="359280" cy="86227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 flipV="1">
            <a:off x="3997152" y="3931993"/>
            <a:ext cx="1005985" cy="100598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 flipV="1">
            <a:off x="4140864" y="3860136"/>
            <a:ext cx="2946098" cy="122155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 flipV="1">
            <a:off x="4931281" y="4003848"/>
            <a:ext cx="215568" cy="86227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 flipV="1">
            <a:off x="5074993" y="4003849"/>
            <a:ext cx="2155682" cy="100598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 flipV="1">
            <a:off x="5937266" y="4003849"/>
            <a:ext cx="1437121" cy="100598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 flipH="1" flipV="1">
            <a:off x="5362417" y="3931993"/>
            <a:ext cx="287425" cy="93412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 flipH="1" flipV="1">
            <a:off x="4500145" y="3931993"/>
            <a:ext cx="1005985" cy="107784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 flipH="1" flipV="1">
            <a:off x="7518098" y="3931993"/>
            <a:ext cx="646705" cy="100598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 flipH="1" flipV="1">
            <a:off x="5434273" y="3860137"/>
            <a:ext cx="2658674" cy="114969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 flipH="1" flipV="1">
            <a:off x="4572000" y="3860136"/>
            <a:ext cx="3520947" cy="122155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951718" y="4403560"/>
            <a:ext cx="2379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b="1" dirty="0" err="1">
                <a:ea typeface="新細明體" pitchFamily="18" charset="-120"/>
              </a:rPr>
              <a:t>w</a:t>
            </a:r>
            <a:r>
              <a:rPr lang="en-US" altLang="zh-TW" baseline="-25000" dirty="0" err="1">
                <a:ea typeface="新細明體" pitchFamily="18" charset="-120"/>
              </a:rPr>
              <a:t>ji</a:t>
            </a:r>
            <a:r>
              <a:rPr lang="en-US" altLang="zh-TW" baseline="-25000" dirty="0">
                <a:ea typeface="新細明體" pitchFamily="18" charset="-120"/>
              </a:rPr>
              <a:t> </a:t>
            </a:r>
            <a:r>
              <a:rPr lang="zh-CN" altLang="en-US" dirty="0">
                <a:ea typeface="新細明體" pitchFamily="18" charset="-120"/>
              </a:rPr>
              <a:t>是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b="1" dirty="0">
                <a:ea typeface="新細明體" pitchFamily="18" charset="-120"/>
              </a:rPr>
              <a:t>x</a:t>
            </a:r>
            <a:r>
              <a:rPr lang="en-US" altLang="zh-TW" baseline="-25000" dirty="0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zh-CN" altLang="en-US" dirty="0">
                <a:ea typeface="新細明體" pitchFamily="18" charset="-120"/>
              </a:rPr>
              <a:t>连接</a:t>
            </a:r>
            <a:r>
              <a:rPr lang="en-US" altLang="zh-TW" dirty="0" err="1">
                <a:ea typeface="新細明體" pitchFamily="18" charset="-120"/>
              </a:rPr>
              <a:t>y</a:t>
            </a:r>
            <a:r>
              <a:rPr lang="en-US" altLang="zh-TW" baseline="-25000" dirty="0" err="1">
                <a:ea typeface="新細明體" pitchFamily="18" charset="-120"/>
              </a:rPr>
              <a:t>j</a:t>
            </a:r>
            <a:r>
              <a:rPr lang="zh-CN" altLang="en-US" dirty="0">
                <a:ea typeface="新細明體" pitchFamily="18" charset="-120"/>
              </a:rPr>
              <a:t>的权重</a:t>
            </a:r>
            <a:endParaRPr lang="en-US" altLang="zh-TW" baseline="-25000" dirty="0">
              <a:ea typeface="新細明體" pitchFamily="18" charset="-120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1E91E575-598D-4916-9853-BD395E52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多分类感知机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315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线性可分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220D1E-BF4D-44C6-86B4-847D15522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836712"/>
            <a:ext cx="3306813" cy="2310852"/>
          </a:xfrm>
          <a:prstGeom prst="rect">
            <a:avLst/>
          </a:prstGeom>
        </p:spPr>
      </p:pic>
      <p:graphicFrame>
        <p:nvGraphicFramePr>
          <p:cNvPr id="47" name="Group 13">
            <a:extLst>
              <a:ext uri="{FF2B5EF4-FFF2-40B4-BE49-F238E27FC236}">
                <a16:creationId xmlns:a16="http://schemas.microsoft.com/office/drawing/2014/main" id="{321CDDCF-5087-4DEB-80F3-6F7367A6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2969"/>
              </p:ext>
            </p:extLst>
          </p:nvPr>
        </p:nvGraphicFramePr>
        <p:xfrm>
          <a:off x="5814016" y="3321595"/>
          <a:ext cx="2899092" cy="2520950"/>
        </p:xfrm>
        <a:graphic>
          <a:graphicData uri="http://schemas.openxmlformats.org/drawingml/2006/table">
            <a:tbl>
              <a:tblPr/>
              <a:tblGrid>
                <a:gridCol w="966364">
                  <a:extLst>
                    <a:ext uri="{9D8B030D-6E8A-4147-A177-3AD203B41FA5}">
                      <a16:colId xmlns:a16="http://schemas.microsoft.com/office/drawing/2014/main" val="826496609"/>
                    </a:ext>
                  </a:extLst>
                </a:gridCol>
                <a:gridCol w="966364">
                  <a:extLst>
                    <a:ext uri="{9D8B030D-6E8A-4147-A177-3AD203B41FA5}">
                      <a16:colId xmlns:a16="http://schemas.microsoft.com/office/drawing/2014/main" val="3588644280"/>
                    </a:ext>
                  </a:extLst>
                </a:gridCol>
                <a:gridCol w="966364">
                  <a:extLst>
                    <a:ext uri="{9D8B030D-6E8A-4147-A177-3AD203B41FA5}">
                      <a16:colId xmlns:a16="http://schemas.microsoft.com/office/drawing/2014/main" val="618559902"/>
                    </a:ext>
                  </a:extLst>
                </a:gridCol>
              </a:tblGrid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910214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960214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386388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349503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137218"/>
                  </a:ext>
                </a:extLst>
              </a:tr>
            </a:tbl>
          </a:graphicData>
        </a:graphic>
      </p:graphicFrame>
      <p:grpSp>
        <p:nvGrpSpPr>
          <p:cNvPr id="48" name="组合 47">
            <a:extLst>
              <a:ext uri="{FF2B5EF4-FFF2-40B4-BE49-F238E27FC236}">
                <a16:creationId xmlns:a16="http://schemas.microsoft.com/office/drawing/2014/main" id="{42DAA10C-E54A-40C9-9831-936B0692F308}"/>
              </a:ext>
            </a:extLst>
          </p:cNvPr>
          <p:cNvGrpSpPr/>
          <p:nvPr/>
        </p:nvGrpSpPr>
        <p:grpSpPr>
          <a:xfrm>
            <a:off x="708616" y="3212976"/>
            <a:ext cx="3406184" cy="2918751"/>
            <a:chOff x="596009" y="1680634"/>
            <a:chExt cx="3406184" cy="2918751"/>
          </a:xfrm>
        </p:grpSpPr>
        <p:sp>
          <p:nvSpPr>
            <p:cNvPr id="49" name="Line 3">
              <a:extLst>
                <a:ext uri="{FF2B5EF4-FFF2-40B4-BE49-F238E27FC236}">
                  <a16:creationId xmlns:a16="http://schemas.microsoft.com/office/drawing/2014/main" id="{BF4546B6-52AD-4A0C-8663-D9E8EAD84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497" y="1848697"/>
              <a:ext cx="0" cy="24369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85"/>
            </a:p>
          </p:txBody>
        </p:sp>
        <p:sp>
          <p:nvSpPr>
            <p:cNvPr id="50" name="Line 4">
              <a:extLst>
                <a:ext uri="{FF2B5EF4-FFF2-40B4-BE49-F238E27FC236}">
                  <a16:creationId xmlns:a16="http://schemas.microsoft.com/office/drawing/2014/main" id="{59BE9ABD-4B6E-4C8B-BA11-3FC68B77B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5117" y="3361267"/>
              <a:ext cx="2689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85"/>
            </a:p>
          </p:txBody>
        </p:sp>
        <p:sp>
          <p:nvSpPr>
            <p:cNvPr id="51" name="Text Box 5">
              <a:extLst>
                <a:ext uri="{FF2B5EF4-FFF2-40B4-BE49-F238E27FC236}">
                  <a16:creationId xmlns:a16="http://schemas.microsoft.com/office/drawing/2014/main" id="{8F6064AD-8583-492B-9D5C-E7F2C6C02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003" y="2773046"/>
              <a:ext cx="381836" cy="397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985"/>
                <a:t>x</a:t>
              </a:r>
              <a:r>
                <a:rPr lang="sv-SE" altLang="zh-CN" sz="1985" baseline="-25000"/>
                <a:t>1</a:t>
              </a:r>
              <a:endParaRPr lang="en-US" altLang="zh-TW" sz="1985" baseline="-25000">
                <a:ea typeface="新細明體" pitchFamily="18" charset="-120"/>
              </a:endParaRPr>
            </a:p>
          </p:txBody>
        </p:sp>
        <p:sp>
          <p:nvSpPr>
            <p:cNvPr id="52" name="Text Box 6">
              <a:extLst>
                <a:ext uri="{FF2B5EF4-FFF2-40B4-BE49-F238E27FC236}">
                  <a16:creationId xmlns:a16="http://schemas.microsoft.com/office/drawing/2014/main" id="{4A3D6976-C2F0-4E2E-A213-6A2031069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7528" y="1680634"/>
              <a:ext cx="381836" cy="397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985"/>
                <a:t>x</a:t>
              </a:r>
              <a:r>
                <a:rPr lang="sv-SE" altLang="zh-CN" sz="1985" baseline="-25000"/>
                <a:t>2</a:t>
              </a:r>
              <a:endParaRPr lang="en-US" altLang="zh-TW" sz="1985" baseline="-25000">
                <a:ea typeface="新細明體" pitchFamily="18" charset="-120"/>
              </a:endParaRPr>
            </a:p>
          </p:txBody>
        </p:sp>
        <p:sp>
          <p:nvSpPr>
            <p:cNvPr id="53" name="Line 7">
              <a:extLst>
                <a:ext uri="{FF2B5EF4-FFF2-40B4-BE49-F238E27FC236}">
                  <a16:creationId xmlns:a16="http://schemas.microsoft.com/office/drawing/2014/main" id="{6814486B-AC3D-4B16-9602-7391FCD37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3338" y="1848697"/>
              <a:ext cx="2268855" cy="201676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85"/>
            </a:p>
          </p:txBody>
        </p:sp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43B9BD8D-6649-4271-BE00-470DFE086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0" y="2436919"/>
              <a:ext cx="420158" cy="4201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985">
                  <a:ea typeface="新細明體" pitchFamily="18" charset="-120"/>
                </a:rPr>
                <a:t>1</a:t>
              </a:r>
            </a:p>
          </p:txBody>
        </p: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430284C2-919F-48DF-9CE4-62917FA48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434" y="2436919"/>
              <a:ext cx="420158" cy="4201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985">
                  <a:ea typeface="新細明體" pitchFamily="18" charset="-120"/>
                </a:rPr>
                <a:t>0</a:t>
              </a:r>
            </a:p>
          </p:txBody>
        </p:sp>
        <p:sp>
          <p:nvSpPr>
            <p:cNvPr id="56" name="Oval 10">
              <a:extLst>
                <a:ext uri="{FF2B5EF4-FFF2-40B4-BE49-F238E27FC236}">
                  <a16:creationId xmlns:a16="http://schemas.microsoft.com/office/drawing/2014/main" id="{6C524AE4-1841-4CBB-8DC7-298C52CEC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434" y="3109172"/>
              <a:ext cx="420158" cy="4201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985">
                  <a:ea typeface="新細明體" pitchFamily="18" charset="-120"/>
                </a:rPr>
                <a:t>0</a:t>
              </a:r>
            </a:p>
          </p:txBody>
        </p:sp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1128F301-4F59-47B0-A816-5A94E4027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0" y="3109172"/>
              <a:ext cx="420158" cy="4201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985">
                  <a:ea typeface="新細明體" pitchFamily="18" charset="-120"/>
                </a:rPr>
                <a:t>0</a:t>
              </a: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56A6151D-644C-4010-88D4-CC6C8B131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181" y="4201584"/>
              <a:ext cx="1416863" cy="397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985">
                  <a:ea typeface="新細明體" pitchFamily="18" charset="-120"/>
                </a:rPr>
                <a:t>Logical AND</a:t>
              </a:r>
            </a:p>
          </p:txBody>
        </p:sp>
        <p:sp>
          <p:nvSpPr>
            <p:cNvPr id="59" name="Text Box 45">
              <a:extLst>
                <a:ext uri="{FF2B5EF4-FFF2-40B4-BE49-F238E27FC236}">
                  <a16:creationId xmlns:a16="http://schemas.microsoft.com/office/drawing/2014/main" id="{0760FDEE-A52D-4F04-AA8D-AB16CF619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009" y="1854333"/>
              <a:ext cx="969266" cy="1011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sz="1985" dirty="0">
                  <a:ea typeface="新細明體" pitchFamily="18" charset="-120"/>
                </a:rPr>
                <a:t>w</a:t>
              </a:r>
              <a:r>
                <a:rPr lang="en-US" altLang="zh-TW" sz="1985" baseline="-25000" dirty="0">
                  <a:ea typeface="新細明體" pitchFamily="18" charset="-120"/>
                </a:rPr>
                <a:t>1</a:t>
              </a:r>
              <a:r>
                <a:rPr lang="en-US" altLang="zh-TW" sz="1985" dirty="0">
                  <a:ea typeface="新細明體" pitchFamily="18" charset="-120"/>
                </a:rPr>
                <a:t>=1</a:t>
              </a:r>
            </a:p>
            <a:p>
              <a:r>
                <a:rPr lang="en-US" altLang="zh-TW" sz="1985" dirty="0">
                  <a:ea typeface="新細明體" pitchFamily="18" charset="-120"/>
                </a:rPr>
                <a:t>w</a:t>
              </a:r>
              <a:r>
                <a:rPr lang="en-US" altLang="zh-TW" sz="1985" baseline="-25000" dirty="0">
                  <a:ea typeface="新細明體" pitchFamily="18" charset="-120"/>
                </a:rPr>
                <a:t>2</a:t>
              </a:r>
              <a:r>
                <a:rPr lang="en-US" altLang="zh-TW" sz="1985" dirty="0">
                  <a:ea typeface="新細明體" pitchFamily="18" charset="-120"/>
                </a:rPr>
                <a:t>=1</a:t>
              </a:r>
            </a:p>
            <a:p>
              <a:r>
                <a:rPr lang="en-US" altLang="zh-TW" sz="2000" dirty="0">
                  <a:ea typeface="新細明體" pitchFamily="18" charset="-120"/>
                </a:rPr>
                <a:t>w</a:t>
              </a:r>
              <a:r>
                <a:rPr lang="en-US" altLang="zh-TW" sz="2000" baseline="-25000" dirty="0">
                  <a:ea typeface="新細明體" pitchFamily="18" charset="-120"/>
                </a:rPr>
                <a:t>0</a:t>
              </a:r>
              <a:r>
                <a:rPr lang="en-US" altLang="zh-TW" sz="1985" dirty="0">
                  <a:ea typeface="新細明體" pitchFamily="18" charset="-120"/>
                </a:rPr>
                <a:t>=1.5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5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线性可分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9" name="Group 13">
            <a:extLst>
              <a:ext uri="{FF2B5EF4-FFF2-40B4-BE49-F238E27FC236}">
                <a16:creationId xmlns:a16="http://schemas.microsoft.com/office/drawing/2014/main" id="{ACDA2006-7BB5-4BD4-86BE-46E54C28E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65921"/>
              </p:ext>
            </p:extLst>
          </p:nvPr>
        </p:nvGraphicFramePr>
        <p:xfrm>
          <a:off x="5527892" y="2169467"/>
          <a:ext cx="2899092" cy="2520950"/>
        </p:xfrm>
        <a:graphic>
          <a:graphicData uri="http://schemas.openxmlformats.org/drawingml/2006/table">
            <a:tbl>
              <a:tblPr/>
              <a:tblGrid>
                <a:gridCol w="966364">
                  <a:extLst>
                    <a:ext uri="{9D8B030D-6E8A-4147-A177-3AD203B41FA5}">
                      <a16:colId xmlns:a16="http://schemas.microsoft.com/office/drawing/2014/main" val="826496609"/>
                    </a:ext>
                  </a:extLst>
                </a:gridCol>
                <a:gridCol w="966364">
                  <a:extLst>
                    <a:ext uri="{9D8B030D-6E8A-4147-A177-3AD203B41FA5}">
                      <a16:colId xmlns:a16="http://schemas.microsoft.com/office/drawing/2014/main" val="3588644280"/>
                    </a:ext>
                  </a:extLst>
                </a:gridCol>
                <a:gridCol w="966364">
                  <a:extLst>
                    <a:ext uri="{9D8B030D-6E8A-4147-A177-3AD203B41FA5}">
                      <a16:colId xmlns:a16="http://schemas.microsoft.com/office/drawing/2014/main" val="618559902"/>
                    </a:ext>
                  </a:extLst>
                </a:gridCol>
              </a:tblGrid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910214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960214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386388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349503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137218"/>
                  </a:ext>
                </a:extLst>
              </a:tr>
            </a:tbl>
          </a:graphicData>
        </a:graphic>
      </p:graphicFrame>
      <p:grpSp>
        <p:nvGrpSpPr>
          <p:cNvPr id="60" name="组合 59">
            <a:extLst>
              <a:ext uri="{FF2B5EF4-FFF2-40B4-BE49-F238E27FC236}">
                <a16:creationId xmlns:a16="http://schemas.microsoft.com/office/drawing/2014/main" id="{3F72F49D-302F-4A44-B037-C74CEB3ABEDB}"/>
              </a:ext>
            </a:extLst>
          </p:cNvPr>
          <p:cNvGrpSpPr/>
          <p:nvPr/>
        </p:nvGrpSpPr>
        <p:grpSpPr>
          <a:xfrm>
            <a:off x="971600" y="2060848"/>
            <a:ext cx="2734722" cy="2918751"/>
            <a:chOff x="1145117" y="1680634"/>
            <a:chExt cx="2734722" cy="2918751"/>
          </a:xfrm>
        </p:grpSpPr>
        <p:sp>
          <p:nvSpPr>
            <p:cNvPr id="61" name="Line 3">
              <a:extLst>
                <a:ext uri="{FF2B5EF4-FFF2-40B4-BE49-F238E27FC236}">
                  <a16:creationId xmlns:a16="http://schemas.microsoft.com/office/drawing/2014/main" id="{5086B615-24D2-4514-AD1B-CCDA3899E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497" y="1848697"/>
              <a:ext cx="0" cy="24369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85"/>
            </a:p>
          </p:txBody>
        </p:sp>
        <p:sp>
          <p:nvSpPr>
            <p:cNvPr id="62" name="Line 4">
              <a:extLst>
                <a:ext uri="{FF2B5EF4-FFF2-40B4-BE49-F238E27FC236}">
                  <a16:creationId xmlns:a16="http://schemas.microsoft.com/office/drawing/2014/main" id="{1EECB9CB-F6D2-48F6-844A-9F5AE172B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5117" y="3361267"/>
              <a:ext cx="2689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85"/>
            </a:p>
          </p:txBody>
        </p:sp>
        <p:sp>
          <p:nvSpPr>
            <p:cNvPr id="63" name="Text Box 5">
              <a:extLst>
                <a:ext uri="{FF2B5EF4-FFF2-40B4-BE49-F238E27FC236}">
                  <a16:creationId xmlns:a16="http://schemas.microsoft.com/office/drawing/2014/main" id="{88018936-AA88-462A-847B-D51746609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003" y="2773046"/>
              <a:ext cx="381836" cy="397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985"/>
                <a:t>x</a:t>
              </a:r>
              <a:r>
                <a:rPr lang="sv-SE" altLang="zh-CN" sz="1985" baseline="-25000"/>
                <a:t>1</a:t>
              </a:r>
              <a:endParaRPr lang="en-US" altLang="zh-TW" sz="1985" baseline="-25000">
                <a:ea typeface="新細明體" pitchFamily="18" charset="-120"/>
              </a:endParaRPr>
            </a:p>
          </p:txBody>
        </p:sp>
        <p:sp>
          <p:nvSpPr>
            <p:cNvPr id="64" name="Text Box 6">
              <a:extLst>
                <a:ext uri="{FF2B5EF4-FFF2-40B4-BE49-F238E27FC236}">
                  <a16:creationId xmlns:a16="http://schemas.microsoft.com/office/drawing/2014/main" id="{014E6814-1827-47E8-8664-C26F3D845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7528" y="1680634"/>
              <a:ext cx="381836" cy="397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985"/>
                <a:t>x</a:t>
              </a:r>
              <a:r>
                <a:rPr lang="sv-SE" altLang="zh-CN" sz="1985" baseline="-25000"/>
                <a:t>2</a:t>
              </a:r>
              <a:endParaRPr lang="en-US" altLang="zh-TW" sz="1985" baseline="-25000">
                <a:ea typeface="新細明體" pitchFamily="18" charset="-120"/>
              </a:endParaRPr>
            </a:p>
          </p:txBody>
        </p:sp>
        <p:sp>
          <p:nvSpPr>
            <p:cNvPr id="65" name="Line 7">
              <a:extLst>
                <a:ext uri="{FF2B5EF4-FFF2-40B4-BE49-F238E27FC236}">
                  <a16:creationId xmlns:a16="http://schemas.microsoft.com/office/drawing/2014/main" id="{6DDA35DC-F7B5-4D3F-9571-B47C8C45E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791" y="2311631"/>
              <a:ext cx="2268855" cy="201676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85"/>
            </a:p>
          </p:txBody>
        </p:sp>
        <p:sp>
          <p:nvSpPr>
            <p:cNvPr id="66" name="Oval 8">
              <a:extLst>
                <a:ext uri="{FF2B5EF4-FFF2-40B4-BE49-F238E27FC236}">
                  <a16:creationId xmlns:a16="http://schemas.microsoft.com/office/drawing/2014/main" id="{34D8CD49-8CCE-4600-ADE9-BD824D91C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0" y="2436919"/>
              <a:ext cx="420158" cy="4201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985" dirty="0">
                  <a:ea typeface="新細明體" pitchFamily="18" charset="-120"/>
                </a:rPr>
                <a:t>1</a:t>
              </a:r>
            </a:p>
          </p:txBody>
        </p:sp>
        <p:sp>
          <p:nvSpPr>
            <p:cNvPr id="67" name="Oval 9">
              <a:extLst>
                <a:ext uri="{FF2B5EF4-FFF2-40B4-BE49-F238E27FC236}">
                  <a16:creationId xmlns:a16="http://schemas.microsoft.com/office/drawing/2014/main" id="{8D81ED16-3C03-40F8-903A-565406583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434" y="2436919"/>
              <a:ext cx="420158" cy="4201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985" dirty="0">
                  <a:ea typeface="新細明體" pitchFamily="18" charset="-120"/>
                </a:rPr>
                <a:t>1</a:t>
              </a:r>
            </a:p>
          </p:txBody>
        </p:sp>
        <p:sp>
          <p:nvSpPr>
            <p:cNvPr id="68" name="Oval 10">
              <a:extLst>
                <a:ext uri="{FF2B5EF4-FFF2-40B4-BE49-F238E27FC236}">
                  <a16:creationId xmlns:a16="http://schemas.microsoft.com/office/drawing/2014/main" id="{0F4B47B5-C13B-4B8A-94D2-1CD9A2336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434" y="3109172"/>
              <a:ext cx="420158" cy="4201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985">
                  <a:ea typeface="新細明體" pitchFamily="18" charset="-120"/>
                </a:rPr>
                <a:t>0</a:t>
              </a:r>
            </a:p>
          </p:txBody>
        </p:sp>
        <p:sp>
          <p:nvSpPr>
            <p:cNvPr id="69" name="Oval 11">
              <a:extLst>
                <a:ext uri="{FF2B5EF4-FFF2-40B4-BE49-F238E27FC236}">
                  <a16:creationId xmlns:a16="http://schemas.microsoft.com/office/drawing/2014/main" id="{CD9C0AAF-0C58-4589-AC9D-2F077DA87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0" y="3109172"/>
              <a:ext cx="420158" cy="4201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985" dirty="0">
                  <a:ea typeface="新細明體" pitchFamily="18" charset="-120"/>
                </a:rPr>
                <a:t>1</a:t>
              </a:r>
            </a:p>
          </p:txBody>
        </p:sp>
        <p:sp>
          <p:nvSpPr>
            <p:cNvPr id="70" name="Text Box 12">
              <a:extLst>
                <a:ext uri="{FF2B5EF4-FFF2-40B4-BE49-F238E27FC236}">
                  <a16:creationId xmlns:a16="http://schemas.microsoft.com/office/drawing/2014/main" id="{04CF22D7-EBBE-4C12-8ECF-6B29E960D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181" y="4201584"/>
              <a:ext cx="1253356" cy="397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985" dirty="0">
                  <a:ea typeface="新細明體" pitchFamily="18" charset="-120"/>
                </a:rPr>
                <a:t>Logical 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324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线性可分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DDC3BBD-B7BF-4452-97A2-5BF0D664DE35}"/>
              </a:ext>
            </a:extLst>
          </p:cNvPr>
          <p:cNvGrpSpPr/>
          <p:nvPr/>
        </p:nvGrpSpPr>
        <p:grpSpPr>
          <a:xfrm>
            <a:off x="504376" y="1783149"/>
            <a:ext cx="3445298" cy="2750688"/>
            <a:chOff x="4926542" y="1764665"/>
            <a:chExt cx="3445298" cy="2750688"/>
          </a:xfrm>
        </p:grpSpPr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5ECEDEA9-4D2F-462B-9C6A-BB530A17D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3143" y="1764665"/>
              <a:ext cx="0" cy="24369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85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6B0571AA-497B-4E36-B444-754CDEAF0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2985" y="1764665"/>
              <a:ext cx="2268855" cy="201676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85"/>
            </a:p>
          </p:txBody>
        </p:sp>
        <p:sp>
          <p:nvSpPr>
            <p:cNvPr id="50" name="Text Box 53">
              <a:extLst>
                <a:ext uri="{FF2B5EF4-FFF2-40B4-BE49-F238E27FC236}">
                  <a16:creationId xmlns:a16="http://schemas.microsoft.com/office/drawing/2014/main" id="{3190E926-B99C-4BE9-94DD-86CF57658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6542" y="1764665"/>
              <a:ext cx="756938" cy="1011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985" dirty="0">
                  <a:ea typeface="新細明體" pitchFamily="18" charset="-120"/>
                </a:rPr>
                <a:t>w</a:t>
              </a:r>
              <a:r>
                <a:rPr lang="en-US" altLang="zh-TW" sz="1985" baseline="-25000" dirty="0">
                  <a:ea typeface="新細明體" pitchFamily="18" charset="-120"/>
                </a:rPr>
                <a:t>1</a:t>
              </a:r>
              <a:r>
                <a:rPr lang="en-US" altLang="zh-TW" sz="1985" dirty="0">
                  <a:ea typeface="新細明體" pitchFamily="18" charset="-120"/>
                </a:rPr>
                <a:t>=?</a:t>
              </a:r>
            </a:p>
            <a:p>
              <a:r>
                <a:rPr lang="en-US" altLang="zh-TW" sz="1985" dirty="0">
                  <a:ea typeface="新細明體" pitchFamily="18" charset="-120"/>
                </a:rPr>
                <a:t>w</a:t>
              </a:r>
              <a:r>
                <a:rPr lang="en-US" altLang="zh-TW" sz="1985" baseline="-25000" dirty="0">
                  <a:ea typeface="新細明體" pitchFamily="18" charset="-120"/>
                </a:rPr>
                <a:t>2</a:t>
              </a:r>
              <a:r>
                <a:rPr lang="en-US" altLang="zh-TW" sz="1985" dirty="0">
                  <a:ea typeface="新細明體" pitchFamily="18" charset="-120"/>
                </a:rPr>
                <a:t>=?</a:t>
              </a:r>
            </a:p>
            <a:p>
              <a:r>
                <a:rPr lang="en-US" altLang="zh-TW" dirty="0">
                  <a:ea typeface="新細明體" pitchFamily="18" charset="-120"/>
                </a:rPr>
                <a:t>w</a:t>
              </a:r>
              <a:r>
                <a:rPr lang="en-US" altLang="zh-TW" baseline="-25000" dirty="0">
                  <a:ea typeface="新細明體" pitchFamily="18" charset="-120"/>
                </a:rPr>
                <a:t>0</a:t>
              </a:r>
              <a:r>
                <a:rPr lang="en-US" altLang="zh-TW" sz="1985" dirty="0">
                  <a:ea typeface="新細明體" pitchFamily="18" charset="-120"/>
                </a:rPr>
                <a:t>= ?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6A0E6AD-2A3A-450B-B776-D8B17CE6EC73}"/>
                </a:ext>
              </a:extLst>
            </p:cNvPr>
            <p:cNvGrpSpPr/>
            <p:nvPr/>
          </p:nvGrpSpPr>
          <p:grpSpPr>
            <a:xfrm>
              <a:off x="5514764" y="2352887"/>
              <a:ext cx="2734722" cy="2162466"/>
              <a:chOff x="5514764" y="2352887"/>
              <a:chExt cx="2734722" cy="2162466"/>
            </a:xfrm>
          </p:grpSpPr>
          <p:sp>
            <p:nvSpPr>
              <p:cNvPr id="52" name="Line 47">
                <a:extLst>
                  <a:ext uri="{FF2B5EF4-FFF2-40B4-BE49-F238E27FC236}">
                    <a16:creationId xmlns:a16="http://schemas.microsoft.com/office/drawing/2014/main" id="{B5625EC3-17CD-4FD4-915B-6B530AE7A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4764" y="3277235"/>
                <a:ext cx="26890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985"/>
              </a:p>
            </p:txBody>
          </p:sp>
          <p:sp>
            <p:nvSpPr>
              <p:cNvPr id="53" name="Text Box 48">
                <a:extLst>
                  <a:ext uri="{FF2B5EF4-FFF2-40B4-BE49-F238E27FC236}">
                    <a16:creationId xmlns:a16="http://schemas.microsoft.com/office/drawing/2014/main" id="{3FFF3D4C-4397-41A9-9B0A-B4DCE2105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7650" y="2689014"/>
                <a:ext cx="381836" cy="397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sv-SE" altLang="zh-CN" sz="1985"/>
                  <a:t>x</a:t>
                </a:r>
                <a:r>
                  <a:rPr lang="sv-SE" altLang="zh-CN" sz="1985" baseline="-25000"/>
                  <a:t>1</a:t>
                </a:r>
                <a:endParaRPr lang="en-US" altLang="zh-TW" sz="1985" baseline="-25000">
                  <a:ea typeface="新細明體" pitchFamily="18" charset="-120"/>
                </a:endParaRPr>
              </a:p>
            </p:txBody>
          </p:sp>
          <p:sp>
            <p:nvSpPr>
              <p:cNvPr id="54" name="Oval 50">
                <a:extLst>
                  <a:ext uri="{FF2B5EF4-FFF2-40B4-BE49-F238E27FC236}">
                    <a16:creationId xmlns:a16="http://schemas.microsoft.com/office/drawing/2014/main" id="{15FA0820-2A1D-4C9F-8167-3E9619F37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5397" y="2352887"/>
                <a:ext cx="420158" cy="42015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985"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55" name="Oval 51">
                <a:extLst>
                  <a:ext uri="{FF2B5EF4-FFF2-40B4-BE49-F238E27FC236}">
                    <a16:creationId xmlns:a16="http://schemas.microsoft.com/office/drawing/2014/main" id="{35391C77-4B36-43C3-98D0-0BE37B51B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5080" y="2352887"/>
                <a:ext cx="420158" cy="42015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985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56" name="Oval 52">
                <a:extLst>
                  <a:ext uri="{FF2B5EF4-FFF2-40B4-BE49-F238E27FC236}">
                    <a16:creationId xmlns:a16="http://schemas.microsoft.com/office/drawing/2014/main" id="{D3143645-3E02-47D2-919A-AAA6DC089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5397" y="3025140"/>
                <a:ext cx="420158" cy="42015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985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57" name="Oval 54">
                <a:extLst>
                  <a:ext uri="{FF2B5EF4-FFF2-40B4-BE49-F238E27FC236}">
                    <a16:creationId xmlns:a16="http://schemas.microsoft.com/office/drawing/2014/main" id="{B2E0818D-C1B0-42AA-8019-54CA51720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5080" y="3025140"/>
                <a:ext cx="420158" cy="42015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985"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58" name="Text Box 55">
                <a:extLst>
                  <a:ext uri="{FF2B5EF4-FFF2-40B4-BE49-F238E27FC236}">
                    <a16:creationId xmlns:a16="http://schemas.microsoft.com/office/drawing/2014/main" id="{2F90CF57-F0E1-41AD-A557-FC0FB3B1B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891" y="4117552"/>
                <a:ext cx="1377749" cy="397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985">
                    <a:ea typeface="新細明體" pitchFamily="18" charset="-120"/>
                  </a:rPr>
                  <a:t>Logical XOR</a:t>
                </a:r>
              </a:p>
            </p:txBody>
          </p:sp>
        </p:grpSp>
      </p:grpSp>
      <p:graphicFrame>
        <p:nvGraphicFramePr>
          <p:cNvPr id="59" name="Group 56">
            <a:extLst>
              <a:ext uri="{FF2B5EF4-FFF2-40B4-BE49-F238E27FC236}">
                <a16:creationId xmlns:a16="http://schemas.microsoft.com/office/drawing/2014/main" id="{6DC4DFD4-1749-4793-B38A-6FA034D5A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42662"/>
              </p:ext>
            </p:extLst>
          </p:nvPr>
        </p:nvGraphicFramePr>
        <p:xfrm>
          <a:off x="5580112" y="1844824"/>
          <a:ext cx="3259728" cy="25209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334003836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74510530"/>
                    </a:ext>
                  </a:extLst>
                </a:gridCol>
                <a:gridCol w="990873">
                  <a:extLst>
                    <a:ext uri="{9D8B030D-6E8A-4147-A177-3AD203B41FA5}">
                      <a16:colId xmlns:a16="http://schemas.microsoft.com/office/drawing/2014/main" val="3297349855"/>
                    </a:ext>
                  </a:extLst>
                </a:gridCol>
              </a:tblGrid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37905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106033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802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8957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46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776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多层网络（神经网络）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036F17A-C01B-4372-BE7E-C3D78B6097F7}"/>
              </a:ext>
            </a:extLst>
          </p:cNvPr>
          <p:cNvGrpSpPr/>
          <p:nvPr/>
        </p:nvGrpSpPr>
        <p:grpSpPr>
          <a:xfrm>
            <a:off x="1777249" y="1700808"/>
            <a:ext cx="4882984" cy="4304679"/>
            <a:chOff x="1981309" y="810453"/>
            <a:chExt cx="5703036" cy="5483066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75010A9F-39FF-46F7-BD7B-C577E5CFD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928" y="836712"/>
              <a:ext cx="3760417" cy="5456807"/>
              <a:chOff x="1536" y="1072"/>
              <a:chExt cx="2148" cy="3117"/>
            </a:xfrm>
          </p:grpSpPr>
          <p:sp>
            <p:nvSpPr>
              <p:cNvPr id="10" name="Oval 4">
                <a:extLst>
                  <a:ext uri="{FF2B5EF4-FFF2-40B4-BE49-F238E27FC236}">
                    <a16:creationId xmlns:a16="http://schemas.microsoft.com/office/drawing/2014/main" id="{E5EF3B25-25BB-4A0A-B2DF-5C1D9489C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0" y="1625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11" name="Oval 5">
                <a:extLst>
                  <a:ext uri="{FF2B5EF4-FFF2-40B4-BE49-F238E27FC236}">
                    <a16:creationId xmlns:a16="http://schemas.microsoft.com/office/drawing/2014/main" id="{94AD8786-E03F-4ABB-96FD-D3203BCD9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1642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12" name="Oval 6">
                <a:extLst>
                  <a:ext uri="{FF2B5EF4-FFF2-40B4-BE49-F238E27FC236}">
                    <a16:creationId xmlns:a16="http://schemas.microsoft.com/office/drawing/2014/main" id="{B18ECC3B-FFBB-497B-8165-D2A15F999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" y="1642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ABF68F7E-9962-45EB-B47C-C70526669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9" y="2432"/>
                <a:ext cx="339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14" name="Oval 8">
                <a:extLst>
                  <a:ext uri="{FF2B5EF4-FFF2-40B4-BE49-F238E27FC236}">
                    <a16:creationId xmlns:a16="http://schemas.microsoft.com/office/drawing/2014/main" id="{5B3F5829-1E61-403D-98F2-CAA590678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" y="2432"/>
                <a:ext cx="340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15" name="Oval 9">
                <a:extLst>
                  <a:ext uri="{FF2B5EF4-FFF2-40B4-BE49-F238E27FC236}">
                    <a16:creationId xmlns:a16="http://schemas.microsoft.com/office/drawing/2014/main" id="{D3589900-72BF-41F8-B3A9-C4FCF76AD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340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16" name="Oval 10">
                <a:extLst>
                  <a:ext uri="{FF2B5EF4-FFF2-40B4-BE49-F238E27FC236}">
                    <a16:creationId xmlns:a16="http://schemas.microsoft.com/office/drawing/2014/main" id="{60C33C1E-4154-4E7C-8B78-069B97C8C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5" y="3288"/>
                <a:ext cx="339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17" name="Oval 11">
                <a:extLst>
                  <a:ext uri="{FF2B5EF4-FFF2-40B4-BE49-F238E27FC236}">
                    <a16:creationId xmlns:a16="http://schemas.microsoft.com/office/drawing/2014/main" id="{BD70710C-E85F-42B9-9D84-B6D8768B4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7" y="3269"/>
                <a:ext cx="339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id="{2140A335-84AD-4526-A9F7-14CFC3171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68" y="2781"/>
                <a:ext cx="320" cy="5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19" name="Line 13">
                <a:extLst>
                  <a:ext uri="{FF2B5EF4-FFF2-40B4-BE49-F238E27FC236}">
                    <a16:creationId xmlns:a16="http://schemas.microsoft.com/office/drawing/2014/main" id="{3F824883-47E1-48E3-BF74-5F48B2701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7" y="2732"/>
                <a:ext cx="303" cy="5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0" name="Line 14">
                <a:extLst>
                  <a:ext uri="{FF2B5EF4-FFF2-40B4-BE49-F238E27FC236}">
                    <a16:creationId xmlns:a16="http://schemas.microsoft.com/office/drawing/2014/main" id="{4166469D-750B-4354-A2A2-1978E7603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58" y="2715"/>
                <a:ext cx="1022" cy="6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1" name="Line 15">
                <a:extLst>
                  <a:ext uri="{FF2B5EF4-FFF2-40B4-BE49-F238E27FC236}">
                    <a16:creationId xmlns:a16="http://schemas.microsoft.com/office/drawing/2014/main" id="{540A7B7B-9FD5-4FBE-B883-05B2808D33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75" y="2714"/>
                <a:ext cx="1020" cy="5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2" name="Line 16">
                <a:extLst>
                  <a:ext uri="{FF2B5EF4-FFF2-40B4-BE49-F238E27FC236}">
                    <a16:creationId xmlns:a16="http://schemas.microsoft.com/office/drawing/2014/main" id="{12AFFF12-D054-49B0-B556-3DEAA73DE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35" y="2765"/>
                <a:ext cx="322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89C154F1-0A00-473C-80CF-01D58E944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9" y="2799"/>
                <a:ext cx="287" cy="4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3DA666DD-36B2-48B2-B7D2-51F7AD6D7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06" y="1943"/>
                <a:ext cx="268" cy="5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5" name="Line 19">
                <a:extLst>
                  <a:ext uri="{FF2B5EF4-FFF2-40B4-BE49-F238E27FC236}">
                    <a16:creationId xmlns:a16="http://schemas.microsoft.com/office/drawing/2014/main" id="{F7A50D18-5BD8-4694-A605-46E9752DF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7" y="1940"/>
                <a:ext cx="787" cy="5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6" name="Line 20">
                <a:extLst>
                  <a:ext uri="{FF2B5EF4-FFF2-40B4-BE49-F238E27FC236}">
                    <a16:creationId xmlns:a16="http://schemas.microsoft.com/office/drawing/2014/main" id="{7C98AABA-EB7C-45F8-9234-7D0FF2798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8" y="1959"/>
                <a:ext cx="1380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7" name="Line 21">
                <a:extLst>
                  <a:ext uri="{FF2B5EF4-FFF2-40B4-BE49-F238E27FC236}">
                    <a16:creationId xmlns:a16="http://schemas.microsoft.com/office/drawing/2014/main" id="{2745594E-A6BC-4DD5-A0DC-BD43759E0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17" y="1905"/>
                <a:ext cx="1342" cy="5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8" name="Line 22">
                <a:extLst>
                  <a:ext uri="{FF2B5EF4-FFF2-40B4-BE49-F238E27FC236}">
                    <a16:creationId xmlns:a16="http://schemas.microsoft.com/office/drawing/2014/main" id="{C325E139-2828-4416-99C3-4D06BE2D6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1" y="1940"/>
                <a:ext cx="197" cy="5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9" name="Line 23">
                <a:extLst>
                  <a:ext uri="{FF2B5EF4-FFF2-40B4-BE49-F238E27FC236}">
                    <a16:creationId xmlns:a16="http://schemas.microsoft.com/office/drawing/2014/main" id="{6BA56408-6D05-450F-9723-2CF968ED0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79" y="1990"/>
                <a:ext cx="734" cy="4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30" name="Line 24">
                <a:extLst>
                  <a:ext uri="{FF2B5EF4-FFF2-40B4-BE49-F238E27FC236}">
                    <a16:creationId xmlns:a16="http://schemas.microsoft.com/office/drawing/2014/main" id="{A70961A0-3A8F-44AA-97DE-241EC549D3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65" y="1960"/>
                <a:ext cx="537" cy="4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31" name="Line 25">
                <a:extLst>
                  <a:ext uri="{FF2B5EF4-FFF2-40B4-BE49-F238E27FC236}">
                    <a16:creationId xmlns:a16="http://schemas.microsoft.com/office/drawing/2014/main" id="{BC2F03B5-74E1-4194-8196-B1C5647B2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0" y="1977"/>
                <a:ext cx="0" cy="4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32" name="Line 26">
                <a:extLst>
                  <a:ext uri="{FF2B5EF4-FFF2-40B4-BE49-F238E27FC236}">
                    <a16:creationId xmlns:a16="http://schemas.microsoft.com/office/drawing/2014/main" id="{F54199B7-2090-4F25-8FE8-28F5D2429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2011"/>
                <a:ext cx="501" cy="4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33" name="Line 27">
                <a:extLst>
                  <a:ext uri="{FF2B5EF4-FFF2-40B4-BE49-F238E27FC236}">
                    <a16:creationId xmlns:a16="http://schemas.microsoft.com/office/drawing/2014/main" id="{3DF72A24-1EAC-44A0-AC2A-9CBB24D75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79" y="3604"/>
                <a:ext cx="0" cy="5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34" name="Line 28">
                <a:extLst>
                  <a:ext uri="{FF2B5EF4-FFF2-40B4-BE49-F238E27FC236}">
                    <a16:creationId xmlns:a16="http://schemas.microsoft.com/office/drawing/2014/main" id="{CBA2B55B-1E67-480C-919A-FCCDD4E88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5" y="3621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35" name="Line 29">
                <a:extLst>
                  <a:ext uri="{FF2B5EF4-FFF2-40B4-BE49-F238E27FC236}">
                    <a16:creationId xmlns:a16="http://schemas.microsoft.com/office/drawing/2014/main" id="{CA521C2C-C02D-4DC4-837E-5C728F725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5" y="1088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36" name="Line 30">
                <a:extLst>
                  <a:ext uri="{FF2B5EF4-FFF2-40B4-BE49-F238E27FC236}">
                    <a16:creationId xmlns:a16="http://schemas.microsoft.com/office/drawing/2014/main" id="{32E9EB73-E176-48B4-8F5C-6BFA356B0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1" y="1072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37" name="Line 31">
                <a:extLst>
                  <a:ext uri="{FF2B5EF4-FFF2-40B4-BE49-F238E27FC236}">
                    <a16:creationId xmlns:a16="http://schemas.microsoft.com/office/drawing/2014/main" id="{EFA4405E-EEFD-489A-BA0D-48C18A4CD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5" y="1072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</p:grpSp>
        <p:sp>
          <p:nvSpPr>
            <p:cNvPr id="38" name="Rectangle 32">
              <a:extLst>
                <a:ext uri="{FF2B5EF4-FFF2-40B4-BE49-F238E27FC236}">
                  <a16:creationId xmlns:a16="http://schemas.microsoft.com/office/drawing/2014/main" id="{BE47B758-BFE3-4726-95C6-ADE04918C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116" y="1744922"/>
              <a:ext cx="1276863" cy="601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38" tIns="50770" rIns="101538" bIns="50770">
              <a:spAutoFit/>
            </a:bodyPr>
            <a:lstStyle/>
            <a:p>
              <a:pPr algn="ctr" eaLnBrk="0" hangingPunct="0"/>
              <a:r>
                <a:rPr lang="zh-CN" altLang="en-US" sz="2400" dirty="0">
                  <a:latin typeface="+mn-ea"/>
                </a:rPr>
                <a:t>输出层</a:t>
              </a:r>
              <a:endParaRPr lang="en-US" altLang="zh-TW" sz="2400" dirty="0">
                <a:latin typeface="+mn-ea"/>
              </a:endParaRPr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F384C2BE-1DAF-4873-B696-DFB6BD43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067" y="4716175"/>
              <a:ext cx="1276863" cy="601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38" tIns="50770" rIns="101538" bIns="50770">
              <a:spAutoFit/>
            </a:bodyPr>
            <a:lstStyle/>
            <a:p>
              <a:pPr algn="ctr" eaLnBrk="0" hangingPunct="0"/>
              <a:r>
                <a:rPr lang="zh-CN" altLang="en-US" sz="2400" dirty="0">
                  <a:latin typeface="+mn-ea"/>
                </a:rPr>
                <a:t>输入层</a:t>
              </a:r>
              <a:endParaRPr lang="en-US" altLang="zh-TW" sz="2400" dirty="0">
                <a:latin typeface="+mn-ea"/>
              </a:endParaRPr>
            </a:p>
          </p:txBody>
        </p:sp>
        <p:sp>
          <p:nvSpPr>
            <p:cNvPr id="40" name="Rectangle 34">
              <a:extLst>
                <a:ext uri="{FF2B5EF4-FFF2-40B4-BE49-F238E27FC236}">
                  <a16:creationId xmlns:a16="http://schemas.microsoft.com/office/drawing/2014/main" id="{3F883465-4757-496E-82AA-F4780CFBB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595" y="3212358"/>
              <a:ext cx="1276863" cy="601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38" tIns="50770" rIns="101538" bIns="50770">
              <a:spAutoFit/>
            </a:bodyPr>
            <a:lstStyle/>
            <a:p>
              <a:pPr algn="ctr" eaLnBrk="0" hangingPunct="0"/>
              <a:r>
                <a:rPr lang="zh-CN" altLang="en-US" sz="2400" dirty="0">
                  <a:latin typeface="+mn-ea"/>
                </a:rPr>
                <a:t>隐藏层</a:t>
              </a:r>
              <a:endParaRPr lang="en-US" altLang="zh-TW" sz="2400" dirty="0">
                <a:latin typeface="+mn-ea"/>
              </a:endParaRPr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id="{DBAB7069-4ECF-4F89-9C0D-5F07FB258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310" y="810453"/>
              <a:ext cx="1625137" cy="601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38" tIns="50770" rIns="101538" bIns="50770">
              <a:spAutoFit/>
            </a:bodyPr>
            <a:lstStyle/>
            <a:p>
              <a:pPr algn="ctr" eaLnBrk="0" hangingPunct="0"/>
              <a:r>
                <a:rPr lang="zh-CN" altLang="en-US" sz="2400" dirty="0">
                  <a:latin typeface="+mn-ea"/>
                </a:rPr>
                <a:t>输出向量</a:t>
              </a:r>
              <a:endParaRPr lang="en-US" altLang="zh-TW" sz="2400" dirty="0">
                <a:latin typeface="+mn-ea"/>
              </a:endParaRPr>
            </a:p>
          </p:txBody>
        </p:sp>
        <p:sp>
          <p:nvSpPr>
            <p:cNvPr id="42" name="Rectangle 36">
              <a:extLst>
                <a:ext uri="{FF2B5EF4-FFF2-40B4-BE49-F238E27FC236}">
                  <a16:creationId xmlns:a16="http://schemas.microsoft.com/office/drawing/2014/main" id="{F250CAF4-7BE0-4AB3-93E7-B5939C409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309" y="5650644"/>
              <a:ext cx="1625136" cy="601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38" tIns="50770" rIns="101538" bIns="50770">
              <a:spAutoFit/>
            </a:bodyPr>
            <a:lstStyle/>
            <a:p>
              <a:pPr algn="ctr" eaLnBrk="0" hangingPunct="0"/>
              <a:r>
                <a:rPr lang="zh-CN" altLang="en-US" sz="2400" dirty="0">
                  <a:latin typeface="+mn-ea"/>
                </a:rPr>
                <a:t>输入向量</a:t>
              </a:r>
              <a:endParaRPr lang="en-US" altLang="zh-TW" sz="2400" i="1" baseline="30000" dirty="0">
                <a:latin typeface="+mn-ea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9FCB1098-2832-4C93-BF63-D9EBF169C910}"/>
              </a:ext>
            </a:extLst>
          </p:cNvPr>
          <p:cNvSpPr txBox="1"/>
          <p:nvPr/>
        </p:nvSpPr>
        <p:spPr>
          <a:xfrm>
            <a:off x="1954573" y="6472582"/>
            <a:ext cx="6615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对于非线性，神经网络通过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激活函数和隐藏函数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让数据可分</a:t>
            </a:r>
            <a:r>
              <a:rPr lang="zh-CN" altLang="en-US" b="1" i="0" kern="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0761-0DAC-4AE9-3283-E19E6559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多层网络（神经网络）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C3C3-7CE0-D5B4-49BA-BC38E287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CN" dirty="0"/>
              <a:t> </a:t>
            </a:r>
            <a:r>
              <a:rPr lang="en-CN" b="1" kern="0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多层神经网络</a:t>
            </a:r>
            <a:r>
              <a:rPr lang="en-US" altLang="zh-CN" b="1" kern="0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(MLP)</a:t>
            </a:r>
            <a:endParaRPr lang="en-CN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</p:txBody>
      </p:sp>
      <p:pic>
        <p:nvPicPr>
          <p:cNvPr id="5" name="Picture 4" descr="A picture containing indoor, equipment&#10;&#10;Description automatically generated">
            <a:extLst>
              <a:ext uri="{FF2B5EF4-FFF2-40B4-BE49-F238E27FC236}">
                <a16:creationId xmlns:a16="http://schemas.microsoft.com/office/drawing/2014/main" id="{2576CB2F-C825-8B03-0D70-CBB3BE510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060848"/>
            <a:ext cx="3240360" cy="45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5" name="Content Placeholder 4" descr="Diagram, text&#10;&#10;Description automatically generated">
            <a:extLst>
              <a:ext uri="{FF2B5EF4-FFF2-40B4-BE49-F238E27FC236}">
                <a16:creationId xmlns:a16="http://schemas.microsoft.com/office/drawing/2014/main" id="{D66560F1-5156-0470-07AB-C00F629F4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8229600" cy="3838989"/>
          </a:xfrm>
        </p:spPr>
      </p:pic>
    </p:spTree>
    <p:extLst>
      <p:ext uri="{BB962C8B-B14F-4D97-AF65-F5344CB8AC3E}">
        <p14:creationId xmlns:p14="http://schemas.microsoft.com/office/powerpoint/2010/main" val="1911520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F107D5C5-877F-5DAD-1459-983DD25B2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63" y="1600200"/>
            <a:ext cx="6810674" cy="4525963"/>
          </a:xfrm>
        </p:spPr>
      </p:pic>
    </p:spTree>
    <p:extLst>
      <p:ext uri="{BB962C8B-B14F-4D97-AF65-F5344CB8AC3E}">
        <p14:creationId xmlns:p14="http://schemas.microsoft.com/office/powerpoint/2010/main" val="2181266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E2103E44-5B25-6ECF-F271-CF586B251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48" y="1340768"/>
            <a:ext cx="6851104" cy="3528391"/>
          </a:xfrm>
        </p:spPr>
      </p:pic>
      <p:pic>
        <p:nvPicPr>
          <p:cNvPr id="9" name="Picture 8" descr="Chart, diagram&#10;&#10;Description automatically generated">
            <a:extLst>
              <a:ext uri="{FF2B5EF4-FFF2-40B4-BE49-F238E27FC236}">
                <a16:creationId xmlns:a16="http://schemas.microsoft.com/office/drawing/2014/main" id="{4F80A0FD-ADDF-3E9C-4E3E-A75343B9F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004724"/>
            <a:ext cx="3024336" cy="93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4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背景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“感知机”一词出自于</a:t>
            </a:r>
            <a:r>
              <a:rPr lang="en-US" altLang="zh-CN" sz="2400" dirty="0"/>
              <a:t>20</a:t>
            </a:r>
            <a:r>
              <a:rPr lang="zh-CN" altLang="en-US" sz="2400" dirty="0"/>
              <a:t>世纪</a:t>
            </a:r>
            <a:r>
              <a:rPr lang="en-US" altLang="zh-CN" sz="2400" dirty="0"/>
              <a:t>50</a:t>
            </a:r>
            <a:r>
              <a:rPr lang="zh-CN" altLang="en-US" sz="2400" dirty="0"/>
              <a:t>年代中期到</a:t>
            </a:r>
            <a:r>
              <a:rPr lang="en-US" altLang="zh-CN" sz="2400" dirty="0"/>
              <a:t>60</a:t>
            </a:r>
            <a:r>
              <a:rPr lang="zh-CN" altLang="en-US" sz="2400" dirty="0"/>
              <a:t>年代中期人们对一种分类学习机模型的称呼，它是属于有关动物和机器学习的仿生学领域中的问题。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1957</a:t>
            </a:r>
            <a:r>
              <a:rPr lang="zh-CN" altLang="en-US" sz="2400" dirty="0"/>
              <a:t>年由</a:t>
            </a:r>
            <a:r>
              <a:rPr lang="en-US" altLang="zh-CN" sz="2400" dirty="0"/>
              <a:t>Rosenblatt</a:t>
            </a:r>
            <a:r>
              <a:rPr lang="zh-CN" altLang="en-US" sz="2400" dirty="0"/>
              <a:t>在康奈尔航空实验室提出，是神经网络与支持向量机的基础。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当时的一些研究者认为感知机是一种学习机的强有力模型，后来发现估计过高了，但发展感知机的一些相关概念仍然沿用下来。</a:t>
            </a:r>
            <a:r>
              <a:rPr lang="en-US" altLang="zh-CN" sz="2400" dirty="0"/>
              <a:t>1969</a:t>
            </a:r>
            <a:r>
              <a:rPr lang="zh-CN" altLang="en-US" sz="2400" dirty="0"/>
              <a:t>年，</a:t>
            </a:r>
            <a:r>
              <a:rPr lang="en-US" altLang="zh-CN" sz="2400" dirty="0"/>
              <a:t>Minsky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Papert</a:t>
            </a:r>
            <a:r>
              <a:rPr lang="zh-CN" altLang="en-US" sz="2400" dirty="0"/>
              <a:t>发表了</a:t>
            </a:r>
            <a:r>
              <a:rPr lang="en-US" altLang="zh-CN" sz="2400" dirty="0"/>
              <a:t>《</a:t>
            </a:r>
            <a:r>
              <a:rPr lang="zh-CN" altLang="en-US" sz="2400" dirty="0"/>
              <a:t>感知机</a:t>
            </a:r>
            <a:r>
              <a:rPr lang="en-US" altLang="zh-CN" sz="2400" dirty="0"/>
              <a:t>》</a:t>
            </a:r>
            <a:r>
              <a:rPr lang="zh-CN" altLang="en-US" sz="2400" dirty="0"/>
              <a:t>，感知机的功能和处理能力受到了限制。</a:t>
            </a:r>
          </a:p>
          <a:p>
            <a:endParaRPr lang="en-US" altLang="zh-CN" sz="2400" dirty="0"/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60887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529EAEBA-AF53-FB13-BCF0-BE1BF83BD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8796"/>
            <a:ext cx="8229600" cy="4288771"/>
          </a:xfrm>
        </p:spPr>
      </p:pic>
    </p:spTree>
    <p:extLst>
      <p:ext uri="{BB962C8B-B14F-4D97-AF65-F5344CB8AC3E}">
        <p14:creationId xmlns:p14="http://schemas.microsoft.com/office/powerpoint/2010/main" val="4023657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48D625D4-B515-F21A-7287-39EDCAAE3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0" y="1600200"/>
            <a:ext cx="7256559" cy="4525963"/>
          </a:xfrm>
        </p:spPr>
      </p:pic>
    </p:spTree>
    <p:extLst>
      <p:ext uri="{BB962C8B-B14F-4D97-AF65-F5344CB8AC3E}">
        <p14:creationId xmlns:p14="http://schemas.microsoft.com/office/powerpoint/2010/main" val="1478873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6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8E2C28F8-09DA-8C20-0413-AE806E869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36" y="1600200"/>
            <a:ext cx="7115927" cy="4525963"/>
          </a:xfrm>
        </p:spPr>
      </p:pic>
    </p:spTree>
    <p:extLst>
      <p:ext uri="{BB962C8B-B14F-4D97-AF65-F5344CB8AC3E}">
        <p14:creationId xmlns:p14="http://schemas.microsoft.com/office/powerpoint/2010/main" val="2857422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8F3E9429-EFC7-2728-C1D6-B99EA7AFF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54" y="1600200"/>
            <a:ext cx="6556691" cy="4525963"/>
          </a:xfrm>
        </p:spPr>
      </p:pic>
    </p:spTree>
    <p:extLst>
      <p:ext uri="{BB962C8B-B14F-4D97-AF65-F5344CB8AC3E}">
        <p14:creationId xmlns:p14="http://schemas.microsoft.com/office/powerpoint/2010/main" val="2141861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D514E019-A87C-6EE7-7680-2017C49DA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01" y="1600200"/>
            <a:ext cx="6107798" cy="4525963"/>
          </a:xfrm>
        </p:spPr>
      </p:pic>
    </p:spTree>
    <p:extLst>
      <p:ext uri="{BB962C8B-B14F-4D97-AF65-F5344CB8AC3E}">
        <p14:creationId xmlns:p14="http://schemas.microsoft.com/office/powerpoint/2010/main" val="2403971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7F1109A0-C64C-9CC9-EF28-CB8E4280A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07" y="1600200"/>
            <a:ext cx="6763186" cy="4525963"/>
          </a:xfrm>
        </p:spPr>
      </p:pic>
    </p:spTree>
    <p:extLst>
      <p:ext uri="{BB962C8B-B14F-4D97-AF65-F5344CB8AC3E}">
        <p14:creationId xmlns:p14="http://schemas.microsoft.com/office/powerpoint/2010/main" val="3396907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0B8E1A53-F576-E895-351D-1103CF595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6752"/>
            <a:ext cx="7499176" cy="3512544"/>
          </a:xfr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9D686AF-6719-D560-D529-D6399DC60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36073"/>
            <a:ext cx="7772400" cy="167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23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426A7DB-934B-46D6-AD06-822DABB340AD}"/>
              </a:ext>
            </a:extLst>
          </p:cNvPr>
          <p:cNvSpPr txBox="1"/>
          <p:nvPr/>
        </p:nvSpPr>
        <p:spPr>
          <a:xfrm>
            <a:off x="3347864" y="2924944"/>
            <a:ext cx="17819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0" i="0" dirty="0">
                <a:solidFill>
                  <a:srgbClr val="002060"/>
                </a:solidFill>
                <a:effectLst/>
                <a:latin typeface="+mj-lt"/>
              </a:rPr>
              <a:t>Q&amp;A</a:t>
            </a:r>
            <a:r>
              <a:rPr lang="en-US" altLang="zh-CN" sz="6000" dirty="0">
                <a:solidFill>
                  <a:srgbClr val="002060"/>
                </a:solidFill>
                <a:latin typeface="+mj-lt"/>
              </a:rPr>
              <a:t>?</a:t>
            </a:r>
            <a:endParaRPr lang="zh-CN" altLang="en-US" sz="60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79566-EB99-4275-BFC0-26E08AAE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43" y="193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/>
              <a:t>神经元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042CBAA-7808-44D5-B691-1993B59EA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6" y="1108185"/>
            <a:ext cx="6742402" cy="3625684"/>
          </a:xfr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605A222-C295-4DE7-90E6-C59D69CF6A75}"/>
              </a:ext>
            </a:extLst>
          </p:cNvPr>
          <p:cNvGrpSpPr/>
          <p:nvPr/>
        </p:nvGrpSpPr>
        <p:grpSpPr>
          <a:xfrm>
            <a:off x="2267744" y="1378198"/>
            <a:ext cx="1512168" cy="537152"/>
            <a:chOff x="2514600" y="1700808"/>
            <a:chExt cx="1512168" cy="53715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0F00F5-B7DA-4DC0-AB4B-7197EA70E4EE}"/>
                </a:ext>
              </a:extLst>
            </p:cNvPr>
            <p:cNvSpPr/>
            <p:nvPr/>
          </p:nvSpPr>
          <p:spPr>
            <a:xfrm>
              <a:off x="2514600" y="1700808"/>
              <a:ext cx="1512168" cy="5371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</a:rPr>
                <a:t>输入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07838A1-C41C-43A3-80DD-33774F99288D}"/>
                </a:ext>
              </a:extLst>
            </p:cNvPr>
            <p:cNvCxnSpPr/>
            <p:nvPr/>
          </p:nvCxnSpPr>
          <p:spPr>
            <a:xfrm flipH="1">
              <a:off x="2557318" y="2085560"/>
              <a:ext cx="3048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9337B09-77F0-4404-94A2-B6B0B4F703AA}"/>
              </a:ext>
            </a:extLst>
          </p:cNvPr>
          <p:cNvGrpSpPr/>
          <p:nvPr/>
        </p:nvGrpSpPr>
        <p:grpSpPr>
          <a:xfrm>
            <a:off x="3131840" y="3789040"/>
            <a:ext cx="1600200" cy="693425"/>
            <a:chOff x="6804248" y="4061173"/>
            <a:chExt cx="1600200" cy="83744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F29B61E-0F56-4C97-8915-E4DE75AFCB0B}"/>
                </a:ext>
              </a:extLst>
            </p:cNvPr>
            <p:cNvSpPr/>
            <p:nvPr/>
          </p:nvSpPr>
          <p:spPr>
            <a:xfrm>
              <a:off x="6804248" y="4293096"/>
              <a:ext cx="1600200" cy="6055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</a:rPr>
                <a:t>输出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83A7908-6C6B-43F5-B232-DCA8BA338D95}"/>
                </a:ext>
              </a:extLst>
            </p:cNvPr>
            <p:cNvCxnSpPr/>
            <p:nvPr/>
          </p:nvCxnSpPr>
          <p:spPr>
            <a:xfrm flipV="1">
              <a:off x="7586163" y="4061173"/>
              <a:ext cx="0" cy="457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C6BDDF03-06CE-4A1F-8E2B-CE9A3BF00ADD}"/>
              </a:ext>
            </a:extLst>
          </p:cNvPr>
          <p:cNvSpPr txBox="1"/>
          <p:nvPr/>
        </p:nvSpPr>
        <p:spPr>
          <a:xfrm>
            <a:off x="565057" y="4792009"/>
            <a:ext cx="80138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树突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它有大量的分支，多达</a:t>
            </a:r>
            <a:r>
              <a:rPr lang="en-US" altLang="zh-CN" sz="1800" dirty="0"/>
              <a:t>10</a:t>
            </a:r>
            <a:r>
              <a:rPr lang="en-US" altLang="zh-CN" sz="1800" baseline="30000" dirty="0"/>
              <a:t>3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个，接收来自其他神经元的信号。</a:t>
            </a:r>
          </a:p>
          <a:p>
            <a:pPr algn="l"/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轴突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用于输出信号。轴突也有分支，并与多个神经元相连。</a:t>
            </a:r>
          </a:p>
          <a:p>
            <a:pPr algn="l"/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突触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连接一个神经元与另一个神经元，通常通过化学或电接触传递信号给下一个神经元。</a:t>
            </a:r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3385FF"/>
                </a:solidFill>
                <a:effectLst/>
                <a:latin typeface="Arial" panose="020B0604020202020204" pitchFamily="34" charset="0"/>
              </a:rPr>
              <a:t>神经元之间的信号传递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：兴奋或抑制状态。</a:t>
            </a:r>
          </a:p>
          <a:p>
            <a:pPr algn="l"/>
            <a:endParaRPr lang="zh-CN" altLang="en-US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3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感知机</a:t>
            </a:r>
            <a:r>
              <a:rPr lang="en-US" altLang="zh-CN" sz="3200" dirty="0"/>
              <a:t>(Perception )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+mj-lt"/>
              </a:rPr>
              <a:t>感知机思想：在二维就是找到一条直线，在三维或者更高维就是找到一个超平面，将所有二元类别分开。找不到这条直线或超平面就是类别线性不可分，感知机不适合该数据分类。使用感知机最大前提就是</a:t>
            </a:r>
            <a:r>
              <a:rPr lang="zh-CN" altLang="en-US" sz="2400" dirty="0">
                <a:solidFill>
                  <a:srgbClr val="FF0000"/>
                </a:solidFill>
                <a:latin typeface="+mj-lt"/>
              </a:rPr>
              <a:t>数据线性可分</a:t>
            </a:r>
            <a:r>
              <a:rPr lang="zh-CN" altLang="en-US" sz="2400" dirty="0">
                <a:latin typeface="+mj-lt"/>
              </a:rPr>
              <a:t>。</a:t>
            </a:r>
            <a:endParaRPr lang="en-US" altLang="zh-CN" sz="24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+mj-lt"/>
              </a:rPr>
              <a:t>输入为实例的特征向量，输出为实例的类别，取</a:t>
            </a:r>
            <a:r>
              <a:rPr kumimoji="1" lang="en-US" altLang="zh-CN" sz="2400" dirty="0">
                <a:latin typeface="+mj-lt"/>
              </a:rPr>
              <a:t>+1</a:t>
            </a:r>
            <a:r>
              <a:rPr kumimoji="1" lang="zh-CN" altLang="en-US" sz="2400" dirty="0">
                <a:latin typeface="+mj-lt"/>
              </a:rPr>
              <a:t>和</a:t>
            </a:r>
            <a:r>
              <a:rPr kumimoji="1" lang="en-US" altLang="zh-CN" sz="2400" dirty="0">
                <a:latin typeface="+mj-lt"/>
              </a:rPr>
              <a:t>-1</a:t>
            </a:r>
            <a:r>
              <a:rPr kumimoji="1" lang="zh-CN" altLang="en-US" sz="2400" dirty="0">
                <a:latin typeface="+mj-lt"/>
              </a:rPr>
              <a:t>；</a:t>
            </a:r>
            <a:endParaRPr kumimoji="1" lang="en-US" altLang="zh-CN" sz="24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+mj-lt"/>
              </a:rPr>
              <a:t>感知机对应于输入空间中将实例划分为正负两类的分离超平面，属于判别模型</a:t>
            </a:r>
            <a:r>
              <a:rPr kumimoji="1" lang="zh-CN" altLang="zh-CN" sz="2400" dirty="0">
                <a:latin typeface="+mj-lt"/>
              </a:rPr>
              <a:t>；</a:t>
            </a:r>
            <a:endParaRPr kumimoji="1" lang="en-US" altLang="zh-CN" sz="2400" dirty="0">
              <a:latin typeface="+mj-lt"/>
            </a:endParaRPr>
          </a:p>
          <a:p>
            <a:pPr algn="l">
              <a:lnSpc>
                <a:spcPct val="120000"/>
              </a:lnSpc>
            </a:pPr>
            <a:r>
              <a:rPr kumimoji="1" lang="zh-CN" altLang="en-US" sz="2400" dirty="0">
                <a:latin typeface="+mj-lt"/>
              </a:rPr>
              <a:t>策略：导入基于误分类的损失函数</a:t>
            </a:r>
            <a:endParaRPr lang="en-US" altLang="zh-CN" sz="2400" dirty="0">
              <a:latin typeface="+mj-lt"/>
            </a:endParaRPr>
          </a:p>
          <a:p>
            <a:pPr marL="0" indent="0">
              <a:buNone/>
            </a:pPr>
            <a:endParaRPr lang="en-US" altLang="zh-C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423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感知机模型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线性输出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</a:t>
            </a:r>
            <a:r>
              <a:rPr lang="en-US" altLang="zh-CN" sz="2400" dirty="0"/>
              <a:t>scores</a:t>
            </a:r>
            <a:r>
              <a:rPr lang="zh-CN" altLang="en-US" sz="2400" dirty="0"/>
              <a:t>判断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线性感知机模型由线性得分计算和阈值比较两个过程组成，最后根据比较结果判断样本属于正类还是负类。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13" name="Picture 4" descr="这里写图片描述">
            <a:extLst>
              <a:ext uri="{FF2B5EF4-FFF2-40B4-BE49-F238E27FC236}">
                <a16:creationId xmlns:a16="http://schemas.microsoft.com/office/drawing/2014/main" id="{DFC2C01A-1628-40EF-9A86-F5119DE8C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836712"/>
            <a:ext cx="3353826" cy="171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F8A2C93-49D5-43B1-A623-57C4956FB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44" y="2982373"/>
            <a:ext cx="2199581" cy="8076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CB3CCE2-13F9-4D3C-8937-BAA63BBC7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04" y="4187754"/>
            <a:ext cx="3528392" cy="10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2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感知机模型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假设输入空间</a:t>
            </a:r>
            <a:r>
              <a:rPr lang="en-US" altLang="zh-CN" sz="2400" dirty="0"/>
              <a:t>(</a:t>
            </a:r>
            <a:r>
              <a:rPr lang="zh-CN" altLang="en-US" sz="2400" dirty="0"/>
              <a:t>特征空间</a:t>
            </a:r>
            <a:r>
              <a:rPr lang="en-US" altLang="zh-CN" sz="2400" dirty="0"/>
              <a:t>)</a:t>
            </a:r>
            <a:r>
              <a:rPr lang="zh-CN" altLang="en-US" sz="2400" dirty="0"/>
              <a:t>是                ，输出空间是</a:t>
            </a:r>
          </a:p>
          <a:p>
            <a:r>
              <a:rPr lang="zh-CN" altLang="en-US" sz="2400" dirty="0"/>
              <a:t>输入      	表示实例的特征向量，对应于输入空间（特征空间）的点，输出          表示实例的类别，由输入空间到输出空间的函数：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称为感知机，</a:t>
            </a:r>
            <a:endParaRPr lang="en-US" altLang="zh-CN" sz="2400" dirty="0"/>
          </a:p>
          <a:p>
            <a:r>
              <a:rPr lang="zh-CN" altLang="en-US" sz="2400" dirty="0"/>
              <a:t>模型参数：</a:t>
            </a:r>
            <a:r>
              <a:rPr lang="en-US" altLang="zh-CN" sz="2400" dirty="0"/>
              <a:t>w</a:t>
            </a:r>
            <a:r>
              <a:rPr lang="zh-CN" altLang="en-US" sz="2400" dirty="0"/>
              <a:t>  </a:t>
            </a:r>
            <a:r>
              <a:rPr lang="en-US" altLang="zh-CN" sz="2400" dirty="0"/>
              <a:t>x</a:t>
            </a:r>
            <a:r>
              <a:rPr lang="zh-CN" altLang="en-US" sz="2400" dirty="0"/>
              <a:t>，内积，权值向量，偏置，</a:t>
            </a:r>
            <a:endParaRPr lang="en-US" altLang="zh-CN" sz="2400" dirty="0"/>
          </a:p>
          <a:p>
            <a:r>
              <a:rPr lang="zh-CN" altLang="en-US" sz="2400" dirty="0"/>
              <a:t>符号函数：</a:t>
            </a:r>
            <a:endParaRPr lang="en-US" altLang="zh-CN" sz="2400" dirty="0"/>
          </a:p>
          <a:p>
            <a:endParaRPr lang="zh-CN" altLang="en-US" sz="2400" dirty="0"/>
          </a:p>
          <a:p>
            <a:endParaRPr lang="en-US" altLang="zh-CN" sz="2400" dirty="0"/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82D931-68E0-4F3E-B24A-65A671BBD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048789"/>
            <a:ext cx="969990" cy="3111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00AD15-C08C-456D-AD59-6DC77208D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1098455"/>
            <a:ext cx="1338502" cy="2880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A870FD0-8A6D-40B0-B6F1-178314518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1528775"/>
            <a:ext cx="864096" cy="2160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2CF186E-1623-41A0-B306-10244DD93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359" y="1956762"/>
            <a:ext cx="648072" cy="2387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7CD32E4-8B0A-4EE0-9CD8-4548D355A7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776" y="2844411"/>
            <a:ext cx="3481795" cy="4320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7810324-D14D-4BDF-A639-DEBF6B1EC5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9792" y="4760952"/>
            <a:ext cx="3461412" cy="9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6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感知机模型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感知机几何解释：</a:t>
            </a:r>
            <a:endParaRPr kumimoji="1" lang="en-US" altLang="zh-CN" sz="2400" dirty="0"/>
          </a:p>
          <a:p>
            <a:r>
              <a:rPr kumimoji="1" lang="zh-CN" altLang="en-US" sz="2400" dirty="0"/>
              <a:t>线性方程：</a:t>
            </a:r>
            <a:endParaRPr kumimoji="1" lang="en-US" altLang="zh-CN" sz="2400" dirty="0"/>
          </a:p>
          <a:p>
            <a:r>
              <a:rPr kumimoji="1" lang="zh-CN" altLang="en-US" sz="2400" dirty="0"/>
              <a:t>对应于超平面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w</a:t>
            </a:r>
            <a:r>
              <a:rPr kumimoji="1" lang="zh-CN" altLang="en-US" sz="2400" dirty="0"/>
              <a:t>为法向量，</a:t>
            </a:r>
            <a:r>
              <a:rPr kumimoji="1" lang="en-US" altLang="zh-CN" sz="2400" dirty="0"/>
              <a:t>b</a:t>
            </a:r>
            <a:r>
              <a:rPr kumimoji="1" lang="zh-CN" altLang="en-US" sz="2400" dirty="0"/>
              <a:t>截距，分离正、负类：</a:t>
            </a:r>
            <a:endParaRPr kumimoji="1" lang="en-US" altLang="zh-CN" sz="2400" dirty="0"/>
          </a:p>
          <a:p>
            <a:r>
              <a:rPr kumimoji="1" lang="zh-CN" altLang="en-US" sz="2400" dirty="0"/>
              <a:t>分离超平面：</a:t>
            </a:r>
            <a:endParaRPr kumimoji="1" lang="en-US" altLang="zh-CN" sz="2400" dirty="0"/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CDD936-4A50-410A-BF8A-97EEC4094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068960"/>
            <a:ext cx="4032448" cy="300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8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感知机原理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基本原理就是</a:t>
            </a:r>
            <a:r>
              <a:rPr lang="zh-CN" altLang="en-US" sz="2400" dirty="0">
                <a:solidFill>
                  <a:srgbClr val="FF0000"/>
                </a:solidFill>
              </a:rPr>
              <a:t>逐点修正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）在超平面上随意取一条分类面，统计分类错误的点；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）随机对某个错误点进行修正，即变换直线的位置，使该错误点得以修正；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）再随机选择一个错误点进行纠正，分类面不断变化，直到所有的点都完全分类正确了，就得到了最佳的分类面。</a:t>
            </a: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9948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8545</TotalTime>
  <Words>1422</Words>
  <Application>Microsoft Macintosh PowerPoint</Application>
  <PresentationFormat>On-screen Show (4:3)</PresentationFormat>
  <Paragraphs>278</Paragraphs>
  <Slides>37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仿宋</vt:lpstr>
      <vt:lpstr>新細明體</vt:lpstr>
      <vt:lpstr>宋体</vt:lpstr>
      <vt:lpstr>Arial</vt:lpstr>
      <vt:lpstr>Calibri</vt:lpstr>
      <vt:lpstr>Garamond</vt:lpstr>
      <vt:lpstr>Symbol</vt:lpstr>
      <vt:lpstr>Tahoma</vt:lpstr>
      <vt:lpstr>Verdana</vt:lpstr>
      <vt:lpstr>Wingdings</vt:lpstr>
      <vt:lpstr>Office 主题</vt:lpstr>
      <vt:lpstr>感知机</vt:lpstr>
      <vt:lpstr>提纲</vt:lpstr>
      <vt:lpstr>背景</vt:lpstr>
      <vt:lpstr>神经元</vt:lpstr>
      <vt:lpstr>感知机(Perception )</vt:lpstr>
      <vt:lpstr>感知机模型</vt:lpstr>
      <vt:lpstr>感知机模型</vt:lpstr>
      <vt:lpstr>感知机模型</vt:lpstr>
      <vt:lpstr>感知机原理</vt:lpstr>
      <vt:lpstr>感知机原理</vt:lpstr>
      <vt:lpstr>感知机原理</vt:lpstr>
      <vt:lpstr>感知机损失函数</vt:lpstr>
      <vt:lpstr>感知机损失函数</vt:lpstr>
      <vt:lpstr>感知机学习</vt:lpstr>
      <vt:lpstr>感知机算法</vt:lpstr>
      <vt:lpstr>感知机算法</vt:lpstr>
      <vt:lpstr>PowerPoint Presentation</vt:lpstr>
      <vt:lpstr>感知机流程</vt:lpstr>
      <vt:lpstr>多分类感知机</vt:lpstr>
      <vt:lpstr>多分类感知机</vt:lpstr>
      <vt:lpstr>多分类感知机</vt:lpstr>
      <vt:lpstr>线性可分</vt:lpstr>
      <vt:lpstr>线性可分</vt:lpstr>
      <vt:lpstr>线性可分</vt:lpstr>
      <vt:lpstr>多层网络（神经网络）</vt:lpstr>
      <vt:lpstr>多层网络（神经网络）</vt:lpstr>
      <vt:lpstr>BP学习算法</vt:lpstr>
      <vt:lpstr>BP学习算法</vt:lpstr>
      <vt:lpstr>BP学习算法</vt:lpstr>
      <vt:lpstr>BP学习算法</vt:lpstr>
      <vt:lpstr>BP学习算法</vt:lpstr>
      <vt:lpstr>BP学习算法</vt:lpstr>
      <vt:lpstr>BP学习算法</vt:lpstr>
      <vt:lpstr>BP学习算法</vt:lpstr>
      <vt:lpstr>BP学习算法</vt:lpstr>
      <vt:lpstr>BP学习算法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Microsoft Office User</cp:lastModifiedBy>
  <cp:revision>228</cp:revision>
  <cp:lastPrinted>2018-09-10T04:26:47Z</cp:lastPrinted>
  <dcterms:created xsi:type="dcterms:W3CDTF">2017-08-16T13:23:05Z</dcterms:created>
  <dcterms:modified xsi:type="dcterms:W3CDTF">2022-10-21T03:59:20Z</dcterms:modified>
</cp:coreProperties>
</file>