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heme/themeOverride2.xml" ContentType="application/vnd.openxmlformats-officedocument.themeOverr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theme/themeOverride3.xml" ContentType="application/vnd.openxmlformats-officedocument.themeOverr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theme/themeOverride4.xml" ContentType="application/vnd.openxmlformats-officedocument.themeOverr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1"/>
  </p:notesMasterIdLst>
  <p:sldIdLst>
    <p:sldId id="473" r:id="rId2"/>
    <p:sldId id="257" r:id="rId3"/>
    <p:sldId id="258" r:id="rId4"/>
    <p:sldId id="259" r:id="rId5"/>
    <p:sldId id="260" r:id="rId6"/>
    <p:sldId id="261" r:id="rId7"/>
    <p:sldId id="262" r:id="rId8"/>
    <p:sldId id="263" r:id="rId9"/>
    <p:sldId id="264" r:id="rId10"/>
    <p:sldId id="265" r:id="rId11"/>
    <p:sldId id="266" r:id="rId12"/>
    <p:sldId id="399" r:id="rId13"/>
    <p:sldId id="485" r:id="rId14"/>
    <p:sldId id="486" r:id="rId15"/>
    <p:sldId id="487" r:id="rId16"/>
    <p:sldId id="488" r:id="rId17"/>
    <p:sldId id="267" r:id="rId18"/>
    <p:sldId id="489" r:id="rId19"/>
    <p:sldId id="490" r:id="rId20"/>
    <p:sldId id="491" r:id="rId21"/>
    <p:sldId id="492" r:id="rId22"/>
    <p:sldId id="269" r:id="rId23"/>
    <p:sldId id="270" r:id="rId24"/>
    <p:sldId id="400" r:id="rId25"/>
    <p:sldId id="271" r:id="rId26"/>
    <p:sldId id="272" r:id="rId27"/>
    <p:sldId id="401" r:id="rId28"/>
    <p:sldId id="402" r:id="rId29"/>
    <p:sldId id="403" r:id="rId30"/>
    <p:sldId id="273" r:id="rId31"/>
    <p:sldId id="274" r:id="rId32"/>
    <p:sldId id="275" r:id="rId33"/>
    <p:sldId id="276" r:id="rId34"/>
    <p:sldId id="419" r:id="rId35"/>
    <p:sldId id="277" r:id="rId36"/>
    <p:sldId id="278" r:id="rId37"/>
    <p:sldId id="420" r:id="rId38"/>
    <p:sldId id="279" r:id="rId39"/>
    <p:sldId id="280" r:id="rId40"/>
    <p:sldId id="281" r:id="rId41"/>
    <p:sldId id="282" r:id="rId42"/>
    <p:sldId id="283" r:id="rId43"/>
    <p:sldId id="284" r:id="rId44"/>
    <p:sldId id="285" r:id="rId45"/>
    <p:sldId id="421" r:id="rId46"/>
    <p:sldId id="422" r:id="rId47"/>
    <p:sldId id="505" r:id="rId48"/>
    <p:sldId id="424" r:id="rId49"/>
    <p:sldId id="425" r:id="rId50"/>
    <p:sldId id="426" r:id="rId51"/>
    <p:sldId id="506" r:id="rId52"/>
    <p:sldId id="428" r:id="rId53"/>
    <p:sldId id="507" r:id="rId54"/>
    <p:sldId id="430" r:id="rId55"/>
    <p:sldId id="508" r:id="rId56"/>
    <p:sldId id="432" r:id="rId57"/>
    <p:sldId id="509" r:id="rId58"/>
    <p:sldId id="434" r:id="rId59"/>
    <p:sldId id="510" r:id="rId60"/>
    <p:sldId id="436" r:id="rId61"/>
    <p:sldId id="437" r:id="rId62"/>
    <p:sldId id="438" r:id="rId63"/>
    <p:sldId id="287" r:id="rId64"/>
    <p:sldId id="288" r:id="rId65"/>
    <p:sldId id="289" r:id="rId66"/>
    <p:sldId id="290" r:id="rId67"/>
    <p:sldId id="291" r:id="rId68"/>
    <p:sldId id="292" r:id="rId69"/>
    <p:sldId id="459" r:id="rId70"/>
    <p:sldId id="460" r:id="rId71"/>
    <p:sldId id="461" r:id="rId72"/>
    <p:sldId id="294" r:id="rId73"/>
    <p:sldId id="353" r:id="rId74"/>
    <p:sldId id="463" r:id="rId75"/>
    <p:sldId id="464" r:id="rId76"/>
    <p:sldId id="465" r:id="rId77"/>
    <p:sldId id="466" r:id="rId78"/>
    <p:sldId id="467" r:id="rId79"/>
    <p:sldId id="468" r:id="rId80"/>
    <p:sldId id="462" r:id="rId81"/>
    <p:sldId id="469" r:id="rId82"/>
    <p:sldId id="470" r:id="rId83"/>
    <p:sldId id="511" r:id="rId84"/>
    <p:sldId id="512" r:id="rId85"/>
    <p:sldId id="513" r:id="rId86"/>
    <p:sldId id="514" r:id="rId87"/>
    <p:sldId id="515" r:id="rId88"/>
    <p:sldId id="516" r:id="rId89"/>
    <p:sldId id="517" r:id="rId90"/>
    <p:sldId id="518" r:id="rId91"/>
    <p:sldId id="519" r:id="rId92"/>
    <p:sldId id="520" r:id="rId93"/>
    <p:sldId id="521" r:id="rId94"/>
    <p:sldId id="522" r:id="rId95"/>
    <p:sldId id="523" r:id="rId96"/>
    <p:sldId id="524" r:id="rId97"/>
    <p:sldId id="525" r:id="rId98"/>
    <p:sldId id="526" r:id="rId99"/>
    <p:sldId id="527" r:id="rId100"/>
    <p:sldId id="528" r:id="rId101"/>
    <p:sldId id="529" r:id="rId102"/>
    <p:sldId id="530" r:id="rId103"/>
    <p:sldId id="531" r:id="rId104"/>
    <p:sldId id="532" r:id="rId105"/>
    <p:sldId id="533" r:id="rId106"/>
    <p:sldId id="534" r:id="rId107"/>
    <p:sldId id="535" r:id="rId108"/>
    <p:sldId id="536" r:id="rId109"/>
    <p:sldId id="537" r:id="rId110"/>
    <p:sldId id="538" r:id="rId111"/>
    <p:sldId id="539" r:id="rId112"/>
    <p:sldId id="540" r:id="rId113"/>
    <p:sldId id="541" r:id="rId114"/>
    <p:sldId id="542" r:id="rId115"/>
    <p:sldId id="543" r:id="rId116"/>
    <p:sldId id="544" r:id="rId117"/>
    <p:sldId id="545" r:id="rId118"/>
    <p:sldId id="546" r:id="rId119"/>
    <p:sldId id="547" r:id="rId120"/>
    <p:sldId id="548" r:id="rId121"/>
    <p:sldId id="549" r:id="rId122"/>
    <p:sldId id="550" r:id="rId123"/>
    <p:sldId id="551" r:id="rId124"/>
    <p:sldId id="552" r:id="rId125"/>
    <p:sldId id="553" r:id="rId126"/>
    <p:sldId id="554" r:id="rId127"/>
    <p:sldId id="555" r:id="rId128"/>
    <p:sldId id="556" r:id="rId129"/>
    <p:sldId id="557" r:id="rId1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654" autoAdjust="0"/>
    <p:restoredTop sz="85595" autoAdjust="0"/>
  </p:normalViewPr>
  <p:slideViewPr>
    <p:cSldViewPr>
      <p:cViewPr varScale="1">
        <p:scale>
          <a:sx n="48" d="100"/>
          <a:sy n="48" d="100"/>
        </p:scale>
        <p:origin x="-121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047BB75-8467-45BE-9BA0-108D8042E4A1}" type="datetimeFigureOut">
              <a:rPr lang="en-US"/>
              <a:pPr>
                <a:defRPr/>
              </a:pPr>
              <a:t>10/1/2013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C8E022D-DA0E-4C2B-99D6-61AC1E9CD59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p:spPr>
      </p:sp>
      <p:sp>
        <p:nvSpPr>
          <p:cNvPr id="143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62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5D2ECE-815F-4AE3-B035-44B4B921FBB7}" type="slidenum">
              <a:rPr lang="en-US" smtClean="0"/>
              <a:pPr fontAlgn="base">
                <a:spcBef>
                  <a:spcPct val="0"/>
                </a:spcBef>
                <a:spcAft>
                  <a:spcPct val="0"/>
                </a:spcAft>
                <a:defRPr/>
              </a:pPr>
              <a:t>84</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p:spPr>
      </p:sp>
      <p:sp>
        <p:nvSpPr>
          <p:cNvPr id="152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26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1E3839-E6E5-4C8C-87E6-08CFD1CFCFBE}" type="slidenum">
              <a:rPr lang="en-US" smtClean="0"/>
              <a:pPr fontAlgn="base">
                <a:spcBef>
                  <a:spcPct val="0"/>
                </a:spcBef>
                <a:spcAft>
                  <a:spcPct val="0"/>
                </a:spcAft>
                <a:defRPr/>
              </a:pPr>
              <a:t>94</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46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3BB9D2-FE5A-4429-8C56-025F879AD2E7}" type="slidenum">
              <a:rPr lang="en-US" smtClean="0"/>
              <a:pPr fontAlgn="base">
                <a:spcBef>
                  <a:spcPct val="0"/>
                </a:spcBef>
                <a:spcAft>
                  <a:spcPct val="0"/>
                </a:spcAft>
                <a:defRPr/>
              </a:pPr>
              <a:t>96</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p:spPr>
      </p:sp>
      <p:sp>
        <p:nvSpPr>
          <p:cNvPr id="154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77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F247E7-A09F-4252-9F30-B11F37B09314}" type="slidenum">
              <a:rPr lang="en-US" smtClean="0"/>
              <a:pPr fontAlgn="base">
                <a:spcBef>
                  <a:spcPct val="0"/>
                </a:spcBef>
                <a:spcAft>
                  <a:spcPct val="0"/>
                </a:spcAft>
                <a:defRPr/>
              </a:pPr>
              <a:t>99</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98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5DF37CB-EA78-4DCD-992D-3E5DFE09B199}" type="slidenum">
              <a:rPr lang="en-US" smtClean="0"/>
              <a:pPr fontAlgn="base">
                <a:spcBef>
                  <a:spcPct val="0"/>
                </a:spcBef>
                <a:spcAft>
                  <a:spcPct val="0"/>
                </a:spcAft>
                <a:defRPr/>
              </a:pPr>
              <a:t>100</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p:spPr>
      </p:sp>
      <p:sp>
        <p:nvSpPr>
          <p:cNvPr id="156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08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A2D24B-43FC-4A0B-AC76-456107E85366}" type="slidenum">
              <a:rPr lang="en-US" smtClean="0"/>
              <a:pPr fontAlgn="base">
                <a:spcBef>
                  <a:spcPct val="0"/>
                </a:spcBef>
                <a:spcAft>
                  <a:spcPct val="0"/>
                </a:spcAft>
                <a:defRPr/>
              </a:pPr>
              <a:t>101</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90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6EB203-6905-4065-84DC-C31841F8B5BA}" type="slidenum">
              <a:rPr lang="en-US" smtClean="0"/>
              <a:pPr fontAlgn="base">
                <a:spcBef>
                  <a:spcPct val="0"/>
                </a:spcBef>
                <a:spcAft>
                  <a:spcPct val="0"/>
                </a:spcAft>
                <a:defRPr/>
              </a:pPr>
              <a:t>102</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p:spPr>
      </p:sp>
      <p:sp>
        <p:nvSpPr>
          <p:cNvPr id="158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10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3359C3-D5F0-4567-9369-AC1D633DCD1D}" type="slidenum">
              <a:rPr lang="en-US" smtClean="0"/>
              <a:pPr fontAlgn="base">
                <a:spcBef>
                  <a:spcPct val="0"/>
                </a:spcBef>
                <a:spcAft>
                  <a:spcPct val="0"/>
                </a:spcAft>
                <a:defRPr/>
              </a:pPr>
              <a:t>103</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p:spPr>
      </p:sp>
      <p:sp>
        <p:nvSpPr>
          <p:cNvPr id="159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2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A4527D-F510-4B4A-8B8D-F4195370ADEA}" type="slidenum">
              <a:rPr lang="en-US" smtClean="0"/>
              <a:pPr fontAlgn="base">
                <a:spcBef>
                  <a:spcPct val="0"/>
                </a:spcBef>
                <a:spcAft>
                  <a:spcPct val="0"/>
                </a:spcAft>
                <a:defRPr/>
              </a:pPr>
              <a:t>104</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p:spPr>
      </p:sp>
      <p:sp>
        <p:nvSpPr>
          <p:cNvPr id="160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4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A1805D-2502-4881-95F0-0AF45101F473}" type="slidenum">
              <a:rPr lang="en-US" smtClean="0"/>
              <a:pPr fontAlgn="base">
                <a:spcBef>
                  <a:spcPct val="0"/>
                </a:spcBef>
                <a:spcAft>
                  <a:spcPct val="0"/>
                </a:spcAft>
                <a:defRPr/>
              </a:pPr>
              <a:t>105</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p:spPr>
      </p:sp>
      <p:sp>
        <p:nvSpPr>
          <p:cNvPr id="161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5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9F95D64-D754-4C0E-9305-33A06330A48F}" type="slidenum">
              <a:rPr lang="en-US" smtClean="0"/>
              <a:pPr fontAlgn="base">
                <a:spcBef>
                  <a:spcPct val="0"/>
                </a:spcBef>
                <a:spcAft>
                  <a:spcPct val="0"/>
                </a:spcAft>
                <a:defRPr/>
              </a:pPr>
              <a:t>106</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p:spPr>
      </p:sp>
      <p:sp>
        <p:nvSpPr>
          <p:cNvPr id="144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83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9CE9A6-2EBE-4BE9-997A-0B9D3E9EA5C5}" type="slidenum">
              <a:rPr lang="en-US" smtClean="0"/>
              <a:pPr fontAlgn="base">
                <a:spcBef>
                  <a:spcPct val="0"/>
                </a:spcBef>
                <a:spcAft>
                  <a:spcPct val="0"/>
                </a:spcAft>
                <a:defRPr/>
              </a:pPr>
              <a:t>85</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p:spPr>
      </p:sp>
      <p:sp>
        <p:nvSpPr>
          <p:cNvPr id="162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6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F08C37E-7AA1-4BEF-9AF7-11A23E463F70}" type="slidenum">
              <a:rPr lang="en-US" smtClean="0"/>
              <a:pPr fontAlgn="base">
                <a:spcBef>
                  <a:spcPct val="0"/>
                </a:spcBef>
                <a:spcAft>
                  <a:spcPct val="0"/>
                </a:spcAft>
                <a:defRPr/>
              </a:pPr>
              <a:t>107</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p:spPr>
      </p:sp>
      <p:sp>
        <p:nvSpPr>
          <p:cNvPr id="163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8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DFD1394-B26B-44E7-A5B3-B9AA83D03C32}" type="slidenum">
              <a:rPr lang="en-US" smtClean="0"/>
              <a:pPr fontAlgn="base">
                <a:spcBef>
                  <a:spcPct val="0"/>
                </a:spcBef>
                <a:spcAft>
                  <a:spcPct val="0"/>
                </a:spcAft>
                <a:defRPr/>
              </a:pPr>
              <a:t>111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p:spPr>
      </p:sp>
      <p:sp>
        <p:nvSpPr>
          <p:cNvPr id="164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1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815C0BF-109F-4205-9E9A-15454F5A12A6}" type="slidenum">
              <a:rPr lang="en-US" smtClean="0"/>
              <a:pPr fontAlgn="base">
                <a:spcBef>
                  <a:spcPct val="0"/>
                </a:spcBef>
                <a:spcAft>
                  <a:spcPct val="0"/>
                </a:spcAft>
                <a:defRPr/>
              </a:pPr>
              <a:t>113</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p:spPr>
      </p:sp>
      <p:sp>
        <p:nvSpPr>
          <p:cNvPr id="165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2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DBA255-E24E-4B3C-AC68-0EB425606BC6}" type="slidenum">
              <a:rPr lang="en-US" smtClean="0"/>
              <a:pPr fontAlgn="base">
                <a:spcBef>
                  <a:spcPct val="0"/>
                </a:spcBef>
                <a:spcAft>
                  <a:spcPct val="0"/>
                </a:spcAft>
                <a:defRPr/>
              </a:pPr>
              <a:t>114</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p:spPr>
      </p:sp>
      <p:sp>
        <p:nvSpPr>
          <p:cNvPr id="166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4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4DB4B4-0CB8-4067-8EBA-3DFB294C645C}" type="slidenum">
              <a:rPr lang="en-US" smtClean="0"/>
              <a:pPr fontAlgn="base">
                <a:spcBef>
                  <a:spcPct val="0"/>
                </a:spcBef>
                <a:spcAft>
                  <a:spcPct val="0"/>
                </a:spcAft>
                <a:defRPr/>
              </a:pPr>
              <a:t>116</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p:spPr>
      </p:sp>
      <p:sp>
        <p:nvSpPr>
          <p:cNvPr id="167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8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77B7FC-D4B9-4898-A325-76D7C5F55B31}" type="slidenum">
              <a:rPr lang="en-US" smtClean="0"/>
              <a:pPr fontAlgn="base">
                <a:spcBef>
                  <a:spcPct val="0"/>
                </a:spcBef>
                <a:spcAft>
                  <a:spcPct val="0"/>
                </a:spcAft>
                <a:defRPr/>
              </a:pPr>
              <a:t>118</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p:spPr>
      </p:sp>
      <p:sp>
        <p:nvSpPr>
          <p:cNvPr id="168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D12CEE-E084-4295-8E03-0D7C86C45773}" type="slidenum">
              <a:rPr lang="en-US" smtClean="0"/>
              <a:pPr fontAlgn="base">
                <a:spcBef>
                  <a:spcPct val="0"/>
                </a:spcBef>
                <a:spcAft>
                  <a:spcPct val="0"/>
                </a:spcAft>
                <a:defRPr/>
              </a:pPr>
              <a:t>121</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p:spPr>
      </p:sp>
      <p:sp>
        <p:nvSpPr>
          <p:cNvPr id="169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7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31D679-C905-4D8A-9E6F-0A5BBF5EF22A}" type="slidenum">
              <a:rPr lang="en-US" smtClean="0"/>
              <a:pPr fontAlgn="base">
                <a:spcBef>
                  <a:spcPct val="0"/>
                </a:spcBef>
                <a:spcAft>
                  <a:spcPct val="0"/>
                </a:spcAft>
                <a:defRPr/>
              </a:pPr>
              <a:t>125</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p:spPr>
      </p:sp>
      <p:sp>
        <p:nvSpPr>
          <p:cNvPr id="171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8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55D60DF-C447-40DC-8F5D-AE320A1783A2}" type="slidenum">
              <a:rPr lang="en-US" smtClean="0"/>
              <a:pPr fontAlgn="base">
                <a:spcBef>
                  <a:spcPct val="0"/>
                </a:spcBef>
                <a:spcAft>
                  <a:spcPct val="0"/>
                </a:spcAft>
                <a:defRPr/>
              </a:pPr>
              <a:t>126</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p:spPr>
      </p:sp>
      <p:sp>
        <p:nvSpPr>
          <p:cNvPr id="172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2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31CFC6-5095-44AD-A3F4-77F163B26AB8}" type="slidenum">
              <a:rPr lang="en-US" smtClean="0"/>
              <a:pPr fontAlgn="base">
                <a:spcBef>
                  <a:spcPct val="0"/>
                </a:spcBef>
                <a:spcAft>
                  <a:spcPct val="0"/>
                </a:spcAft>
                <a:defRPr/>
              </a:pPr>
              <a:t>127</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p:spPr>
      </p:sp>
      <p:sp>
        <p:nvSpPr>
          <p:cNvPr id="145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03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33A17B-B45D-4DC6-BB31-D111827AC235}" type="slidenum">
              <a:rPr lang="en-US" smtClean="0"/>
              <a:pPr fontAlgn="base">
                <a:spcBef>
                  <a:spcPct val="0"/>
                </a:spcBef>
                <a:spcAft>
                  <a:spcPct val="0"/>
                </a:spcAft>
                <a:defRPr/>
              </a:pPr>
              <a:t>86</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p:spPr>
      </p:sp>
      <p:sp>
        <p:nvSpPr>
          <p:cNvPr id="173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5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55FA26-D7F5-4187-B71A-A46A41D54082}" type="slidenum">
              <a:rPr lang="en-US" smtClean="0"/>
              <a:pPr fontAlgn="base">
                <a:spcBef>
                  <a:spcPct val="0"/>
                </a:spcBef>
                <a:spcAft>
                  <a:spcPct val="0"/>
                </a:spcAft>
                <a:defRPr/>
              </a:pPr>
              <a:t>128</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p:spPr>
      </p:sp>
      <p:sp>
        <p:nvSpPr>
          <p:cNvPr id="1464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24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6FE2C2-36E9-454C-A637-F7EC7E929A50}" type="slidenum">
              <a:rPr lang="en-US" smtClean="0"/>
              <a:pPr fontAlgn="base">
                <a:spcBef>
                  <a:spcPct val="0"/>
                </a:spcBef>
                <a:spcAft>
                  <a:spcPct val="0"/>
                </a:spcAft>
                <a:defRPr/>
              </a:pPr>
              <a:t>87</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p:spPr>
      </p:sp>
      <p:sp>
        <p:nvSpPr>
          <p:cNvPr id="147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34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7C5C3BA-E715-4771-BA45-743560C6A9A8}" type="slidenum">
              <a:rPr lang="en-US" smtClean="0"/>
              <a:pPr fontAlgn="base">
                <a:spcBef>
                  <a:spcPct val="0"/>
                </a:spcBef>
                <a:spcAft>
                  <a:spcPct val="0"/>
                </a:spcAft>
                <a:defRPr/>
              </a:pPr>
              <a:t>88</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p:spPr>
      </p:sp>
      <p:sp>
        <p:nvSpPr>
          <p:cNvPr id="1484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E240BF-002C-4DFC-971A-71E6F1303D06}" type="slidenum">
              <a:rPr lang="en-US" smtClean="0"/>
              <a:pPr fontAlgn="base">
                <a:spcBef>
                  <a:spcPct val="0"/>
                </a:spcBef>
                <a:spcAft>
                  <a:spcPct val="0"/>
                </a:spcAft>
                <a:defRPr/>
              </a:pPr>
              <a:t>89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p:spPr>
      </p:sp>
      <p:sp>
        <p:nvSpPr>
          <p:cNvPr id="149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D85AD2A-FD3D-433D-AC9A-99C78251BA4D}" type="slidenum">
              <a:rPr lang="en-US" smtClean="0"/>
              <a:pPr fontAlgn="base">
                <a:spcBef>
                  <a:spcPct val="0"/>
                </a:spcBef>
                <a:spcAft>
                  <a:spcPct val="0"/>
                </a:spcAft>
                <a:defRPr/>
              </a:pPr>
              <a:t>90</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p:spPr>
      </p:sp>
      <p:sp>
        <p:nvSpPr>
          <p:cNvPr id="150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617F3A-8B28-42E6-8E64-6653226547D0}" type="slidenum">
              <a:rPr lang="en-US" smtClean="0"/>
              <a:pPr fontAlgn="base">
                <a:spcBef>
                  <a:spcPct val="0"/>
                </a:spcBef>
                <a:spcAft>
                  <a:spcPct val="0"/>
                </a:spcAft>
                <a:defRPr/>
              </a:pPr>
              <a:t>91</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p:spPr>
      </p:sp>
      <p:sp>
        <p:nvSpPr>
          <p:cNvPr id="151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571AEF-0810-45A9-9C35-21A4B2CAFE0E}" type="slidenum">
              <a:rPr lang="en-US" smtClean="0"/>
              <a:pPr fontAlgn="base">
                <a:spcBef>
                  <a:spcPct val="0"/>
                </a:spcBef>
                <a:spcAft>
                  <a:spcPct val="0"/>
                </a:spcAft>
                <a:defRPr/>
              </a:pPr>
              <a:t>92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Freeform 6"/>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Action Button: Forward or Next 10">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2" name="Date Placeholder 29"/>
          <p:cNvSpPr>
            <a:spLocks noGrp="1"/>
          </p:cNvSpPr>
          <p:nvPr>
            <p:ph type="dt" sz="half" idx="10"/>
          </p:nvPr>
        </p:nvSpPr>
        <p:spPr/>
        <p:txBody>
          <a:bodyPr/>
          <a:lstStyle>
            <a:lvl1pPr>
              <a:defRPr>
                <a:solidFill>
                  <a:srgbClr val="FFFFFF"/>
                </a:solidFill>
              </a:defRPr>
            </a:lvl1pPr>
            <a:extLst/>
          </a:lstStyle>
          <a:p>
            <a:pPr>
              <a:defRPr/>
            </a:pPr>
            <a:fld id="{3940659D-D07C-44BF-8821-9AD38F76B38D}" type="datetime1">
              <a:rPr lang="en-US"/>
              <a:pPr>
                <a:defRPr/>
              </a:pPr>
              <a:t>10/1/2013</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extLst/>
          </a:lstStyle>
          <a:p>
            <a:pPr>
              <a:defRPr/>
            </a:pPr>
            <a:fld id="{B1824974-A3D4-4AE9-ADF0-5029B89ED921}" type="slidenum">
              <a:rPr lang="en-US"/>
              <a:pPr>
                <a:defRPr/>
              </a:pPr>
              <a:t>‹#›</a:t>
            </a:fld>
            <a:endParaRPr lang="en-US"/>
          </a:p>
        </p:txBody>
      </p:sp>
      <p:sp>
        <p:nvSpPr>
          <p:cNvPr id="14" name="Footer Placeholder 18"/>
          <p:cNvSpPr>
            <a:spLocks noGrp="1"/>
          </p:cNvSpPr>
          <p:nvPr>
            <p:ph type="ftr" sz="quarter" idx="12"/>
          </p:nvPr>
        </p:nvSpPr>
        <p:spPr>
          <a:xfrm>
            <a:off x="2743200" y="6408738"/>
            <a:ext cx="3987800" cy="365125"/>
          </a:xfrm>
        </p:spPr>
        <p:txBody>
          <a:bodyPr/>
          <a:lstStyle>
            <a:lvl1pPr>
              <a:defRPr>
                <a:solidFill>
                  <a:schemeClr val="accent1">
                    <a:tint val="20000"/>
                  </a:schemeClr>
                </a:solidFill>
              </a:defRPr>
            </a:lvl1pPr>
            <a:extLst/>
          </a:lstStyle>
          <a:p>
            <a:pPr>
              <a:defRPr/>
            </a:pPr>
            <a:r>
              <a:rPr lang="en-US"/>
              <a:t>© Copyright 1992-2014 by Pearson Education, Inc.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8890E00-35F7-43DA-B44E-3C81A6056235}" type="datetime1">
              <a:rPr lang="en-US"/>
              <a:pPr>
                <a:defRPr/>
              </a:pPr>
              <a:t>10/1/2013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 Copyright 1992-2014 by Pearson Education, Inc. All Rights Reserved.</a:t>
            </a:r>
          </a:p>
        </p:txBody>
      </p:sp>
      <p:sp>
        <p:nvSpPr>
          <p:cNvPr id="6" name="Slide Number Placeholder 17"/>
          <p:cNvSpPr>
            <a:spLocks noGrp="1"/>
          </p:cNvSpPr>
          <p:nvPr>
            <p:ph type="sldNum" sz="quarter" idx="12"/>
          </p:nvPr>
        </p:nvSpPr>
        <p:spPr/>
        <p:txBody>
          <a:bodyPr/>
          <a:lstStyle>
            <a:lvl1pPr>
              <a:defRPr/>
            </a:lvl1pPr>
          </a:lstStyle>
          <a:p>
            <a:pPr>
              <a:defRPr/>
            </a:pPr>
            <a:fld id="{A34C55E8-A3A6-4099-A47F-75D865CE654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6DE6319-04EB-4075-AB7F-BA513499F0B9}" type="datetime1">
              <a:rPr lang="en-US"/>
              <a:pPr>
                <a:defRPr/>
              </a:pPr>
              <a:t>10/1/2013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 Copyright 1992-2014 by Pearson Education, Inc. All Rights Reserved.</a:t>
            </a:r>
          </a:p>
        </p:txBody>
      </p:sp>
      <p:sp>
        <p:nvSpPr>
          <p:cNvPr id="6" name="Slide Number Placeholder 17"/>
          <p:cNvSpPr>
            <a:spLocks noGrp="1"/>
          </p:cNvSpPr>
          <p:nvPr>
            <p:ph type="sldNum" sz="quarter" idx="12"/>
          </p:nvPr>
        </p:nvSpPr>
        <p:spPr/>
        <p:txBody>
          <a:bodyPr/>
          <a:lstStyle>
            <a:lvl1pPr>
              <a:defRPr/>
            </a:lvl1pPr>
          </a:lstStyle>
          <a:p>
            <a:pPr>
              <a:defRPr/>
            </a:pPr>
            <a:fld id="{3566508D-06E7-476B-9E04-F7A25B9808D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85748D1-8E97-4E6E-AB27-DCFE797BAEE1}" type="datetime1">
              <a:rPr lang="en-US"/>
              <a:pPr>
                <a:defRPr/>
              </a:pPr>
              <a:t>10/1/2013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 Copyright 1992-2014 by Pearson Education, Inc. All Rights Reserved.</a:t>
            </a:r>
          </a:p>
        </p:txBody>
      </p:sp>
      <p:sp>
        <p:nvSpPr>
          <p:cNvPr id="6" name="Slide Number Placeholder 17"/>
          <p:cNvSpPr>
            <a:spLocks noGrp="1"/>
          </p:cNvSpPr>
          <p:nvPr>
            <p:ph type="sldNum" sz="quarter" idx="12"/>
          </p:nvPr>
        </p:nvSpPr>
        <p:spPr/>
        <p:txBody>
          <a:bodyPr/>
          <a:lstStyle>
            <a:lvl1pPr>
              <a:defRPr/>
            </a:lvl1pPr>
          </a:lstStyle>
          <a:p>
            <a:pPr>
              <a:defRPr/>
            </a:pPr>
            <a:fld id="{ACF93125-963D-4B86-9E73-FEE77CB7481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ction Button: Back or Previous 3">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5" name="Action Button: Forward or Next 4">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6" name="Date Placeholder 3"/>
          <p:cNvSpPr>
            <a:spLocks noGrp="1"/>
          </p:cNvSpPr>
          <p:nvPr>
            <p:ph type="dt" sz="half" idx="10"/>
          </p:nvPr>
        </p:nvSpPr>
        <p:spPr/>
        <p:txBody>
          <a:bodyPr/>
          <a:lstStyle>
            <a:lvl1pPr>
              <a:defRPr/>
            </a:lvl1pPr>
            <a:extLst/>
          </a:lstStyle>
          <a:p>
            <a:pPr>
              <a:defRPr/>
            </a:pPr>
            <a:fld id="{4291233B-256F-4563-BBAC-5531384D39F8}" type="datetime1">
              <a:rPr lang="en-US"/>
              <a:pPr>
                <a:defRPr/>
              </a:pPr>
              <a:t>10/1/2013</a:t>
            </a:fld>
            <a:endParaRPr lang="en-US"/>
          </a:p>
        </p:txBody>
      </p:sp>
      <p:sp>
        <p:nvSpPr>
          <p:cNvPr id="8" name="Footer Placeholder 4"/>
          <p:cNvSpPr>
            <a:spLocks noGrp="1"/>
          </p:cNvSpPr>
          <p:nvPr>
            <p:ph type="ftr" sz="quarter" idx="11"/>
          </p:nvPr>
        </p:nvSpPr>
        <p:spPr>
          <a:xfrm>
            <a:off x="4114800" y="6408738"/>
            <a:ext cx="2616200" cy="365125"/>
          </a:xfrm>
        </p:spPr>
        <p:txBody>
          <a:bodyPr/>
          <a:lstStyle>
            <a:lvl1pPr>
              <a:defRPr/>
            </a:lvl1pPr>
            <a:extLst/>
          </a:lstStyle>
          <a:p>
            <a:pPr>
              <a:defRPr/>
            </a:pPr>
            <a:r>
              <a:rPr lang="en-US"/>
              <a:t>© Copyright 1992-2014 by Pearson Education, Inc. All Rights Reserved.</a:t>
            </a:r>
          </a:p>
        </p:txBody>
      </p:sp>
      <p:sp>
        <p:nvSpPr>
          <p:cNvPr id="9" name="Slide Number Placeholder 5"/>
          <p:cNvSpPr>
            <a:spLocks noGrp="1"/>
          </p:cNvSpPr>
          <p:nvPr>
            <p:ph type="sldNum" sz="quarter" idx="12"/>
          </p:nvPr>
        </p:nvSpPr>
        <p:spPr/>
        <p:txBody>
          <a:bodyPr/>
          <a:lstStyle>
            <a:lvl1pPr>
              <a:defRPr/>
            </a:lvl1pPr>
            <a:extLst/>
          </a:lstStyle>
          <a:p>
            <a:pPr>
              <a:defRPr/>
            </a:pPr>
            <a:fld id="{2751CEB6-56C0-4C27-AA1B-2B8EB82B363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FA330553-EF57-418C-B583-B7478BFE877A}" type="datetime1">
              <a:rPr lang="en-US"/>
              <a:pPr>
                <a:defRPr/>
              </a:pPr>
              <a:t>10/1/2013</a:t>
            </a:fld>
            <a:endParaRPr lang="en-US"/>
          </a:p>
        </p:txBody>
      </p:sp>
      <p:sp>
        <p:nvSpPr>
          <p:cNvPr id="7" name="Footer Placeholder 4"/>
          <p:cNvSpPr>
            <a:spLocks noGrp="1"/>
          </p:cNvSpPr>
          <p:nvPr>
            <p:ph type="ftr" sz="quarter" idx="11"/>
          </p:nvPr>
        </p:nvSpPr>
        <p:spPr/>
        <p:txBody>
          <a:bodyPr/>
          <a:lstStyle>
            <a:lvl1pPr>
              <a:defRPr/>
            </a:lvl1pPr>
            <a:extLst/>
          </a:lstStyle>
          <a:p>
            <a:pPr>
              <a:defRPr/>
            </a:pPr>
            <a:r>
              <a:rPr lang="en-US"/>
              <a:t>© Copyright 1992-2014 by Pearson Education, Inc. All Rights Reserved.</a:t>
            </a:r>
          </a:p>
        </p:txBody>
      </p:sp>
      <p:sp>
        <p:nvSpPr>
          <p:cNvPr id="8" name="Slide Number Placeholder 5"/>
          <p:cNvSpPr>
            <a:spLocks noGrp="1"/>
          </p:cNvSpPr>
          <p:nvPr>
            <p:ph type="sldNum" sz="quarter" idx="12"/>
          </p:nvPr>
        </p:nvSpPr>
        <p:spPr/>
        <p:txBody>
          <a:bodyPr/>
          <a:lstStyle>
            <a:lvl1pPr>
              <a:defRPr/>
            </a:lvl1pPr>
            <a:extLst/>
          </a:lstStyle>
          <a:p>
            <a:pPr>
              <a:defRPr/>
            </a:pPr>
            <a:fld id="{7007828E-C3A9-4ED1-AA19-7B1B4D41C0F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94243435-75A1-42F8-BABB-B74BA1A93535}" type="datetime1">
              <a:rPr lang="en-US"/>
              <a:pPr>
                <a:defRPr/>
              </a:pPr>
              <a:t>10/1/2013</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 Copyright 1992-2014 by Pearson Education, Inc. All Rights Reserved.</a:t>
            </a:r>
          </a:p>
        </p:txBody>
      </p:sp>
      <p:sp>
        <p:nvSpPr>
          <p:cNvPr id="7" name="Slide Number Placeholder 6"/>
          <p:cNvSpPr>
            <a:spLocks noGrp="1"/>
          </p:cNvSpPr>
          <p:nvPr>
            <p:ph type="sldNum" sz="quarter" idx="12"/>
          </p:nvPr>
        </p:nvSpPr>
        <p:spPr/>
        <p:txBody>
          <a:bodyPr/>
          <a:lstStyle>
            <a:lvl1pPr>
              <a:defRPr/>
            </a:lvl1pPr>
            <a:extLst/>
          </a:lstStyle>
          <a:p>
            <a:pPr>
              <a:defRPr/>
            </a:pPr>
            <a:fld id="{EE6440B9-5C55-4ABC-B78D-7585EA57D6F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52825697-EBC6-44D5-97EC-0D9148240D02}" type="datetime1">
              <a:rPr lang="en-US"/>
              <a:pPr>
                <a:defRPr/>
              </a:pPr>
              <a:t>10/1/2013</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t>© Copyright 1992-2014 by Pearson Education, Inc. All Rights Reserved.</a:t>
            </a:r>
          </a:p>
        </p:txBody>
      </p:sp>
      <p:sp>
        <p:nvSpPr>
          <p:cNvPr id="9" name="Slide Number Placeholder 8"/>
          <p:cNvSpPr>
            <a:spLocks noGrp="1"/>
          </p:cNvSpPr>
          <p:nvPr>
            <p:ph type="sldNum" sz="quarter" idx="12"/>
          </p:nvPr>
        </p:nvSpPr>
        <p:spPr/>
        <p:txBody>
          <a:bodyPr/>
          <a:lstStyle>
            <a:lvl1pPr>
              <a:defRPr/>
            </a:lvl1pPr>
            <a:extLst/>
          </a:lstStyle>
          <a:p>
            <a:pPr>
              <a:defRPr/>
            </a:pPr>
            <a:fld id="{7157E5E2-4BFB-415D-B5B5-67F881A9B10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0C156805-75CE-4FC3-A44B-FA7B87D715CC}" type="datetime1">
              <a:rPr lang="en-US"/>
              <a:pPr>
                <a:defRPr/>
              </a:pPr>
              <a:t>10/1/2013</a:t>
            </a:fld>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a:t>© Copyright 1992-2014 by Pearson Education, Inc. All Rights Reserved.</a:t>
            </a:r>
          </a:p>
        </p:txBody>
      </p:sp>
      <p:sp>
        <p:nvSpPr>
          <p:cNvPr id="5" name="Slide Number Placeholder 4"/>
          <p:cNvSpPr>
            <a:spLocks noGrp="1"/>
          </p:cNvSpPr>
          <p:nvPr>
            <p:ph type="sldNum" sz="quarter" idx="12"/>
          </p:nvPr>
        </p:nvSpPr>
        <p:spPr/>
        <p:txBody>
          <a:bodyPr/>
          <a:lstStyle>
            <a:lvl1pPr>
              <a:defRPr/>
            </a:lvl1pPr>
            <a:extLst/>
          </a:lstStyle>
          <a:p>
            <a:pPr>
              <a:defRPr/>
            </a:pPr>
            <a:fld id="{EA86700B-DDD2-4EB5-ACDA-37D26451622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8714F56-A58B-434C-853F-97E5F45E1062}" type="datetime1">
              <a:rPr lang="en-US"/>
              <a:pPr>
                <a:defRPr/>
              </a:pPr>
              <a:t>10/1/2013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 Copyright 1992-2014 by Pearson Education, Inc. All Rights Reserved.</a:t>
            </a:r>
          </a:p>
        </p:txBody>
      </p:sp>
      <p:sp>
        <p:nvSpPr>
          <p:cNvPr id="4" name="Slide Number Placeholder 17"/>
          <p:cNvSpPr>
            <a:spLocks noGrp="1"/>
          </p:cNvSpPr>
          <p:nvPr>
            <p:ph type="sldNum" sz="quarter" idx="12"/>
          </p:nvPr>
        </p:nvSpPr>
        <p:spPr/>
        <p:txBody>
          <a:bodyPr/>
          <a:lstStyle>
            <a:lvl1pPr>
              <a:defRPr/>
            </a:lvl1pPr>
          </a:lstStyle>
          <a:p>
            <a:pPr>
              <a:defRPr/>
            </a:pPr>
            <a:fld id="{7F185AE9-7BF2-4ECE-9757-8B60E1AFB39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extLst/>
          </a:lstStyle>
          <a:p>
            <a:pPr>
              <a:defRPr/>
            </a:pPr>
            <a:fld id="{8EBFCFA3-C8CD-4B7D-8390-5899F86FFFF3}" type="datetime1">
              <a:rPr lang="en-US"/>
              <a:pPr>
                <a:defRPr/>
              </a:pPr>
              <a:t>10/1/2013</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 Copyright 1992-2014 by Pearson Education, Inc. All Rights Reserved.</a:t>
            </a:r>
          </a:p>
        </p:txBody>
      </p:sp>
      <p:sp>
        <p:nvSpPr>
          <p:cNvPr id="7" name="Slide Number Placeholder 6"/>
          <p:cNvSpPr>
            <a:spLocks noGrp="1"/>
          </p:cNvSpPr>
          <p:nvPr>
            <p:ph type="sldNum" sz="quarter" idx="12"/>
          </p:nvPr>
        </p:nvSpPr>
        <p:spPr/>
        <p:txBody>
          <a:bodyPr/>
          <a:lstStyle>
            <a:lvl1pPr>
              <a:defRPr/>
            </a:lvl1pPr>
            <a:extLst/>
          </a:lstStyle>
          <a:p>
            <a:pPr>
              <a:defRPr/>
            </a:pPr>
            <a:fld id="{4BD16F73-5D52-4557-B2C3-3322BD3D1FD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Freeform 5"/>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223491F8-4789-412E-9EE2-BA59EF120FD0}" type="datetime1">
              <a:rPr lang="en-US"/>
              <a:pPr>
                <a:defRPr/>
              </a:pPr>
              <a:t>10/1/2013</a:t>
            </a:fld>
            <a:endParaRPr lang="en-US"/>
          </a:p>
        </p:txBody>
      </p:sp>
      <p:sp>
        <p:nvSpPr>
          <p:cNvPr id="12" name="Footer Placeholder 5"/>
          <p:cNvSpPr>
            <a:spLocks noGrp="1"/>
          </p:cNvSpPr>
          <p:nvPr>
            <p:ph type="ftr" sz="quarter" idx="11"/>
          </p:nvPr>
        </p:nvSpPr>
        <p:spPr>
          <a:xfrm>
            <a:off x="4379913" y="6408738"/>
            <a:ext cx="2351087" cy="365125"/>
          </a:xfrm>
        </p:spPr>
        <p:txBody>
          <a:bodyPr/>
          <a:lstStyle>
            <a:lvl1pPr>
              <a:defRPr>
                <a:solidFill>
                  <a:schemeClr val="tx1"/>
                </a:solidFill>
              </a:defRPr>
            </a:lvl1pPr>
            <a:extLst/>
          </a:lstStyle>
          <a:p>
            <a:pPr>
              <a:defRPr/>
            </a:pPr>
            <a:r>
              <a:rPr lang="en-US"/>
              <a:t>© Copyright 1992-2014 by Pearson Education, Inc. All Rights Reserved.</a:t>
            </a:r>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1CC94FCE-1936-430D-AE5B-6254976ED31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extLst/>
          </a:lstStyle>
          <a:p>
            <a:pPr>
              <a:defRPr/>
            </a:pPr>
            <a:fld id="{25D5E87F-A8DF-4247-8DB2-7D05ED671215}" type="datetime1">
              <a:rPr lang="en-US"/>
              <a:pPr>
                <a:defRPr/>
              </a:pPr>
              <a:t>10/1/2013</a:t>
            </a:fld>
            <a:endParaRPr lang="en-US"/>
          </a:p>
        </p:txBody>
      </p:sp>
      <p:sp>
        <p:nvSpPr>
          <p:cNvPr id="22" name="Footer Placeholder 21"/>
          <p:cNvSpPr>
            <a:spLocks noGrp="1"/>
          </p:cNvSpPr>
          <p:nvPr>
            <p:ph type="ftr" sz="quarter" idx="3"/>
          </p:nvPr>
        </p:nvSpPr>
        <p:spPr>
          <a:xfrm>
            <a:off x="3962400" y="6408738"/>
            <a:ext cx="2768600"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r>
              <a:rPr lang="en-US"/>
              <a:t>© Copyright 1992-2014 by Pearson Education, Inc. All Rights Reserved.</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cs typeface="+mn-cs"/>
              </a:defRPr>
            </a:lvl1pPr>
            <a:extLst/>
          </a:lstStyle>
          <a:p>
            <a:pPr>
              <a:defRPr/>
            </a:pPr>
            <a:fld id="{93239CB4-4163-4D2D-91C3-B1FB116FEBE4}" type="slidenum">
              <a:rPr lang="en-US"/>
              <a:pPr>
                <a:defRPr/>
              </a:pPr>
              <a:t>‹#›</a:t>
            </a:fld>
            <a:endParaRPr lang="en-US"/>
          </a:p>
        </p:txBody>
      </p:sp>
      <p:sp>
        <p:nvSpPr>
          <p:cNvPr id="11" name="Action Button: Back or Previous 10">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16" name="Action Button: Forward or Next 15">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82" r:id="rId7"/>
    <p:sldLayoutId id="2147483792" r:id="rId8"/>
    <p:sldLayoutId id="2147483793" r:id="rId9"/>
    <p:sldLayoutId id="2147483783" r:id="rId10"/>
    <p:sldLayoutId id="2147483784" r:id="rId11"/>
    <p:sldLayoutId id="2147483785" r:id="rId12"/>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Copyright 1992-2014 by Pearson Education, Inc. All Rights Reserved.</a:t>
            </a:r>
            <a:endParaRPr lang="en-US"/>
          </a:p>
        </p:txBody>
      </p:sp>
      <p:sp>
        <p:nvSpPr>
          <p:cNvPr id="10243" name="Rectangle 3"/>
          <p:cNvSpPr>
            <a:spLocks noGrp="1" noChangeArrowheads="1"/>
          </p:cNvSpPr>
          <p:nvPr/>
        </p:nvSpPr>
        <p:spPr bwMode="auto">
          <a:xfrm>
            <a:off x="304800" y="2438400"/>
            <a:ext cx="8534400" cy="1676400"/>
          </a:xfrm>
          <a:prstGeom prst="rect">
            <a:avLst/>
          </a:prstGeom>
          <a:noFill/>
          <a:ln w="9525">
            <a:noFill/>
            <a:miter lim="800000"/>
            <a:headEnd/>
            <a:tailEnd/>
          </a:ln>
        </p:spPr>
        <p:txBody>
          <a:bodyPr lIns="101876" tIns="50938" rIns="101876" bIns="50938" anchor="ctr"/>
          <a:lstStyle/>
          <a:p>
            <a:pPr algn="ctr" defTabSz="1019175" eaLnBrk="0" hangingPunct="0"/>
            <a:r>
              <a:rPr lang="en-US" sz="2800" b="1">
                <a:solidFill>
                  <a:srgbClr val="E44EE4"/>
                </a:solidFill>
                <a:latin typeface="Lucida Sans Unicode" pitchFamily="34" charset="0"/>
              </a:rPr>
              <a:t>COEN 243: Programming Methodology I</a:t>
            </a:r>
            <a:br>
              <a:rPr lang="en-US" sz="2800" b="1">
                <a:solidFill>
                  <a:srgbClr val="E44EE4"/>
                </a:solidFill>
                <a:latin typeface="Lucida Sans Unicode" pitchFamily="34" charset="0"/>
              </a:rPr>
            </a:br>
            <a:r>
              <a:rPr lang="en-US" sz="2800" b="1">
                <a:solidFill>
                  <a:srgbClr val="E44EE4"/>
                </a:solidFill>
                <a:latin typeface="Lucida Sans Unicode" pitchFamily="34" charset="0"/>
              </a:rPr>
              <a:t/>
            </a:r>
            <a:br>
              <a:rPr lang="en-US" sz="2800" b="1">
                <a:solidFill>
                  <a:srgbClr val="E44EE4"/>
                </a:solidFill>
                <a:latin typeface="Lucida Sans Unicode" pitchFamily="34" charset="0"/>
              </a:rPr>
            </a:br>
            <a:r>
              <a:rPr lang="en-US" sz="2800" b="1">
                <a:solidFill>
                  <a:srgbClr val="E44EE4"/>
                </a:solidFill>
                <a:latin typeface="Lucida Sans Unicode" pitchFamily="34" charset="0"/>
              </a:rPr>
              <a:t>Lecture 1: Introduction to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1.3.1  Moore’s Law (Cont.)</a:t>
            </a:r>
          </a:p>
        </p:txBody>
      </p:sp>
      <p:sp>
        <p:nvSpPr>
          <p:cNvPr id="19459"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Moore’s Law and related observations apply especially to the amount of memory that computers have for programs, the amount of secondary storage (such as disk storage) they have to hold programs and data over longer periods of time, and their processor speeds—the speeds at which computers execute their programs (i.e., do their work). </a:t>
            </a:r>
          </a:p>
          <a:p>
            <a:pPr eaLnBrk="1" hangingPunct="1"/>
            <a:r>
              <a:rPr lang="en-US" smtClean="0">
                <a:solidFill>
                  <a:srgbClr val="000000"/>
                </a:solidFill>
                <a:latin typeface="Times New Roman" pitchFamily="18" charset="0"/>
              </a:rPr>
              <a:t>Similar growth has occurred in the communications field.</a:t>
            </a:r>
          </a:p>
        </p:txBody>
      </p:sp>
      <p:sp>
        <p:nvSpPr>
          <p:cNvPr id="31748"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2.4  </a:t>
            </a:r>
            <a:r>
              <a:rPr lang="en-US" smtClean="0">
                <a:solidFill>
                  <a:srgbClr val="3380E6"/>
                </a:solidFill>
                <a:latin typeface="Arial"/>
              </a:rPr>
              <a:t>Another C++ Program: Adding Integers (cont.)</a:t>
            </a:r>
          </a:p>
        </p:txBody>
      </p:sp>
      <p:sp>
        <p:nvSpPr>
          <p:cNvPr id="111619" name="Text Placeholder 2"/>
          <p:cNvSpPr>
            <a:spLocks noGrp="1"/>
          </p:cNvSpPr>
          <p:nvPr>
            <p:ph type="body" idx="1"/>
          </p:nvPr>
        </p:nvSpPr>
        <p:spPr/>
        <p:txBody>
          <a:bodyPr/>
          <a:lstStyle/>
          <a:p>
            <a:pPr eaLnBrk="1" hangingPunct="1">
              <a:lnSpc>
                <a:spcPct val="80000"/>
              </a:lnSpc>
            </a:pPr>
            <a:r>
              <a:rPr lang="en-US" sz="2500" smtClean="0">
                <a:solidFill>
                  <a:srgbClr val="000000"/>
                </a:solidFill>
                <a:latin typeface="Times New Roman" pitchFamily="18" charset="0"/>
              </a:rPr>
              <a:t>Data type </a:t>
            </a:r>
            <a:r>
              <a:rPr lang="en-US" sz="2500" smtClean="0">
                <a:solidFill>
                  <a:srgbClr val="000000"/>
                </a:solidFill>
                <a:latin typeface="Lucida Console" pitchFamily="49" charset="0"/>
              </a:rPr>
              <a:t>double</a:t>
            </a:r>
            <a:r>
              <a:rPr lang="en-US" sz="2500" smtClean="0">
                <a:solidFill>
                  <a:srgbClr val="000000"/>
                </a:solidFill>
                <a:latin typeface="Times New Roman" pitchFamily="18" charset="0"/>
              </a:rPr>
              <a:t> is for specifying real numbers, and data type </a:t>
            </a:r>
            <a:r>
              <a:rPr lang="en-US" sz="2500" smtClean="0">
                <a:solidFill>
                  <a:srgbClr val="000000"/>
                </a:solidFill>
                <a:latin typeface="Lucida Console" pitchFamily="49" charset="0"/>
              </a:rPr>
              <a:t>char</a:t>
            </a:r>
            <a:r>
              <a:rPr lang="en-US" sz="2500" smtClean="0">
                <a:solidFill>
                  <a:srgbClr val="000000"/>
                </a:solidFill>
                <a:latin typeface="Times New Roman" pitchFamily="18" charset="0"/>
              </a:rPr>
              <a:t> for specifying </a:t>
            </a:r>
            <a:r>
              <a:rPr lang="en-US" sz="2500" i="1" smtClean="0">
                <a:solidFill>
                  <a:srgbClr val="000000"/>
                </a:solidFill>
                <a:latin typeface="Times New Roman" pitchFamily="18" charset="0"/>
              </a:rPr>
              <a:t>character data</a:t>
            </a:r>
            <a:r>
              <a:rPr lang="en-US" sz="2500" smtClean="0">
                <a:solidFill>
                  <a:srgbClr val="000000"/>
                </a:solidFill>
                <a:latin typeface="Times New Roman" pitchFamily="18" charset="0"/>
              </a:rPr>
              <a:t>.</a:t>
            </a:r>
          </a:p>
          <a:p>
            <a:pPr eaLnBrk="1" hangingPunct="1">
              <a:lnSpc>
                <a:spcPct val="80000"/>
              </a:lnSpc>
            </a:pPr>
            <a:r>
              <a:rPr lang="en-US" sz="2500" smtClean="0">
                <a:solidFill>
                  <a:srgbClr val="000000"/>
                </a:solidFill>
                <a:latin typeface="Times New Roman" pitchFamily="18" charset="0"/>
              </a:rPr>
              <a:t>Real numbers are numbers with decimal points, such as 3.4, 0.0 and –11.19.</a:t>
            </a:r>
          </a:p>
          <a:p>
            <a:pPr eaLnBrk="1" hangingPunct="1">
              <a:lnSpc>
                <a:spcPct val="80000"/>
              </a:lnSpc>
            </a:pPr>
            <a:r>
              <a:rPr lang="en-US" sz="2500" smtClean="0">
                <a:solidFill>
                  <a:srgbClr val="000000"/>
                </a:solidFill>
                <a:latin typeface="Times New Roman" pitchFamily="18" charset="0"/>
              </a:rPr>
              <a:t>A </a:t>
            </a:r>
            <a:r>
              <a:rPr lang="en-US" sz="2500" smtClean="0">
                <a:solidFill>
                  <a:srgbClr val="000000"/>
                </a:solidFill>
                <a:latin typeface="Lucida Console" pitchFamily="49" charset="0"/>
              </a:rPr>
              <a:t>char</a:t>
            </a:r>
            <a:r>
              <a:rPr lang="en-US" sz="2500" smtClean="0">
                <a:solidFill>
                  <a:srgbClr val="000000"/>
                </a:solidFill>
                <a:latin typeface="Times New Roman" pitchFamily="18" charset="0"/>
              </a:rPr>
              <a:t> variable may hold only a single lowercase letter, a single uppercase letter, a single digit or a single special character (e.g., </a:t>
            </a:r>
            <a:r>
              <a:rPr lang="en-US" sz="2500" smtClean="0">
                <a:solidFill>
                  <a:srgbClr val="000000"/>
                </a:solidFill>
                <a:latin typeface="Lucida Console" pitchFamily="49" charset="0"/>
              </a:rPr>
              <a:t>$</a:t>
            </a:r>
            <a:r>
              <a:rPr lang="en-US" sz="2500" smtClean="0">
                <a:solidFill>
                  <a:srgbClr val="000000"/>
                </a:solidFill>
                <a:latin typeface="Times New Roman" pitchFamily="18" charset="0"/>
              </a:rPr>
              <a:t> or </a:t>
            </a:r>
            <a:r>
              <a:rPr lang="en-US" sz="2500" smtClean="0">
                <a:solidFill>
                  <a:srgbClr val="000000"/>
                </a:solidFill>
                <a:latin typeface="Lucida Console" pitchFamily="49" charset="0"/>
              </a:rPr>
              <a:t>*</a:t>
            </a:r>
            <a:r>
              <a:rPr lang="en-US" sz="2500" smtClean="0">
                <a:solidFill>
                  <a:srgbClr val="000000"/>
                </a:solidFill>
                <a:latin typeface="Times New Roman" pitchFamily="18" charset="0"/>
              </a:rPr>
              <a:t>).</a:t>
            </a:r>
          </a:p>
          <a:p>
            <a:pPr eaLnBrk="1" hangingPunct="1">
              <a:lnSpc>
                <a:spcPct val="80000"/>
              </a:lnSpc>
            </a:pPr>
            <a:r>
              <a:rPr lang="en-US" sz="2500" smtClean="0">
                <a:solidFill>
                  <a:srgbClr val="000000"/>
                </a:solidFill>
                <a:latin typeface="Times New Roman" pitchFamily="18" charset="0"/>
              </a:rPr>
              <a:t>Types such as </a:t>
            </a:r>
            <a:r>
              <a:rPr lang="en-US" sz="2500" smtClean="0">
                <a:solidFill>
                  <a:srgbClr val="000000"/>
                </a:solidFill>
                <a:latin typeface="Lucida Console" pitchFamily="49" charset="0"/>
              </a:rPr>
              <a:t>int</a:t>
            </a:r>
            <a:r>
              <a:rPr lang="en-US" sz="2500" smtClean="0">
                <a:solidFill>
                  <a:srgbClr val="000000"/>
                </a:solidFill>
                <a:latin typeface="Times New Roman" pitchFamily="18" charset="0"/>
              </a:rPr>
              <a:t>, </a:t>
            </a:r>
            <a:r>
              <a:rPr lang="en-US" sz="2500" smtClean="0">
                <a:solidFill>
                  <a:srgbClr val="000000"/>
                </a:solidFill>
                <a:latin typeface="Lucida Console" pitchFamily="49" charset="0"/>
              </a:rPr>
              <a:t>double</a:t>
            </a:r>
            <a:r>
              <a:rPr lang="en-US" sz="2500" smtClean="0">
                <a:solidFill>
                  <a:srgbClr val="000000"/>
                </a:solidFill>
                <a:latin typeface="Times New Roman" pitchFamily="18" charset="0"/>
              </a:rPr>
              <a:t> and </a:t>
            </a:r>
            <a:r>
              <a:rPr lang="en-US" sz="2500" smtClean="0">
                <a:solidFill>
                  <a:srgbClr val="000000"/>
                </a:solidFill>
                <a:latin typeface="Lucida Console" pitchFamily="49" charset="0"/>
              </a:rPr>
              <a:t>char</a:t>
            </a:r>
            <a:r>
              <a:rPr lang="en-US" sz="2500" smtClean="0">
                <a:solidFill>
                  <a:srgbClr val="000000"/>
                </a:solidFill>
                <a:latin typeface="Times New Roman" pitchFamily="18" charset="0"/>
              </a:rPr>
              <a:t> are called </a:t>
            </a:r>
            <a:r>
              <a:rPr lang="en-US" sz="2500" smtClean="0">
                <a:solidFill>
                  <a:srgbClr val="0000FF"/>
                </a:solidFill>
                <a:latin typeface="Times New Roman" pitchFamily="18" charset="0"/>
              </a:rPr>
              <a:t>fundamental types</a:t>
            </a:r>
            <a:r>
              <a:rPr lang="en-US" sz="2500" smtClean="0">
                <a:solidFill>
                  <a:srgbClr val="000000"/>
                </a:solidFill>
                <a:latin typeface="Times New Roman" pitchFamily="18" charset="0"/>
              </a:rPr>
              <a:t>.</a:t>
            </a:r>
          </a:p>
          <a:p>
            <a:pPr eaLnBrk="1" hangingPunct="1">
              <a:lnSpc>
                <a:spcPct val="80000"/>
              </a:lnSpc>
            </a:pPr>
            <a:r>
              <a:rPr lang="en-US" sz="2500" smtClean="0">
                <a:solidFill>
                  <a:srgbClr val="000000"/>
                </a:solidFill>
                <a:latin typeface="Times New Roman" pitchFamily="18" charset="0"/>
              </a:rPr>
              <a:t>Fundamental-type names are keywords and therefore </a:t>
            </a:r>
            <a:r>
              <a:rPr lang="en-US" sz="2500" i="1" smtClean="0">
                <a:solidFill>
                  <a:srgbClr val="000000"/>
                </a:solidFill>
                <a:latin typeface="Times New Roman" pitchFamily="18" charset="0"/>
              </a:rPr>
              <a:t>must</a:t>
            </a:r>
            <a:r>
              <a:rPr lang="en-US" sz="2500" smtClean="0">
                <a:solidFill>
                  <a:srgbClr val="000000"/>
                </a:solidFill>
                <a:latin typeface="Times New Roman" pitchFamily="18" charset="0"/>
              </a:rPr>
              <a:t> appear in all lowercase letters.</a:t>
            </a:r>
          </a:p>
          <a:p>
            <a:pPr eaLnBrk="1" hangingPunct="1">
              <a:lnSpc>
                <a:spcPct val="80000"/>
              </a:lnSpc>
            </a:pPr>
            <a:r>
              <a:rPr lang="en-US" sz="2500" smtClean="0">
                <a:solidFill>
                  <a:srgbClr val="000000"/>
                </a:solidFill>
                <a:latin typeface="Times New Roman" pitchFamily="18" charset="0"/>
              </a:rPr>
              <a:t>Appendix C contains the complete list of fundamental types.</a:t>
            </a:r>
          </a:p>
        </p:txBody>
      </p:sp>
      <p:sp>
        <p:nvSpPr>
          <p:cNvPr id="39940"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2.4  </a:t>
            </a:r>
            <a:r>
              <a:rPr lang="en-US" smtClean="0">
                <a:solidFill>
                  <a:srgbClr val="3380E6"/>
                </a:solidFill>
                <a:latin typeface="Arial"/>
              </a:rPr>
              <a:t>Another C++ Program: Adding Integers (cont.)</a:t>
            </a:r>
          </a:p>
        </p:txBody>
      </p:sp>
      <p:sp>
        <p:nvSpPr>
          <p:cNvPr id="112643"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A variable name is any valid </a:t>
            </a:r>
            <a:r>
              <a:rPr lang="en-US" smtClean="0">
                <a:solidFill>
                  <a:srgbClr val="0000FF"/>
                </a:solidFill>
                <a:latin typeface="Times New Roman" pitchFamily="18" charset="0"/>
              </a:rPr>
              <a:t>identifier</a:t>
            </a:r>
            <a:r>
              <a:rPr lang="en-US" smtClean="0">
                <a:solidFill>
                  <a:srgbClr val="000000"/>
                </a:solidFill>
                <a:latin typeface="Times New Roman" pitchFamily="18" charset="0"/>
              </a:rPr>
              <a:t> that is </a:t>
            </a:r>
            <a:r>
              <a:rPr lang="en-US" i="1" smtClean="0">
                <a:solidFill>
                  <a:srgbClr val="000000"/>
                </a:solidFill>
                <a:latin typeface="Times New Roman" pitchFamily="18" charset="0"/>
              </a:rPr>
              <a:t>not</a:t>
            </a:r>
            <a:r>
              <a:rPr lang="en-US" smtClean="0">
                <a:solidFill>
                  <a:srgbClr val="000000"/>
                </a:solidFill>
                <a:latin typeface="Times New Roman" pitchFamily="18" charset="0"/>
              </a:rPr>
              <a:t> a keyword.</a:t>
            </a:r>
          </a:p>
          <a:p>
            <a:pPr eaLnBrk="1" hangingPunct="1"/>
            <a:r>
              <a:rPr lang="en-US" smtClean="0">
                <a:solidFill>
                  <a:srgbClr val="000000"/>
                </a:solidFill>
                <a:latin typeface="Times New Roman" pitchFamily="18" charset="0"/>
              </a:rPr>
              <a:t>An identifier is a series of characters consisting of letters, digits and underscores ( _ ) that does not begin with a digit.</a:t>
            </a:r>
          </a:p>
          <a:p>
            <a:pPr eaLnBrk="1" hangingPunct="1"/>
            <a:r>
              <a:rPr lang="en-US" smtClean="0">
                <a:solidFill>
                  <a:srgbClr val="000000"/>
                </a:solidFill>
                <a:latin typeface="Times New Roman" pitchFamily="18" charset="0"/>
              </a:rPr>
              <a:t>C++ is </a:t>
            </a:r>
            <a:r>
              <a:rPr lang="en-US" smtClean="0">
                <a:solidFill>
                  <a:srgbClr val="0000FF"/>
                </a:solidFill>
                <a:latin typeface="Times New Roman" pitchFamily="18" charset="0"/>
              </a:rPr>
              <a:t>case sensitive</a:t>
            </a:r>
            <a:r>
              <a:rPr lang="en-US" smtClean="0">
                <a:solidFill>
                  <a:srgbClr val="000000"/>
                </a:solidFill>
                <a:latin typeface="Times New Roman" pitchFamily="18" charset="0"/>
              </a:rPr>
              <a:t>—uppercase and lowercase letters are different, so </a:t>
            </a:r>
            <a:r>
              <a:rPr lang="en-US" smtClean="0">
                <a:solidFill>
                  <a:srgbClr val="000000"/>
                </a:solidFill>
                <a:latin typeface="Lucida Console" pitchFamily="49" charset="0"/>
              </a:rPr>
              <a:t>a1</a:t>
            </a:r>
            <a:r>
              <a:rPr lang="en-US" smtClean="0">
                <a:solidFill>
                  <a:srgbClr val="000000"/>
                </a:solidFill>
                <a:latin typeface="Times New Roman" pitchFamily="18" charset="0"/>
              </a:rPr>
              <a:t> and </a:t>
            </a:r>
            <a:r>
              <a:rPr lang="en-US" smtClean="0">
                <a:solidFill>
                  <a:srgbClr val="000000"/>
                </a:solidFill>
                <a:latin typeface="Lucida Console" pitchFamily="49" charset="0"/>
              </a:rPr>
              <a:t>A1</a:t>
            </a:r>
            <a:r>
              <a:rPr lang="en-US" smtClean="0">
                <a:solidFill>
                  <a:srgbClr val="000000"/>
                </a:solidFill>
                <a:latin typeface="Times New Roman" pitchFamily="18" charset="0"/>
              </a:rPr>
              <a:t> are </a:t>
            </a:r>
            <a:r>
              <a:rPr lang="en-US" i="1" smtClean="0">
                <a:solidFill>
                  <a:srgbClr val="000000"/>
                </a:solidFill>
                <a:latin typeface="Times New Roman" pitchFamily="18" charset="0"/>
              </a:rPr>
              <a:t>different</a:t>
            </a:r>
            <a:r>
              <a:rPr lang="en-US" smtClean="0">
                <a:solidFill>
                  <a:srgbClr val="000000"/>
                </a:solidFill>
                <a:latin typeface="Times New Roman" pitchFamily="18" charset="0"/>
              </a:rPr>
              <a:t> identifiers.</a:t>
            </a:r>
          </a:p>
        </p:txBody>
      </p:sp>
      <p:sp>
        <p:nvSpPr>
          <p:cNvPr id="40964"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2.4  </a:t>
            </a:r>
            <a:r>
              <a:rPr lang="en-US" smtClean="0">
                <a:solidFill>
                  <a:srgbClr val="3380E6"/>
                </a:solidFill>
                <a:latin typeface="Arial"/>
              </a:rPr>
              <a:t>Another C++ Program: Adding Integers (cont.)</a:t>
            </a:r>
          </a:p>
        </p:txBody>
      </p:sp>
      <p:sp>
        <p:nvSpPr>
          <p:cNvPr id="113667"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A </a:t>
            </a:r>
            <a:r>
              <a:rPr lang="en-US" smtClean="0">
                <a:solidFill>
                  <a:srgbClr val="0000FF"/>
                </a:solidFill>
                <a:latin typeface="Times New Roman" pitchFamily="18" charset="0"/>
              </a:rPr>
              <a:t>prompt</a:t>
            </a:r>
            <a:r>
              <a:rPr lang="en-US" smtClean="0">
                <a:solidFill>
                  <a:srgbClr val="000000"/>
                </a:solidFill>
                <a:latin typeface="Times New Roman" pitchFamily="18" charset="0"/>
              </a:rPr>
              <a:t> it directs the user to take a specific action.</a:t>
            </a:r>
          </a:p>
          <a:p>
            <a:pPr eaLnBrk="1" hangingPunct="1"/>
            <a:r>
              <a:rPr lang="en-US" smtClean="0">
                <a:solidFill>
                  <a:srgbClr val="000000"/>
                </a:solidFill>
                <a:latin typeface="Times New Roman" pitchFamily="18" charset="0"/>
              </a:rPr>
              <a:t>A </a:t>
            </a:r>
            <a:r>
              <a:rPr lang="en-US" smtClean="0">
                <a:solidFill>
                  <a:srgbClr val="000000"/>
                </a:solidFill>
                <a:latin typeface="Lucida Console" pitchFamily="49" charset="0"/>
              </a:rPr>
              <a:t>cin</a:t>
            </a:r>
            <a:r>
              <a:rPr lang="en-US" smtClean="0">
                <a:solidFill>
                  <a:srgbClr val="000000"/>
                </a:solidFill>
                <a:latin typeface="Times New Roman" pitchFamily="18" charset="0"/>
              </a:rPr>
              <a:t> statement uses the </a:t>
            </a:r>
            <a:r>
              <a:rPr lang="en-US" smtClean="0">
                <a:solidFill>
                  <a:srgbClr val="0000FF"/>
                </a:solidFill>
                <a:latin typeface="Times New Roman" pitchFamily="18" charset="0"/>
              </a:rPr>
              <a:t>input stream object</a:t>
            </a:r>
            <a:r>
              <a:rPr lang="en-US" smtClean="0">
                <a:solidFill>
                  <a:srgbClr val="000000"/>
                </a:solidFill>
                <a:latin typeface="Times New Roman" pitchFamily="18" charset="0"/>
              </a:rPr>
              <a:t> </a:t>
            </a:r>
            <a:r>
              <a:rPr lang="en-US" smtClean="0">
                <a:solidFill>
                  <a:srgbClr val="0000FF"/>
                </a:solidFill>
                <a:latin typeface="LucidaSansTypewriter" pitchFamily="49" charset="0"/>
              </a:rPr>
              <a:t>cin</a:t>
            </a:r>
            <a:r>
              <a:rPr lang="en-US" smtClean="0">
                <a:solidFill>
                  <a:srgbClr val="0000FF"/>
                </a:solidFill>
                <a:latin typeface="Times New Roman" pitchFamily="18" charset="0"/>
              </a:rPr>
              <a:t> </a:t>
            </a:r>
            <a:r>
              <a:rPr lang="en-US" smtClean="0">
                <a:solidFill>
                  <a:srgbClr val="000000"/>
                </a:solidFill>
                <a:latin typeface="Times New Roman" pitchFamily="18" charset="0"/>
              </a:rPr>
              <a:t>(of namespace </a:t>
            </a:r>
            <a:r>
              <a:rPr lang="en-US" smtClean="0">
                <a:solidFill>
                  <a:srgbClr val="000000"/>
                </a:solidFill>
                <a:latin typeface="Lucida Console" pitchFamily="49" charset="0"/>
              </a:rPr>
              <a:t>std</a:t>
            </a:r>
            <a:r>
              <a:rPr lang="en-US" smtClean="0">
                <a:solidFill>
                  <a:srgbClr val="000000"/>
                </a:solidFill>
                <a:latin typeface="Times New Roman" pitchFamily="18" charset="0"/>
              </a:rPr>
              <a:t>) and the </a:t>
            </a:r>
            <a:r>
              <a:rPr lang="en-US" smtClean="0">
                <a:solidFill>
                  <a:srgbClr val="0000FF"/>
                </a:solidFill>
                <a:latin typeface="Times New Roman" pitchFamily="18" charset="0"/>
              </a:rPr>
              <a:t>stream extraction operator</a:t>
            </a:r>
            <a:r>
              <a:rPr lang="en-US" smtClean="0">
                <a:solidFill>
                  <a:srgbClr val="000000"/>
                </a:solidFill>
                <a:latin typeface="Times New Roman" pitchFamily="18" charset="0"/>
              </a:rPr>
              <a:t>, </a:t>
            </a:r>
            <a:r>
              <a:rPr lang="en-US" smtClean="0">
                <a:solidFill>
                  <a:srgbClr val="0000FF"/>
                </a:solidFill>
                <a:latin typeface="LucidaSansTypewriter" pitchFamily="49" charset="0"/>
              </a:rPr>
              <a:t>&gt;&gt;</a:t>
            </a:r>
            <a:r>
              <a:rPr lang="en-US" smtClean="0">
                <a:solidFill>
                  <a:srgbClr val="000000"/>
                </a:solidFill>
                <a:latin typeface="Times New Roman" pitchFamily="18" charset="0"/>
              </a:rPr>
              <a:t>, to obtain a value from the keyboard.</a:t>
            </a:r>
          </a:p>
          <a:p>
            <a:pPr eaLnBrk="1" hangingPunct="1"/>
            <a:r>
              <a:rPr lang="en-US" smtClean="0">
                <a:solidFill>
                  <a:srgbClr val="000000"/>
                </a:solidFill>
                <a:latin typeface="Times New Roman" pitchFamily="18" charset="0"/>
              </a:rPr>
              <a:t>Using the stream extraction operator with </a:t>
            </a:r>
            <a:r>
              <a:rPr lang="en-US" smtClean="0">
                <a:solidFill>
                  <a:srgbClr val="000000"/>
                </a:solidFill>
                <a:latin typeface="Lucida Console" pitchFamily="49" charset="0"/>
              </a:rPr>
              <a:t>std::cin</a:t>
            </a:r>
            <a:r>
              <a:rPr lang="en-US" smtClean="0">
                <a:solidFill>
                  <a:srgbClr val="000000"/>
                </a:solidFill>
                <a:latin typeface="Times New Roman" pitchFamily="18" charset="0"/>
              </a:rPr>
              <a:t> takes character input from the standard input stream, which is usually the keyboard.</a:t>
            </a:r>
          </a:p>
        </p:txBody>
      </p:sp>
      <p:sp>
        <p:nvSpPr>
          <p:cNvPr id="49156"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2.4  </a:t>
            </a:r>
            <a:r>
              <a:rPr lang="en-US" smtClean="0">
                <a:solidFill>
                  <a:srgbClr val="3380E6"/>
                </a:solidFill>
                <a:latin typeface="Arial"/>
              </a:rPr>
              <a:t>Another C++ Program: Adding Integers (cont.)</a:t>
            </a:r>
          </a:p>
        </p:txBody>
      </p:sp>
      <p:sp>
        <p:nvSpPr>
          <p:cNvPr id="114691" name="Text Placeholder 2"/>
          <p:cNvSpPr>
            <a:spLocks noGrp="1"/>
          </p:cNvSpPr>
          <p:nvPr>
            <p:ph type="body" idx="1"/>
          </p:nvPr>
        </p:nvSpPr>
        <p:spPr/>
        <p:txBody>
          <a:bodyPr/>
          <a:lstStyle/>
          <a:p>
            <a:pPr eaLnBrk="1" hangingPunct="1">
              <a:lnSpc>
                <a:spcPct val="80000"/>
              </a:lnSpc>
            </a:pPr>
            <a:r>
              <a:rPr lang="en-US" sz="2800" smtClean="0">
                <a:solidFill>
                  <a:srgbClr val="000000"/>
                </a:solidFill>
                <a:latin typeface="Times New Roman" pitchFamily="18" charset="0"/>
              </a:rPr>
              <a:t>When the computer executes an input statement that places a value in an </a:t>
            </a:r>
            <a:r>
              <a:rPr lang="en-US" sz="2800" smtClean="0">
                <a:solidFill>
                  <a:srgbClr val="000000"/>
                </a:solidFill>
                <a:latin typeface="Lucida Console" pitchFamily="49" charset="0"/>
              </a:rPr>
              <a:t>int</a:t>
            </a:r>
            <a:r>
              <a:rPr lang="en-US" sz="2800" smtClean="0">
                <a:solidFill>
                  <a:srgbClr val="000000"/>
                </a:solidFill>
                <a:latin typeface="Times New Roman" pitchFamily="18" charset="0"/>
              </a:rPr>
              <a:t> variable, it waits for the user to enter a value for variable </a:t>
            </a:r>
            <a:r>
              <a:rPr lang="en-US" sz="2800" smtClean="0">
                <a:solidFill>
                  <a:srgbClr val="000000"/>
                </a:solidFill>
                <a:latin typeface="Lucida Console" pitchFamily="49" charset="0"/>
              </a:rPr>
              <a:t>number1</a:t>
            </a:r>
            <a:r>
              <a:rPr lang="en-US" sz="2800" smtClean="0">
                <a:solidFill>
                  <a:srgbClr val="000000"/>
                </a:solidFill>
                <a:latin typeface="Times New Roman" pitchFamily="18" charset="0"/>
              </a:rPr>
              <a:t>.</a:t>
            </a:r>
          </a:p>
          <a:p>
            <a:pPr eaLnBrk="1" hangingPunct="1">
              <a:lnSpc>
                <a:spcPct val="80000"/>
              </a:lnSpc>
            </a:pPr>
            <a:r>
              <a:rPr lang="en-US" sz="2800" smtClean="0">
                <a:solidFill>
                  <a:srgbClr val="000000"/>
                </a:solidFill>
                <a:latin typeface="Times New Roman" pitchFamily="18" charset="0"/>
              </a:rPr>
              <a:t>The user responds by typing the number (as characters) then pressing the </a:t>
            </a:r>
            <a:r>
              <a:rPr lang="en-US" sz="2800" i="1" smtClean="0">
                <a:solidFill>
                  <a:srgbClr val="000000"/>
                </a:solidFill>
                <a:latin typeface="Times New Roman" pitchFamily="18" charset="0"/>
              </a:rPr>
              <a:t>Enter </a:t>
            </a:r>
            <a:r>
              <a:rPr lang="en-US" sz="2800" smtClean="0">
                <a:solidFill>
                  <a:srgbClr val="000000"/>
                </a:solidFill>
                <a:latin typeface="Times New Roman" pitchFamily="18" charset="0"/>
              </a:rPr>
              <a:t>key (sometimes called the Return key) to send the characters to the computer.</a:t>
            </a:r>
          </a:p>
          <a:p>
            <a:pPr eaLnBrk="1" hangingPunct="1">
              <a:lnSpc>
                <a:spcPct val="80000"/>
              </a:lnSpc>
            </a:pPr>
            <a:r>
              <a:rPr lang="en-US" sz="2800" smtClean="0">
                <a:solidFill>
                  <a:srgbClr val="000000"/>
                </a:solidFill>
                <a:latin typeface="Times New Roman" pitchFamily="18" charset="0"/>
              </a:rPr>
              <a:t>The computer converts the character representation of the number to an integer and assigns (i.e., copies) this number (or </a:t>
            </a:r>
            <a:r>
              <a:rPr lang="en-US" sz="2800" smtClean="0">
                <a:solidFill>
                  <a:srgbClr val="0000FF"/>
                </a:solidFill>
                <a:latin typeface="Times New Roman" pitchFamily="18" charset="0"/>
              </a:rPr>
              <a:t>value</a:t>
            </a:r>
            <a:r>
              <a:rPr lang="en-US" sz="2800" smtClean="0">
                <a:solidFill>
                  <a:srgbClr val="000000"/>
                </a:solidFill>
                <a:latin typeface="Times New Roman" pitchFamily="18" charset="0"/>
              </a:rPr>
              <a:t>) to the variable </a:t>
            </a:r>
            <a:r>
              <a:rPr lang="en-US" sz="2800" smtClean="0">
                <a:solidFill>
                  <a:srgbClr val="000000"/>
                </a:solidFill>
                <a:latin typeface="Lucida Console" pitchFamily="49" charset="0"/>
              </a:rPr>
              <a:t>number1</a:t>
            </a:r>
            <a:r>
              <a:rPr lang="en-US" sz="2800" smtClean="0">
                <a:solidFill>
                  <a:srgbClr val="000000"/>
                </a:solidFill>
                <a:latin typeface="Times New Roman" pitchFamily="18" charset="0"/>
              </a:rPr>
              <a:t>.</a:t>
            </a:r>
          </a:p>
          <a:p>
            <a:pPr eaLnBrk="1" hangingPunct="1">
              <a:lnSpc>
                <a:spcPct val="80000"/>
              </a:lnSpc>
            </a:pPr>
            <a:r>
              <a:rPr lang="en-US" sz="2800" smtClean="0">
                <a:solidFill>
                  <a:srgbClr val="000000"/>
                </a:solidFill>
                <a:latin typeface="Times New Roman" pitchFamily="18" charset="0"/>
              </a:rPr>
              <a:t>Any subsequent references to </a:t>
            </a:r>
            <a:r>
              <a:rPr lang="en-US" sz="2800" smtClean="0">
                <a:solidFill>
                  <a:srgbClr val="000000"/>
                </a:solidFill>
                <a:latin typeface="Lucida Console" pitchFamily="49" charset="0"/>
              </a:rPr>
              <a:t>number1</a:t>
            </a:r>
            <a:r>
              <a:rPr lang="en-US" sz="2800" smtClean="0">
                <a:solidFill>
                  <a:srgbClr val="000000"/>
                </a:solidFill>
                <a:latin typeface="Times New Roman" pitchFamily="18" charset="0"/>
              </a:rPr>
              <a:t> in this program will use this same value.</a:t>
            </a:r>
          </a:p>
        </p:txBody>
      </p:sp>
      <p:sp>
        <p:nvSpPr>
          <p:cNvPr id="51204"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2.4  </a:t>
            </a:r>
            <a:r>
              <a:rPr lang="en-US" smtClean="0">
                <a:solidFill>
                  <a:srgbClr val="3380E6"/>
                </a:solidFill>
                <a:latin typeface="Arial"/>
              </a:rPr>
              <a:t>Another C++ Program: Adding Integers (cont.)</a:t>
            </a:r>
          </a:p>
        </p:txBody>
      </p:sp>
      <p:sp>
        <p:nvSpPr>
          <p:cNvPr id="115715" name="Text Placeholder 2"/>
          <p:cNvSpPr>
            <a:spLocks noGrp="1"/>
          </p:cNvSpPr>
          <p:nvPr>
            <p:ph type="body" idx="1"/>
          </p:nvPr>
        </p:nvSpPr>
        <p:spPr/>
        <p:txBody>
          <a:bodyPr/>
          <a:lstStyle/>
          <a:p>
            <a:pPr eaLnBrk="1" hangingPunct="1">
              <a:lnSpc>
                <a:spcPct val="80000"/>
              </a:lnSpc>
            </a:pPr>
            <a:r>
              <a:rPr lang="en-US" smtClean="0">
                <a:solidFill>
                  <a:srgbClr val="000000"/>
                </a:solidFill>
                <a:latin typeface="Times New Roman" pitchFamily="18" charset="0"/>
              </a:rPr>
              <a:t>In this program, an assignment statement adds the values of variables </a:t>
            </a:r>
            <a:r>
              <a:rPr lang="en-US" smtClean="0">
                <a:solidFill>
                  <a:srgbClr val="000000"/>
                </a:solidFill>
                <a:latin typeface="Lucida Console" pitchFamily="49" charset="0"/>
              </a:rPr>
              <a:t>number1</a:t>
            </a:r>
            <a:r>
              <a:rPr lang="en-US" smtClean="0">
                <a:solidFill>
                  <a:srgbClr val="000000"/>
                </a:solidFill>
                <a:latin typeface="Times New Roman" pitchFamily="18" charset="0"/>
              </a:rPr>
              <a:t> and </a:t>
            </a:r>
            <a:r>
              <a:rPr lang="en-US" smtClean="0">
                <a:solidFill>
                  <a:srgbClr val="000000"/>
                </a:solidFill>
                <a:latin typeface="Lucida Console" pitchFamily="49" charset="0"/>
              </a:rPr>
              <a:t>number2</a:t>
            </a:r>
            <a:r>
              <a:rPr lang="en-US" smtClean="0">
                <a:solidFill>
                  <a:srgbClr val="000000"/>
                </a:solidFill>
                <a:latin typeface="Times New Roman" pitchFamily="18" charset="0"/>
              </a:rPr>
              <a:t> and assigns the result to variable </a:t>
            </a:r>
            <a:r>
              <a:rPr lang="en-US" smtClean="0">
                <a:solidFill>
                  <a:srgbClr val="000000"/>
                </a:solidFill>
                <a:latin typeface="Lucida Console" pitchFamily="49" charset="0"/>
              </a:rPr>
              <a:t>sum</a:t>
            </a:r>
            <a:r>
              <a:rPr lang="en-US" smtClean="0">
                <a:solidFill>
                  <a:srgbClr val="000000"/>
                </a:solidFill>
                <a:latin typeface="Times New Roman" pitchFamily="18" charset="0"/>
              </a:rPr>
              <a:t> using the </a:t>
            </a:r>
            <a:r>
              <a:rPr lang="en-US" smtClean="0">
                <a:solidFill>
                  <a:srgbClr val="0000FF"/>
                </a:solidFill>
                <a:latin typeface="Times New Roman" pitchFamily="18" charset="0"/>
              </a:rPr>
              <a:t>assignment operator </a:t>
            </a:r>
            <a:r>
              <a:rPr lang="en-US" smtClean="0">
                <a:solidFill>
                  <a:srgbClr val="0000FF"/>
                </a:solidFill>
                <a:latin typeface="LucidaSansTypewriter" pitchFamily="49" charset="0"/>
              </a:rPr>
              <a:t>=</a:t>
            </a:r>
            <a:r>
              <a:rPr lang="en-US" smtClean="0">
                <a:solidFill>
                  <a:srgbClr val="000000"/>
                </a:solidFill>
                <a:latin typeface="Times New Roman" pitchFamily="18" charset="0"/>
              </a:rPr>
              <a:t>.</a:t>
            </a:r>
          </a:p>
          <a:p>
            <a:pPr lvl="1" eaLnBrk="1" hangingPunct="1">
              <a:lnSpc>
                <a:spcPct val="80000"/>
              </a:lnSpc>
            </a:pPr>
            <a:r>
              <a:rPr lang="en-US" sz="2400" smtClean="0">
                <a:solidFill>
                  <a:srgbClr val="000000"/>
                </a:solidFill>
                <a:latin typeface="Times New Roman" pitchFamily="18" charset="0"/>
              </a:rPr>
              <a:t>Most calculations are performed in assignment statements.</a:t>
            </a:r>
          </a:p>
          <a:p>
            <a:pPr eaLnBrk="1" hangingPunct="1">
              <a:lnSpc>
                <a:spcPct val="80000"/>
              </a:lnSpc>
            </a:pPr>
            <a:r>
              <a:rPr lang="en-US" smtClean="0">
                <a:solidFill>
                  <a:srgbClr val="000000"/>
                </a:solidFill>
                <a:latin typeface="Times New Roman" pitchFamily="18" charset="0"/>
              </a:rPr>
              <a:t>The </a:t>
            </a:r>
            <a:r>
              <a:rPr lang="en-US" smtClean="0">
                <a:solidFill>
                  <a:srgbClr val="000000"/>
                </a:solidFill>
                <a:latin typeface="Lucida Console" pitchFamily="49" charset="0"/>
              </a:rPr>
              <a:t>=</a:t>
            </a:r>
            <a:r>
              <a:rPr lang="en-US" smtClean="0">
                <a:solidFill>
                  <a:srgbClr val="000000"/>
                </a:solidFill>
                <a:latin typeface="Times New Roman" pitchFamily="18" charset="0"/>
              </a:rPr>
              <a:t> operator and the </a:t>
            </a:r>
            <a:r>
              <a:rPr lang="en-US" smtClean="0">
                <a:solidFill>
                  <a:srgbClr val="000000"/>
                </a:solidFill>
                <a:latin typeface="Lucida Console" pitchFamily="49" charset="0"/>
              </a:rPr>
              <a:t>+</a:t>
            </a:r>
            <a:r>
              <a:rPr lang="en-US" smtClean="0">
                <a:solidFill>
                  <a:srgbClr val="000000"/>
                </a:solidFill>
                <a:latin typeface="Times New Roman" pitchFamily="18" charset="0"/>
              </a:rPr>
              <a:t> operator are called </a:t>
            </a:r>
            <a:r>
              <a:rPr lang="en-US" smtClean="0">
                <a:solidFill>
                  <a:srgbClr val="0000FF"/>
                </a:solidFill>
                <a:latin typeface="Times New Roman" pitchFamily="18" charset="0"/>
              </a:rPr>
              <a:t>binary operators</a:t>
            </a:r>
            <a:r>
              <a:rPr lang="en-US" smtClean="0">
                <a:solidFill>
                  <a:srgbClr val="000000"/>
                </a:solidFill>
                <a:latin typeface="Times New Roman" pitchFamily="18" charset="0"/>
              </a:rPr>
              <a:t> because each has two operands.</a:t>
            </a:r>
          </a:p>
        </p:txBody>
      </p:sp>
      <p:sp>
        <p:nvSpPr>
          <p:cNvPr id="52228"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2.4  </a:t>
            </a:r>
            <a:r>
              <a:rPr lang="en-US" smtClean="0">
                <a:solidFill>
                  <a:srgbClr val="3380E6"/>
                </a:solidFill>
                <a:latin typeface="Arial"/>
              </a:rPr>
              <a:t>Another C++ Program: Adding Integers (cont.)</a:t>
            </a:r>
          </a:p>
        </p:txBody>
      </p:sp>
      <p:sp>
        <p:nvSpPr>
          <p:cNvPr id="116739" name="Text Placeholder 2"/>
          <p:cNvSpPr>
            <a:spLocks noGrp="1"/>
          </p:cNvSpPr>
          <p:nvPr>
            <p:ph type="body" idx="1"/>
          </p:nvPr>
        </p:nvSpPr>
        <p:spPr/>
        <p:txBody>
          <a:bodyPr/>
          <a:lstStyle/>
          <a:p>
            <a:pPr eaLnBrk="1" hangingPunct="1">
              <a:lnSpc>
                <a:spcPct val="90000"/>
              </a:lnSpc>
            </a:pPr>
            <a:r>
              <a:rPr lang="en-US" smtClean="0">
                <a:solidFill>
                  <a:srgbClr val="000000"/>
                </a:solidFill>
                <a:latin typeface="Lucida Console" pitchFamily="49" charset="0"/>
              </a:rPr>
              <a:t>std::endl</a:t>
            </a:r>
            <a:r>
              <a:rPr lang="en-US" smtClean="0">
                <a:solidFill>
                  <a:srgbClr val="000000"/>
                </a:solidFill>
                <a:latin typeface="Times New Roman" pitchFamily="18" charset="0"/>
              </a:rPr>
              <a:t> is a so-called </a:t>
            </a:r>
            <a:r>
              <a:rPr lang="en-US" smtClean="0">
                <a:solidFill>
                  <a:srgbClr val="0000FF"/>
                </a:solidFill>
                <a:latin typeface="Times New Roman" pitchFamily="18" charset="0"/>
              </a:rPr>
              <a:t>stream manipulator</a:t>
            </a:r>
            <a:r>
              <a:rPr lang="en-US" smtClean="0">
                <a:solidFill>
                  <a:srgbClr val="000000"/>
                </a:solidFill>
                <a:latin typeface="Times New Roman" pitchFamily="18" charset="0"/>
              </a:rPr>
              <a:t>.</a:t>
            </a:r>
          </a:p>
          <a:p>
            <a:pPr eaLnBrk="1" hangingPunct="1">
              <a:lnSpc>
                <a:spcPct val="90000"/>
              </a:lnSpc>
            </a:pPr>
            <a:r>
              <a:rPr lang="en-US" smtClean="0">
                <a:solidFill>
                  <a:srgbClr val="000000"/>
                </a:solidFill>
                <a:latin typeface="Times New Roman" pitchFamily="18" charset="0"/>
              </a:rPr>
              <a:t>The name </a:t>
            </a:r>
            <a:r>
              <a:rPr lang="en-US" smtClean="0">
                <a:solidFill>
                  <a:srgbClr val="000000"/>
                </a:solidFill>
                <a:latin typeface="Lucida Console" pitchFamily="49" charset="0"/>
              </a:rPr>
              <a:t>endl</a:t>
            </a:r>
            <a:r>
              <a:rPr lang="en-US" smtClean="0">
                <a:solidFill>
                  <a:srgbClr val="000000"/>
                </a:solidFill>
                <a:latin typeface="Times New Roman" pitchFamily="18" charset="0"/>
              </a:rPr>
              <a:t> is an abbreviation for “end line” and belongs to namespace </a:t>
            </a:r>
            <a:r>
              <a:rPr lang="en-US" smtClean="0">
                <a:solidFill>
                  <a:srgbClr val="000000"/>
                </a:solidFill>
                <a:latin typeface="Lucida Console" pitchFamily="49" charset="0"/>
              </a:rPr>
              <a:t>std</a:t>
            </a:r>
            <a:r>
              <a:rPr lang="en-US" smtClean="0">
                <a:solidFill>
                  <a:srgbClr val="000000"/>
                </a:solidFill>
                <a:latin typeface="Times New Roman" pitchFamily="18" charset="0"/>
              </a:rPr>
              <a:t>.</a:t>
            </a:r>
          </a:p>
          <a:p>
            <a:pPr eaLnBrk="1" hangingPunct="1">
              <a:lnSpc>
                <a:spcPct val="90000"/>
              </a:lnSpc>
            </a:pPr>
            <a:r>
              <a:rPr lang="en-US" smtClean="0">
                <a:solidFill>
                  <a:srgbClr val="000000"/>
                </a:solidFill>
                <a:latin typeface="Times New Roman" pitchFamily="18" charset="0"/>
              </a:rPr>
              <a:t>The </a:t>
            </a:r>
            <a:r>
              <a:rPr lang="en-US" smtClean="0">
                <a:solidFill>
                  <a:srgbClr val="000000"/>
                </a:solidFill>
                <a:latin typeface="Lucida Console" pitchFamily="49" charset="0"/>
              </a:rPr>
              <a:t>std::endl</a:t>
            </a:r>
            <a:r>
              <a:rPr lang="en-US" smtClean="0">
                <a:solidFill>
                  <a:srgbClr val="000000"/>
                </a:solidFill>
                <a:latin typeface="Times New Roman" pitchFamily="18" charset="0"/>
              </a:rPr>
              <a:t> stream manipulator outputs a newline, then “flushes the output buffer.” </a:t>
            </a:r>
          </a:p>
          <a:p>
            <a:pPr lvl="1" eaLnBrk="1" hangingPunct="1">
              <a:lnSpc>
                <a:spcPct val="90000"/>
              </a:lnSpc>
            </a:pPr>
            <a:r>
              <a:rPr lang="en-US" smtClean="0">
                <a:solidFill>
                  <a:srgbClr val="000000"/>
                </a:solidFill>
                <a:latin typeface="Times New Roman" pitchFamily="18" charset="0"/>
              </a:rPr>
              <a:t>This simply means that, on some systems where outputs accumulate in the machine until there are enough to “make it worthwhile” to display them on the screen, </a:t>
            </a:r>
            <a:r>
              <a:rPr lang="en-US" smtClean="0">
                <a:solidFill>
                  <a:srgbClr val="000000"/>
                </a:solidFill>
                <a:latin typeface="Lucida Console" pitchFamily="49" charset="0"/>
              </a:rPr>
              <a:t>std::endl</a:t>
            </a:r>
            <a:r>
              <a:rPr lang="en-US" smtClean="0">
                <a:solidFill>
                  <a:srgbClr val="000000"/>
                </a:solidFill>
                <a:latin typeface="Times New Roman" pitchFamily="18" charset="0"/>
              </a:rPr>
              <a:t> forces any accumulated outputs to be displayed at that moment.</a:t>
            </a:r>
          </a:p>
          <a:p>
            <a:pPr lvl="1" eaLnBrk="1" hangingPunct="1">
              <a:lnSpc>
                <a:spcPct val="90000"/>
              </a:lnSpc>
            </a:pPr>
            <a:r>
              <a:rPr lang="en-US" smtClean="0">
                <a:solidFill>
                  <a:srgbClr val="000000"/>
                </a:solidFill>
                <a:latin typeface="Times New Roman" pitchFamily="18" charset="0"/>
              </a:rPr>
              <a:t>This can be important when the outputs are prompting the user for an action, such as entering data.</a:t>
            </a:r>
          </a:p>
        </p:txBody>
      </p:sp>
      <p:sp>
        <p:nvSpPr>
          <p:cNvPr id="54276"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2.4  </a:t>
            </a:r>
            <a:r>
              <a:rPr lang="en-US" smtClean="0">
                <a:solidFill>
                  <a:srgbClr val="3380E6"/>
                </a:solidFill>
                <a:latin typeface="Arial"/>
              </a:rPr>
              <a:t>Another C++ Program: Adding Integers (cont.)</a:t>
            </a:r>
          </a:p>
        </p:txBody>
      </p:sp>
      <p:sp>
        <p:nvSpPr>
          <p:cNvPr id="117763"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Using multiple stream insertion operators (</a:t>
            </a:r>
            <a:r>
              <a:rPr lang="en-US" smtClean="0">
                <a:solidFill>
                  <a:srgbClr val="000000"/>
                </a:solidFill>
                <a:latin typeface="Lucida Console" pitchFamily="49" charset="0"/>
              </a:rPr>
              <a:t>&lt;&lt;</a:t>
            </a:r>
            <a:r>
              <a:rPr lang="en-US" smtClean="0">
                <a:solidFill>
                  <a:srgbClr val="000000"/>
                </a:solidFill>
                <a:latin typeface="Times New Roman" pitchFamily="18" charset="0"/>
              </a:rPr>
              <a:t>) in a single statement is referred to as </a:t>
            </a:r>
            <a:r>
              <a:rPr lang="en-US" smtClean="0">
                <a:solidFill>
                  <a:srgbClr val="0000FF"/>
                </a:solidFill>
                <a:latin typeface="Times New Roman" pitchFamily="18" charset="0"/>
              </a:rPr>
              <a:t>concatenating</a:t>
            </a:r>
            <a:r>
              <a:rPr lang="en-US" smtClean="0">
                <a:solidFill>
                  <a:srgbClr val="000000"/>
                </a:solidFill>
                <a:latin typeface="Times New Roman" pitchFamily="18" charset="0"/>
              </a:rPr>
              <a:t>, </a:t>
            </a:r>
            <a:r>
              <a:rPr lang="en-US" smtClean="0">
                <a:solidFill>
                  <a:srgbClr val="0000FF"/>
                </a:solidFill>
                <a:latin typeface="Times New Roman" pitchFamily="18" charset="0"/>
              </a:rPr>
              <a:t>chaining</a:t>
            </a:r>
            <a:r>
              <a:rPr lang="en-US" smtClean="0">
                <a:solidFill>
                  <a:srgbClr val="000000"/>
                </a:solidFill>
                <a:latin typeface="Times New Roman" pitchFamily="18" charset="0"/>
              </a:rPr>
              <a:t> or </a:t>
            </a:r>
            <a:r>
              <a:rPr lang="en-US" smtClean="0">
                <a:solidFill>
                  <a:srgbClr val="0000FF"/>
                </a:solidFill>
                <a:latin typeface="Times New Roman" pitchFamily="18" charset="0"/>
              </a:rPr>
              <a:t>cascading stream insertion operations</a:t>
            </a:r>
            <a:r>
              <a:rPr lang="en-US" smtClean="0">
                <a:solidFill>
                  <a:srgbClr val="000000"/>
                </a:solidFill>
                <a:latin typeface="Times New Roman" pitchFamily="18" charset="0"/>
              </a:rPr>
              <a:t>.</a:t>
            </a:r>
          </a:p>
          <a:p>
            <a:pPr eaLnBrk="1" hangingPunct="1"/>
            <a:r>
              <a:rPr lang="en-US" smtClean="0">
                <a:solidFill>
                  <a:srgbClr val="000000"/>
                </a:solidFill>
                <a:latin typeface="Times New Roman" pitchFamily="18" charset="0"/>
              </a:rPr>
              <a:t>Calculations can also be performed in output statements.</a:t>
            </a:r>
          </a:p>
        </p:txBody>
      </p:sp>
      <p:sp>
        <p:nvSpPr>
          <p:cNvPr id="55300"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2.5  </a:t>
            </a:r>
            <a:r>
              <a:rPr lang="en-US" smtClean="0">
                <a:solidFill>
                  <a:srgbClr val="3380E6"/>
                </a:solidFill>
                <a:latin typeface="Arial"/>
              </a:rPr>
              <a:t>Memory Concepts</a:t>
            </a:r>
          </a:p>
        </p:txBody>
      </p:sp>
      <p:sp>
        <p:nvSpPr>
          <p:cNvPr id="118787"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Variable names such as </a:t>
            </a:r>
            <a:r>
              <a:rPr lang="en-US" smtClean="0">
                <a:solidFill>
                  <a:srgbClr val="000000"/>
                </a:solidFill>
                <a:latin typeface="Lucida Console" pitchFamily="49" charset="0"/>
              </a:rPr>
              <a:t>number1</a:t>
            </a:r>
            <a:r>
              <a:rPr lang="en-US" smtClean="0">
                <a:solidFill>
                  <a:srgbClr val="000000"/>
                </a:solidFill>
                <a:latin typeface="Times New Roman" pitchFamily="18" charset="0"/>
              </a:rPr>
              <a:t>, </a:t>
            </a:r>
            <a:r>
              <a:rPr lang="en-US" smtClean="0">
                <a:solidFill>
                  <a:srgbClr val="000000"/>
                </a:solidFill>
                <a:latin typeface="Lucida Console" pitchFamily="49" charset="0"/>
              </a:rPr>
              <a:t>number2</a:t>
            </a:r>
            <a:r>
              <a:rPr lang="en-US" smtClean="0">
                <a:solidFill>
                  <a:srgbClr val="000000"/>
                </a:solidFill>
                <a:latin typeface="Times New Roman" pitchFamily="18" charset="0"/>
              </a:rPr>
              <a:t> and </a:t>
            </a:r>
            <a:r>
              <a:rPr lang="en-US" smtClean="0">
                <a:solidFill>
                  <a:srgbClr val="000000"/>
                </a:solidFill>
                <a:latin typeface="Lucida Console" pitchFamily="49" charset="0"/>
              </a:rPr>
              <a:t>sum</a:t>
            </a:r>
            <a:r>
              <a:rPr lang="en-US" smtClean="0">
                <a:solidFill>
                  <a:srgbClr val="000000"/>
                </a:solidFill>
                <a:latin typeface="Times New Roman" pitchFamily="18" charset="0"/>
              </a:rPr>
              <a:t> actually correspond to </a:t>
            </a:r>
            <a:r>
              <a:rPr lang="en-US" smtClean="0">
                <a:solidFill>
                  <a:srgbClr val="0000FF"/>
                </a:solidFill>
                <a:latin typeface="Times New Roman" pitchFamily="18" charset="0"/>
              </a:rPr>
              <a:t>locations</a:t>
            </a:r>
            <a:r>
              <a:rPr lang="en-US" smtClean="0">
                <a:solidFill>
                  <a:srgbClr val="000000"/>
                </a:solidFill>
                <a:latin typeface="Times New Roman" pitchFamily="18" charset="0"/>
              </a:rPr>
              <a:t> in the computer’s memory.</a:t>
            </a:r>
          </a:p>
          <a:p>
            <a:pPr eaLnBrk="1" hangingPunct="1"/>
            <a:r>
              <a:rPr lang="en-US" smtClean="0">
                <a:solidFill>
                  <a:srgbClr val="000000"/>
                </a:solidFill>
                <a:latin typeface="Times New Roman" pitchFamily="18" charset="0"/>
              </a:rPr>
              <a:t>Every variable has a name, a type, a size and a value.</a:t>
            </a:r>
          </a:p>
          <a:p>
            <a:pPr eaLnBrk="1" hangingPunct="1"/>
            <a:r>
              <a:rPr lang="en-US" smtClean="0">
                <a:solidFill>
                  <a:srgbClr val="000000"/>
                </a:solidFill>
                <a:latin typeface="Times New Roman" pitchFamily="18" charset="0"/>
              </a:rPr>
              <a:t>When a value is placed in a memory location, the value overwrites the previous value in that location; thus, placing a new value into a memory location is said to be </a:t>
            </a:r>
            <a:r>
              <a:rPr lang="en-US" smtClean="0">
                <a:solidFill>
                  <a:srgbClr val="0000FF"/>
                </a:solidFill>
                <a:latin typeface="Times New Roman" pitchFamily="18" charset="0"/>
              </a:rPr>
              <a:t>destructive</a:t>
            </a:r>
            <a:r>
              <a:rPr lang="en-US" smtClean="0">
                <a:solidFill>
                  <a:srgbClr val="000000"/>
                </a:solidFill>
                <a:latin typeface="Times New Roman" pitchFamily="18" charset="0"/>
              </a:rPr>
              <a:t>.</a:t>
            </a:r>
          </a:p>
          <a:p>
            <a:pPr eaLnBrk="1" hangingPunct="1"/>
            <a:r>
              <a:rPr lang="en-US" smtClean="0">
                <a:solidFill>
                  <a:srgbClr val="000000"/>
                </a:solidFill>
                <a:latin typeface="Times New Roman" pitchFamily="18" charset="0"/>
              </a:rPr>
              <a:t>When a value is read out of a memory loca-tion, the process is </a:t>
            </a:r>
            <a:r>
              <a:rPr lang="en-US" smtClean="0">
                <a:solidFill>
                  <a:srgbClr val="0000FF"/>
                </a:solidFill>
                <a:latin typeface="Times New Roman" pitchFamily="18" charset="0"/>
              </a:rPr>
              <a:t>nondestructive</a:t>
            </a:r>
            <a:r>
              <a:rPr lang="en-US" smtClean="0">
                <a:solidFill>
                  <a:srgbClr val="000000"/>
                </a:solidFill>
                <a:latin typeface="Times New Roman" pitchFamily="18" charset="0"/>
              </a:rPr>
              <a:t>.</a:t>
            </a:r>
          </a:p>
        </p:txBody>
      </p:sp>
      <p:sp>
        <p:nvSpPr>
          <p:cNvPr id="56324"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1" descr="cpphtp9_02_Page_23"/>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a:xfrm>
            <a:off x="8647113" y="6408738"/>
            <a:ext cx="366712" cy="365125"/>
          </a:xfrm>
        </p:spPr>
        <p:txBody>
          <a:bodyPr/>
          <a:lstStyle/>
          <a:p>
            <a:pPr>
              <a:defRPr/>
            </a:pPr>
            <a:r>
              <a:rPr lang="en-US"/>
              <a:t>©1992-2014 by Pearson Education, Inc. All Rights Reserved.</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1" descr="cpphtp9_02_Page_24"/>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a:xfrm>
            <a:off x="8647113" y="6408738"/>
            <a:ext cx="366712" cy="365125"/>
          </a:xfrm>
        </p:spPr>
        <p:txBody>
          <a:bodyPr/>
          <a:lstStyle/>
          <a:p>
            <a:pPr>
              <a:defRPr/>
            </a:pPr>
            <a:r>
              <a:rPr lang="en-US"/>
              <a:t>©1992-2014 by Pearson Education, Inc. All Rights Reserved.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1.3.1  Moore’s Law (Cont.)</a:t>
            </a:r>
          </a:p>
        </p:txBody>
      </p:sp>
      <p:sp>
        <p:nvSpPr>
          <p:cNvPr id="20483"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Costs have plummeted as enormous demand for communications bandwidth (i.e., information-carrying capacity) has attracted intense competition. </a:t>
            </a:r>
          </a:p>
          <a:p>
            <a:pPr eaLnBrk="1" hangingPunct="1"/>
            <a:r>
              <a:rPr lang="en-US" smtClean="0">
                <a:solidFill>
                  <a:srgbClr val="000000"/>
                </a:solidFill>
                <a:latin typeface="Times New Roman" pitchFamily="18" charset="0"/>
              </a:rPr>
              <a:t>Such phenomenal improvement is fostering the </a:t>
            </a:r>
            <a:r>
              <a:rPr lang="en-US" i="1" smtClean="0">
                <a:solidFill>
                  <a:srgbClr val="000000"/>
                </a:solidFill>
                <a:latin typeface="Times New Roman" pitchFamily="18" charset="0"/>
              </a:rPr>
              <a:t>Information Revolution.</a:t>
            </a:r>
          </a:p>
        </p:txBody>
      </p:sp>
      <p:sp>
        <p:nvSpPr>
          <p:cNvPr id="32772"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1" descr="cpphtp9_02_Page_25"/>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a:xfrm>
            <a:off x="8647113" y="6408738"/>
            <a:ext cx="366712" cy="365125"/>
          </a:xfrm>
        </p:spPr>
        <p:txBody>
          <a:bodyPr/>
          <a:lstStyle/>
          <a:p>
            <a:pPr>
              <a:defRPr/>
            </a:pPr>
            <a:r>
              <a:rPr lang="en-US"/>
              <a:t>©1992-2014 by Pearson Education, Inc. All Rights Reserved.</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2.6  </a:t>
            </a:r>
            <a:r>
              <a:rPr lang="en-US" smtClean="0">
                <a:solidFill>
                  <a:srgbClr val="3380E6"/>
                </a:solidFill>
                <a:latin typeface="Arial"/>
              </a:rPr>
              <a:t>Arithmetic</a:t>
            </a:r>
          </a:p>
        </p:txBody>
      </p:sp>
      <p:sp>
        <p:nvSpPr>
          <p:cNvPr id="122883" name="Text Placeholder 2"/>
          <p:cNvSpPr>
            <a:spLocks noGrp="1"/>
          </p:cNvSpPr>
          <p:nvPr>
            <p:ph type="body" idx="1"/>
          </p:nvPr>
        </p:nvSpPr>
        <p:spPr/>
        <p:txBody>
          <a:bodyPr/>
          <a:lstStyle/>
          <a:p>
            <a:pPr eaLnBrk="1" hangingPunct="1">
              <a:lnSpc>
                <a:spcPct val="80000"/>
              </a:lnSpc>
            </a:pPr>
            <a:r>
              <a:rPr lang="en-US" sz="2500" smtClean="0">
                <a:solidFill>
                  <a:srgbClr val="000000"/>
                </a:solidFill>
                <a:latin typeface="Times New Roman" pitchFamily="18" charset="0"/>
              </a:rPr>
              <a:t>Most programs perform arithmetic calculations.</a:t>
            </a:r>
          </a:p>
          <a:p>
            <a:pPr eaLnBrk="1" hangingPunct="1">
              <a:lnSpc>
                <a:spcPct val="80000"/>
              </a:lnSpc>
            </a:pPr>
            <a:r>
              <a:rPr lang="en-US" sz="2500" smtClean="0">
                <a:solidFill>
                  <a:srgbClr val="000000"/>
                </a:solidFill>
                <a:latin typeface="Times New Roman" pitchFamily="18" charset="0"/>
              </a:rPr>
              <a:t>Figure 2.9 summarizes the C++ </a:t>
            </a:r>
            <a:r>
              <a:rPr lang="en-US" sz="2500" smtClean="0">
                <a:solidFill>
                  <a:srgbClr val="0000FF"/>
                </a:solidFill>
                <a:latin typeface="Times New Roman" pitchFamily="18" charset="0"/>
              </a:rPr>
              <a:t>arithmetic operators</a:t>
            </a:r>
            <a:r>
              <a:rPr lang="en-US" sz="2500" smtClean="0">
                <a:solidFill>
                  <a:srgbClr val="000000"/>
                </a:solidFill>
                <a:latin typeface="Times New Roman" pitchFamily="18" charset="0"/>
              </a:rPr>
              <a:t>.</a:t>
            </a:r>
          </a:p>
          <a:p>
            <a:pPr eaLnBrk="1" hangingPunct="1">
              <a:lnSpc>
                <a:spcPct val="80000"/>
              </a:lnSpc>
            </a:pPr>
            <a:r>
              <a:rPr lang="en-US" sz="2500" smtClean="0">
                <a:solidFill>
                  <a:srgbClr val="000000"/>
                </a:solidFill>
                <a:latin typeface="Times New Roman" pitchFamily="18" charset="0"/>
              </a:rPr>
              <a:t>The </a:t>
            </a:r>
            <a:r>
              <a:rPr lang="en-US" sz="2500" smtClean="0">
                <a:solidFill>
                  <a:srgbClr val="0000FF"/>
                </a:solidFill>
                <a:latin typeface="Times New Roman" pitchFamily="18" charset="0"/>
              </a:rPr>
              <a:t>asterisk </a:t>
            </a:r>
            <a:r>
              <a:rPr lang="en-US" sz="2500" smtClean="0">
                <a:solidFill>
                  <a:srgbClr val="000000"/>
                </a:solidFill>
                <a:latin typeface="Times New Roman" pitchFamily="18" charset="0"/>
              </a:rPr>
              <a:t>(</a:t>
            </a:r>
            <a:r>
              <a:rPr lang="en-US" sz="2500" smtClean="0">
                <a:solidFill>
                  <a:srgbClr val="0000FF"/>
                </a:solidFill>
                <a:latin typeface="LucidaSansTypewriter" pitchFamily="49" charset="0"/>
              </a:rPr>
              <a:t>*</a:t>
            </a:r>
            <a:r>
              <a:rPr lang="en-US" sz="2500" smtClean="0">
                <a:solidFill>
                  <a:srgbClr val="000000"/>
                </a:solidFill>
                <a:latin typeface="Times New Roman" pitchFamily="18" charset="0"/>
              </a:rPr>
              <a:t>) indicates multiplication. </a:t>
            </a:r>
          </a:p>
          <a:p>
            <a:pPr eaLnBrk="1" hangingPunct="1">
              <a:lnSpc>
                <a:spcPct val="80000"/>
              </a:lnSpc>
            </a:pPr>
            <a:r>
              <a:rPr lang="en-US" sz="2500" smtClean="0">
                <a:solidFill>
                  <a:srgbClr val="000000"/>
                </a:solidFill>
                <a:latin typeface="Times New Roman" pitchFamily="18" charset="0"/>
              </a:rPr>
              <a:t>The </a:t>
            </a:r>
            <a:r>
              <a:rPr lang="en-US" sz="2500" smtClean="0">
                <a:solidFill>
                  <a:srgbClr val="0000FF"/>
                </a:solidFill>
                <a:latin typeface="Times New Roman" pitchFamily="18" charset="0"/>
              </a:rPr>
              <a:t>percent sign </a:t>
            </a:r>
            <a:r>
              <a:rPr lang="en-US" sz="2500" smtClean="0">
                <a:solidFill>
                  <a:srgbClr val="000000"/>
                </a:solidFill>
                <a:latin typeface="Times New Roman" pitchFamily="18" charset="0"/>
              </a:rPr>
              <a:t>(</a:t>
            </a:r>
            <a:r>
              <a:rPr lang="en-US" sz="2500" smtClean="0">
                <a:solidFill>
                  <a:srgbClr val="0000FF"/>
                </a:solidFill>
                <a:latin typeface="LucidaSansTypewriter" pitchFamily="49" charset="0"/>
              </a:rPr>
              <a:t>%</a:t>
            </a:r>
            <a:r>
              <a:rPr lang="en-US" sz="2500" smtClean="0">
                <a:solidFill>
                  <a:srgbClr val="000000"/>
                </a:solidFill>
                <a:latin typeface="Times New Roman" pitchFamily="18" charset="0"/>
              </a:rPr>
              <a:t>)</a:t>
            </a:r>
            <a:r>
              <a:rPr lang="en-US" sz="2500" smtClean="0">
                <a:solidFill>
                  <a:srgbClr val="0000FF"/>
                </a:solidFill>
                <a:latin typeface="Times New Roman" pitchFamily="18" charset="0"/>
              </a:rPr>
              <a:t> </a:t>
            </a:r>
            <a:r>
              <a:rPr lang="en-US" sz="2500" smtClean="0">
                <a:solidFill>
                  <a:srgbClr val="000000"/>
                </a:solidFill>
                <a:latin typeface="Times New Roman" pitchFamily="18" charset="0"/>
              </a:rPr>
              <a:t>is the </a:t>
            </a:r>
            <a:r>
              <a:rPr lang="en-US" sz="2500" smtClean="0">
                <a:solidFill>
                  <a:srgbClr val="0000FF"/>
                </a:solidFill>
                <a:latin typeface="Times New Roman" pitchFamily="18" charset="0"/>
              </a:rPr>
              <a:t>modulus</a:t>
            </a:r>
            <a:r>
              <a:rPr lang="en-US" sz="2500" smtClean="0">
                <a:solidFill>
                  <a:srgbClr val="000000"/>
                </a:solidFill>
                <a:latin typeface="Times New Roman" pitchFamily="18" charset="0"/>
              </a:rPr>
              <a:t> operator that will be discussed shortly.</a:t>
            </a:r>
          </a:p>
          <a:p>
            <a:pPr lvl="1" eaLnBrk="1" hangingPunct="1">
              <a:lnSpc>
                <a:spcPct val="80000"/>
              </a:lnSpc>
            </a:pPr>
            <a:r>
              <a:rPr lang="en-US" sz="2100" smtClean="0">
                <a:solidFill>
                  <a:srgbClr val="000000"/>
                </a:solidFill>
                <a:latin typeface="Times New Roman" pitchFamily="18" charset="0"/>
              </a:rPr>
              <a:t>C++ provides the </a:t>
            </a:r>
            <a:r>
              <a:rPr lang="en-US" sz="2100" smtClean="0">
                <a:solidFill>
                  <a:srgbClr val="0000FF"/>
                </a:solidFill>
                <a:latin typeface="Times New Roman" pitchFamily="18" charset="0"/>
              </a:rPr>
              <a:t>modulus operator</a:t>
            </a:r>
            <a:r>
              <a:rPr lang="en-US" sz="2100" smtClean="0">
                <a:solidFill>
                  <a:srgbClr val="000000"/>
                </a:solidFill>
                <a:latin typeface="Times New Roman" pitchFamily="18" charset="0"/>
              </a:rPr>
              <a:t>, </a:t>
            </a:r>
            <a:r>
              <a:rPr lang="en-US" sz="2100" smtClean="0">
                <a:solidFill>
                  <a:srgbClr val="000000"/>
                </a:solidFill>
                <a:latin typeface="Lucida Console" pitchFamily="49" charset="0"/>
              </a:rPr>
              <a:t>%</a:t>
            </a:r>
            <a:r>
              <a:rPr lang="en-US" sz="2100" smtClean="0">
                <a:solidFill>
                  <a:srgbClr val="000000"/>
                </a:solidFill>
                <a:latin typeface="Times New Roman" pitchFamily="18" charset="0"/>
              </a:rPr>
              <a:t>, that yields the remainder after integer division.</a:t>
            </a:r>
          </a:p>
          <a:p>
            <a:pPr lvl="1" eaLnBrk="1" hangingPunct="1">
              <a:lnSpc>
                <a:spcPct val="80000"/>
              </a:lnSpc>
            </a:pPr>
            <a:r>
              <a:rPr lang="en-US" sz="2100" smtClean="0">
                <a:solidFill>
                  <a:srgbClr val="000000"/>
                </a:solidFill>
                <a:latin typeface="Times New Roman" pitchFamily="18" charset="0"/>
              </a:rPr>
              <a:t>The modulus operator can be used only with integer operands.</a:t>
            </a:r>
          </a:p>
          <a:p>
            <a:pPr eaLnBrk="1" hangingPunct="1">
              <a:lnSpc>
                <a:spcPct val="80000"/>
              </a:lnSpc>
            </a:pPr>
            <a:r>
              <a:rPr lang="en-US" sz="2500" smtClean="0">
                <a:solidFill>
                  <a:srgbClr val="000000"/>
                </a:solidFill>
                <a:latin typeface="Times New Roman" pitchFamily="18" charset="0"/>
              </a:rPr>
              <a:t>The arithmetic operators in Fig. 2.9 are all binary operators.</a:t>
            </a:r>
          </a:p>
          <a:p>
            <a:pPr eaLnBrk="1" hangingPunct="1">
              <a:lnSpc>
                <a:spcPct val="80000"/>
              </a:lnSpc>
            </a:pPr>
            <a:r>
              <a:rPr lang="en-US" sz="2500" smtClean="0">
                <a:solidFill>
                  <a:srgbClr val="0000FF"/>
                </a:solidFill>
                <a:latin typeface="Times New Roman" pitchFamily="18" charset="0"/>
              </a:rPr>
              <a:t>Integer division</a:t>
            </a:r>
            <a:r>
              <a:rPr lang="en-US" sz="2500" smtClean="0">
                <a:solidFill>
                  <a:srgbClr val="000000"/>
                </a:solidFill>
                <a:latin typeface="Times New Roman" pitchFamily="18" charset="0"/>
              </a:rPr>
              <a:t> (i.e., where both the numerator and the denominator are integers) yields an integer quotient.</a:t>
            </a:r>
          </a:p>
          <a:p>
            <a:pPr lvl="1" eaLnBrk="1" hangingPunct="1">
              <a:lnSpc>
                <a:spcPct val="80000"/>
              </a:lnSpc>
            </a:pPr>
            <a:r>
              <a:rPr lang="en-US" sz="2100" smtClean="0">
                <a:solidFill>
                  <a:srgbClr val="000000"/>
                </a:solidFill>
                <a:latin typeface="Times New Roman" pitchFamily="18" charset="0"/>
              </a:rPr>
              <a:t>Any fractional part in integer division is discarded (i.e., </a:t>
            </a:r>
            <a:r>
              <a:rPr lang="en-US" sz="2100" smtClean="0">
                <a:solidFill>
                  <a:srgbClr val="0000FF"/>
                </a:solidFill>
                <a:latin typeface="Times New Roman" pitchFamily="18" charset="0"/>
              </a:rPr>
              <a:t>truncated</a:t>
            </a:r>
            <a:r>
              <a:rPr lang="en-US" sz="2100" smtClean="0">
                <a:solidFill>
                  <a:srgbClr val="000000"/>
                </a:solidFill>
                <a:latin typeface="Times New Roman" pitchFamily="18" charset="0"/>
              </a:rPr>
              <a:t>)—no rounding occurs.</a:t>
            </a:r>
          </a:p>
        </p:txBody>
      </p:sp>
      <p:sp>
        <p:nvSpPr>
          <p:cNvPr id="58372"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1" descr="cpphtp9_02_Page_26"/>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a:xfrm>
            <a:off x="8647113" y="6408738"/>
            <a:ext cx="366712" cy="365125"/>
          </a:xfrm>
        </p:spPr>
        <p:txBody>
          <a:bodyPr/>
          <a:lstStyle/>
          <a:p>
            <a:pPr>
              <a:defRPr/>
            </a:pPr>
            <a:r>
              <a:rPr lang="en-US"/>
              <a:t>©1992-2014 by Pearson Education, Inc. All Rights Reserved.</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2.6  </a:t>
            </a:r>
            <a:r>
              <a:rPr lang="en-US" smtClean="0">
                <a:solidFill>
                  <a:srgbClr val="3380E6"/>
                </a:solidFill>
                <a:latin typeface="Arial"/>
              </a:rPr>
              <a:t>Arithmetic (cont.)</a:t>
            </a:r>
          </a:p>
        </p:txBody>
      </p:sp>
      <p:sp>
        <p:nvSpPr>
          <p:cNvPr id="124931"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Arithmetic expressions in C++ must be entered into the computer in </a:t>
            </a:r>
            <a:r>
              <a:rPr lang="en-US" smtClean="0">
                <a:solidFill>
                  <a:srgbClr val="0000FF"/>
                </a:solidFill>
                <a:latin typeface="Times New Roman" pitchFamily="18" charset="0"/>
              </a:rPr>
              <a:t>straight-line form</a:t>
            </a:r>
            <a:r>
              <a:rPr lang="en-US" smtClean="0">
                <a:solidFill>
                  <a:srgbClr val="000000"/>
                </a:solidFill>
                <a:latin typeface="Times New Roman" pitchFamily="18" charset="0"/>
              </a:rPr>
              <a:t>.</a:t>
            </a:r>
          </a:p>
          <a:p>
            <a:pPr eaLnBrk="1" hangingPunct="1"/>
            <a:r>
              <a:rPr lang="en-US" smtClean="0">
                <a:solidFill>
                  <a:srgbClr val="000000"/>
                </a:solidFill>
                <a:latin typeface="Times New Roman" pitchFamily="18" charset="0"/>
              </a:rPr>
              <a:t>Expressions such as “</a:t>
            </a:r>
            <a:r>
              <a:rPr lang="en-US" smtClean="0">
                <a:solidFill>
                  <a:srgbClr val="000000"/>
                </a:solidFill>
                <a:latin typeface="Lucida Console" pitchFamily="49" charset="0"/>
              </a:rPr>
              <a:t>a</a:t>
            </a:r>
            <a:r>
              <a:rPr lang="en-US" smtClean="0">
                <a:solidFill>
                  <a:srgbClr val="000000"/>
                </a:solidFill>
                <a:latin typeface="Times New Roman" pitchFamily="18" charset="0"/>
              </a:rPr>
              <a:t> divided by </a:t>
            </a:r>
            <a:r>
              <a:rPr lang="en-US" smtClean="0">
                <a:solidFill>
                  <a:srgbClr val="000000"/>
                </a:solidFill>
                <a:latin typeface="Lucida Console" pitchFamily="49" charset="0"/>
              </a:rPr>
              <a:t>b</a:t>
            </a:r>
            <a:r>
              <a:rPr lang="en-US" smtClean="0">
                <a:solidFill>
                  <a:srgbClr val="000000"/>
                </a:solidFill>
                <a:latin typeface="Times New Roman" pitchFamily="18" charset="0"/>
              </a:rPr>
              <a:t>” must be written as </a:t>
            </a:r>
            <a:r>
              <a:rPr lang="en-US" smtClean="0">
                <a:solidFill>
                  <a:srgbClr val="000000"/>
                </a:solidFill>
                <a:latin typeface="Lucida Console" pitchFamily="49" charset="0"/>
              </a:rPr>
              <a:t>a</a:t>
            </a:r>
            <a:r>
              <a:rPr lang="en-US" smtClean="0">
                <a:solidFill>
                  <a:srgbClr val="000000"/>
                </a:solidFill>
                <a:latin typeface="Times New Roman" pitchFamily="18" charset="0"/>
              </a:rPr>
              <a:t> </a:t>
            </a:r>
            <a:r>
              <a:rPr lang="en-US" smtClean="0">
                <a:solidFill>
                  <a:srgbClr val="000000"/>
                </a:solidFill>
                <a:latin typeface="Lucida Console" pitchFamily="49" charset="0"/>
              </a:rPr>
              <a:t>/</a:t>
            </a:r>
            <a:r>
              <a:rPr lang="en-US" smtClean="0">
                <a:solidFill>
                  <a:srgbClr val="000000"/>
                </a:solidFill>
                <a:latin typeface="Times New Roman" pitchFamily="18" charset="0"/>
              </a:rPr>
              <a:t> </a:t>
            </a:r>
            <a:r>
              <a:rPr lang="en-US" smtClean="0">
                <a:solidFill>
                  <a:srgbClr val="000000"/>
                </a:solidFill>
                <a:latin typeface="Lucida Console" pitchFamily="49" charset="0"/>
              </a:rPr>
              <a:t>b</a:t>
            </a:r>
            <a:r>
              <a:rPr lang="en-US" smtClean="0">
                <a:solidFill>
                  <a:srgbClr val="000000"/>
                </a:solidFill>
                <a:latin typeface="Times New Roman" pitchFamily="18" charset="0"/>
              </a:rPr>
              <a:t>, so that all constants, variables and operators appear in a straight line.</a:t>
            </a:r>
          </a:p>
          <a:p>
            <a:pPr eaLnBrk="1" hangingPunct="1"/>
            <a:r>
              <a:rPr lang="en-US" smtClean="0">
                <a:solidFill>
                  <a:srgbClr val="000000"/>
                </a:solidFill>
                <a:latin typeface="Times New Roman" pitchFamily="18" charset="0"/>
              </a:rPr>
              <a:t>Parentheses are used in C++ expressions in the same manner as in algebraic expressions.</a:t>
            </a:r>
          </a:p>
          <a:p>
            <a:pPr eaLnBrk="1" hangingPunct="1"/>
            <a:r>
              <a:rPr lang="en-US" smtClean="0">
                <a:solidFill>
                  <a:srgbClr val="000000"/>
                </a:solidFill>
                <a:latin typeface="Times New Roman" pitchFamily="18" charset="0"/>
              </a:rPr>
              <a:t>For example, to multiply </a:t>
            </a:r>
            <a:r>
              <a:rPr lang="en-US" smtClean="0">
                <a:solidFill>
                  <a:srgbClr val="000000"/>
                </a:solidFill>
                <a:latin typeface="Lucida Console" pitchFamily="49" charset="0"/>
              </a:rPr>
              <a:t>a</a:t>
            </a:r>
            <a:r>
              <a:rPr lang="en-US" smtClean="0">
                <a:solidFill>
                  <a:srgbClr val="000000"/>
                </a:solidFill>
                <a:latin typeface="Times New Roman" pitchFamily="18" charset="0"/>
              </a:rPr>
              <a:t> times the quantity </a:t>
            </a:r>
            <a:r>
              <a:rPr lang="en-US" smtClean="0">
                <a:solidFill>
                  <a:srgbClr val="000000"/>
                </a:solidFill>
                <a:latin typeface="Lucida Console" pitchFamily="49" charset="0"/>
              </a:rPr>
              <a:t>b</a:t>
            </a:r>
            <a:r>
              <a:rPr lang="en-US" smtClean="0">
                <a:solidFill>
                  <a:srgbClr val="000000"/>
                </a:solidFill>
                <a:latin typeface="Times New Roman" pitchFamily="18" charset="0"/>
              </a:rPr>
              <a:t> </a:t>
            </a:r>
            <a:r>
              <a:rPr lang="en-US" smtClean="0">
                <a:solidFill>
                  <a:srgbClr val="000000"/>
                </a:solidFill>
                <a:latin typeface="Lucida Console" pitchFamily="49" charset="0"/>
              </a:rPr>
              <a:t>+</a:t>
            </a:r>
            <a:r>
              <a:rPr lang="en-US" smtClean="0">
                <a:solidFill>
                  <a:srgbClr val="000000"/>
                </a:solidFill>
                <a:latin typeface="Times New Roman" pitchFamily="18" charset="0"/>
              </a:rPr>
              <a:t> </a:t>
            </a:r>
            <a:r>
              <a:rPr lang="en-US" smtClean="0">
                <a:solidFill>
                  <a:srgbClr val="000000"/>
                </a:solidFill>
                <a:latin typeface="Lucida Console" pitchFamily="49" charset="0"/>
              </a:rPr>
              <a:t>c</a:t>
            </a:r>
            <a:r>
              <a:rPr lang="en-US" smtClean="0">
                <a:solidFill>
                  <a:srgbClr val="000000"/>
                </a:solidFill>
                <a:latin typeface="Times New Roman" pitchFamily="18" charset="0"/>
              </a:rPr>
              <a:t> we write </a:t>
            </a:r>
            <a:r>
              <a:rPr lang="en-US" smtClean="0">
                <a:solidFill>
                  <a:srgbClr val="000000"/>
                </a:solidFill>
                <a:latin typeface="Lucida Console" pitchFamily="49" charset="0"/>
              </a:rPr>
              <a:t>a</a:t>
            </a:r>
            <a:r>
              <a:rPr lang="en-US" smtClean="0">
                <a:solidFill>
                  <a:srgbClr val="000000"/>
                </a:solidFill>
                <a:latin typeface="Times New Roman" pitchFamily="18" charset="0"/>
              </a:rPr>
              <a:t> </a:t>
            </a:r>
            <a:r>
              <a:rPr lang="en-US" smtClean="0">
                <a:solidFill>
                  <a:srgbClr val="000000"/>
                </a:solidFill>
                <a:latin typeface="Lucida Console" pitchFamily="49" charset="0"/>
              </a:rPr>
              <a:t>a *</a:t>
            </a:r>
            <a:r>
              <a:rPr lang="en-US" smtClean="0">
                <a:solidFill>
                  <a:srgbClr val="000000"/>
                </a:solidFill>
                <a:latin typeface="Times New Roman" pitchFamily="18" charset="0"/>
              </a:rPr>
              <a:t> </a:t>
            </a:r>
            <a:r>
              <a:rPr lang="en-US" smtClean="0">
                <a:solidFill>
                  <a:srgbClr val="000000"/>
                </a:solidFill>
                <a:latin typeface="Lucida Console" pitchFamily="49" charset="0"/>
              </a:rPr>
              <a:t>(</a:t>
            </a:r>
            <a:r>
              <a:rPr lang="en-US" smtClean="0">
                <a:solidFill>
                  <a:srgbClr val="000000"/>
                </a:solidFill>
                <a:latin typeface="Times New Roman" pitchFamily="18" charset="0"/>
              </a:rPr>
              <a:t> </a:t>
            </a:r>
            <a:r>
              <a:rPr lang="en-US" smtClean="0">
                <a:solidFill>
                  <a:srgbClr val="000000"/>
                </a:solidFill>
                <a:latin typeface="Lucida Console" pitchFamily="49" charset="0"/>
              </a:rPr>
              <a:t>b</a:t>
            </a:r>
            <a:r>
              <a:rPr lang="en-US" smtClean="0">
                <a:solidFill>
                  <a:srgbClr val="000000"/>
                </a:solidFill>
                <a:latin typeface="Times New Roman" pitchFamily="18" charset="0"/>
              </a:rPr>
              <a:t> </a:t>
            </a:r>
            <a:r>
              <a:rPr lang="en-US" smtClean="0">
                <a:solidFill>
                  <a:srgbClr val="000000"/>
                </a:solidFill>
                <a:latin typeface="Lucida Console" pitchFamily="49" charset="0"/>
              </a:rPr>
              <a:t>+</a:t>
            </a:r>
            <a:r>
              <a:rPr lang="en-US" smtClean="0">
                <a:solidFill>
                  <a:srgbClr val="000000"/>
                </a:solidFill>
                <a:latin typeface="Times New Roman" pitchFamily="18" charset="0"/>
              </a:rPr>
              <a:t> </a:t>
            </a:r>
            <a:r>
              <a:rPr lang="en-US" smtClean="0">
                <a:solidFill>
                  <a:srgbClr val="000000"/>
                </a:solidFill>
                <a:latin typeface="Lucida Console" pitchFamily="49" charset="0"/>
              </a:rPr>
              <a:t>c</a:t>
            </a:r>
            <a:r>
              <a:rPr lang="en-US" smtClean="0">
                <a:solidFill>
                  <a:srgbClr val="000000"/>
                </a:solidFill>
                <a:latin typeface="Times New Roman" pitchFamily="18" charset="0"/>
              </a:rPr>
              <a:t> </a:t>
            </a:r>
            <a:r>
              <a:rPr lang="en-US" smtClean="0">
                <a:solidFill>
                  <a:srgbClr val="000000"/>
                </a:solidFill>
                <a:latin typeface="Lucida Console" pitchFamily="49" charset="0"/>
              </a:rPr>
              <a:t>)</a:t>
            </a:r>
            <a:r>
              <a:rPr lang="en-US" smtClean="0">
                <a:solidFill>
                  <a:srgbClr val="000000"/>
                </a:solidFill>
                <a:latin typeface="Times New Roman" pitchFamily="18" charset="0"/>
              </a:rPr>
              <a:t>.</a:t>
            </a:r>
          </a:p>
        </p:txBody>
      </p:sp>
      <p:sp>
        <p:nvSpPr>
          <p:cNvPr id="61444"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2.6  </a:t>
            </a:r>
            <a:r>
              <a:rPr lang="en-US" smtClean="0">
                <a:solidFill>
                  <a:srgbClr val="3380E6"/>
                </a:solidFill>
                <a:latin typeface="Arial"/>
              </a:rPr>
              <a:t>Arithmetic (cont.)</a:t>
            </a:r>
          </a:p>
        </p:txBody>
      </p:sp>
      <p:sp>
        <p:nvSpPr>
          <p:cNvPr id="125955"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C++ applies the operators in arithmetic expressions in a precise sequence determined by the following </a:t>
            </a:r>
            <a:r>
              <a:rPr lang="en-US" smtClean="0">
                <a:solidFill>
                  <a:srgbClr val="0000FF"/>
                </a:solidFill>
                <a:latin typeface="Times New Roman" pitchFamily="18" charset="0"/>
              </a:rPr>
              <a:t>rules of operator precedence</a:t>
            </a:r>
            <a:r>
              <a:rPr lang="en-US" smtClean="0">
                <a:solidFill>
                  <a:srgbClr val="000000"/>
                </a:solidFill>
                <a:latin typeface="Times New Roman" pitchFamily="18" charset="0"/>
              </a:rPr>
              <a:t>, which are generally the same as those followed in algebra.</a:t>
            </a:r>
          </a:p>
        </p:txBody>
      </p:sp>
      <p:sp>
        <p:nvSpPr>
          <p:cNvPr id="62468"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1" descr="cpphtp9_02_Page_27"/>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a:xfrm>
            <a:off x="8647113" y="6408738"/>
            <a:ext cx="366712" cy="365125"/>
          </a:xfrm>
        </p:spPr>
        <p:txBody>
          <a:bodyPr/>
          <a:lstStyle/>
          <a:p>
            <a:pPr>
              <a:defRPr/>
            </a:pPr>
            <a:r>
              <a:rPr lang="en-US"/>
              <a:t>©1992-2014 by Pearson Education, Inc. All Rights Reserved.</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2.6  </a:t>
            </a:r>
            <a:r>
              <a:rPr lang="en-US" smtClean="0">
                <a:solidFill>
                  <a:srgbClr val="3380E6"/>
                </a:solidFill>
                <a:latin typeface="Arial"/>
              </a:rPr>
              <a:t>Arithmetic (cont.)</a:t>
            </a:r>
          </a:p>
        </p:txBody>
      </p:sp>
      <p:sp>
        <p:nvSpPr>
          <p:cNvPr id="128003"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There is no arithmetic operator for exponentiation in C++, so </a:t>
            </a:r>
            <a:r>
              <a:rPr lang="en-US" i="1" smtClean="0">
                <a:solidFill>
                  <a:srgbClr val="000000"/>
                </a:solidFill>
                <a:latin typeface="Times New Roman" pitchFamily="18" charset="0"/>
              </a:rPr>
              <a:t>x</a:t>
            </a:r>
            <a:r>
              <a:rPr lang="en-US" baseline="30000" smtClean="0">
                <a:solidFill>
                  <a:srgbClr val="000000"/>
                </a:solidFill>
                <a:latin typeface="Times New Roman" pitchFamily="18" charset="0"/>
              </a:rPr>
              <a:t>2</a:t>
            </a:r>
            <a:r>
              <a:rPr lang="en-US" smtClean="0">
                <a:solidFill>
                  <a:srgbClr val="000000"/>
                </a:solidFill>
                <a:latin typeface="Times New Roman" pitchFamily="18" charset="0"/>
              </a:rPr>
              <a:t> is represented as </a:t>
            </a:r>
            <a:r>
              <a:rPr lang="en-US" smtClean="0">
                <a:solidFill>
                  <a:srgbClr val="000000"/>
                </a:solidFill>
                <a:latin typeface="Lucida Console" pitchFamily="49" charset="0"/>
              </a:rPr>
              <a:t>x</a:t>
            </a:r>
            <a:r>
              <a:rPr lang="en-US" smtClean="0">
                <a:solidFill>
                  <a:srgbClr val="000000"/>
                </a:solidFill>
                <a:latin typeface="Times New Roman" pitchFamily="18" charset="0"/>
              </a:rPr>
              <a:t> </a:t>
            </a:r>
            <a:r>
              <a:rPr lang="en-US" smtClean="0">
                <a:solidFill>
                  <a:srgbClr val="000000"/>
                </a:solidFill>
                <a:latin typeface="Lucida Console" pitchFamily="49" charset="0"/>
              </a:rPr>
              <a:t>*</a:t>
            </a:r>
            <a:r>
              <a:rPr lang="en-US" smtClean="0">
                <a:solidFill>
                  <a:srgbClr val="000000"/>
                </a:solidFill>
                <a:latin typeface="Times New Roman" pitchFamily="18" charset="0"/>
              </a:rPr>
              <a:t> </a:t>
            </a:r>
            <a:r>
              <a:rPr lang="en-US" smtClean="0">
                <a:solidFill>
                  <a:srgbClr val="000000"/>
                </a:solidFill>
                <a:latin typeface="Lucida Console" pitchFamily="49" charset="0"/>
              </a:rPr>
              <a:t>x</a:t>
            </a:r>
            <a:r>
              <a:rPr lang="en-US" smtClean="0">
                <a:solidFill>
                  <a:srgbClr val="000000"/>
                </a:solidFill>
                <a:latin typeface="Times New Roman" pitchFamily="18" charset="0"/>
              </a:rPr>
              <a:t>.</a:t>
            </a:r>
          </a:p>
          <a:p>
            <a:pPr eaLnBrk="1" hangingPunct="1"/>
            <a:r>
              <a:rPr lang="en-US" smtClean="0">
                <a:solidFill>
                  <a:srgbClr val="000000"/>
                </a:solidFill>
                <a:latin typeface="Times New Roman" pitchFamily="18" charset="0"/>
              </a:rPr>
              <a:t>Figure 2.11 illustrates the order in which the operators in a second-degree polynomial are applied.</a:t>
            </a:r>
          </a:p>
          <a:p>
            <a:pPr eaLnBrk="1" hangingPunct="1"/>
            <a:r>
              <a:rPr lang="en-US" smtClean="0">
                <a:solidFill>
                  <a:srgbClr val="000000"/>
                </a:solidFill>
                <a:latin typeface="Times New Roman" pitchFamily="18" charset="0"/>
              </a:rPr>
              <a:t>As in algebra, it’s acceptable to place unnecessary parentheses in an expression to make the expression clearer.</a:t>
            </a:r>
          </a:p>
          <a:p>
            <a:pPr eaLnBrk="1" hangingPunct="1"/>
            <a:r>
              <a:rPr lang="en-US" smtClean="0">
                <a:solidFill>
                  <a:srgbClr val="000000"/>
                </a:solidFill>
                <a:latin typeface="Times New Roman" pitchFamily="18" charset="0"/>
              </a:rPr>
              <a:t>These are called </a:t>
            </a:r>
            <a:r>
              <a:rPr lang="en-US" smtClean="0">
                <a:solidFill>
                  <a:srgbClr val="0000FF"/>
                </a:solidFill>
                <a:latin typeface="Times New Roman" pitchFamily="18" charset="0"/>
              </a:rPr>
              <a:t>redundant parentheses</a:t>
            </a:r>
            <a:r>
              <a:rPr lang="en-US" smtClean="0">
                <a:solidFill>
                  <a:srgbClr val="000000"/>
                </a:solidFill>
                <a:latin typeface="Times New Roman" pitchFamily="18" charset="0"/>
              </a:rPr>
              <a:t>.</a:t>
            </a:r>
          </a:p>
        </p:txBody>
      </p:sp>
      <p:sp>
        <p:nvSpPr>
          <p:cNvPr id="64516"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Picture 1" descr="cpphtp9_02_Page_28"/>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a:xfrm>
            <a:off x="8647113" y="6408738"/>
            <a:ext cx="366712" cy="365125"/>
          </a:xfrm>
        </p:spPr>
        <p:txBody>
          <a:bodyPr/>
          <a:lstStyle/>
          <a:p>
            <a:pPr>
              <a:defRPr/>
            </a:pPr>
            <a:r>
              <a:rPr lang="en-US"/>
              <a:t>©1992-2014 by Pearson Education, Inc. All Rights Reserved.</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2.7  </a:t>
            </a:r>
            <a:r>
              <a:rPr lang="en-US" smtClean="0">
                <a:solidFill>
                  <a:srgbClr val="3380E6"/>
                </a:solidFill>
                <a:latin typeface="Arial"/>
              </a:rPr>
              <a:t>Decision Making: Equality and Relational Operators</a:t>
            </a:r>
          </a:p>
        </p:txBody>
      </p:sp>
      <p:sp>
        <p:nvSpPr>
          <p:cNvPr id="130051" name="Text Placeholder 2"/>
          <p:cNvSpPr>
            <a:spLocks noGrp="1"/>
          </p:cNvSpPr>
          <p:nvPr>
            <p:ph type="body" idx="1"/>
          </p:nvPr>
        </p:nvSpPr>
        <p:spPr/>
        <p:txBody>
          <a:bodyPr/>
          <a:lstStyle/>
          <a:p>
            <a:pPr eaLnBrk="1" hangingPunct="1">
              <a:lnSpc>
                <a:spcPct val="80000"/>
              </a:lnSpc>
            </a:pPr>
            <a:r>
              <a:rPr lang="en-US" sz="2500" smtClean="0">
                <a:solidFill>
                  <a:srgbClr val="000000"/>
                </a:solidFill>
                <a:latin typeface="Times New Roman" pitchFamily="18" charset="0"/>
              </a:rPr>
              <a:t>The </a:t>
            </a:r>
            <a:r>
              <a:rPr lang="en-US" sz="2500" smtClean="0">
                <a:solidFill>
                  <a:srgbClr val="0000FF"/>
                </a:solidFill>
                <a:latin typeface="LucidaSansTypewriter" pitchFamily="49" charset="0"/>
              </a:rPr>
              <a:t>if</a:t>
            </a:r>
            <a:r>
              <a:rPr lang="en-US" sz="2500" smtClean="0">
                <a:solidFill>
                  <a:srgbClr val="0000FF"/>
                </a:solidFill>
                <a:latin typeface="Times New Roman" pitchFamily="18" charset="0"/>
              </a:rPr>
              <a:t> statement</a:t>
            </a:r>
            <a:r>
              <a:rPr lang="en-US" sz="2500" smtClean="0">
                <a:solidFill>
                  <a:srgbClr val="000000"/>
                </a:solidFill>
                <a:latin typeface="Times New Roman" pitchFamily="18" charset="0"/>
              </a:rPr>
              <a:t> allows a program to take alternative action based on whether a </a:t>
            </a:r>
            <a:r>
              <a:rPr lang="en-US" sz="2500" smtClean="0">
                <a:solidFill>
                  <a:srgbClr val="0000FF"/>
                </a:solidFill>
                <a:latin typeface="Times New Roman" pitchFamily="18" charset="0"/>
              </a:rPr>
              <a:t>condition</a:t>
            </a:r>
            <a:r>
              <a:rPr lang="en-US" sz="2500" smtClean="0">
                <a:solidFill>
                  <a:srgbClr val="000000"/>
                </a:solidFill>
                <a:latin typeface="Times New Roman" pitchFamily="18" charset="0"/>
              </a:rPr>
              <a:t> is true or false.</a:t>
            </a:r>
          </a:p>
          <a:p>
            <a:pPr eaLnBrk="1" hangingPunct="1">
              <a:lnSpc>
                <a:spcPct val="80000"/>
              </a:lnSpc>
            </a:pPr>
            <a:r>
              <a:rPr lang="en-US" sz="2500" smtClean="0">
                <a:solidFill>
                  <a:srgbClr val="000000"/>
                </a:solidFill>
                <a:latin typeface="Times New Roman" pitchFamily="18" charset="0"/>
              </a:rPr>
              <a:t>If the condition is true, the statement in the body of the </a:t>
            </a:r>
            <a:r>
              <a:rPr lang="en-US" sz="2500" smtClean="0">
                <a:solidFill>
                  <a:srgbClr val="000000"/>
                </a:solidFill>
                <a:latin typeface="Lucida Console" pitchFamily="49" charset="0"/>
              </a:rPr>
              <a:t>if</a:t>
            </a:r>
            <a:r>
              <a:rPr lang="en-US" sz="2500" smtClean="0">
                <a:solidFill>
                  <a:srgbClr val="000000"/>
                </a:solidFill>
                <a:latin typeface="Times New Roman" pitchFamily="18" charset="0"/>
              </a:rPr>
              <a:t> statement is executed.</a:t>
            </a:r>
          </a:p>
          <a:p>
            <a:pPr eaLnBrk="1" hangingPunct="1">
              <a:lnSpc>
                <a:spcPct val="80000"/>
              </a:lnSpc>
            </a:pPr>
            <a:r>
              <a:rPr lang="en-US" sz="2500" smtClean="0">
                <a:solidFill>
                  <a:srgbClr val="000000"/>
                </a:solidFill>
                <a:latin typeface="Times New Roman" pitchFamily="18" charset="0"/>
              </a:rPr>
              <a:t>If the condition is false, the body statement is not executed.</a:t>
            </a:r>
          </a:p>
          <a:p>
            <a:pPr eaLnBrk="1" hangingPunct="1">
              <a:lnSpc>
                <a:spcPct val="80000"/>
              </a:lnSpc>
            </a:pPr>
            <a:r>
              <a:rPr lang="en-US" sz="2500" smtClean="0">
                <a:solidFill>
                  <a:srgbClr val="000000"/>
                </a:solidFill>
                <a:latin typeface="Times New Roman" pitchFamily="18" charset="0"/>
              </a:rPr>
              <a:t>Conditions in </a:t>
            </a:r>
            <a:r>
              <a:rPr lang="en-US" sz="2500" smtClean="0">
                <a:solidFill>
                  <a:srgbClr val="000000"/>
                </a:solidFill>
                <a:latin typeface="Lucida Console" pitchFamily="49" charset="0"/>
              </a:rPr>
              <a:t>if</a:t>
            </a:r>
            <a:r>
              <a:rPr lang="en-US" sz="2500" smtClean="0">
                <a:solidFill>
                  <a:srgbClr val="000000"/>
                </a:solidFill>
                <a:latin typeface="Times New Roman" pitchFamily="18" charset="0"/>
              </a:rPr>
              <a:t> statements can be formed by using the </a:t>
            </a:r>
            <a:r>
              <a:rPr lang="en-US" sz="2500" smtClean="0">
                <a:solidFill>
                  <a:srgbClr val="0000FF"/>
                </a:solidFill>
                <a:latin typeface="Times New Roman" pitchFamily="18" charset="0"/>
              </a:rPr>
              <a:t>equality operators</a:t>
            </a:r>
            <a:r>
              <a:rPr lang="en-US" sz="2500" smtClean="0">
                <a:solidFill>
                  <a:srgbClr val="000000"/>
                </a:solidFill>
                <a:latin typeface="Times New Roman" pitchFamily="18" charset="0"/>
              </a:rPr>
              <a:t> and </a:t>
            </a:r>
            <a:r>
              <a:rPr lang="en-US" sz="2500" smtClean="0">
                <a:solidFill>
                  <a:srgbClr val="0000FF"/>
                </a:solidFill>
                <a:latin typeface="Times New Roman" pitchFamily="18" charset="0"/>
              </a:rPr>
              <a:t>relational operators</a:t>
            </a:r>
            <a:r>
              <a:rPr lang="en-US" sz="2500" smtClean="0">
                <a:solidFill>
                  <a:srgbClr val="000000"/>
                </a:solidFill>
                <a:latin typeface="Times New Roman" pitchFamily="18" charset="0"/>
              </a:rPr>
              <a:t> summarized in Fig. 2.12.</a:t>
            </a:r>
          </a:p>
          <a:p>
            <a:pPr eaLnBrk="1" hangingPunct="1">
              <a:lnSpc>
                <a:spcPct val="80000"/>
              </a:lnSpc>
            </a:pPr>
            <a:r>
              <a:rPr lang="en-US" sz="2500" smtClean="0">
                <a:solidFill>
                  <a:srgbClr val="000000"/>
                </a:solidFill>
                <a:latin typeface="Times New Roman" pitchFamily="18" charset="0"/>
              </a:rPr>
              <a:t>The relational operators all have the same level of precedence and associate left to right.</a:t>
            </a:r>
          </a:p>
          <a:p>
            <a:pPr eaLnBrk="1" hangingPunct="1">
              <a:lnSpc>
                <a:spcPct val="80000"/>
              </a:lnSpc>
            </a:pPr>
            <a:r>
              <a:rPr lang="en-US" sz="2500" smtClean="0">
                <a:solidFill>
                  <a:srgbClr val="000000"/>
                </a:solidFill>
                <a:latin typeface="Times New Roman" pitchFamily="18" charset="0"/>
              </a:rPr>
              <a:t>The equality operators both have the same level of precedence, which is lower than that of the relational operators, and associate left to right.</a:t>
            </a:r>
          </a:p>
        </p:txBody>
      </p:sp>
      <p:sp>
        <p:nvSpPr>
          <p:cNvPr id="68612"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4" name="Picture 1" descr="cpphtp9_02_Page_29"/>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a:xfrm>
            <a:off x="8647113" y="6408738"/>
            <a:ext cx="366712" cy="365125"/>
          </a:xfrm>
        </p:spPr>
        <p:txBody>
          <a:bodyPr/>
          <a:lstStyle/>
          <a:p>
            <a:pPr>
              <a:defRPr/>
            </a:pPr>
            <a:r>
              <a:rPr lang="en-US"/>
              <a:t>©1992-2014 by Pearson Education, Inc. All Rights Reserved.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1.3.2  Computer Organization</a:t>
            </a:r>
          </a:p>
        </p:txBody>
      </p:sp>
      <p:sp>
        <p:nvSpPr>
          <p:cNvPr id="21507"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Regardless of differences in physical appearance, computers can be envisioned as divided into various </a:t>
            </a:r>
            <a:r>
              <a:rPr lang="en-US" b="1" smtClean="0">
                <a:solidFill>
                  <a:srgbClr val="0070C0"/>
                </a:solidFill>
                <a:latin typeface="Times New Roman" pitchFamily="18" charset="0"/>
              </a:rPr>
              <a:t>logical units </a:t>
            </a:r>
            <a:r>
              <a:rPr lang="en-US" smtClean="0">
                <a:solidFill>
                  <a:srgbClr val="000000"/>
                </a:solidFill>
                <a:latin typeface="Times New Roman" pitchFamily="18" charset="0"/>
              </a:rPr>
              <a:t>or sections (Fig. 1.2)</a:t>
            </a:r>
            <a:endParaRPr lang="en-US" i="1" smtClean="0">
              <a:solidFill>
                <a:srgbClr val="000000"/>
              </a:solidFill>
              <a:latin typeface="Times New Roman" pitchFamily="18" charset="0"/>
            </a:endParaRPr>
          </a:p>
        </p:txBody>
      </p:sp>
      <p:sp>
        <p:nvSpPr>
          <p:cNvPr id="32772"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1" descr="cpphtp9_02_Page_31"/>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a:xfrm>
            <a:off x="8647113" y="6408738"/>
            <a:ext cx="366712" cy="365125"/>
          </a:xfrm>
        </p:spPr>
        <p:txBody>
          <a:bodyPr/>
          <a:lstStyle/>
          <a:p>
            <a:pPr>
              <a:defRPr/>
            </a:pPr>
            <a:r>
              <a:rPr lang="en-US"/>
              <a:t>©1992-2014 by Pearson Education, Inc. All Rights Reserved.</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2.7  </a:t>
            </a:r>
            <a:r>
              <a:rPr lang="en-US" smtClean="0">
                <a:solidFill>
                  <a:srgbClr val="3380E6"/>
                </a:solidFill>
                <a:latin typeface="Arial"/>
              </a:rPr>
              <a:t>Decision Making: Equality and Relational Operators (cont.)</a:t>
            </a:r>
          </a:p>
        </p:txBody>
      </p:sp>
      <p:sp>
        <p:nvSpPr>
          <p:cNvPr id="133123"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The following example uses six </a:t>
            </a:r>
            <a:r>
              <a:rPr lang="en-US" smtClean="0">
                <a:solidFill>
                  <a:srgbClr val="000000"/>
                </a:solidFill>
                <a:latin typeface="Lucida Console" pitchFamily="49" charset="0"/>
              </a:rPr>
              <a:t>if</a:t>
            </a:r>
            <a:r>
              <a:rPr lang="en-US" smtClean="0">
                <a:solidFill>
                  <a:srgbClr val="000000"/>
                </a:solidFill>
                <a:latin typeface="Times New Roman" pitchFamily="18" charset="0"/>
              </a:rPr>
              <a:t> statements to compare two numbers input by the user.</a:t>
            </a:r>
          </a:p>
          <a:p>
            <a:pPr eaLnBrk="1" hangingPunct="1"/>
            <a:r>
              <a:rPr lang="en-US" smtClean="0">
                <a:solidFill>
                  <a:srgbClr val="000000"/>
                </a:solidFill>
                <a:latin typeface="Times New Roman" pitchFamily="18" charset="0"/>
              </a:rPr>
              <a:t>If the condition in any of these </a:t>
            </a:r>
            <a:r>
              <a:rPr lang="en-US" smtClean="0">
                <a:solidFill>
                  <a:srgbClr val="000000"/>
                </a:solidFill>
                <a:latin typeface="Lucida Console" pitchFamily="49" charset="0"/>
              </a:rPr>
              <a:t>if</a:t>
            </a:r>
            <a:r>
              <a:rPr lang="en-US" smtClean="0">
                <a:solidFill>
                  <a:srgbClr val="000000"/>
                </a:solidFill>
                <a:latin typeface="Times New Roman" pitchFamily="18" charset="0"/>
              </a:rPr>
              <a:t> statements is satisfied, the output statement as-sociated with that </a:t>
            </a:r>
            <a:r>
              <a:rPr lang="en-US" smtClean="0">
                <a:solidFill>
                  <a:srgbClr val="000000"/>
                </a:solidFill>
                <a:latin typeface="Lucida Console" pitchFamily="49" charset="0"/>
              </a:rPr>
              <a:t>if</a:t>
            </a:r>
            <a:r>
              <a:rPr lang="en-US" smtClean="0">
                <a:solidFill>
                  <a:srgbClr val="000000"/>
                </a:solidFill>
                <a:latin typeface="Times New Roman" pitchFamily="18" charset="0"/>
              </a:rPr>
              <a:t> statement is executed.</a:t>
            </a:r>
          </a:p>
          <a:p>
            <a:pPr eaLnBrk="1" hangingPunct="1"/>
            <a:r>
              <a:rPr lang="en-US" smtClean="0">
                <a:solidFill>
                  <a:srgbClr val="000000"/>
                </a:solidFill>
                <a:latin typeface="Times New Roman" pitchFamily="18" charset="0"/>
              </a:rPr>
              <a:t>Figure 2.13 shows the program and the input/output dialogs of three sample executions.</a:t>
            </a:r>
          </a:p>
        </p:txBody>
      </p:sp>
      <p:sp>
        <p:nvSpPr>
          <p:cNvPr id="73732"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Picture 1" descr="cpphtp9_02_Page_32"/>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a:xfrm>
            <a:off x="8647113" y="6408738"/>
            <a:ext cx="366712" cy="365125"/>
          </a:xfrm>
        </p:spPr>
        <p:txBody>
          <a:bodyPr/>
          <a:lstStyle/>
          <a:p>
            <a:pPr>
              <a:defRPr/>
            </a:pPr>
            <a:r>
              <a:rPr lang="en-US"/>
              <a:t>©1992-2014 by Pearson Education, Inc. All Rights Reserved.</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0" name="Picture 1" descr="cpphtp9_02_Page_33"/>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a:xfrm>
            <a:off x="8647113" y="6408738"/>
            <a:ext cx="366712" cy="365125"/>
          </a:xfrm>
        </p:spPr>
        <p:txBody>
          <a:bodyPr/>
          <a:lstStyle/>
          <a:p>
            <a:pPr>
              <a:defRPr/>
            </a:pPr>
            <a:r>
              <a:rPr lang="en-US"/>
              <a:t>©1992-2014 by Pearson Education, Inc. All Rights Reserved.</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Picture 1" descr="cpphtp9_02_Page_34"/>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a:xfrm>
            <a:off x="8647113" y="6408738"/>
            <a:ext cx="366712" cy="365125"/>
          </a:xfrm>
        </p:spPr>
        <p:txBody>
          <a:bodyPr/>
          <a:lstStyle/>
          <a:p>
            <a:pPr>
              <a:defRPr/>
            </a:pPr>
            <a:r>
              <a:rPr lang="en-US"/>
              <a:t>©1992-2014 by Pearson Education, Inc. All Rights Reserved.</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2.7  </a:t>
            </a:r>
            <a:r>
              <a:rPr lang="en-US" smtClean="0">
                <a:solidFill>
                  <a:srgbClr val="3380E6"/>
                </a:solidFill>
                <a:latin typeface="Arial"/>
              </a:rPr>
              <a:t>Decision Making: Equality and Relational Operators (cont.)</a:t>
            </a:r>
          </a:p>
        </p:txBody>
      </p:sp>
      <p:sp>
        <p:nvSpPr>
          <p:cNvPr id="137219" name="Text Placeholder 2"/>
          <p:cNvSpPr>
            <a:spLocks noGrp="1"/>
          </p:cNvSpPr>
          <p:nvPr>
            <p:ph type="body" idx="1"/>
          </p:nvPr>
        </p:nvSpPr>
        <p:spPr/>
        <p:txBody>
          <a:bodyPr/>
          <a:lstStyle/>
          <a:p>
            <a:pPr eaLnBrk="1" hangingPunct="1">
              <a:lnSpc>
                <a:spcPct val="80000"/>
              </a:lnSpc>
            </a:pPr>
            <a:r>
              <a:rPr lang="en-US" sz="2500" smtClean="0">
                <a:solidFill>
                  <a:srgbClr val="0000FF"/>
                </a:solidFill>
                <a:latin typeface="LucidaSansTypewriter" pitchFamily="49" charset="0"/>
              </a:rPr>
              <a:t>using</a:t>
            </a:r>
            <a:r>
              <a:rPr lang="en-US" sz="2500" smtClean="0">
                <a:solidFill>
                  <a:srgbClr val="0000FF"/>
                </a:solidFill>
                <a:latin typeface="Times New Roman" pitchFamily="18" charset="0"/>
              </a:rPr>
              <a:t> declarations</a:t>
            </a:r>
            <a:r>
              <a:rPr lang="en-US" sz="2500" smtClean="0">
                <a:solidFill>
                  <a:srgbClr val="000000"/>
                </a:solidFill>
                <a:latin typeface="Times New Roman" pitchFamily="18" charset="0"/>
              </a:rPr>
              <a:t> that eliminate the need to repeat the </a:t>
            </a:r>
            <a:r>
              <a:rPr lang="en-US" sz="2500" smtClean="0">
                <a:solidFill>
                  <a:srgbClr val="000000"/>
                </a:solidFill>
                <a:latin typeface="Lucida Console" pitchFamily="49" charset="0"/>
              </a:rPr>
              <a:t>std::</a:t>
            </a:r>
            <a:r>
              <a:rPr lang="en-US" sz="2500" smtClean="0">
                <a:solidFill>
                  <a:srgbClr val="000000"/>
                </a:solidFill>
                <a:latin typeface="Times New Roman" pitchFamily="18" charset="0"/>
              </a:rPr>
              <a:t> prefix as we did in earlier programs.</a:t>
            </a:r>
          </a:p>
          <a:p>
            <a:pPr eaLnBrk="1" hangingPunct="1">
              <a:lnSpc>
                <a:spcPct val="80000"/>
              </a:lnSpc>
            </a:pPr>
            <a:r>
              <a:rPr lang="en-US" sz="2500" smtClean="0">
                <a:solidFill>
                  <a:srgbClr val="000000"/>
                </a:solidFill>
                <a:latin typeface="Times New Roman" pitchFamily="18" charset="0"/>
              </a:rPr>
              <a:t>Once we insert these </a:t>
            </a:r>
            <a:r>
              <a:rPr lang="en-US" sz="2500" smtClean="0">
                <a:solidFill>
                  <a:srgbClr val="000000"/>
                </a:solidFill>
                <a:latin typeface="Lucida Console" pitchFamily="49" charset="0"/>
              </a:rPr>
              <a:t>using</a:t>
            </a:r>
            <a:r>
              <a:rPr lang="en-US" sz="2500" smtClean="0">
                <a:solidFill>
                  <a:srgbClr val="000000"/>
                </a:solidFill>
                <a:latin typeface="Times New Roman" pitchFamily="18" charset="0"/>
              </a:rPr>
              <a:t> declarations, we can write </a:t>
            </a:r>
            <a:r>
              <a:rPr lang="en-US" sz="2500" smtClean="0">
                <a:solidFill>
                  <a:srgbClr val="000000"/>
                </a:solidFill>
                <a:latin typeface="Lucida Console" pitchFamily="49" charset="0"/>
              </a:rPr>
              <a:t>cout</a:t>
            </a:r>
            <a:r>
              <a:rPr lang="en-US" sz="2500" smtClean="0">
                <a:solidFill>
                  <a:srgbClr val="000000"/>
                </a:solidFill>
                <a:latin typeface="Times New Roman" pitchFamily="18" charset="0"/>
              </a:rPr>
              <a:t> instead of </a:t>
            </a:r>
            <a:r>
              <a:rPr lang="en-US" sz="2500" smtClean="0">
                <a:solidFill>
                  <a:srgbClr val="000000"/>
                </a:solidFill>
                <a:latin typeface="Lucida Console" pitchFamily="49" charset="0"/>
              </a:rPr>
              <a:t>std::cout</a:t>
            </a:r>
            <a:r>
              <a:rPr lang="en-US" sz="2500" smtClean="0">
                <a:solidFill>
                  <a:srgbClr val="000000"/>
                </a:solidFill>
                <a:latin typeface="Times New Roman" pitchFamily="18" charset="0"/>
              </a:rPr>
              <a:t>, </a:t>
            </a:r>
            <a:r>
              <a:rPr lang="en-US" sz="2500" smtClean="0">
                <a:solidFill>
                  <a:srgbClr val="000000"/>
                </a:solidFill>
                <a:latin typeface="Lucida Console" pitchFamily="49" charset="0"/>
              </a:rPr>
              <a:t>cin</a:t>
            </a:r>
            <a:r>
              <a:rPr lang="en-US" sz="2500" smtClean="0">
                <a:solidFill>
                  <a:srgbClr val="000000"/>
                </a:solidFill>
                <a:latin typeface="Times New Roman" pitchFamily="18" charset="0"/>
              </a:rPr>
              <a:t> instead of </a:t>
            </a:r>
            <a:r>
              <a:rPr lang="en-US" sz="2500" smtClean="0">
                <a:solidFill>
                  <a:srgbClr val="000000"/>
                </a:solidFill>
                <a:latin typeface="Lucida Console" pitchFamily="49" charset="0"/>
              </a:rPr>
              <a:t>std::cin</a:t>
            </a:r>
            <a:r>
              <a:rPr lang="en-US" sz="2500" smtClean="0">
                <a:solidFill>
                  <a:srgbClr val="000000"/>
                </a:solidFill>
                <a:latin typeface="Times New Roman" pitchFamily="18" charset="0"/>
              </a:rPr>
              <a:t> and </a:t>
            </a:r>
            <a:r>
              <a:rPr lang="en-US" sz="2500" smtClean="0">
                <a:solidFill>
                  <a:srgbClr val="000000"/>
                </a:solidFill>
                <a:latin typeface="Lucida Console" pitchFamily="49" charset="0"/>
              </a:rPr>
              <a:t>endl</a:t>
            </a:r>
            <a:r>
              <a:rPr lang="en-US" sz="2500" smtClean="0">
                <a:solidFill>
                  <a:srgbClr val="000000"/>
                </a:solidFill>
                <a:latin typeface="Times New Roman" pitchFamily="18" charset="0"/>
              </a:rPr>
              <a:t> instead of </a:t>
            </a:r>
            <a:r>
              <a:rPr lang="en-US" sz="2500" smtClean="0">
                <a:solidFill>
                  <a:srgbClr val="000000"/>
                </a:solidFill>
                <a:latin typeface="Lucida Console" pitchFamily="49" charset="0"/>
              </a:rPr>
              <a:t>std::endl</a:t>
            </a:r>
            <a:r>
              <a:rPr lang="en-US" sz="2500" smtClean="0">
                <a:solidFill>
                  <a:srgbClr val="000000"/>
                </a:solidFill>
                <a:latin typeface="Times New Roman" pitchFamily="18" charset="0"/>
              </a:rPr>
              <a:t>, respectively, in the remainder of the program.  </a:t>
            </a:r>
          </a:p>
          <a:p>
            <a:pPr eaLnBrk="1" hangingPunct="1">
              <a:lnSpc>
                <a:spcPct val="80000"/>
              </a:lnSpc>
            </a:pPr>
            <a:r>
              <a:rPr lang="en-US" sz="2500" smtClean="0">
                <a:solidFill>
                  <a:srgbClr val="000000"/>
                </a:solidFill>
                <a:latin typeface="Times New Roman" pitchFamily="18" charset="0"/>
              </a:rPr>
              <a:t>Many programmers prefer to use the declaration</a:t>
            </a:r>
          </a:p>
          <a:p>
            <a:pPr lvl="2" eaLnBrk="1" hangingPunct="1">
              <a:lnSpc>
                <a:spcPct val="80000"/>
              </a:lnSpc>
              <a:buFont typeface="Wingdings 2" pitchFamily="18" charset="2"/>
              <a:buNone/>
            </a:pPr>
            <a:r>
              <a:rPr lang="en-US" sz="1900" smtClean="0">
                <a:solidFill>
                  <a:srgbClr val="0000FF"/>
                </a:solidFill>
                <a:latin typeface="Lucida Console" pitchFamily="49" charset="0"/>
              </a:rPr>
              <a:t>using namespace </a:t>
            </a:r>
            <a:r>
              <a:rPr lang="en-US" sz="1900" smtClean="0">
                <a:solidFill>
                  <a:srgbClr val="000000"/>
                </a:solidFill>
                <a:latin typeface="Lucida Console" pitchFamily="49" charset="0"/>
              </a:rPr>
              <a:t>std;</a:t>
            </a:r>
          </a:p>
          <a:p>
            <a:pPr eaLnBrk="1" hangingPunct="1">
              <a:lnSpc>
                <a:spcPct val="80000"/>
              </a:lnSpc>
              <a:buFont typeface="Wingdings 3" pitchFamily="18" charset="2"/>
              <a:buNone/>
            </a:pPr>
            <a:r>
              <a:rPr lang="en-US" sz="2500" smtClean="0">
                <a:solidFill>
                  <a:srgbClr val="000000"/>
                </a:solidFill>
                <a:latin typeface="Times New Roman" pitchFamily="18" charset="0"/>
              </a:rPr>
              <a:t>	which enables a program to use all the names in any standard C++ header file (such as </a:t>
            </a:r>
            <a:r>
              <a:rPr lang="en-US" sz="2500" smtClean="0">
                <a:solidFill>
                  <a:srgbClr val="000000"/>
                </a:solidFill>
                <a:latin typeface="Lucida Console" pitchFamily="49" charset="0"/>
              </a:rPr>
              <a:t>&lt;iostream&gt;</a:t>
            </a:r>
            <a:r>
              <a:rPr lang="en-US" sz="2500" smtClean="0">
                <a:solidFill>
                  <a:srgbClr val="000000"/>
                </a:solidFill>
                <a:latin typeface="Times New Roman" pitchFamily="18" charset="0"/>
              </a:rPr>
              <a:t>) that a program might include.</a:t>
            </a:r>
          </a:p>
          <a:p>
            <a:pPr eaLnBrk="1" hangingPunct="1">
              <a:lnSpc>
                <a:spcPct val="80000"/>
              </a:lnSpc>
            </a:pPr>
            <a:r>
              <a:rPr lang="en-US" sz="2500" smtClean="0">
                <a:solidFill>
                  <a:srgbClr val="000000"/>
                </a:solidFill>
                <a:latin typeface="Times New Roman" pitchFamily="18" charset="0"/>
              </a:rPr>
              <a:t>From this point forward in the book, we’ll use the preceding declaration in our programs.</a:t>
            </a:r>
          </a:p>
        </p:txBody>
      </p:sp>
      <p:sp>
        <p:nvSpPr>
          <p:cNvPr id="77828"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2.7  </a:t>
            </a:r>
            <a:r>
              <a:rPr lang="en-US" smtClean="0">
                <a:solidFill>
                  <a:srgbClr val="3380E6"/>
                </a:solidFill>
                <a:latin typeface="Arial"/>
              </a:rPr>
              <a:t>Decision Making: Equality and Relational Operators (cont.)</a:t>
            </a:r>
          </a:p>
        </p:txBody>
      </p:sp>
      <p:sp>
        <p:nvSpPr>
          <p:cNvPr id="138243"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Each </a:t>
            </a:r>
            <a:r>
              <a:rPr lang="en-US" smtClean="0">
                <a:solidFill>
                  <a:srgbClr val="000000"/>
                </a:solidFill>
                <a:latin typeface="Lucida Console" pitchFamily="49" charset="0"/>
              </a:rPr>
              <a:t>if</a:t>
            </a:r>
            <a:r>
              <a:rPr lang="en-US" smtClean="0">
                <a:solidFill>
                  <a:srgbClr val="000000"/>
                </a:solidFill>
                <a:latin typeface="Times New Roman" pitchFamily="18" charset="0"/>
              </a:rPr>
              <a:t> statement in Fig. 2.13 has a single statement in its body and each body statement is indented.</a:t>
            </a:r>
          </a:p>
          <a:p>
            <a:pPr eaLnBrk="1" hangingPunct="1"/>
            <a:r>
              <a:rPr lang="en-US" smtClean="0">
                <a:solidFill>
                  <a:srgbClr val="000000"/>
                </a:solidFill>
                <a:latin typeface="Times New Roman" pitchFamily="18" charset="0"/>
              </a:rPr>
              <a:t>In Chapter 4 we show how to specify </a:t>
            </a:r>
            <a:r>
              <a:rPr lang="en-US" smtClean="0">
                <a:solidFill>
                  <a:srgbClr val="000000"/>
                </a:solidFill>
                <a:latin typeface="Lucida Console" pitchFamily="49" charset="0"/>
              </a:rPr>
              <a:t>if</a:t>
            </a:r>
            <a:r>
              <a:rPr lang="en-US" smtClean="0">
                <a:solidFill>
                  <a:srgbClr val="000000"/>
                </a:solidFill>
                <a:latin typeface="Times New Roman" pitchFamily="18" charset="0"/>
              </a:rPr>
              <a:t> statements with multiple-statement bodies (by enclosing the body statements in a pair of braces, </a:t>
            </a:r>
            <a:r>
              <a:rPr lang="en-US" smtClean="0">
                <a:solidFill>
                  <a:srgbClr val="000000"/>
                </a:solidFill>
                <a:latin typeface="Lucida Console" pitchFamily="49" charset="0"/>
              </a:rPr>
              <a:t>{</a:t>
            </a:r>
            <a:r>
              <a:rPr lang="en-US" smtClean="0">
                <a:solidFill>
                  <a:srgbClr val="000000"/>
                </a:solidFill>
                <a:latin typeface="Times New Roman" pitchFamily="18" charset="0"/>
              </a:rPr>
              <a:t> </a:t>
            </a:r>
            <a:r>
              <a:rPr lang="en-US" smtClean="0">
                <a:solidFill>
                  <a:srgbClr val="000000"/>
                </a:solidFill>
                <a:latin typeface="Lucida Console" pitchFamily="49" charset="0"/>
              </a:rPr>
              <a:t>}</a:t>
            </a:r>
            <a:r>
              <a:rPr lang="en-US" smtClean="0">
                <a:solidFill>
                  <a:srgbClr val="000000"/>
                </a:solidFill>
                <a:latin typeface="Times New Roman" pitchFamily="18" charset="0"/>
              </a:rPr>
              <a:t>, creating what’s called a </a:t>
            </a:r>
            <a:r>
              <a:rPr lang="en-US" smtClean="0">
                <a:solidFill>
                  <a:srgbClr val="0000FF"/>
                </a:solidFill>
                <a:latin typeface="Times New Roman" pitchFamily="18" charset="0"/>
              </a:rPr>
              <a:t>compound statement</a:t>
            </a:r>
            <a:r>
              <a:rPr lang="en-US" smtClean="0">
                <a:solidFill>
                  <a:srgbClr val="000000"/>
                </a:solidFill>
                <a:latin typeface="Times New Roman" pitchFamily="18" charset="0"/>
              </a:rPr>
              <a:t> or a </a:t>
            </a:r>
            <a:r>
              <a:rPr lang="en-US" smtClean="0">
                <a:solidFill>
                  <a:srgbClr val="0000FF"/>
                </a:solidFill>
                <a:latin typeface="Times New Roman" pitchFamily="18" charset="0"/>
              </a:rPr>
              <a:t>block</a:t>
            </a:r>
            <a:r>
              <a:rPr lang="en-US" smtClean="0">
                <a:solidFill>
                  <a:srgbClr val="000000"/>
                </a:solidFill>
                <a:latin typeface="Times New Roman" pitchFamily="18" charset="0"/>
              </a:rPr>
              <a:t>).</a:t>
            </a:r>
          </a:p>
        </p:txBody>
      </p:sp>
      <p:sp>
        <p:nvSpPr>
          <p:cNvPr id="78852"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2.7  </a:t>
            </a:r>
            <a:r>
              <a:rPr lang="en-US" smtClean="0">
                <a:solidFill>
                  <a:srgbClr val="3380E6"/>
                </a:solidFill>
                <a:latin typeface="Arial"/>
              </a:rPr>
              <a:t>Decision Making: Equality and Relational Operators (cont.)</a:t>
            </a:r>
          </a:p>
        </p:txBody>
      </p:sp>
      <p:sp>
        <p:nvSpPr>
          <p:cNvPr id="139267"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Statements may be split over several lines and may be spaced according to your prefer-ences.</a:t>
            </a:r>
          </a:p>
          <a:p>
            <a:pPr eaLnBrk="1" hangingPunct="1"/>
            <a:r>
              <a:rPr lang="en-US" smtClean="0">
                <a:solidFill>
                  <a:srgbClr val="000000"/>
                </a:solidFill>
                <a:latin typeface="Times New Roman" pitchFamily="18" charset="0"/>
              </a:rPr>
              <a:t>It’s a syntax error to split identifiers, strings (such as </a:t>
            </a:r>
            <a:r>
              <a:rPr lang="en-US" smtClean="0">
                <a:solidFill>
                  <a:srgbClr val="000000"/>
                </a:solidFill>
                <a:latin typeface="Lucida Console" pitchFamily="49" charset="0"/>
              </a:rPr>
              <a:t>"hello"</a:t>
            </a:r>
            <a:r>
              <a:rPr lang="en-US" smtClean="0">
                <a:solidFill>
                  <a:srgbClr val="000000"/>
                </a:solidFill>
                <a:latin typeface="Times New Roman" pitchFamily="18" charset="0"/>
              </a:rPr>
              <a:t>) and constants (such as the number </a:t>
            </a:r>
            <a:r>
              <a:rPr lang="en-US" smtClean="0">
                <a:solidFill>
                  <a:srgbClr val="000000"/>
                </a:solidFill>
                <a:latin typeface="Lucida Console" pitchFamily="49" charset="0"/>
              </a:rPr>
              <a:t>1000</a:t>
            </a:r>
            <a:r>
              <a:rPr lang="en-US" smtClean="0">
                <a:solidFill>
                  <a:srgbClr val="000000"/>
                </a:solidFill>
                <a:latin typeface="Times New Roman" pitchFamily="18" charset="0"/>
              </a:rPr>
              <a:t>) over several lines.</a:t>
            </a:r>
          </a:p>
        </p:txBody>
      </p:sp>
      <p:sp>
        <p:nvSpPr>
          <p:cNvPr id="82948"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2.7  </a:t>
            </a:r>
            <a:r>
              <a:rPr lang="en-US" smtClean="0">
                <a:solidFill>
                  <a:srgbClr val="3380E6"/>
                </a:solidFill>
                <a:latin typeface="Arial"/>
              </a:rPr>
              <a:t>Decision Making: Equality and Relational Operators (cont.)</a:t>
            </a:r>
          </a:p>
        </p:txBody>
      </p:sp>
      <p:sp>
        <p:nvSpPr>
          <p:cNvPr id="140291"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Figure 2.14 shows the precedence and associativity of the operators introduced in this chapter.</a:t>
            </a:r>
          </a:p>
          <a:p>
            <a:pPr eaLnBrk="1" hangingPunct="1"/>
            <a:r>
              <a:rPr lang="en-US" smtClean="0">
                <a:solidFill>
                  <a:srgbClr val="000000"/>
                </a:solidFill>
                <a:latin typeface="Times New Roman" pitchFamily="18" charset="0"/>
              </a:rPr>
              <a:t>The operators are shown top to bottom in decreasing order of precedence.</a:t>
            </a:r>
          </a:p>
          <a:p>
            <a:pPr eaLnBrk="1" hangingPunct="1"/>
            <a:r>
              <a:rPr lang="en-US" smtClean="0">
                <a:solidFill>
                  <a:srgbClr val="000000"/>
                </a:solidFill>
                <a:latin typeface="Times New Roman" pitchFamily="18" charset="0"/>
              </a:rPr>
              <a:t>All these operators, with the exception of the assignment operator </a:t>
            </a:r>
            <a:r>
              <a:rPr lang="en-US" smtClean="0">
                <a:solidFill>
                  <a:srgbClr val="000000"/>
                </a:solidFill>
                <a:latin typeface="Lucida Console" pitchFamily="49" charset="0"/>
              </a:rPr>
              <a:t>=</a:t>
            </a:r>
            <a:r>
              <a:rPr lang="en-US" smtClean="0">
                <a:solidFill>
                  <a:srgbClr val="000000"/>
                </a:solidFill>
                <a:latin typeface="Times New Roman" pitchFamily="18" charset="0"/>
              </a:rPr>
              <a:t>, associate from left to right.</a:t>
            </a:r>
          </a:p>
        </p:txBody>
      </p:sp>
      <p:sp>
        <p:nvSpPr>
          <p:cNvPr id="86020"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4" name="Picture 1" descr="cpphtp9_02_Page_38"/>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a:xfrm>
            <a:off x="8647113" y="6408738"/>
            <a:ext cx="366712" cy="365125"/>
          </a:xfrm>
        </p:spPr>
        <p:txBody>
          <a:bodyPr/>
          <a:lstStyle/>
          <a:p>
            <a:pPr>
              <a:defRPr/>
            </a:pPr>
            <a:r>
              <a:rPr lang="en-US" dirty="0"/>
              <a:t>©1992-2014 by Pearson Education, Inc. All Rights Reserved.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 descr="cpphtp9_01_Page_13"/>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pPr>
              <a:defRPr/>
            </a:pPr>
            <a:r>
              <a:rPr lang="en-US" smtClean="0"/>
              <a:t>© Copyright 1992-2014 by Pearson Education, Inc. All Rights Reserved.</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descr="cpphtp9_01_Page_14"/>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pPr>
              <a:defRPr/>
            </a:pPr>
            <a:r>
              <a:rPr lang="en-US" smtClean="0"/>
              <a:t>© Copyright 1992-2014 by Pearson Education, Inc. All Rights Reserved.</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descr="cpphtp9_01_Page_15"/>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pPr>
              <a:defRPr/>
            </a:pPr>
            <a:r>
              <a:rPr lang="en-US" smtClean="0"/>
              <a:t>© Copyright 1992-2014 by Pearson Education, Inc. All Rights Reserved.</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descr="cpphtp9_01_Page_16"/>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pPr>
              <a:defRPr/>
            </a:pPr>
            <a:r>
              <a:rPr lang="en-US" smtClean="0"/>
              <a:t>© Copyright 1992-2014 by Pearson Education, Inc. All Rights Reserved.</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1.4  Data Hierarchy</a:t>
            </a:r>
          </a:p>
        </p:txBody>
      </p:sp>
      <p:sp>
        <p:nvSpPr>
          <p:cNvPr id="26627"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Data items processed by computers form a </a:t>
            </a:r>
            <a:r>
              <a:rPr lang="en-US" smtClean="0">
                <a:solidFill>
                  <a:srgbClr val="0000FF"/>
                </a:solidFill>
                <a:latin typeface="Times New Roman" pitchFamily="18" charset="0"/>
              </a:rPr>
              <a:t>data hierarchy</a:t>
            </a:r>
            <a:r>
              <a:rPr lang="en-US" smtClean="0">
                <a:solidFill>
                  <a:srgbClr val="000000"/>
                </a:solidFill>
                <a:latin typeface="Times New Roman" pitchFamily="18" charset="0"/>
              </a:rPr>
              <a:t> that becomes larger and more complex in structure as we progress from bits to characters to fields, and so on.   </a:t>
            </a:r>
          </a:p>
        </p:txBody>
      </p:sp>
      <p:sp>
        <p:nvSpPr>
          <p:cNvPr id="3379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 descr="cpphtp9_01_Page_17"/>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pPr>
              <a:defRPr/>
            </a:pPr>
            <a:r>
              <a:rPr lang="en-US" smtClean="0"/>
              <a:t>© Copyright 1992-2014 by Pearson Education, Inc. All Rights Reserved.</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 descr="cpphtp9_01_Page_18"/>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pPr>
              <a:defRPr/>
            </a:pPr>
            <a:r>
              <a:rPr lang="en-US" smtClean="0"/>
              <a:t>© Copyright 1992-2014 by Pearson Education, Inc. All Rights Reserved.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3380E6"/>
                </a:solidFill>
                <a:latin typeface="Arial"/>
              </a:rPr>
              <a:t>1.1  Introduction</a:t>
            </a:r>
          </a:p>
        </p:txBody>
      </p:sp>
      <p:sp>
        <p:nvSpPr>
          <p:cNvPr id="11267" name="Text Placeholder 2"/>
          <p:cNvSpPr>
            <a:spLocks noGrp="1"/>
          </p:cNvSpPr>
          <p:nvPr>
            <p:ph type="body" idx="1"/>
          </p:nvPr>
        </p:nvSpPr>
        <p:spPr/>
        <p:txBody>
          <a:bodyPr/>
          <a:lstStyle/>
          <a:p>
            <a:pPr eaLnBrk="1" hangingPunct="1">
              <a:lnSpc>
                <a:spcPct val="90000"/>
              </a:lnSpc>
            </a:pPr>
            <a:r>
              <a:rPr lang="en-US" sz="2500" smtClean="0">
                <a:solidFill>
                  <a:srgbClr val="000000"/>
                </a:solidFill>
                <a:latin typeface="Times New Roman" pitchFamily="18" charset="0"/>
              </a:rPr>
              <a:t>C++—a powerful computer programming language that’s appropriate for technically oriented people with little or no programming experience, and for experienced programmers to use in building substantial information systems. </a:t>
            </a:r>
          </a:p>
          <a:p>
            <a:pPr eaLnBrk="1" hangingPunct="1">
              <a:lnSpc>
                <a:spcPct val="90000"/>
              </a:lnSpc>
            </a:pPr>
            <a:r>
              <a:rPr lang="en-US" sz="2500" smtClean="0">
                <a:solidFill>
                  <a:srgbClr val="000000"/>
                </a:solidFill>
                <a:latin typeface="Times New Roman" pitchFamily="18" charset="0"/>
              </a:rPr>
              <a:t>You’ll write instructions commanding computers to perform those kinds of tasks. </a:t>
            </a:r>
          </a:p>
          <a:p>
            <a:pPr eaLnBrk="1" hangingPunct="1">
              <a:lnSpc>
                <a:spcPct val="90000"/>
              </a:lnSpc>
            </a:pPr>
            <a:r>
              <a:rPr lang="en-US" sz="2500" i="1" smtClean="0">
                <a:solidFill>
                  <a:srgbClr val="000000"/>
                </a:solidFill>
                <a:latin typeface="Times New Roman" pitchFamily="18" charset="0"/>
              </a:rPr>
              <a:t>Software</a:t>
            </a:r>
            <a:r>
              <a:rPr lang="en-US" sz="2500" smtClean="0">
                <a:solidFill>
                  <a:srgbClr val="000000"/>
                </a:solidFill>
                <a:latin typeface="Times New Roman" pitchFamily="18" charset="0"/>
              </a:rPr>
              <a:t> (i.e., the instructions you write) controls </a:t>
            </a:r>
            <a:r>
              <a:rPr lang="en-US" sz="2500" i="1" smtClean="0">
                <a:solidFill>
                  <a:srgbClr val="000000"/>
                </a:solidFill>
                <a:latin typeface="Times New Roman" pitchFamily="18" charset="0"/>
              </a:rPr>
              <a:t>hardware </a:t>
            </a:r>
            <a:r>
              <a:rPr lang="en-US" sz="2500" smtClean="0">
                <a:solidFill>
                  <a:srgbClr val="000000"/>
                </a:solidFill>
                <a:latin typeface="Times New Roman" pitchFamily="18" charset="0"/>
              </a:rPr>
              <a:t>(i.e., computers). </a:t>
            </a:r>
          </a:p>
          <a:p>
            <a:pPr eaLnBrk="1" hangingPunct="1">
              <a:lnSpc>
                <a:spcPct val="90000"/>
              </a:lnSpc>
            </a:pPr>
            <a:r>
              <a:rPr lang="en-US" sz="2500" smtClean="0">
                <a:solidFill>
                  <a:srgbClr val="000000"/>
                </a:solidFill>
                <a:latin typeface="Times New Roman" pitchFamily="18" charset="0"/>
              </a:rPr>
              <a:t>You’ll learn </a:t>
            </a:r>
            <a:r>
              <a:rPr lang="en-US" sz="2500" i="1" smtClean="0">
                <a:solidFill>
                  <a:srgbClr val="000000"/>
                </a:solidFill>
                <a:latin typeface="Times New Roman" pitchFamily="18" charset="0"/>
              </a:rPr>
              <a:t>object-oriented programming</a:t>
            </a:r>
            <a:r>
              <a:rPr lang="en-US" sz="2500" smtClean="0">
                <a:solidFill>
                  <a:srgbClr val="000000"/>
                </a:solidFill>
                <a:latin typeface="Times New Roman" pitchFamily="18" charset="0"/>
              </a:rPr>
              <a:t>—today’s key programming methodology. </a:t>
            </a:r>
          </a:p>
          <a:p>
            <a:pPr eaLnBrk="1" hangingPunct="1">
              <a:lnSpc>
                <a:spcPct val="90000"/>
              </a:lnSpc>
            </a:pPr>
            <a:r>
              <a:rPr lang="en-US" sz="2500" smtClean="0">
                <a:solidFill>
                  <a:srgbClr val="000000"/>
                </a:solidFill>
                <a:latin typeface="Times New Roman" pitchFamily="18" charset="0"/>
              </a:rPr>
              <a:t>You’ll create many </a:t>
            </a:r>
            <a:r>
              <a:rPr lang="en-US" sz="2500" i="1" smtClean="0">
                <a:solidFill>
                  <a:srgbClr val="000000"/>
                </a:solidFill>
                <a:latin typeface="Times New Roman" pitchFamily="18" charset="0"/>
              </a:rPr>
              <a:t>software objects </a:t>
            </a:r>
            <a:r>
              <a:rPr lang="en-US" sz="2500" smtClean="0">
                <a:solidFill>
                  <a:srgbClr val="000000"/>
                </a:solidFill>
                <a:latin typeface="Times New Roman" pitchFamily="18" charset="0"/>
              </a:rPr>
              <a:t>in the real world. </a:t>
            </a:r>
          </a:p>
        </p:txBody>
      </p:sp>
      <p:sp>
        <p:nvSpPr>
          <p:cNvPr id="1331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 descr="cpphtp9_01_Page_19"/>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pPr>
              <a:defRPr/>
            </a:pPr>
            <a:r>
              <a:rPr lang="en-US" smtClean="0"/>
              <a:t>© Copyright 1992-2014 by Pearson Education, Inc. All Rights Reserved.</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 descr="cpphtp9_01_Page_20"/>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pPr>
              <a:defRPr/>
            </a:pPr>
            <a:r>
              <a:rPr lang="en-US" smtClean="0"/>
              <a:t>© Copyright 1992-2014 by Pearson Education, Inc. All Rights Reserved.</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3380E6"/>
                </a:solidFill>
                <a:latin typeface="Arial"/>
              </a:rPr>
              <a:t>1.5  Machine Languages, Assembly Languages and High-Level Languages</a:t>
            </a:r>
          </a:p>
        </p:txBody>
      </p:sp>
      <p:sp>
        <p:nvSpPr>
          <p:cNvPr id="31747"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Programmers write instructions in various programming languages, some directly understandable by computers and others requiring intermediate </a:t>
            </a:r>
            <a:r>
              <a:rPr lang="en-US" i="1" smtClean="0">
                <a:solidFill>
                  <a:srgbClr val="000000"/>
                </a:solidFill>
                <a:latin typeface="Times New Roman" pitchFamily="18" charset="0"/>
              </a:rPr>
              <a:t>translation steps. </a:t>
            </a:r>
          </a:p>
          <a:p>
            <a:pPr eaLnBrk="1" hangingPunct="1"/>
            <a:r>
              <a:rPr lang="en-US" smtClean="0">
                <a:solidFill>
                  <a:srgbClr val="000000"/>
                </a:solidFill>
                <a:latin typeface="Times New Roman" pitchFamily="18" charset="0"/>
              </a:rPr>
              <a:t>These may be divided into three general types:</a:t>
            </a:r>
          </a:p>
          <a:p>
            <a:pPr lvl="1" eaLnBrk="1" hangingPunct="1"/>
            <a:r>
              <a:rPr lang="en-US" smtClean="0">
                <a:solidFill>
                  <a:srgbClr val="000000"/>
                </a:solidFill>
                <a:latin typeface="Times New Roman" pitchFamily="18" charset="0"/>
              </a:rPr>
              <a:t>Machine languages</a:t>
            </a:r>
          </a:p>
          <a:p>
            <a:pPr lvl="1" eaLnBrk="1" hangingPunct="1"/>
            <a:r>
              <a:rPr lang="en-US" smtClean="0">
                <a:solidFill>
                  <a:srgbClr val="000000"/>
                </a:solidFill>
                <a:latin typeface="Times New Roman" pitchFamily="18" charset="0"/>
              </a:rPr>
              <a:t>Assembly languages</a:t>
            </a:r>
          </a:p>
          <a:p>
            <a:pPr lvl="1" eaLnBrk="1" hangingPunct="1"/>
            <a:r>
              <a:rPr lang="en-US" smtClean="0">
                <a:solidFill>
                  <a:srgbClr val="000000"/>
                </a:solidFill>
                <a:latin typeface="Times New Roman" pitchFamily="18" charset="0"/>
              </a:rPr>
              <a:t>High-level languages</a:t>
            </a:r>
          </a:p>
        </p:txBody>
      </p:sp>
      <p:sp>
        <p:nvSpPr>
          <p:cNvPr id="48132"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3200" dirty="0" smtClean="0">
                <a:solidFill>
                  <a:srgbClr val="3380E6"/>
                </a:solidFill>
                <a:latin typeface="Arial"/>
              </a:rPr>
              <a:t>1.5  Machine Languages, Assembly Languages and High-Level Languages (Cont.)</a:t>
            </a:r>
          </a:p>
        </p:txBody>
      </p:sp>
      <p:sp>
        <p:nvSpPr>
          <p:cNvPr id="3" name="Text Placeholder 2"/>
          <p:cNvSpPr>
            <a:spLocks noGrp="1"/>
          </p:cNvSpPr>
          <p:nvPr>
            <p:ph type="body" idx="1"/>
          </p:nvPr>
        </p:nvSpPr>
        <p:spPr/>
        <p:txBody>
          <a:bodyPr>
            <a:normAutofit/>
          </a:bodyPr>
          <a:lstStyle/>
          <a:p>
            <a:pPr marL="109537" indent="0" eaLnBrk="1" hangingPunct="1">
              <a:lnSpc>
                <a:spcPct val="90000"/>
              </a:lnSpc>
              <a:buFont typeface="Wingdings 3" pitchFamily="18" charset="2"/>
              <a:buNone/>
              <a:defRPr/>
            </a:pPr>
            <a:r>
              <a:rPr lang="en-US" sz="2500" b="1" i="1" dirty="0" smtClean="0">
                <a:solidFill>
                  <a:srgbClr val="000000"/>
                </a:solidFill>
                <a:latin typeface="Times New Roman" pitchFamily="18" charset="0"/>
              </a:rPr>
              <a:t>Machine Languages</a:t>
            </a:r>
          </a:p>
          <a:p>
            <a:pPr eaLnBrk="1" hangingPunct="1">
              <a:lnSpc>
                <a:spcPct val="90000"/>
              </a:lnSpc>
              <a:defRPr/>
            </a:pPr>
            <a:r>
              <a:rPr lang="en-US" sz="2500" dirty="0" smtClean="0">
                <a:solidFill>
                  <a:srgbClr val="000000"/>
                </a:solidFill>
                <a:latin typeface="Times New Roman" pitchFamily="18" charset="0"/>
              </a:rPr>
              <a:t>Any computer can directly understand only its own </a:t>
            </a:r>
            <a:r>
              <a:rPr lang="en-US" sz="2500" dirty="0" smtClean="0">
                <a:solidFill>
                  <a:srgbClr val="0000FF"/>
                </a:solidFill>
                <a:latin typeface="Times New Roman" pitchFamily="18" charset="0"/>
              </a:rPr>
              <a:t>machine language</a:t>
            </a:r>
            <a:r>
              <a:rPr lang="en-US" sz="2500" dirty="0" smtClean="0">
                <a:solidFill>
                  <a:srgbClr val="000000"/>
                </a:solidFill>
                <a:latin typeface="Times New Roman" pitchFamily="18" charset="0"/>
              </a:rPr>
              <a:t> (also called machine code), defined by its hardware architecture. </a:t>
            </a:r>
            <a:endParaRPr lang="en-US" sz="2500" dirty="0">
              <a:solidFill>
                <a:srgbClr val="000000"/>
              </a:solidFill>
              <a:latin typeface="Times New Roman" pitchFamily="18" charset="0"/>
            </a:endParaRPr>
          </a:p>
          <a:p>
            <a:pPr eaLnBrk="1" hangingPunct="1">
              <a:lnSpc>
                <a:spcPct val="90000"/>
              </a:lnSpc>
              <a:defRPr/>
            </a:pPr>
            <a:r>
              <a:rPr lang="en-US" sz="2500" dirty="0" smtClean="0">
                <a:solidFill>
                  <a:srgbClr val="000000"/>
                </a:solidFill>
                <a:latin typeface="Times New Roman" pitchFamily="18" charset="0"/>
              </a:rPr>
              <a:t>Machine languages generally consist of numbers (ultimately reduced to 1s and 0s). Such languages are cumbersome for humans. </a:t>
            </a:r>
          </a:p>
        </p:txBody>
      </p:sp>
      <p:sp>
        <p:nvSpPr>
          <p:cNvPr id="4915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3200" dirty="0" smtClean="0">
                <a:solidFill>
                  <a:srgbClr val="3380E6"/>
                </a:solidFill>
                <a:latin typeface="Arial"/>
              </a:rPr>
              <a:t>1.5  Machine Languages, Assembly Languages and High-Level Languages (Cont.)</a:t>
            </a:r>
          </a:p>
        </p:txBody>
      </p:sp>
      <p:sp>
        <p:nvSpPr>
          <p:cNvPr id="3" name="Text Placeholder 2"/>
          <p:cNvSpPr>
            <a:spLocks noGrp="1"/>
          </p:cNvSpPr>
          <p:nvPr>
            <p:ph type="body" idx="1"/>
          </p:nvPr>
        </p:nvSpPr>
        <p:spPr/>
        <p:txBody>
          <a:bodyPr>
            <a:normAutofit/>
          </a:bodyPr>
          <a:lstStyle/>
          <a:p>
            <a:pPr marL="109537" indent="0" eaLnBrk="1" hangingPunct="1">
              <a:lnSpc>
                <a:spcPct val="90000"/>
              </a:lnSpc>
              <a:buFont typeface="Wingdings 3" pitchFamily="18" charset="2"/>
              <a:buNone/>
              <a:defRPr/>
            </a:pPr>
            <a:r>
              <a:rPr lang="en-US" sz="2500" b="1" i="1" dirty="0" smtClean="0">
                <a:solidFill>
                  <a:srgbClr val="000000"/>
                </a:solidFill>
                <a:latin typeface="Times New Roman" pitchFamily="18" charset="0"/>
              </a:rPr>
              <a:t>Assembly Languages</a:t>
            </a:r>
          </a:p>
          <a:p>
            <a:pPr eaLnBrk="1" hangingPunct="1">
              <a:lnSpc>
                <a:spcPct val="90000"/>
              </a:lnSpc>
              <a:defRPr/>
            </a:pPr>
            <a:r>
              <a:rPr lang="en-US" sz="2500" dirty="0" smtClean="0">
                <a:solidFill>
                  <a:srgbClr val="000000"/>
                </a:solidFill>
                <a:latin typeface="Times New Roman" pitchFamily="18" charset="0"/>
              </a:rPr>
              <a:t>English-like </a:t>
            </a:r>
            <a:r>
              <a:rPr lang="en-US" sz="2500" i="1" dirty="0" smtClean="0">
                <a:solidFill>
                  <a:srgbClr val="000000"/>
                </a:solidFill>
                <a:latin typeface="Times New Roman" pitchFamily="18" charset="0"/>
              </a:rPr>
              <a:t>abbreviations</a:t>
            </a:r>
            <a:r>
              <a:rPr lang="en-US" sz="2500" dirty="0" smtClean="0">
                <a:solidFill>
                  <a:srgbClr val="000000"/>
                </a:solidFill>
                <a:latin typeface="Times New Roman" pitchFamily="18" charset="0"/>
              </a:rPr>
              <a:t> to represent elementary operations. These abbreviations formed the basis of </a:t>
            </a:r>
            <a:r>
              <a:rPr lang="en-US" sz="2500" dirty="0" smtClean="0">
                <a:solidFill>
                  <a:srgbClr val="0000FF"/>
                </a:solidFill>
                <a:latin typeface="Times New Roman" pitchFamily="18" charset="0"/>
              </a:rPr>
              <a:t>assembly languages</a:t>
            </a:r>
            <a:r>
              <a:rPr lang="en-US" sz="2500" i="1" dirty="0" smtClean="0">
                <a:solidFill>
                  <a:srgbClr val="000000"/>
                </a:solidFill>
                <a:latin typeface="Times New Roman" pitchFamily="18" charset="0"/>
              </a:rPr>
              <a:t>. </a:t>
            </a:r>
          </a:p>
          <a:p>
            <a:pPr eaLnBrk="1" hangingPunct="1">
              <a:lnSpc>
                <a:spcPct val="90000"/>
              </a:lnSpc>
              <a:defRPr/>
            </a:pPr>
            <a:r>
              <a:rPr lang="en-US" sz="2500" i="1" dirty="0" smtClean="0">
                <a:solidFill>
                  <a:srgbClr val="000000"/>
                </a:solidFill>
                <a:latin typeface="Times New Roman" pitchFamily="18" charset="0"/>
              </a:rPr>
              <a:t>Translator programs </a:t>
            </a:r>
            <a:r>
              <a:rPr lang="en-US" sz="2500" dirty="0" smtClean="0">
                <a:solidFill>
                  <a:srgbClr val="000000"/>
                </a:solidFill>
                <a:latin typeface="Times New Roman" pitchFamily="18" charset="0"/>
              </a:rPr>
              <a:t>called </a:t>
            </a:r>
            <a:r>
              <a:rPr lang="en-US" sz="2500" dirty="0" smtClean="0">
                <a:solidFill>
                  <a:srgbClr val="0000FF"/>
                </a:solidFill>
                <a:latin typeface="Times New Roman" pitchFamily="18" charset="0"/>
              </a:rPr>
              <a:t>assemblers</a:t>
            </a:r>
            <a:r>
              <a:rPr lang="en-US" sz="2500" dirty="0" smtClean="0">
                <a:solidFill>
                  <a:srgbClr val="000000"/>
                </a:solidFill>
                <a:latin typeface="Times New Roman" pitchFamily="18" charset="0"/>
              </a:rPr>
              <a:t> were developed to convert early assembly-language programs to machine language. </a:t>
            </a:r>
          </a:p>
        </p:txBody>
      </p:sp>
      <p:sp>
        <p:nvSpPr>
          <p:cNvPr id="4915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3200" dirty="0" smtClean="0">
                <a:solidFill>
                  <a:srgbClr val="3380E6"/>
                </a:solidFill>
                <a:latin typeface="Arial"/>
              </a:rPr>
              <a:t>1.5  Machine Languages, Assembly Languages and High-Level Languages (Cont.)</a:t>
            </a:r>
          </a:p>
        </p:txBody>
      </p:sp>
      <p:sp>
        <p:nvSpPr>
          <p:cNvPr id="50179" name="Text Placeholder 2"/>
          <p:cNvSpPr>
            <a:spLocks noGrp="1"/>
          </p:cNvSpPr>
          <p:nvPr>
            <p:ph type="body" idx="1"/>
          </p:nvPr>
        </p:nvSpPr>
        <p:spPr/>
        <p:txBody>
          <a:bodyPr/>
          <a:lstStyle/>
          <a:p>
            <a:pPr marL="109537" indent="0" eaLnBrk="1" hangingPunct="1">
              <a:buFont typeface="Wingdings 3" pitchFamily="18" charset="2"/>
              <a:buNone/>
              <a:defRPr/>
            </a:pPr>
            <a:r>
              <a:rPr lang="en-US" b="1" i="1" dirty="0" smtClean="0">
                <a:latin typeface="Times New Roman" pitchFamily="18" charset="0"/>
              </a:rPr>
              <a:t>High-Level Languages </a:t>
            </a:r>
          </a:p>
          <a:p>
            <a:pPr eaLnBrk="1" hangingPunct="1">
              <a:defRPr/>
            </a:pPr>
            <a:r>
              <a:rPr lang="en-US" dirty="0" smtClean="0">
                <a:solidFill>
                  <a:srgbClr val="000000"/>
                </a:solidFill>
                <a:latin typeface="Times New Roman" pitchFamily="18" charset="0"/>
              </a:rPr>
              <a:t>To </a:t>
            </a:r>
            <a:r>
              <a:rPr lang="en-US" sz="2400" dirty="0" smtClean="0">
                <a:solidFill>
                  <a:srgbClr val="000000"/>
                </a:solidFill>
                <a:latin typeface="Times New Roman" pitchFamily="18" charset="0"/>
              </a:rPr>
              <a:t>speed up the programming process further, high-level languages were developed in which single statements could be written to accomplish substantial tasks. </a:t>
            </a:r>
          </a:p>
          <a:p>
            <a:pPr eaLnBrk="1" hangingPunct="1">
              <a:defRPr/>
            </a:pPr>
            <a:r>
              <a:rPr lang="en-US" sz="2400" dirty="0" smtClean="0">
                <a:latin typeface="Times New Roman" pitchFamily="18" charset="0"/>
              </a:rPr>
              <a:t>Translator programs called </a:t>
            </a:r>
            <a:r>
              <a:rPr lang="en-US" sz="2400" dirty="0" smtClean="0">
                <a:solidFill>
                  <a:srgbClr val="0000FF"/>
                </a:solidFill>
                <a:latin typeface="Times New Roman" pitchFamily="18" charset="0"/>
              </a:rPr>
              <a:t>compilers</a:t>
            </a:r>
            <a:r>
              <a:rPr lang="en-US" sz="2400" dirty="0" smtClean="0">
                <a:solidFill>
                  <a:srgbClr val="000000"/>
                </a:solidFill>
                <a:latin typeface="Times New Roman" pitchFamily="18" charset="0"/>
              </a:rPr>
              <a:t> convert high-level language programs into machine language</a:t>
            </a:r>
            <a:r>
              <a:rPr lang="en-US" sz="2400" i="1" dirty="0" smtClean="0">
                <a:solidFill>
                  <a:srgbClr val="000000"/>
                </a:solidFill>
                <a:latin typeface="Times New Roman" pitchFamily="18" charset="0"/>
              </a:rPr>
              <a:t>. </a:t>
            </a:r>
          </a:p>
          <a:p>
            <a:pPr eaLnBrk="1" hangingPunct="1">
              <a:defRPr/>
            </a:pPr>
            <a:r>
              <a:rPr lang="en-US" sz="2400" dirty="0" smtClean="0">
                <a:solidFill>
                  <a:srgbClr val="000000"/>
                </a:solidFill>
                <a:latin typeface="Times New Roman" pitchFamily="18" charset="0"/>
              </a:rPr>
              <a:t>Allow you to write instructions that look more like everyday English and contain commonly used mathematical expressions. </a:t>
            </a:r>
          </a:p>
          <a:p>
            <a:pPr marL="109537" indent="0" eaLnBrk="1" hangingPunct="1">
              <a:buFont typeface="Wingdings 3" pitchFamily="18" charset="2"/>
              <a:buNone/>
              <a:defRPr/>
            </a:pPr>
            <a:endParaRPr lang="en-US" dirty="0" smtClean="0">
              <a:solidFill>
                <a:srgbClr val="000000"/>
              </a:solidFill>
              <a:latin typeface="Lucida Console" pitchFamily="49" charset="0"/>
            </a:endParaRPr>
          </a:p>
        </p:txBody>
      </p:sp>
      <p:sp>
        <p:nvSpPr>
          <p:cNvPr id="50180"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3200" dirty="0" smtClean="0">
                <a:solidFill>
                  <a:srgbClr val="3380E6"/>
                </a:solidFill>
                <a:latin typeface="Arial"/>
              </a:rPr>
              <a:t>1.5  Machine Languages, Assembly Languages and High-Level Languages (Cont.)</a:t>
            </a:r>
          </a:p>
        </p:txBody>
      </p:sp>
      <p:sp>
        <p:nvSpPr>
          <p:cNvPr id="35843"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Compiling a high-level language program into machine language can take a considerable amount of computer time.</a:t>
            </a:r>
          </a:p>
          <a:p>
            <a:pPr eaLnBrk="1" hangingPunct="1"/>
            <a:r>
              <a:rPr lang="en-US" smtClean="0">
                <a:solidFill>
                  <a:srgbClr val="0000FF"/>
                </a:solidFill>
                <a:latin typeface="Times New Roman" pitchFamily="18" charset="0"/>
              </a:rPr>
              <a:t>Interpreter</a:t>
            </a:r>
            <a:r>
              <a:rPr lang="en-US" i="1" smtClean="0">
                <a:solidFill>
                  <a:srgbClr val="0000FF"/>
                </a:solidFill>
                <a:latin typeface="Times New Roman" pitchFamily="18" charset="0"/>
              </a:rPr>
              <a:t> </a:t>
            </a:r>
            <a:r>
              <a:rPr lang="en-US" smtClean="0">
                <a:solidFill>
                  <a:srgbClr val="000000"/>
                </a:solidFill>
                <a:latin typeface="Times New Roman" pitchFamily="18" charset="0"/>
              </a:rPr>
              <a:t>programs were developed to execute high-level language programs directly (without the need for compilation), although more slowly than compiled programs.</a:t>
            </a:r>
          </a:p>
          <a:p>
            <a:pPr eaLnBrk="1" hangingPunct="1"/>
            <a:r>
              <a:rPr lang="en-US" smtClean="0">
                <a:solidFill>
                  <a:srgbClr val="0000FF"/>
                </a:solidFill>
                <a:latin typeface="Times New Roman" pitchFamily="18" charset="0"/>
              </a:rPr>
              <a:t>Scripting languages </a:t>
            </a:r>
            <a:r>
              <a:rPr lang="en-US" smtClean="0">
                <a:solidFill>
                  <a:srgbClr val="000000"/>
                </a:solidFill>
                <a:latin typeface="Times New Roman" pitchFamily="18" charset="0"/>
              </a:rPr>
              <a:t>such as the popular web languages JavaScript and PHP are processed by interpreters.</a:t>
            </a:r>
          </a:p>
        </p:txBody>
      </p:sp>
      <p:sp>
        <p:nvSpPr>
          <p:cNvPr id="51204"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C++</a:t>
            </a:r>
          </a:p>
        </p:txBody>
      </p:sp>
      <p:sp>
        <p:nvSpPr>
          <p:cNvPr id="36867" name="Text Placeholder 2"/>
          <p:cNvSpPr>
            <a:spLocks noGrp="1"/>
          </p:cNvSpPr>
          <p:nvPr>
            <p:ph type="body" idx="1"/>
          </p:nvPr>
        </p:nvSpPr>
        <p:spPr/>
        <p:txBody>
          <a:bodyPr/>
          <a:lstStyle/>
          <a:p>
            <a:pPr eaLnBrk="1" hangingPunct="1"/>
            <a:r>
              <a:rPr lang="en-US" sz="2500" smtClean="0">
                <a:solidFill>
                  <a:srgbClr val="000000"/>
                </a:solidFill>
                <a:latin typeface="Times New Roman" pitchFamily="18" charset="0"/>
              </a:rPr>
              <a:t>C++ evolved from C, which was developed by Dennis Ritchie at Bell Laboratories. </a:t>
            </a:r>
          </a:p>
          <a:p>
            <a:pPr eaLnBrk="1" hangingPunct="1"/>
            <a:r>
              <a:rPr lang="en-US" sz="2500" smtClean="0">
                <a:solidFill>
                  <a:srgbClr val="000000"/>
                </a:solidFill>
                <a:latin typeface="Times New Roman" pitchFamily="18" charset="0"/>
              </a:rPr>
              <a:t>C</a:t>
            </a:r>
          </a:p>
          <a:p>
            <a:pPr lvl="1" eaLnBrk="1" hangingPunct="1"/>
            <a:r>
              <a:rPr lang="en-US" sz="2100" smtClean="0">
                <a:solidFill>
                  <a:srgbClr val="000000"/>
                </a:solidFill>
                <a:latin typeface="Times New Roman" pitchFamily="18" charset="0"/>
              </a:rPr>
              <a:t>Available for most computers and is hardware independent. </a:t>
            </a:r>
          </a:p>
          <a:p>
            <a:pPr lvl="1" eaLnBrk="1" hangingPunct="1"/>
            <a:r>
              <a:rPr lang="en-US" sz="2100" smtClean="0">
                <a:solidFill>
                  <a:srgbClr val="000000"/>
                </a:solidFill>
                <a:latin typeface="Times New Roman" pitchFamily="18" charset="0"/>
              </a:rPr>
              <a:t>It’s possible to write C programs that are </a:t>
            </a:r>
            <a:r>
              <a:rPr lang="en-US" sz="2100" smtClean="0">
                <a:solidFill>
                  <a:srgbClr val="0000FF"/>
                </a:solidFill>
                <a:latin typeface="Times New Roman" pitchFamily="18" charset="0"/>
              </a:rPr>
              <a:t>portable</a:t>
            </a:r>
            <a:r>
              <a:rPr lang="en-US" sz="2100" smtClean="0">
                <a:solidFill>
                  <a:srgbClr val="000000"/>
                </a:solidFill>
                <a:latin typeface="Times New Roman" pitchFamily="18" charset="0"/>
              </a:rPr>
              <a:t> to most computers. </a:t>
            </a:r>
          </a:p>
          <a:p>
            <a:pPr lvl="1" eaLnBrk="1" hangingPunct="1"/>
            <a:r>
              <a:rPr lang="en-US" sz="2100" smtClean="0">
                <a:solidFill>
                  <a:srgbClr val="000000"/>
                </a:solidFill>
                <a:latin typeface="Times New Roman" pitchFamily="18" charset="0"/>
              </a:rPr>
              <a:t>The widespread use of C with various kinds of computers (sometimes called </a:t>
            </a:r>
            <a:r>
              <a:rPr lang="en-US" sz="2100" smtClean="0">
                <a:solidFill>
                  <a:srgbClr val="0000FF"/>
                </a:solidFill>
                <a:latin typeface="Times New Roman" pitchFamily="18" charset="0"/>
              </a:rPr>
              <a:t>hardware platforms</a:t>
            </a:r>
            <a:r>
              <a:rPr lang="en-US" sz="2100" smtClean="0">
                <a:solidFill>
                  <a:srgbClr val="000000"/>
                </a:solidFill>
                <a:latin typeface="Times New Roman" pitchFamily="18" charset="0"/>
              </a:rPr>
              <a:t>) led to many variations. </a:t>
            </a:r>
          </a:p>
          <a:p>
            <a:pPr lvl="1" eaLnBrk="1" hangingPunct="1"/>
            <a:r>
              <a:rPr lang="en-US" sz="2100" smtClean="0">
                <a:solidFill>
                  <a:srgbClr val="000000"/>
                </a:solidFill>
                <a:latin typeface="Times New Roman" pitchFamily="18" charset="0"/>
              </a:rPr>
              <a:t>American National Standards Institute (ANSI) cooperated with the International Organization for Standardization (ISO) to standardize C worldwide.</a:t>
            </a:r>
          </a:p>
          <a:p>
            <a:pPr lvl="1" eaLnBrk="1" hangingPunct="1"/>
            <a:r>
              <a:rPr lang="en-US" sz="2100" smtClean="0">
                <a:solidFill>
                  <a:srgbClr val="000000"/>
                </a:solidFill>
                <a:latin typeface="Times New Roman" pitchFamily="18" charset="0"/>
              </a:rPr>
              <a:t>Joint standard document was published in 1990 and is referred to as </a:t>
            </a:r>
            <a:r>
              <a:rPr lang="en-US" sz="2100" i="1" smtClean="0">
                <a:solidFill>
                  <a:srgbClr val="000000"/>
                </a:solidFill>
                <a:latin typeface="Times New Roman" pitchFamily="18" charset="0"/>
              </a:rPr>
              <a:t>ANSI/ISO 9899: 1990</a:t>
            </a:r>
            <a:r>
              <a:rPr lang="en-US" sz="2100" smtClean="0">
                <a:solidFill>
                  <a:srgbClr val="000000"/>
                </a:solidFill>
                <a:latin typeface="Times New Roman" pitchFamily="18" charset="0"/>
              </a:rPr>
              <a:t>. </a:t>
            </a:r>
          </a:p>
        </p:txBody>
      </p:sp>
      <p:sp>
        <p:nvSpPr>
          <p:cNvPr id="87044"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C++ (Cont.)</a:t>
            </a:r>
          </a:p>
        </p:txBody>
      </p:sp>
      <p:sp>
        <p:nvSpPr>
          <p:cNvPr id="37891" name="Text Placeholder 2"/>
          <p:cNvSpPr>
            <a:spLocks noGrp="1"/>
          </p:cNvSpPr>
          <p:nvPr>
            <p:ph type="body" idx="1"/>
          </p:nvPr>
        </p:nvSpPr>
        <p:spPr/>
        <p:txBody>
          <a:bodyPr/>
          <a:lstStyle/>
          <a:p>
            <a:pPr eaLnBrk="1" hangingPunct="1">
              <a:lnSpc>
                <a:spcPct val="90000"/>
              </a:lnSpc>
            </a:pPr>
            <a:r>
              <a:rPr lang="en-US" smtClean="0">
                <a:solidFill>
                  <a:srgbClr val="000000"/>
                </a:solidFill>
                <a:latin typeface="Times New Roman" pitchFamily="18" charset="0"/>
              </a:rPr>
              <a:t>C11 </a:t>
            </a:r>
          </a:p>
          <a:p>
            <a:pPr lvl="1" eaLnBrk="1" hangingPunct="1">
              <a:lnSpc>
                <a:spcPct val="90000"/>
              </a:lnSpc>
            </a:pPr>
            <a:r>
              <a:rPr lang="en-US" smtClean="0">
                <a:solidFill>
                  <a:srgbClr val="000000"/>
                </a:solidFill>
                <a:latin typeface="Times New Roman" pitchFamily="18" charset="0"/>
              </a:rPr>
              <a:t>Latest ANSI standard for the language. </a:t>
            </a:r>
          </a:p>
          <a:p>
            <a:pPr lvl="1" eaLnBrk="1" hangingPunct="1">
              <a:lnSpc>
                <a:spcPct val="90000"/>
              </a:lnSpc>
            </a:pPr>
            <a:r>
              <a:rPr lang="en-US" smtClean="0">
                <a:solidFill>
                  <a:srgbClr val="000000"/>
                </a:solidFill>
                <a:latin typeface="Times New Roman" pitchFamily="18" charset="0"/>
              </a:rPr>
              <a:t>Developed to evolve the C language to keep pace with increasingly powerful hardware and ever more demanding user requirements. </a:t>
            </a:r>
          </a:p>
          <a:p>
            <a:pPr lvl="1" eaLnBrk="1" hangingPunct="1">
              <a:lnSpc>
                <a:spcPct val="90000"/>
              </a:lnSpc>
            </a:pPr>
            <a:r>
              <a:rPr lang="en-US" smtClean="0">
                <a:solidFill>
                  <a:srgbClr val="000000"/>
                </a:solidFill>
                <a:latin typeface="Times New Roman" pitchFamily="18" charset="0"/>
              </a:rPr>
              <a:t>Makes C more consistent with C++. </a:t>
            </a:r>
          </a:p>
          <a:p>
            <a:pPr eaLnBrk="1" hangingPunct="1">
              <a:lnSpc>
                <a:spcPct val="90000"/>
              </a:lnSpc>
            </a:pPr>
            <a:r>
              <a:rPr lang="en-US" smtClean="0">
                <a:solidFill>
                  <a:srgbClr val="000000"/>
                </a:solidFill>
                <a:latin typeface="Times New Roman" pitchFamily="18" charset="0"/>
              </a:rPr>
              <a:t>C++, an extension of C, was developed by Bjarne Stroustrup in 1979 at Bell Laboratories. </a:t>
            </a:r>
          </a:p>
          <a:p>
            <a:pPr eaLnBrk="1" hangingPunct="1">
              <a:lnSpc>
                <a:spcPct val="90000"/>
              </a:lnSpc>
            </a:pPr>
            <a:r>
              <a:rPr lang="en-US" smtClean="0">
                <a:solidFill>
                  <a:srgbClr val="000000"/>
                </a:solidFill>
                <a:latin typeface="Times New Roman" pitchFamily="18" charset="0"/>
              </a:rPr>
              <a:t>C++ provides a number of features that “spruce up” the C language, but more importantly, it provides capabilities for object-oriented programming.</a:t>
            </a:r>
            <a:r>
              <a:rPr lang="en-US" smtClean="0">
                <a:solidFill>
                  <a:srgbClr val="0000FF"/>
                </a:solidFill>
                <a:latin typeface="Times New Roman" pitchFamily="18" charset="0"/>
              </a:rPr>
              <a:t> </a:t>
            </a:r>
          </a:p>
        </p:txBody>
      </p:sp>
      <p:sp>
        <p:nvSpPr>
          <p:cNvPr id="88068"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dirty="0" smtClean="0">
                <a:solidFill>
                  <a:srgbClr val="3380E6"/>
                </a:solidFill>
                <a:latin typeface="Arial"/>
              </a:rPr>
              <a:t>1.6  C++ (Cont.)</a:t>
            </a:r>
          </a:p>
        </p:txBody>
      </p:sp>
      <p:sp>
        <p:nvSpPr>
          <p:cNvPr id="38915"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C++ Standard Library</a:t>
            </a:r>
          </a:p>
          <a:p>
            <a:pPr lvl="1" eaLnBrk="1" hangingPunct="1"/>
            <a:r>
              <a:rPr lang="en-US" smtClean="0">
                <a:solidFill>
                  <a:srgbClr val="000000"/>
                </a:solidFill>
                <a:latin typeface="Times New Roman" pitchFamily="18" charset="0"/>
              </a:rPr>
              <a:t>C++ programs consist of pieces called </a:t>
            </a:r>
            <a:r>
              <a:rPr lang="en-US" smtClean="0">
                <a:solidFill>
                  <a:srgbClr val="0000FF"/>
                </a:solidFill>
                <a:latin typeface="Times New Roman" pitchFamily="18" charset="0"/>
              </a:rPr>
              <a:t>classes</a:t>
            </a:r>
            <a:r>
              <a:rPr lang="en-US" smtClean="0">
                <a:solidFill>
                  <a:srgbClr val="000000"/>
                </a:solidFill>
                <a:latin typeface="Times New Roman" pitchFamily="18" charset="0"/>
              </a:rPr>
              <a:t> and </a:t>
            </a:r>
            <a:r>
              <a:rPr lang="en-US" smtClean="0">
                <a:solidFill>
                  <a:srgbClr val="0000FF"/>
                </a:solidFill>
                <a:latin typeface="Times New Roman" pitchFamily="18" charset="0"/>
              </a:rPr>
              <a:t>functions.</a:t>
            </a:r>
            <a:r>
              <a:rPr lang="en-US" smtClean="0">
                <a:solidFill>
                  <a:srgbClr val="000000"/>
                </a:solidFill>
                <a:latin typeface="Times New Roman" pitchFamily="18" charset="0"/>
              </a:rPr>
              <a:t> </a:t>
            </a:r>
          </a:p>
          <a:p>
            <a:pPr lvl="1" eaLnBrk="1" hangingPunct="1"/>
            <a:r>
              <a:rPr lang="en-US" smtClean="0">
                <a:solidFill>
                  <a:srgbClr val="000000"/>
                </a:solidFill>
                <a:latin typeface="Times New Roman" pitchFamily="18" charset="0"/>
              </a:rPr>
              <a:t>Most C++ programmers take advantage of the rich collections of classes and functions in the </a:t>
            </a:r>
            <a:r>
              <a:rPr lang="en-US" smtClean="0">
                <a:solidFill>
                  <a:srgbClr val="0000FF"/>
                </a:solidFill>
                <a:latin typeface="Times New Roman" pitchFamily="18" charset="0"/>
              </a:rPr>
              <a:t>C++ Standard Library</a:t>
            </a:r>
            <a:r>
              <a:rPr lang="en-US" smtClean="0">
                <a:solidFill>
                  <a:srgbClr val="000000"/>
                </a:solidFill>
                <a:latin typeface="Times New Roman" pitchFamily="18" charset="0"/>
              </a:rPr>
              <a:t>. </a:t>
            </a:r>
          </a:p>
          <a:p>
            <a:pPr lvl="1" eaLnBrk="1" hangingPunct="1"/>
            <a:r>
              <a:rPr lang="en-US" smtClean="0">
                <a:solidFill>
                  <a:srgbClr val="000000"/>
                </a:solidFill>
                <a:latin typeface="Times New Roman" pitchFamily="18" charset="0"/>
              </a:rPr>
              <a:t>Two parts to learning the C++ “world.” </a:t>
            </a:r>
          </a:p>
          <a:p>
            <a:pPr lvl="1" eaLnBrk="1" hangingPunct="1"/>
            <a:r>
              <a:rPr lang="en-US" smtClean="0">
                <a:solidFill>
                  <a:srgbClr val="000000"/>
                </a:solidFill>
                <a:latin typeface="Times New Roman" pitchFamily="18" charset="0"/>
              </a:rPr>
              <a:t>The C++ language itself, and </a:t>
            </a:r>
          </a:p>
          <a:p>
            <a:pPr lvl="1" eaLnBrk="1" hangingPunct="1"/>
            <a:r>
              <a:rPr lang="en-US" smtClean="0">
                <a:solidFill>
                  <a:srgbClr val="000000"/>
                </a:solidFill>
                <a:latin typeface="Times New Roman" pitchFamily="18" charset="0"/>
              </a:rPr>
              <a:t>How to use the classes and functions in the C++ Standard Library. </a:t>
            </a:r>
          </a:p>
          <a:p>
            <a:pPr lvl="1" eaLnBrk="1" hangingPunct="1"/>
            <a:r>
              <a:rPr lang="en-US" smtClean="0">
                <a:solidFill>
                  <a:srgbClr val="000000"/>
                </a:solidFill>
                <a:latin typeface="Times New Roman" pitchFamily="18" charset="0"/>
              </a:rPr>
              <a:t>Many special-purpose class libraries are supplied by independent software vendors.</a:t>
            </a:r>
          </a:p>
          <a:p>
            <a:pPr lvl="1" eaLnBrk="1" hangingPunct="1"/>
            <a:endParaRPr lang="en-US" smtClean="0">
              <a:solidFill>
                <a:srgbClr val="000000"/>
              </a:solidFill>
              <a:latin typeface="Times New Roman" pitchFamily="18" charset="0"/>
            </a:endParaRPr>
          </a:p>
          <a:p>
            <a:pPr eaLnBrk="1" hangingPunct="1"/>
            <a:endParaRPr lang="en-US" smtClean="0">
              <a:solidFill>
                <a:srgbClr val="000000"/>
              </a:solidFill>
              <a:latin typeface="Times New Roman" pitchFamily="18" charset="0"/>
            </a:endParaRPr>
          </a:p>
        </p:txBody>
      </p:sp>
      <p:sp>
        <p:nvSpPr>
          <p:cNvPr id="89092"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3380E6"/>
                </a:solidFill>
                <a:latin typeface="Arial"/>
              </a:rPr>
              <a:t>1.1  Introduction (Cont.)</a:t>
            </a:r>
          </a:p>
        </p:txBody>
      </p:sp>
      <p:sp>
        <p:nvSpPr>
          <p:cNvPr id="12291"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C++ is one of today’s most popular software development languages. </a:t>
            </a:r>
          </a:p>
          <a:p>
            <a:pPr eaLnBrk="1" hangingPunct="1"/>
            <a:r>
              <a:rPr lang="en-US" smtClean="0">
                <a:solidFill>
                  <a:srgbClr val="000000"/>
                </a:solidFill>
                <a:latin typeface="Times New Roman" pitchFamily="18" charset="0"/>
              </a:rPr>
              <a:t>This text provides an introduction to programming in C++11—the latest version standardized through the </a:t>
            </a:r>
            <a:r>
              <a:rPr lang="en-US" smtClean="0">
                <a:solidFill>
                  <a:srgbClr val="0000FF"/>
                </a:solidFill>
                <a:latin typeface="Times New Roman" pitchFamily="18" charset="0"/>
              </a:rPr>
              <a:t>International Organization for Standardization </a:t>
            </a:r>
            <a:r>
              <a:rPr lang="en-US" smtClean="0">
                <a:solidFill>
                  <a:srgbClr val="000000"/>
                </a:solidFill>
                <a:latin typeface="Times New Roman" pitchFamily="18" charset="0"/>
              </a:rPr>
              <a:t>(</a:t>
            </a:r>
            <a:r>
              <a:rPr lang="en-US" smtClean="0">
                <a:solidFill>
                  <a:srgbClr val="0000FF"/>
                </a:solidFill>
                <a:latin typeface="Times New Roman" pitchFamily="18" charset="0"/>
              </a:rPr>
              <a:t>ISO</a:t>
            </a:r>
            <a:r>
              <a:rPr lang="en-US" smtClean="0">
                <a:solidFill>
                  <a:srgbClr val="000000"/>
                </a:solidFill>
                <a:latin typeface="Times New Roman" pitchFamily="18" charset="0"/>
              </a:rPr>
              <a:t>) and the </a:t>
            </a:r>
            <a:r>
              <a:rPr lang="en-US" smtClean="0">
                <a:solidFill>
                  <a:srgbClr val="0000FF"/>
                </a:solidFill>
                <a:latin typeface="Times New Roman" pitchFamily="18" charset="0"/>
              </a:rPr>
              <a:t>International Electrotechnical Commission </a:t>
            </a:r>
            <a:r>
              <a:rPr lang="en-US" smtClean="0">
                <a:solidFill>
                  <a:srgbClr val="000000"/>
                </a:solidFill>
                <a:latin typeface="Times New Roman" pitchFamily="18" charset="0"/>
              </a:rPr>
              <a:t>(</a:t>
            </a:r>
            <a:r>
              <a:rPr lang="en-US" smtClean="0">
                <a:solidFill>
                  <a:srgbClr val="0000FF"/>
                </a:solidFill>
                <a:latin typeface="Times New Roman" pitchFamily="18" charset="0"/>
              </a:rPr>
              <a:t>IEC</a:t>
            </a:r>
            <a:r>
              <a:rPr lang="en-US" smtClean="0">
                <a:solidFill>
                  <a:srgbClr val="000000"/>
                </a:solidFill>
                <a:latin typeface="Times New Roman" pitchFamily="18" charset="0"/>
              </a:rPr>
              <a:t>).</a:t>
            </a:r>
          </a:p>
          <a:p>
            <a:pPr eaLnBrk="1" hangingPunct="1"/>
            <a:r>
              <a:rPr lang="en-US" smtClean="0">
                <a:solidFill>
                  <a:srgbClr val="000000"/>
                </a:solidFill>
                <a:latin typeface="Times New Roman" pitchFamily="18" charset="0"/>
              </a:rPr>
              <a:t>In use today are more than a billion general-purpose computers and billions more cell phones, smartphones and handheld devices (such as tablet computers). </a:t>
            </a:r>
          </a:p>
        </p:txBody>
      </p:sp>
      <p:sp>
        <p:nvSpPr>
          <p:cNvPr id="14340"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a:t>
            </a:r>
          </a:p>
        </p:txBody>
      </p:sp>
      <p:sp>
        <p:nvSpPr>
          <p:cNvPr id="39939" name="Text Placeholder 2"/>
          <p:cNvSpPr>
            <a:spLocks noGrp="1"/>
          </p:cNvSpPr>
          <p:nvPr>
            <p:ph type="body" idx="1"/>
          </p:nvPr>
        </p:nvSpPr>
        <p:spPr/>
        <p:txBody>
          <a:bodyPr/>
          <a:lstStyle/>
          <a:p>
            <a:pPr eaLnBrk="1" hangingPunct="1">
              <a:lnSpc>
                <a:spcPct val="80000"/>
              </a:lnSpc>
            </a:pPr>
            <a:r>
              <a:rPr lang="en-US" sz="2500" i="1" smtClean="0">
                <a:solidFill>
                  <a:srgbClr val="000000"/>
                </a:solidFill>
                <a:latin typeface="Times New Roman" pitchFamily="18" charset="0"/>
              </a:rPr>
              <a:t>Objects</a:t>
            </a:r>
            <a:r>
              <a:rPr lang="en-US" sz="2500" smtClean="0">
                <a:solidFill>
                  <a:srgbClr val="000000"/>
                </a:solidFill>
                <a:latin typeface="Times New Roman" pitchFamily="18" charset="0"/>
              </a:rPr>
              <a:t>, or more precisely—as we’ll see in Chapter 3—the classes objects come from, are essentially </a:t>
            </a:r>
            <a:r>
              <a:rPr lang="en-US" sz="2500" i="1" smtClean="0">
                <a:solidFill>
                  <a:srgbClr val="000000"/>
                </a:solidFill>
                <a:latin typeface="Times New Roman" pitchFamily="18" charset="0"/>
              </a:rPr>
              <a:t>reusable</a:t>
            </a:r>
            <a:r>
              <a:rPr lang="en-US" sz="2500" smtClean="0">
                <a:solidFill>
                  <a:srgbClr val="000000"/>
                </a:solidFill>
                <a:latin typeface="Times New Roman" pitchFamily="18" charset="0"/>
              </a:rPr>
              <a:t> software components. </a:t>
            </a:r>
          </a:p>
          <a:p>
            <a:pPr lvl="1" eaLnBrk="1" hangingPunct="1">
              <a:lnSpc>
                <a:spcPct val="80000"/>
              </a:lnSpc>
            </a:pPr>
            <a:r>
              <a:rPr lang="en-US" sz="2100" smtClean="0">
                <a:solidFill>
                  <a:srgbClr val="000000"/>
                </a:solidFill>
                <a:latin typeface="Times New Roman" pitchFamily="18" charset="0"/>
              </a:rPr>
              <a:t>There are date objects, time objects, audio objects, video objects, automobile objects, people objects, etc. </a:t>
            </a:r>
          </a:p>
          <a:p>
            <a:pPr lvl="1" eaLnBrk="1" hangingPunct="1">
              <a:lnSpc>
                <a:spcPct val="80000"/>
              </a:lnSpc>
            </a:pPr>
            <a:r>
              <a:rPr lang="en-US" sz="2100" smtClean="0">
                <a:solidFill>
                  <a:srgbClr val="000000"/>
                </a:solidFill>
                <a:latin typeface="Times New Roman" pitchFamily="18" charset="0"/>
              </a:rPr>
              <a:t>Almost any </a:t>
            </a:r>
            <a:r>
              <a:rPr lang="en-US" sz="2100" i="1" smtClean="0">
                <a:solidFill>
                  <a:srgbClr val="000000"/>
                </a:solidFill>
                <a:latin typeface="Times New Roman" pitchFamily="18" charset="0"/>
              </a:rPr>
              <a:t>noun </a:t>
            </a:r>
            <a:r>
              <a:rPr lang="en-US" sz="2100" smtClean="0">
                <a:solidFill>
                  <a:srgbClr val="000000"/>
                </a:solidFill>
                <a:latin typeface="Times New Roman" pitchFamily="18" charset="0"/>
              </a:rPr>
              <a:t>can be reasonably represented as a software object in terms of </a:t>
            </a:r>
            <a:r>
              <a:rPr lang="en-US" sz="2100" i="1" smtClean="0">
                <a:solidFill>
                  <a:srgbClr val="000000"/>
                </a:solidFill>
                <a:latin typeface="Times New Roman" pitchFamily="18" charset="0"/>
              </a:rPr>
              <a:t>attributes</a:t>
            </a:r>
            <a:r>
              <a:rPr lang="en-US" sz="2100" smtClean="0">
                <a:solidFill>
                  <a:srgbClr val="000000"/>
                </a:solidFill>
                <a:latin typeface="Times New Roman" pitchFamily="18" charset="0"/>
              </a:rPr>
              <a:t> (e.g., name, color and size) and </a:t>
            </a:r>
            <a:r>
              <a:rPr lang="en-US" sz="2100" i="1" smtClean="0">
                <a:solidFill>
                  <a:srgbClr val="000000"/>
                </a:solidFill>
                <a:latin typeface="Times New Roman" pitchFamily="18" charset="0"/>
              </a:rPr>
              <a:t>behaviors</a:t>
            </a:r>
            <a:r>
              <a:rPr lang="en-US" sz="2100" smtClean="0">
                <a:solidFill>
                  <a:srgbClr val="000000"/>
                </a:solidFill>
                <a:latin typeface="Times New Roman" pitchFamily="18" charset="0"/>
              </a:rPr>
              <a:t> (e.g., calculating, moving and communicating). </a:t>
            </a:r>
          </a:p>
          <a:p>
            <a:pPr eaLnBrk="1" hangingPunct="1">
              <a:lnSpc>
                <a:spcPct val="80000"/>
              </a:lnSpc>
            </a:pPr>
            <a:r>
              <a:rPr lang="en-US" sz="2500" smtClean="0">
                <a:solidFill>
                  <a:srgbClr val="000000"/>
                </a:solidFill>
                <a:latin typeface="Times New Roman" pitchFamily="18" charset="0"/>
              </a:rPr>
              <a:t>Using a modular, object-oriented design-and-implementation approach can make software-development groups much more productive than was possible with earlier techniques—object-oriented programs are often easier to understand, correct and modify.</a:t>
            </a:r>
          </a:p>
        </p:txBody>
      </p:sp>
      <p:sp>
        <p:nvSpPr>
          <p:cNvPr id="52228"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40963" name="Text Placeholder 2"/>
          <p:cNvSpPr>
            <a:spLocks noGrp="1"/>
          </p:cNvSpPr>
          <p:nvPr>
            <p:ph type="body" idx="1"/>
          </p:nvPr>
        </p:nvSpPr>
        <p:spPr/>
        <p:txBody>
          <a:bodyPr/>
          <a:lstStyle/>
          <a:p>
            <a:pPr eaLnBrk="1" hangingPunct="1">
              <a:lnSpc>
                <a:spcPct val="90000"/>
              </a:lnSpc>
            </a:pPr>
            <a:r>
              <a:rPr lang="en-US" smtClean="0">
                <a:solidFill>
                  <a:srgbClr val="000000"/>
                </a:solidFill>
                <a:latin typeface="Times New Roman" pitchFamily="18" charset="0"/>
              </a:rPr>
              <a:t>The Automobile as an Object</a:t>
            </a:r>
          </a:p>
          <a:p>
            <a:pPr lvl="1" eaLnBrk="1" hangingPunct="1">
              <a:lnSpc>
                <a:spcPct val="90000"/>
              </a:lnSpc>
            </a:pPr>
            <a:r>
              <a:rPr lang="en-US" smtClean="0">
                <a:solidFill>
                  <a:srgbClr val="000000"/>
                </a:solidFill>
                <a:latin typeface="Times New Roman" pitchFamily="18" charset="0"/>
              </a:rPr>
              <a:t>Let’s begin with a simple analogy. </a:t>
            </a:r>
          </a:p>
          <a:p>
            <a:pPr lvl="1" eaLnBrk="1" hangingPunct="1">
              <a:lnSpc>
                <a:spcPct val="90000"/>
              </a:lnSpc>
            </a:pPr>
            <a:r>
              <a:rPr lang="en-US" smtClean="0">
                <a:solidFill>
                  <a:srgbClr val="000000"/>
                </a:solidFill>
                <a:latin typeface="Times New Roman" pitchFamily="18" charset="0"/>
              </a:rPr>
              <a:t>Suppose you want to </a:t>
            </a:r>
            <a:r>
              <a:rPr lang="en-US" i="1" smtClean="0">
                <a:solidFill>
                  <a:srgbClr val="000000"/>
                </a:solidFill>
                <a:latin typeface="Times New Roman" pitchFamily="18" charset="0"/>
              </a:rPr>
              <a:t>drive a car and make it go faster by pressing its accelerator pedal. </a:t>
            </a:r>
          </a:p>
          <a:p>
            <a:pPr lvl="1" eaLnBrk="1" hangingPunct="1">
              <a:lnSpc>
                <a:spcPct val="90000"/>
              </a:lnSpc>
            </a:pPr>
            <a:r>
              <a:rPr lang="en-US" smtClean="0">
                <a:solidFill>
                  <a:srgbClr val="000000"/>
                </a:solidFill>
                <a:latin typeface="Times New Roman" pitchFamily="18" charset="0"/>
              </a:rPr>
              <a:t>Before you can drive a car, someone has to </a:t>
            </a:r>
            <a:r>
              <a:rPr lang="en-US" i="1" smtClean="0">
                <a:solidFill>
                  <a:srgbClr val="000000"/>
                </a:solidFill>
                <a:latin typeface="Times New Roman" pitchFamily="18" charset="0"/>
              </a:rPr>
              <a:t>design </a:t>
            </a:r>
            <a:r>
              <a:rPr lang="en-US" smtClean="0">
                <a:solidFill>
                  <a:srgbClr val="000000"/>
                </a:solidFill>
                <a:latin typeface="Times New Roman" pitchFamily="18" charset="0"/>
              </a:rPr>
              <a:t>it.</a:t>
            </a:r>
            <a:r>
              <a:rPr lang="en-US" i="1" smtClean="0">
                <a:solidFill>
                  <a:srgbClr val="000000"/>
                </a:solidFill>
                <a:latin typeface="Times New Roman" pitchFamily="18" charset="0"/>
              </a:rPr>
              <a:t> </a:t>
            </a:r>
          </a:p>
          <a:p>
            <a:pPr lvl="1" eaLnBrk="1" hangingPunct="1">
              <a:lnSpc>
                <a:spcPct val="90000"/>
              </a:lnSpc>
            </a:pPr>
            <a:r>
              <a:rPr lang="en-US" smtClean="0">
                <a:solidFill>
                  <a:srgbClr val="000000"/>
                </a:solidFill>
                <a:latin typeface="Times New Roman" pitchFamily="18" charset="0"/>
              </a:rPr>
              <a:t>A car typically begins as engineering drawings, similar to the </a:t>
            </a:r>
            <a:r>
              <a:rPr lang="en-US" i="1" smtClean="0">
                <a:solidFill>
                  <a:srgbClr val="000000"/>
                </a:solidFill>
                <a:latin typeface="Times New Roman" pitchFamily="18" charset="0"/>
              </a:rPr>
              <a:t>blueprints </a:t>
            </a:r>
            <a:r>
              <a:rPr lang="en-US" smtClean="0">
                <a:solidFill>
                  <a:srgbClr val="000000"/>
                </a:solidFill>
                <a:latin typeface="Times New Roman" pitchFamily="18" charset="0"/>
              </a:rPr>
              <a:t>that describe the design of a house. </a:t>
            </a:r>
          </a:p>
          <a:p>
            <a:pPr lvl="1" eaLnBrk="1" hangingPunct="1">
              <a:lnSpc>
                <a:spcPct val="90000"/>
              </a:lnSpc>
            </a:pPr>
            <a:r>
              <a:rPr lang="en-US" smtClean="0">
                <a:solidFill>
                  <a:srgbClr val="000000"/>
                </a:solidFill>
                <a:latin typeface="Times New Roman" pitchFamily="18" charset="0"/>
              </a:rPr>
              <a:t>Drawings include the design for an accelerator pedal. </a:t>
            </a:r>
          </a:p>
          <a:p>
            <a:pPr lvl="1" eaLnBrk="1" hangingPunct="1">
              <a:lnSpc>
                <a:spcPct val="90000"/>
              </a:lnSpc>
            </a:pPr>
            <a:r>
              <a:rPr lang="en-US" smtClean="0">
                <a:solidFill>
                  <a:srgbClr val="000000"/>
                </a:solidFill>
                <a:latin typeface="Times New Roman" pitchFamily="18" charset="0"/>
              </a:rPr>
              <a:t>Pedal </a:t>
            </a:r>
            <a:r>
              <a:rPr lang="en-US" i="1" smtClean="0">
                <a:solidFill>
                  <a:srgbClr val="000000"/>
                </a:solidFill>
                <a:latin typeface="Times New Roman" pitchFamily="18" charset="0"/>
              </a:rPr>
              <a:t>hides </a:t>
            </a:r>
            <a:r>
              <a:rPr lang="en-US" smtClean="0">
                <a:solidFill>
                  <a:srgbClr val="000000"/>
                </a:solidFill>
                <a:latin typeface="Times New Roman" pitchFamily="18" charset="0"/>
              </a:rPr>
              <a:t>from the driver the complex mechanisms that actually make the car go faster, just as the brake pedal hides the mechanisms that slow the car, and the steering wheel hides the mechanisms that turn the car. </a:t>
            </a:r>
          </a:p>
        </p:txBody>
      </p:sp>
      <p:sp>
        <p:nvSpPr>
          <p:cNvPr id="53252"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41987" name="Text Placeholder 2"/>
          <p:cNvSpPr>
            <a:spLocks noGrp="1"/>
          </p:cNvSpPr>
          <p:nvPr>
            <p:ph type="body" idx="1"/>
          </p:nvPr>
        </p:nvSpPr>
        <p:spPr/>
        <p:txBody>
          <a:bodyPr/>
          <a:lstStyle/>
          <a:p>
            <a:pPr lvl="1" eaLnBrk="1" hangingPunct="1"/>
            <a:r>
              <a:rPr lang="en-US" smtClean="0">
                <a:solidFill>
                  <a:srgbClr val="000000"/>
                </a:solidFill>
                <a:latin typeface="Times New Roman" pitchFamily="18" charset="0"/>
              </a:rPr>
              <a:t>Enables people with little or no knowledge of how engines, braking and steering mechanisms work to drive a car easily.</a:t>
            </a:r>
          </a:p>
          <a:p>
            <a:pPr lvl="1" eaLnBrk="1" hangingPunct="1"/>
            <a:r>
              <a:rPr lang="en-US" smtClean="0">
                <a:solidFill>
                  <a:srgbClr val="000000"/>
                </a:solidFill>
                <a:latin typeface="Times New Roman" pitchFamily="18" charset="0"/>
              </a:rPr>
              <a:t>Before you can drive a car, it must be </a:t>
            </a:r>
            <a:r>
              <a:rPr lang="en-US" i="1" smtClean="0">
                <a:solidFill>
                  <a:srgbClr val="000000"/>
                </a:solidFill>
                <a:latin typeface="Times New Roman" pitchFamily="18" charset="0"/>
              </a:rPr>
              <a:t>built </a:t>
            </a:r>
            <a:r>
              <a:rPr lang="en-US" smtClean="0">
                <a:solidFill>
                  <a:srgbClr val="000000"/>
                </a:solidFill>
                <a:latin typeface="Times New Roman" pitchFamily="18" charset="0"/>
              </a:rPr>
              <a:t>from the engineering drawings that describe it. </a:t>
            </a:r>
          </a:p>
          <a:p>
            <a:pPr lvl="1" eaLnBrk="1" hangingPunct="1"/>
            <a:r>
              <a:rPr lang="en-US" smtClean="0">
                <a:solidFill>
                  <a:srgbClr val="000000"/>
                </a:solidFill>
                <a:latin typeface="Times New Roman" pitchFamily="18" charset="0"/>
              </a:rPr>
              <a:t>A completed car has an </a:t>
            </a:r>
            <a:r>
              <a:rPr lang="en-US" i="1" smtClean="0">
                <a:solidFill>
                  <a:srgbClr val="000000"/>
                </a:solidFill>
                <a:latin typeface="Times New Roman" pitchFamily="18" charset="0"/>
              </a:rPr>
              <a:t>actual </a:t>
            </a:r>
            <a:r>
              <a:rPr lang="en-US" smtClean="0">
                <a:solidFill>
                  <a:srgbClr val="000000"/>
                </a:solidFill>
                <a:latin typeface="Times New Roman" pitchFamily="18" charset="0"/>
              </a:rPr>
              <a:t>accelerator pedal to make the car go faster, but even that’s not enough—the car won’t accelerate on its own (hopefully!), so the driver must </a:t>
            </a:r>
            <a:r>
              <a:rPr lang="en-US" i="1" smtClean="0">
                <a:solidFill>
                  <a:srgbClr val="000000"/>
                </a:solidFill>
                <a:latin typeface="Times New Roman" pitchFamily="18" charset="0"/>
              </a:rPr>
              <a:t>press </a:t>
            </a:r>
            <a:r>
              <a:rPr lang="en-US" smtClean="0">
                <a:solidFill>
                  <a:srgbClr val="000000"/>
                </a:solidFill>
                <a:latin typeface="Times New Roman" pitchFamily="18" charset="0"/>
              </a:rPr>
              <a:t>the pedal to accelerate the car.</a:t>
            </a:r>
          </a:p>
        </p:txBody>
      </p:sp>
      <p:sp>
        <p:nvSpPr>
          <p:cNvPr id="5427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55299" name="Text Placeholder 2"/>
          <p:cNvSpPr>
            <a:spLocks noGrp="1"/>
          </p:cNvSpPr>
          <p:nvPr>
            <p:ph type="body" idx="1"/>
          </p:nvPr>
        </p:nvSpPr>
        <p:spPr/>
        <p:txBody>
          <a:bodyPr/>
          <a:lstStyle/>
          <a:p>
            <a:pPr marL="109537" indent="0" eaLnBrk="1" hangingPunct="1">
              <a:buFont typeface="Wingdings 3" pitchFamily="18" charset="2"/>
              <a:buNone/>
              <a:defRPr/>
            </a:pPr>
            <a:r>
              <a:rPr lang="en-US" b="1" i="1" dirty="0" smtClean="0">
                <a:solidFill>
                  <a:srgbClr val="000000"/>
                </a:solidFill>
                <a:latin typeface="Times New Roman" pitchFamily="18" charset="0"/>
              </a:rPr>
              <a:t>Member Functions and Classes</a:t>
            </a:r>
          </a:p>
          <a:p>
            <a:pPr eaLnBrk="1" hangingPunct="1">
              <a:defRPr/>
            </a:pPr>
            <a:r>
              <a:rPr lang="en-US" dirty="0" smtClean="0">
                <a:solidFill>
                  <a:srgbClr val="000000"/>
                </a:solidFill>
                <a:latin typeface="Times New Roman" pitchFamily="18" charset="0"/>
              </a:rPr>
              <a:t>Performing a task in a program requires a </a:t>
            </a:r>
            <a:r>
              <a:rPr lang="en-US" dirty="0" smtClean="0">
                <a:solidFill>
                  <a:srgbClr val="0000FF"/>
                </a:solidFill>
                <a:latin typeface="Times New Roman" pitchFamily="18" charset="0"/>
              </a:rPr>
              <a:t>member function</a:t>
            </a:r>
          </a:p>
          <a:p>
            <a:pPr eaLnBrk="1" hangingPunct="1">
              <a:defRPr/>
            </a:pPr>
            <a:r>
              <a:rPr lang="en-US" dirty="0" smtClean="0">
                <a:solidFill>
                  <a:srgbClr val="000000"/>
                </a:solidFill>
                <a:latin typeface="Times New Roman" pitchFamily="18" charset="0"/>
              </a:rPr>
              <a:t>Houses the program statements that actually perform its task. </a:t>
            </a:r>
          </a:p>
          <a:p>
            <a:pPr eaLnBrk="1" hangingPunct="1">
              <a:defRPr/>
            </a:pPr>
            <a:r>
              <a:rPr lang="en-US" dirty="0" smtClean="0">
                <a:solidFill>
                  <a:srgbClr val="000000"/>
                </a:solidFill>
                <a:latin typeface="Times New Roman" pitchFamily="18" charset="0"/>
              </a:rPr>
              <a:t>Hides these statements from its user, just as the accelerator pedal of a car hides from the driver the mechanisms of making the car go faster. </a:t>
            </a:r>
          </a:p>
        </p:txBody>
      </p:sp>
      <p:sp>
        <p:nvSpPr>
          <p:cNvPr id="55300"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44035"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In C++, we create a program unit called a </a:t>
            </a:r>
            <a:r>
              <a:rPr lang="en-US" smtClean="0">
                <a:solidFill>
                  <a:srgbClr val="0000FF"/>
                </a:solidFill>
                <a:latin typeface="Times New Roman" pitchFamily="18" charset="0"/>
              </a:rPr>
              <a:t>class</a:t>
            </a:r>
            <a:r>
              <a:rPr lang="en-US" smtClean="0">
                <a:solidFill>
                  <a:srgbClr val="000000"/>
                </a:solidFill>
                <a:latin typeface="Times New Roman" pitchFamily="18" charset="0"/>
              </a:rPr>
              <a:t> to house the set of member functions that perform the class’s tasks. </a:t>
            </a:r>
          </a:p>
          <a:p>
            <a:pPr eaLnBrk="1" hangingPunct="1"/>
            <a:r>
              <a:rPr lang="en-US" smtClean="0">
                <a:solidFill>
                  <a:srgbClr val="000000"/>
                </a:solidFill>
                <a:latin typeface="Times New Roman" pitchFamily="18" charset="0"/>
              </a:rPr>
              <a:t>A class is similar in concept to a car’s engineering drawings, which house the design of an accelerator pedal, steering wheel, and so on. </a:t>
            </a:r>
          </a:p>
        </p:txBody>
      </p:sp>
      <p:sp>
        <p:nvSpPr>
          <p:cNvPr id="55300"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56323" name="Text Placeholder 2"/>
          <p:cNvSpPr>
            <a:spLocks noGrp="1"/>
          </p:cNvSpPr>
          <p:nvPr>
            <p:ph type="body" idx="1"/>
          </p:nvPr>
        </p:nvSpPr>
        <p:spPr/>
        <p:txBody>
          <a:bodyPr/>
          <a:lstStyle/>
          <a:p>
            <a:pPr marL="109537" indent="0" eaLnBrk="1" hangingPunct="1">
              <a:buFont typeface="Wingdings 3" pitchFamily="18" charset="2"/>
              <a:buNone/>
              <a:defRPr/>
            </a:pPr>
            <a:r>
              <a:rPr lang="en-US" b="1" i="1" dirty="0" smtClean="0">
                <a:solidFill>
                  <a:srgbClr val="000000"/>
                </a:solidFill>
                <a:latin typeface="Times New Roman" pitchFamily="18" charset="0"/>
              </a:rPr>
              <a:t>Instantiation </a:t>
            </a:r>
          </a:p>
          <a:p>
            <a:pPr eaLnBrk="1" hangingPunct="1">
              <a:defRPr/>
            </a:pPr>
            <a:r>
              <a:rPr lang="en-US" dirty="0" smtClean="0">
                <a:solidFill>
                  <a:srgbClr val="000000"/>
                </a:solidFill>
                <a:latin typeface="Times New Roman" pitchFamily="18" charset="0"/>
              </a:rPr>
              <a:t>Just as someone has to </a:t>
            </a:r>
            <a:r>
              <a:rPr lang="en-US" i="1" dirty="0" smtClean="0">
                <a:solidFill>
                  <a:srgbClr val="000000"/>
                </a:solidFill>
                <a:latin typeface="Times New Roman" pitchFamily="18" charset="0"/>
              </a:rPr>
              <a:t>build </a:t>
            </a:r>
            <a:r>
              <a:rPr lang="en-US" dirty="0" smtClean="0">
                <a:solidFill>
                  <a:srgbClr val="000000"/>
                </a:solidFill>
                <a:latin typeface="Times New Roman" pitchFamily="18" charset="0"/>
              </a:rPr>
              <a:t>a car from its engineering drawings before you can actually drive a car, you must </a:t>
            </a:r>
            <a:r>
              <a:rPr lang="en-US" i="1" dirty="0" smtClean="0">
                <a:solidFill>
                  <a:srgbClr val="000000"/>
                </a:solidFill>
                <a:latin typeface="Times New Roman" pitchFamily="18" charset="0"/>
              </a:rPr>
              <a:t>build an object</a:t>
            </a:r>
            <a:r>
              <a:rPr lang="en-US" dirty="0" smtClean="0">
                <a:solidFill>
                  <a:srgbClr val="000000"/>
                </a:solidFill>
                <a:latin typeface="Times New Roman" pitchFamily="18" charset="0"/>
              </a:rPr>
              <a:t> from a class before a program can perform the tasks that the class’s methods define. </a:t>
            </a:r>
          </a:p>
          <a:p>
            <a:pPr eaLnBrk="1" hangingPunct="1">
              <a:defRPr/>
            </a:pPr>
            <a:r>
              <a:rPr lang="en-US" dirty="0" smtClean="0">
                <a:solidFill>
                  <a:srgbClr val="000000"/>
                </a:solidFill>
                <a:latin typeface="Times New Roman" pitchFamily="18" charset="0"/>
              </a:rPr>
              <a:t>An object is then referred to as an </a:t>
            </a:r>
            <a:r>
              <a:rPr lang="en-US" dirty="0" smtClean="0">
                <a:solidFill>
                  <a:srgbClr val="0000FF"/>
                </a:solidFill>
                <a:latin typeface="Times New Roman" pitchFamily="18" charset="0"/>
              </a:rPr>
              <a:t>instance</a:t>
            </a:r>
            <a:r>
              <a:rPr lang="en-US" dirty="0" smtClean="0">
                <a:solidFill>
                  <a:srgbClr val="000000"/>
                </a:solidFill>
                <a:latin typeface="Times New Roman" pitchFamily="18" charset="0"/>
              </a:rPr>
              <a:t> of its class. </a:t>
            </a:r>
          </a:p>
        </p:txBody>
      </p:sp>
      <p:sp>
        <p:nvSpPr>
          <p:cNvPr id="56324"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57347" name="Text Placeholder 2"/>
          <p:cNvSpPr>
            <a:spLocks noGrp="1"/>
          </p:cNvSpPr>
          <p:nvPr>
            <p:ph type="body" idx="1"/>
          </p:nvPr>
        </p:nvSpPr>
        <p:spPr/>
        <p:txBody>
          <a:bodyPr/>
          <a:lstStyle/>
          <a:p>
            <a:pPr marL="109537" indent="0" eaLnBrk="1" hangingPunct="1">
              <a:buFont typeface="Wingdings 3" pitchFamily="18" charset="2"/>
              <a:buNone/>
              <a:defRPr/>
            </a:pPr>
            <a:r>
              <a:rPr lang="en-US" b="1" i="1" dirty="0" smtClean="0">
                <a:solidFill>
                  <a:srgbClr val="000000"/>
                </a:solidFill>
                <a:latin typeface="Times New Roman" pitchFamily="18" charset="0"/>
              </a:rPr>
              <a:t>Reuse</a:t>
            </a:r>
          </a:p>
          <a:p>
            <a:pPr eaLnBrk="1" hangingPunct="1">
              <a:defRPr/>
            </a:pPr>
            <a:r>
              <a:rPr lang="en-US" dirty="0" smtClean="0">
                <a:solidFill>
                  <a:srgbClr val="000000"/>
                </a:solidFill>
                <a:latin typeface="Times New Roman" pitchFamily="18" charset="0"/>
              </a:rPr>
              <a:t>Just as a car’s engineering drawings can be </a:t>
            </a:r>
            <a:r>
              <a:rPr lang="en-US" i="1" dirty="0" smtClean="0">
                <a:solidFill>
                  <a:srgbClr val="000000"/>
                </a:solidFill>
                <a:latin typeface="Times New Roman" pitchFamily="18" charset="0"/>
              </a:rPr>
              <a:t>reused </a:t>
            </a:r>
            <a:r>
              <a:rPr lang="en-US" dirty="0" smtClean="0">
                <a:solidFill>
                  <a:srgbClr val="000000"/>
                </a:solidFill>
                <a:latin typeface="Times New Roman" pitchFamily="18" charset="0"/>
              </a:rPr>
              <a:t>many times to build many cars, you can </a:t>
            </a:r>
            <a:r>
              <a:rPr lang="en-US" i="1" dirty="0" smtClean="0">
                <a:solidFill>
                  <a:srgbClr val="000000"/>
                </a:solidFill>
                <a:latin typeface="Times New Roman" pitchFamily="18" charset="0"/>
              </a:rPr>
              <a:t>reuse</a:t>
            </a:r>
            <a:r>
              <a:rPr lang="en-US" dirty="0" smtClean="0">
                <a:solidFill>
                  <a:srgbClr val="000000"/>
                </a:solidFill>
                <a:latin typeface="Times New Roman" pitchFamily="18" charset="0"/>
              </a:rPr>
              <a:t> a class many times to build many objects. </a:t>
            </a:r>
          </a:p>
          <a:p>
            <a:pPr eaLnBrk="1" hangingPunct="1">
              <a:defRPr/>
            </a:pPr>
            <a:r>
              <a:rPr lang="en-US" dirty="0" smtClean="0">
                <a:solidFill>
                  <a:srgbClr val="000000"/>
                </a:solidFill>
                <a:latin typeface="Times New Roman" pitchFamily="18" charset="0"/>
              </a:rPr>
              <a:t>Reuse of existing classes when building new classes and programs saves time and effort. </a:t>
            </a:r>
          </a:p>
          <a:p>
            <a:pPr eaLnBrk="1" hangingPunct="1">
              <a:defRPr/>
            </a:pPr>
            <a:endParaRPr lang="en-US" dirty="0" smtClean="0">
              <a:solidFill>
                <a:srgbClr val="000000"/>
              </a:solidFill>
              <a:latin typeface="Times New Roman" pitchFamily="18" charset="0"/>
            </a:endParaRPr>
          </a:p>
        </p:txBody>
      </p:sp>
      <p:sp>
        <p:nvSpPr>
          <p:cNvPr id="57348"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47107"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Reuse also helps you build more reliable and effective systems, because existing classes and components often have gone through extensive </a:t>
            </a:r>
            <a:r>
              <a:rPr lang="en-US" i="1" smtClean="0">
                <a:solidFill>
                  <a:srgbClr val="000000"/>
                </a:solidFill>
                <a:latin typeface="Times New Roman" pitchFamily="18" charset="0"/>
              </a:rPr>
              <a:t>testing, debugging </a:t>
            </a:r>
            <a:r>
              <a:rPr lang="en-US" smtClean="0">
                <a:solidFill>
                  <a:srgbClr val="000000"/>
                </a:solidFill>
                <a:latin typeface="Times New Roman" pitchFamily="18" charset="0"/>
              </a:rPr>
              <a:t>and</a:t>
            </a:r>
            <a:r>
              <a:rPr lang="en-US" i="1" smtClean="0">
                <a:solidFill>
                  <a:srgbClr val="000000"/>
                </a:solidFill>
                <a:latin typeface="Times New Roman" pitchFamily="18" charset="0"/>
              </a:rPr>
              <a:t> performance </a:t>
            </a:r>
            <a:r>
              <a:rPr lang="en-US" smtClean="0">
                <a:solidFill>
                  <a:srgbClr val="000000"/>
                </a:solidFill>
                <a:latin typeface="Times New Roman" pitchFamily="18" charset="0"/>
              </a:rPr>
              <a:t>tuning.</a:t>
            </a:r>
            <a:r>
              <a:rPr lang="en-US" i="1" smtClean="0">
                <a:solidFill>
                  <a:srgbClr val="000000"/>
                </a:solidFill>
                <a:latin typeface="Times New Roman" pitchFamily="18" charset="0"/>
              </a:rPr>
              <a:t> </a:t>
            </a:r>
          </a:p>
          <a:p>
            <a:pPr eaLnBrk="1" hangingPunct="1"/>
            <a:r>
              <a:rPr lang="en-US" smtClean="0">
                <a:solidFill>
                  <a:srgbClr val="000000"/>
                </a:solidFill>
                <a:latin typeface="Times New Roman" pitchFamily="18" charset="0"/>
              </a:rPr>
              <a:t>Just as the notion of </a:t>
            </a:r>
            <a:r>
              <a:rPr lang="en-US" i="1" smtClean="0">
                <a:solidFill>
                  <a:srgbClr val="000000"/>
                </a:solidFill>
                <a:latin typeface="Times New Roman" pitchFamily="18" charset="0"/>
              </a:rPr>
              <a:t>interchangeable parts</a:t>
            </a:r>
            <a:r>
              <a:rPr lang="en-US" smtClean="0">
                <a:solidFill>
                  <a:srgbClr val="000000"/>
                </a:solidFill>
                <a:latin typeface="Times New Roman" pitchFamily="18" charset="0"/>
              </a:rPr>
              <a:t> was crucial to the Industrial Revolution, reusable classes are crucial to the software revolution that has been spurred by object technology.</a:t>
            </a:r>
          </a:p>
          <a:p>
            <a:pPr eaLnBrk="1" hangingPunct="1"/>
            <a:endParaRPr lang="en-US" smtClean="0">
              <a:solidFill>
                <a:srgbClr val="000000"/>
              </a:solidFill>
              <a:latin typeface="Times New Roman" pitchFamily="18" charset="0"/>
            </a:endParaRPr>
          </a:p>
        </p:txBody>
      </p:sp>
      <p:sp>
        <p:nvSpPr>
          <p:cNvPr id="57348"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59395" name="Text Placeholder 2"/>
          <p:cNvSpPr>
            <a:spLocks noGrp="1"/>
          </p:cNvSpPr>
          <p:nvPr>
            <p:ph type="body" idx="1"/>
          </p:nvPr>
        </p:nvSpPr>
        <p:spPr/>
        <p:txBody>
          <a:bodyPr/>
          <a:lstStyle/>
          <a:p>
            <a:pPr marL="109537" indent="0" eaLnBrk="1" hangingPunct="1">
              <a:buFont typeface="Wingdings 3" pitchFamily="18" charset="2"/>
              <a:buNone/>
              <a:defRPr/>
            </a:pPr>
            <a:r>
              <a:rPr lang="en-US" b="1" i="1" dirty="0" smtClean="0">
                <a:solidFill>
                  <a:srgbClr val="000000"/>
                </a:solidFill>
                <a:latin typeface="Times New Roman" pitchFamily="18" charset="0"/>
              </a:rPr>
              <a:t>Messages and Member Function Calls</a:t>
            </a:r>
          </a:p>
          <a:p>
            <a:pPr eaLnBrk="1" hangingPunct="1">
              <a:defRPr/>
            </a:pPr>
            <a:r>
              <a:rPr lang="en-US" dirty="0" smtClean="0">
                <a:solidFill>
                  <a:srgbClr val="000000"/>
                </a:solidFill>
                <a:latin typeface="Times New Roman" pitchFamily="18" charset="0"/>
              </a:rPr>
              <a:t>When you drive a car, pressing its gas pedal sends a </a:t>
            </a:r>
            <a:r>
              <a:rPr lang="en-US" i="1" dirty="0" smtClean="0">
                <a:solidFill>
                  <a:srgbClr val="000000"/>
                </a:solidFill>
                <a:latin typeface="Times New Roman" pitchFamily="18" charset="0"/>
              </a:rPr>
              <a:t>message </a:t>
            </a:r>
            <a:r>
              <a:rPr lang="en-US" dirty="0" smtClean="0">
                <a:solidFill>
                  <a:srgbClr val="000000"/>
                </a:solidFill>
                <a:latin typeface="Times New Roman" pitchFamily="18" charset="0"/>
              </a:rPr>
              <a:t>to the car to perform a task—that is, to go faster. </a:t>
            </a:r>
          </a:p>
          <a:p>
            <a:pPr eaLnBrk="1" hangingPunct="1">
              <a:defRPr/>
            </a:pPr>
            <a:r>
              <a:rPr lang="en-US" dirty="0" smtClean="0">
                <a:solidFill>
                  <a:srgbClr val="000000"/>
                </a:solidFill>
                <a:latin typeface="Times New Roman" pitchFamily="18" charset="0"/>
              </a:rPr>
              <a:t>Similarly, you </a:t>
            </a:r>
            <a:r>
              <a:rPr lang="en-US" i="1" dirty="0" smtClean="0">
                <a:solidFill>
                  <a:srgbClr val="000000"/>
                </a:solidFill>
                <a:latin typeface="Times New Roman" pitchFamily="18" charset="0"/>
              </a:rPr>
              <a:t>send messages</a:t>
            </a:r>
            <a:r>
              <a:rPr lang="en-US" i="1" dirty="0" smtClean="0">
                <a:solidFill>
                  <a:srgbClr val="3380E6"/>
                </a:solidFill>
                <a:latin typeface="AGaramond Bold" pitchFamily="50" charset="0"/>
              </a:rPr>
              <a:t> </a:t>
            </a:r>
            <a:r>
              <a:rPr lang="en-US" i="1" dirty="0" smtClean="0">
                <a:solidFill>
                  <a:srgbClr val="000000"/>
                </a:solidFill>
                <a:latin typeface="Times New Roman" pitchFamily="18" charset="0"/>
              </a:rPr>
              <a:t>to an object. </a:t>
            </a:r>
          </a:p>
          <a:p>
            <a:pPr eaLnBrk="1" hangingPunct="1">
              <a:defRPr/>
            </a:pPr>
            <a:r>
              <a:rPr lang="en-US" dirty="0" smtClean="0">
                <a:solidFill>
                  <a:srgbClr val="000000"/>
                </a:solidFill>
                <a:latin typeface="Times New Roman" pitchFamily="18" charset="0"/>
              </a:rPr>
              <a:t>Each message is implemented as a </a:t>
            </a:r>
            <a:r>
              <a:rPr lang="en-US" dirty="0" smtClean="0">
                <a:solidFill>
                  <a:srgbClr val="0000FF"/>
                </a:solidFill>
                <a:latin typeface="Times New Roman" pitchFamily="18" charset="0"/>
              </a:rPr>
              <a:t>member function call</a:t>
            </a:r>
            <a:r>
              <a:rPr lang="en-US" dirty="0" smtClean="0">
                <a:solidFill>
                  <a:srgbClr val="000000"/>
                </a:solidFill>
                <a:latin typeface="Times New Roman" pitchFamily="18" charset="0"/>
              </a:rPr>
              <a:t> that tells a member function of the object to perform its task. </a:t>
            </a:r>
          </a:p>
        </p:txBody>
      </p:sp>
      <p:sp>
        <p:nvSpPr>
          <p:cNvPr id="5939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60419" name="Text Placeholder 2"/>
          <p:cNvSpPr>
            <a:spLocks noGrp="1"/>
          </p:cNvSpPr>
          <p:nvPr>
            <p:ph type="body" idx="1"/>
          </p:nvPr>
        </p:nvSpPr>
        <p:spPr/>
        <p:txBody>
          <a:bodyPr/>
          <a:lstStyle/>
          <a:p>
            <a:pPr marL="109537" indent="0" eaLnBrk="1" hangingPunct="1">
              <a:buFont typeface="Wingdings 3" pitchFamily="18" charset="2"/>
              <a:buNone/>
              <a:defRPr/>
            </a:pPr>
            <a:r>
              <a:rPr lang="en-US" b="1" i="1" dirty="0" smtClean="0">
                <a:solidFill>
                  <a:srgbClr val="000000"/>
                </a:solidFill>
                <a:latin typeface="Times New Roman" pitchFamily="18" charset="0"/>
              </a:rPr>
              <a:t>Attributes and Data Members</a:t>
            </a:r>
          </a:p>
          <a:p>
            <a:pPr eaLnBrk="1" hangingPunct="1">
              <a:defRPr/>
            </a:pPr>
            <a:r>
              <a:rPr lang="en-US" dirty="0" smtClean="0">
                <a:solidFill>
                  <a:srgbClr val="000000"/>
                </a:solidFill>
                <a:latin typeface="Times New Roman" pitchFamily="18" charset="0"/>
              </a:rPr>
              <a:t>A car has </a:t>
            </a:r>
            <a:r>
              <a:rPr lang="en-US" i="1" dirty="0" smtClean="0">
                <a:solidFill>
                  <a:srgbClr val="000000"/>
                </a:solidFill>
                <a:latin typeface="Times New Roman" pitchFamily="18" charset="0"/>
              </a:rPr>
              <a:t>attributes</a:t>
            </a:r>
          </a:p>
          <a:p>
            <a:pPr eaLnBrk="1" hangingPunct="1">
              <a:defRPr/>
            </a:pPr>
            <a:r>
              <a:rPr lang="en-US" dirty="0" smtClean="0">
                <a:solidFill>
                  <a:srgbClr val="000000"/>
                </a:solidFill>
                <a:latin typeface="Times New Roman" pitchFamily="18" charset="0"/>
              </a:rPr>
              <a:t>Color, its number of doors, the amount of gas in its tank, its current speed and its record of total miles driven (i.e., its odometer reading). </a:t>
            </a:r>
          </a:p>
          <a:p>
            <a:pPr eaLnBrk="1" hangingPunct="1">
              <a:defRPr/>
            </a:pPr>
            <a:r>
              <a:rPr lang="en-US" dirty="0" smtClean="0">
                <a:solidFill>
                  <a:srgbClr val="000000"/>
                </a:solidFill>
                <a:latin typeface="Times New Roman" pitchFamily="18" charset="0"/>
              </a:rPr>
              <a:t>The car’s attributes are represented as part of its design in its engineering diagrams. </a:t>
            </a:r>
          </a:p>
          <a:p>
            <a:pPr eaLnBrk="1" hangingPunct="1">
              <a:defRPr/>
            </a:pPr>
            <a:r>
              <a:rPr lang="en-US" dirty="0" smtClean="0">
                <a:solidFill>
                  <a:srgbClr val="000000"/>
                </a:solidFill>
                <a:latin typeface="Times New Roman" pitchFamily="18" charset="0"/>
              </a:rPr>
              <a:t>Every car maintains its </a:t>
            </a:r>
            <a:r>
              <a:rPr lang="en-US" i="1" dirty="0" smtClean="0">
                <a:solidFill>
                  <a:srgbClr val="000000"/>
                </a:solidFill>
                <a:latin typeface="Times New Roman" pitchFamily="18" charset="0"/>
              </a:rPr>
              <a:t>own </a:t>
            </a:r>
            <a:r>
              <a:rPr lang="en-US" dirty="0" smtClean="0">
                <a:solidFill>
                  <a:srgbClr val="000000"/>
                </a:solidFill>
                <a:latin typeface="Times New Roman" pitchFamily="18" charset="0"/>
              </a:rPr>
              <a:t>attributes.</a:t>
            </a:r>
            <a:r>
              <a:rPr lang="en-US" i="1" dirty="0" smtClean="0">
                <a:solidFill>
                  <a:srgbClr val="000000"/>
                </a:solidFill>
                <a:latin typeface="Times New Roman" pitchFamily="18" charset="0"/>
              </a:rPr>
              <a:t> </a:t>
            </a:r>
          </a:p>
          <a:p>
            <a:pPr eaLnBrk="1" hangingPunct="1">
              <a:defRPr/>
            </a:pPr>
            <a:r>
              <a:rPr lang="en-US" dirty="0" smtClean="0">
                <a:solidFill>
                  <a:srgbClr val="000000"/>
                </a:solidFill>
                <a:latin typeface="Times New Roman" pitchFamily="18" charset="0"/>
              </a:rPr>
              <a:t>Each car knows how much gas is in its own gas tank, but </a:t>
            </a:r>
            <a:r>
              <a:rPr lang="en-US" i="1" dirty="0" smtClean="0">
                <a:solidFill>
                  <a:srgbClr val="000000"/>
                </a:solidFill>
                <a:latin typeface="Times New Roman" pitchFamily="18" charset="0"/>
              </a:rPr>
              <a:t>not </a:t>
            </a:r>
            <a:r>
              <a:rPr lang="en-US" dirty="0" smtClean="0">
                <a:solidFill>
                  <a:srgbClr val="000000"/>
                </a:solidFill>
                <a:latin typeface="Times New Roman" pitchFamily="18" charset="0"/>
              </a:rPr>
              <a:t>how much is in the tanks of other cars. </a:t>
            </a:r>
          </a:p>
        </p:txBody>
      </p:sp>
      <p:sp>
        <p:nvSpPr>
          <p:cNvPr id="60420"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3380E6"/>
                </a:solidFill>
                <a:latin typeface="Arial"/>
              </a:rPr>
              <a:t>1.1  Introduction (Cont.)</a:t>
            </a:r>
          </a:p>
        </p:txBody>
      </p:sp>
      <p:sp>
        <p:nvSpPr>
          <p:cNvPr id="15363" name="Text Placeholder 2"/>
          <p:cNvSpPr>
            <a:spLocks noGrp="1"/>
          </p:cNvSpPr>
          <p:nvPr>
            <p:ph type="body" idx="1"/>
          </p:nvPr>
        </p:nvSpPr>
        <p:spPr/>
        <p:txBody>
          <a:bodyPr/>
          <a:lstStyle/>
          <a:p>
            <a:pPr eaLnBrk="1" hangingPunct="1">
              <a:defRPr/>
            </a:pPr>
            <a:r>
              <a:rPr lang="en-US" sz="2400" dirty="0" smtClean="0">
                <a:solidFill>
                  <a:srgbClr val="000000"/>
                </a:solidFill>
                <a:latin typeface="Times New Roman" pitchFamily="18" charset="0"/>
              </a:rPr>
              <a:t>The number of mobile Internet users will reach approximately 134 million by 2013.</a:t>
            </a:r>
            <a:br>
              <a:rPr lang="en-US" sz="2400" dirty="0" smtClean="0">
                <a:solidFill>
                  <a:srgbClr val="000000"/>
                </a:solidFill>
                <a:latin typeface="Times New Roman" pitchFamily="18" charset="0"/>
              </a:rPr>
            </a:br>
            <a:r>
              <a:rPr lang="en-US" sz="1400" dirty="0" smtClean="0">
                <a:solidFill>
                  <a:srgbClr val="000000"/>
                </a:solidFill>
                <a:latin typeface="Times New Roman" pitchFamily="18" charset="0"/>
              </a:rPr>
              <a:t>(</a:t>
            </a:r>
            <a:r>
              <a:rPr lang="en-US" sz="1400" dirty="0" smtClean="0">
                <a:solidFill>
                  <a:srgbClr val="000000"/>
                </a:solidFill>
                <a:latin typeface="+mj-lt"/>
              </a:rPr>
              <a:t>www.circleid.com/posts/mobile_internet_users_to_reach_134_million_by_2013/</a:t>
            </a:r>
            <a:r>
              <a:rPr lang="en-US" sz="1400" dirty="0" smtClean="0">
                <a:solidFill>
                  <a:srgbClr val="000000"/>
                </a:solidFill>
                <a:latin typeface="Times New Roman" pitchFamily="18" charset="0"/>
              </a:rPr>
              <a:t>)</a:t>
            </a:r>
            <a:r>
              <a:rPr lang="en-US" dirty="0" smtClean="0">
                <a:solidFill>
                  <a:srgbClr val="000000"/>
                </a:solidFill>
                <a:latin typeface="Times New Roman" pitchFamily="18" charset="0"/>
              </a:rPr>
              <a:t> </a:t>
            </a:r>
          </a:p>
          <a:p>
            <a:pPr eaLnBrk="1" hangingPunct="1">
              <a:defRPr/>
            </a:pPr>
            <a:r>
              <a:rPr lang="en-US" sz="2400" dirty="0" smtClean="0">
                <a:solidFill>
                  <a:srgbClr val="000000"/>
                </a:solidFill>
                <a:latin typeface="Times New Roman" pitchFamily="18" charset="0"/>
              </a:rPr>
              <a:t>Smartphone sales surpassed personal computer sales in 2011. </a:t>
            </a:r>
            <a:r>
              <a:rPr lang="en-US" sz="1400" dirty="0" smtClean="0">
                <a:solidFill>
                  <a:srgbClr val="000000"/>
                </a:solidFill>
                <a:latin typeface="+mj-lt"/>
              </a:rPr>
              <a:t>(www.mashable.com/2012/02/03/smartphone-sales-overtake-pcs/)</a:t>
            </a:r>
          </a:p>
          <a:p>
            <a:pPr eaLnBrk="1" hangingPunct="1">
              <a:defRPr/>
            </a:pPr>
            <a:r>
              <a:rPr lang="en-US" sz="2400" dirty="0" smtClean="0">
                <a:solidFill>
                  <a:srgbClr val="000000"/>
                </a:solidFill>
                <a:latin typeface="Times New Roman" pitchFamily="18" charset="0"/>
              </a:rPr>
              <a:t>Tablet sales are expected to account for over 20% of all personal computer sales by 2015. </a:t>
            </a:r>
            <a:r>
              <a:rPr lang="en-US" sz="1400" dirty="0" smtClean="0">
                <a:solidFill>
                  <a:srgbClr val="000000"/>
                </a:solidFill>
                <a:latin typeface="Times New Roman" pitchFamily="18" charset="0"/>
              </a:rPr>
              <a:t>(</a:t>
            </a:r>
            <a:r>
              <a:rPr lang="en-US" sz="1400" dirty="0" smtClean="0">
                <a:solidFill>
                  <a:srgbClr val="000000"/>
                </a:solidFill>
                <a:latin typeface="+mj-lt"/>
              </a:rPr>
              <a:t>www.forrester.com/ER/Press/Release/0,1769,1340,00.html</a:t>
            </a:r>
            <a:r>
              <a:rPr lang="en-US" sz="1400" dirty="0" smtClean="0">
                <a:solidFill>
                  <a:srgbClr val="000000"/>
                </a:solidFill>
                <a:latin typeface="Times New Roman" pitchFamily="18" charset="0"/>
              </a:rPr>
              <a:t>)</a:t>
            </a:r>
          </a:p>
          <a:p>
            <a:pPr eaLnBrk="1" hangingPunct="1">
              <a:defRPr/>
            </a:pPr>
            <a:r>
              <a:rPr lang="en-US" sz="2400" dirty="0" smtClean="0">
                <a:solidFill>
                  <a:srgbClr val="000000"/>
                </a:solidFill>
                <a:latin typeface="Times New Roman" pitchFamily="18" charset="0"/>
              </a:rPr>
              <a:t>By 2014, the smartphone app market is expected to exceed $40 billion. </a:t>
            </a:r>
            <a:r>
              <a:rPr lang="en-US" sz="1400" dirty="0" smtClean="0">
                <a:solidFill>
                  <a:srgbClr val="000000"/>
                </a:solidFill>
                <a:latin typeface="Times New Roman" pitchFamily="18" charset="0"/>
              </a:rPr>
              <a:t>(</a:t>
            </a:r>
            <a:r>
              <a:rPr lang="en-US" sz="1400" i="1" dirty="0" smtClean="0">
                <a:solidFill>
                  <a:srgbClr val="000000"/>
                </a:solidFill>
                <a:latin typeface="Times New Roman" pitchFamily="18" charset="0"/>
              </a:rPr>
              <a:t>Inc.</a:t>
            </a:r>
            <a:r>
              <a:rPr lang="en-US" sz="1400" dirty="0" smtClean="0">
                <a:solidFill>
                  <a:srgbClr val="000000"/>
                </a:solidFill>
                <a:latin typeface="Times New Roman" pitchFamily="18" charset="0"/>
              </a:rPr>
              <a:t>, December 2010/January 2011, pages 116–123)</a:t>
            </a:r>
          </a:p>
          <a:p>
            <a:pPr eaLnBrk="1" hangingPunct="1">
              <a:defRPr/>
            </a:pPr>
            <a:r>
              <a:rPr lang="en-US" sz="2400" dirty="0" smtClean="0">
                <a:solidFill>
                  <a:srgbClr val="000000"/>
                </a:solidFill>
                <a:latin typeface="Times New Roman" pitchFamily="18" charset="0"/>
              </a:rPr>
              <a:t>This explosive growth is creating significant opportunities for programming mobile apps. </a:t>
            </a:r>
          </a:p>
        </p:txBody>
      </p:sp>
      <p:sp>
        <p:nvSpPr>
          <p:cNvPr id="15364"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50179"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An object has attributes that it carries along as it’s used in a program. </a:t>
            </a:r>
          </a:p>
          <a:p>
            <a:pPr eaLnBrk="1" hangingPunct="1"/>
            <a:r>
              <a:rPr lang="en-US" smtClean="0">
                <a:solidFill>
                  <a:srgbClr val="000000"/>
                </a:solidFill>
                <a:latin typeface="Times New Roman" pitchFamily="18" charset="0"/>
              </a:rPr>
              <a:t>Specified as part of the object’s class. </a:t>
            </a:r>
          </a:p>
          <a:p>
            <a:pPr eaLnBrk="1" hangingPunct="1"/>
            <a:r>
              <a:rPr lang="en-US" smtClean="0">
                <a:solidFill>
                  <a:srgbClr val="000000"/>
                </a:solidFill>
                <a:latin typeface="Times New Roman" pitchFamily="18" charset="0"/>
              </a:rPr>
              <a:t>A bank account object has a </a:t>
            </a:r>
            <a:r>
              <a:rPr lang="en-US" i="1" smtClean="0">
                <a:solidFill>
                  <a:srgbClr val="000000"/>
                </a:solidFill>
                <a:latin typeface="Times New Roman" pitchFamily="18" charset="0"/>
              </a:rPr>
              <a:t>balance attribute </a:t>
            </a:r>
            <a:r>
              <a:rPr lang="en-US" smtClean="0">
                <a:solidFill>
                  <a:srgbClr val="000000"/>
                </a:solidFill>
                <a:latin typeface="Times New Roman" pitchFamily="18" charset="0"/>
              </a:rPr>
              <a:t>that represents the amount of money in the account. </a:t>
            </a:r>
          </a:p>
          <a:p>
            <a:pPr eaLnBrk="1" hangingPunct="1"/>
            <a:r>
              <a:rPr lang="en-US" smtClean="0">
                <a:solidFill>
                  <a:srgbClr val="000000"/>
                </a:solidFill>
                <a:latin typeface="Times New Roman" pitchFamily="18" charset="0"/>
              </a:rPr>
              <a:t>Each bank account object knows the balance in the account it represents, but </a:t>
            </a:r>
            <a:r>
              <a:rPr lang="en-US" i="1" smtClean="0">
                <a:solidFill>
                  <a:srgbClr val="000000"/>
                </a:solidFill>
                <a:latin typeface="Times New Roman" pitchFamily="18" charset="0"/>
              </a:rPr>
              <a:t>not </a:t>
            </a:r>
            <a:r>
              <a:rPr lang="en-US" smtClean="0">
                <a:solidFill>
                  <a:srgbClr val="000000"/>
                </a:solidFill>
                <a:latin typeface="Times New Roman" pitchFamily="18" charset="0"/>
              </a:rPr>
              <a:t>the balances of the </a:t>
            </a:r>
            <a:r>
              <a:rPr lang="en-US" i="1" smtClean="0">
                <a:solidFill>
                  <a:srgbClr val="000000"/>
                </a:solidFill>
                <a:latin typeface="Times New Roman" pitchFamily="18" charset="0"/>
              </a:rPr>
              <a:t>other </a:t>
            </a:r>
            <a:r>
              <a:rPr lang="en-US" smtClean="0">
                <a:solidFill>
                  <a:srgbClr val="000000"/>
                </a:solidFill>
                <a:latin typeface="Times New Roman" pitchFamily="18" charset="0"/>
              </a:rPr>
              <a:t>accounts in the bank. </a:t>
            </a:r>
          </a:p>
          <a:p>
            <a:pPr eaLnBrk="1" hangingPunct="1"/>
            <a:r>
              <a:rPr lang="en-US" smtClean="0">
                <a:solidFill>
                  <a:srgbClr val="000000"/>
                </a:solidFill>
                <a:latin typeface="Times New Roman" pitchFamily="18" charset="0"/>
              </a:rPr>
              <a:t>Attributes are specified by the class’s </a:t>
            </a:r>
            <a:r>
              <a:rPr lang="en-US" smtClean="0">
                <a:solidFill>
                  <a:srgbClr val="0000FF"/>
                </a:solidFill>
                <a:latin typeface="Times New Roman" pitchFamily="18" charset="0"/>
              </a:rPr>
              <a:t>data members</a:t>
            </a:r>
            <a:r>
              <a:rPr lang="en-US" smtClean="0">
                <a:solidFill>
                  <a:srgbClr val="000000"/>
                </a:solidFill>
                <a:latin typeface="Times New Roman" pitchFamily="18" charset="0"/>
              </a:rPr>
              <a:t>.</a:t>
            </a:r>
          </a:p>
        </p:txBody>
      </p:sp>
      <p:sp>
        <p:nvSpPr>
          <p:cNvPr id="61444"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62467" name="Text Placeholder 2"/>
          <p:cNvSpPr>
            <a:spLocks noGrp="1"/>
          </p:cNvSpPr>
          <p:nvPr>
            <p:ph type="body" idx="1"/>
          </p:nvPr>
        </p:nvSpPr>
        <p:spPr/>
        <p:txBody>
          <a:bodyPr/>
          <a:lstStyle/>
          <a:p>
            <a:pPr marL="109537" indent="0" eaLnBrk="1" hangingPunct="1">
              <a:buFont typeface="Wingdings 3" pitchFamily="18" charset="2"/>
              <a:buNone/>
              <a:defRPr/>
            </a:pPr>
            <a:r>
              <a:rPr lang="en-US" b="1" i="1" dirty="0" smtClean="0">
                <a:solidFill>
                  <a:srgbClr val="000000"/>
                </a:solidFill>
                <a:latin typeface="Times New Roman" pitchFamily="18" charset="0"/>
              </a:rPr>
              <a:t>Encapsulation</a:t>
            </a:r>
          </a:p>
          <a:p>
            <a:pPr eaLnBrk="1" hangingPunct="1">
              <a:defRPr/>
            </a:pPr>
            <a:r>
              <a:rPr lang="en-US" dirty="0" smtClean="0">
                <a:solidFill>
                  <a:srgbClr val="000000"/>
                </a:solidFill>
                <a:latin typeface="Times New Roman" pitchFamily="18" charset="0"/>
              </a:rPr>
              <a:t>Classes </a:t>
            </a:r>
            <a:r>
              <a:rPr lang="en-US" dirty="0" smtClean="0">
                <a:solidFill>
                  <a:srgbClr val="0000FF"/>
                </a:solidFill>
                <a:latin typeface="Times New Roman" pitchFamily="18" charset="0"/>
              </a:rPr>
              <a:t>encapsulate</a:t>
            </a:r>
            <a:r>
              <a:rPr lang="en-US" dirty="0" smtClean="0">
                <a:solidFill>
                  <a:srgbClr val="000000"/>
                </a:solidFill>
                <a:latin typeface="Times New Roman" pitchFamily="18" charset="0"/>
              </a:rPr>
              <a:t> (i.e., wrap) attributes and member functions into objects—an object’s attributes and member functions are intimately related. </a:t>
            </a:r>
          </a:p>
          <a:p>
            <a:pPr eaLnBrk="1" hangingPunct="1">
              <a:defRPr/>
            </a:pPr>
            <a:r>
              <a:rPr lang="en-US" dirty="0" smtClean="0">
                <a:solidFill>
                  <a:srgbClr val="000000"/>
                </a:solidFill>
                <a:latin typeface="Times New Roman" pitchFamily="18" charset="0"/>
              </a:rPr>
              <a:t>Objects may communicate with one another, but they’re normally not allowed to know how other objects are implemented—implementation details are</a:t>
            </a:r>
            <a:r>
              <a:rPr lang="en-US" i="1" dirty="0" smtClean="0">
                <a:solidFill>
                  <a:srgbClr val="000000"/>
                </a:solidFill>
                <a:latin typeface="Times New Roman" pitchFamily="18" charset="0"/>
              </a:rPr>
              <a:t> hidden </a:t>
            </a:r>
            <a:r>
              <a:rPr lang="en-US" dirty="0" smtClean="0">
                <a:solidFill>
                  <a:srgbClr val="000000"/>
                </a:solidFill>
                <a:latin typeface="Times New Roman" pitchFamily="18" charset="0"/>
              </a:rPr>
              <a:t>within the objects themselves. </a:t>
            </a:r>
          </a:p>
          <a:p>
            <a:pPr eaLnBrk="1" hangingPunct="1">
              <a:defRPr/>
            </a:pPr>
            <a:r>
              <a:rPr lang="en-US" dirty="0" smtClean="0">
                <a:solidFill>
                  <a:srgbClr val="0000FF"/>
                </a:solidFill>
                <a:latin typeface="Times New Roman" pitchFamily="18" charset="0"/>
              </a:rPr>
              <a:t>Information hiding</a:t>
            </a:r>
            <a:r>
              <a:rPr lang="en-US" dirty="0" smtClean="0">
                <a:solidFill>
                  <a:srgbClr val="000000"/>
                </a:solidFill>
                <a:latin typeface="Times New Roman" pitchFamily="18" charset="0"/>
              </a:rPr>
              <a:t> is crucial to good software engineering. </a:t>
            </a:r>
          </a:p>
        </p:txBody>
      </p:sp>
      <p:sp>
        <p:nvSpPr>
          <p:cNvPr id="62468"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63491" name="Text Placeholder 2"/>
          <p:cNvSpPr>
            <a:spLocks noGrp="1"/>
          </p:cNvSpPr>
          <p:nvPr>
            <p:ph type="body" idx="1"/>
          </p:nvPr>
        </p:nvSpPr>
        <p:spPr/>
        <p:txBody>
          <a:bodyPr/>
          <a:lstStyle/>
          <a:p>
            <a:pPr marL="109537" indent="0" eaLnBrk="1" hangingPunct="1">
              <a:buFont typeface="Wingdings 3" pitchFamily="18" charset="2"/>
              <a:buNone/>
              <a:defRPr/>
            </a:pPr>
            <a:r>
              <a:rPr lang="en-US" b="1" i="1" dirty="0" smtClean="0">
                <a:solidFill>
                  <a:srgbClr val="000000"/>
                </a:solidFill>
                <a:latin typeface="Times New Roman" pitchFamily="18" charset="0"/>
              </a:rPr>
              <a:t>Inheritance</a:t>
            </a:r>
          </a:p>
          <a:p>
            <a:pPr eaLnBrk="1" hangingPunct="1">
              <a:defRPr/>
            </a:pPr>
            <a:r>
              <a:rPr lang="en-US" dirty="0" smtClean="0">
                <a:solidFill>
                  <a:srgbClr val="000000"/>
                </a:solidFill>
                <a:latin typeface="Times New Roman" pitchFamily="18" charset="0"/>
              </a:rPr>
              <a:t>A new class of objects can be created quickly and conveniently by </a:t>
            </a:r>
            <a:r>
              <a:rPr lang="en-US" dirty="0" smtClean="0">
                <a:solidFill>
                  <a:srgbClr val="0000FF"/>
                </a:solidFill>
                <a:latin typeface="Times New Roman" pitchFamily="18" charset="0"/>
              </a:rPr>
              <a:t>inheritance</a:t>
            </a:r>
            <a:r>
              <a:rPr lang="en-US" dirty="0" smtClean="0">
                <a:solidFill>
                  <a:srgbClr val="000000"/>
                </a:solidFill>
                <a:latin typeface="Times New Roman" pitchFamily="18" charset="0"/>
              </a:rPr>
              <a:t>—the new class absorbs the characteristics of an existing class, possibly customizing them and adding unique characteristics of its own. </a:t>
            </a:r>
          </a:p>
          <a:p>
            <a:pPr eaLnBrk="1" hangingPunct="1">
              <a:defRPr/>
            </a:pPr>
            <a:r>
              <a:rPr lang="en-US" dirty="0" smtClean="0">
                <a:solidFill>
                  <a:srgbClr val="000000"/>
                </a:solidFill>
                <a:latin typeface="Times New Roman" pitchFamily="18" charset="0"/>
              </a:rPr>
              <a:t>In our car analogy, an object of class “convertible” certainly </a:t>
            </a:r>
            <a:r>
              <a:rPr lang="en-US" i="1" dirty="0" smtClean="0">
                <a:solidFill>
                  <a:srgbClr val="000000"/>
                </a:solidFill>
                <a:latin typeface="Times New Roman" pitchFamily="18" charset="0"/>
              </a:rPr>
              <a:t>is an </a:t>
            </a:r>
            <a:r>
              <a:rPr lang="en-US" dirty="0" smtClean="0">
                <a:solidFill>
                  <a:srgbClr val="000000"/>
                </a:solidFill>
                <a:latin typeface="Times New Roman" pitchFamily="18" charset="0"/>
              </a:rPr>
              <a:t>object of the more </a:t>
            </a:r>
            <a:r>
              <a:rPr lang="en-US" i="1" dirty="0" smtClean="0">
                <a:solidFill>
                  <a:srgbClr val="000000"/>
                </a:solidFill>
                <a:latin typeface="Times New Roman" pitchFamily="18" charset="0"/>
              </a:rPr>
              <a:t>general </a:t>
            </a:r>
            <a:r>
              <a:rPr lang="en-US" dirty="0" smtClean="0">
                <a:solidFill>
                  <a:srgbClr val="000000"/>
                </a:solidFill>
                <a:latin typeface="Times New Roman" pitchFamily="18" charset="0"/>
              </a:rPr>
              <a:t>class “automobile,” but more </a:t>
            </a:r>
            <a:r>
              <a:rPr lang="en-US" i="1" dirty="0" smtClean="0">
                <a:solidFill>
                  <a:srgbClr val="000000"/>
                </a:solidFill>
                <a:latin typeface="Times New Roman" pitchFamily="18" charset="0"/>
              </a:rPr>
              <a:t>specifically</a:t>
            </a:r>
            <a:r>
              <a:rPr lang="en-US" dirty="0" smtClean="0">
                <a:solidFill>
                  <a:srgbClr val="000000"/>
                </a:solidFill>
                <a:latin typeface="Times New Roman" pitchFamily="18" charset="0"/>
              </a:rPr>
              <a:t>, the roof can be raised or lowered. </a:t>
            </a:r>
          </a:p>
        </p:txBody>
      </p:sp>
      <p:sp>
        <p:nvSpPr>
          <p:cNvPr id="63492"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64515" name="Text Placeholder 2"/>
          <p:cNvSpPr>
            <a:spLocks noGrp="1"/>
          </p:cNvSpPr>
          <p:nvPr>
            <p:ph type="body" idx="1"/>
          </p:nvPr>
        </p:nvSpPr>
        <p:spPr/>
        <p:txBody>
          <a:bodyPr/>
          <a:lstStyle/>
          <a:p>
            <a:pPr marL="109537" indent="0" eaLnBrk="1" hangingPunct="1">
              <a:buFont typeface="Wingdings 3" pitchFamily="18" charset="2"/>
              <a:buNone/>
              <a:defRPr/>
            </a:pPr>
            <a:r>
              <a:rPr lang="en-US" b="1" i="1" dirty="0" smtClean="0">
                <a:solidFill>
                  <a:srgbClr val="000000"/>
                </a:solidFill>
                <a:latin typeface="Times New Roman" pitchFamily="18" charset="0"/>
              </a:rPr>
              <a:t>Object-Oriented Analysis and Design (OOAD)</a:t>
            </a:r>
          </a:p>
          <a:p>
            <a:pPr eaLnBrk="1" hangingPunct="1">
              <a:defRPr/>
            </a:pPr>
            <a:r>
              <a:rPr lang="en-US" sz="2400" dirty="0" smtClean="0">
                <a:solidFill>
                  <a:srgbClr val="000000"/>
                </a:solidFill>
                <a:latin typeface="Times New Roman" pitchFamily="18" charset="0"/>
              </a:rPr>
              <a:t>How will you create the </a:t>
            </a:r>
            <a:r>
              <a:rPr lang="en-US" sz="2400" dirty="0" smtClean="0">
                <a:solidFill>
                  <a:srgbClr val="0000FF"/>
                </a:solidFill>
                <a:latin typeface="Times New Roman" pitchFamily="18" charset="0"/>
              </a:rPr>
              <a:t>code</a:t>
            </a:r>
            <a:r>
              <a:rPr lang="en-US" sz="2400" dirty="0" smtClean="0">
                <a:solidFill>
                  <a:srgbClr val="000000"/>
                </a:solidFill>
                <a:latin typeface="Times New Roman" pitchFamily="18" charset="0"/>
              </a:rPr>
              <a:t> (i.e., the program instructions) for your programs? </a:t>
            </a:r>
          </a:p>
          <a:p>
            <a:pPr eaLnBrk="1" hangingPunct="1">
              <a:defRPr/>
            </a:pPr>
            <a:r>
              <a:rPr lang="en-US" sz="2400" dirty="0" smtClean="0">
                <a:solidFill>
                  <a:srgbClr val="000000"/>
                </a:solidFill>
                <a:latin typeface="Times New Roman" pitchFamily="18" charset="0"/>
              </a:rPr>
              <a:t>Follow a detailed </a:t>
            </a:r>
            <a:r>
              <a:rPr lang="en-US" sz="2400" dirty="0" smtClean="0">
                <a:solidFill>
                  <a:srgbClr val="0000FF"/>
                </a:solidFill>
                <a:latin typeface="Times New Roman" pitchFamily="18" charset="0"/>
              </a:rPr>
              <a:t>analysis</a:t>
            </a:r>
            <a:r>
              <a:rPr lang="en-US" sz="2400" dirty="0" smtClean="0">
                <a:solidFill>
                  <a:srgbClr val="000000"/>
                </a:solidFill>
                <a:latin typeface="Times New Roman" pitchFamily="18" charset="0"/>
              </a:rPr>
              <a:t> process for determining your project’s </a:t>
            </a:r>
            <a:r>
              <a:rPr lang="en-US" sz="2400" dirty="0" smtClean="0">
                <a:solidFill>
                  <a:srgbClr val="0000FF"/>
                </a:solidFill>
                <a:latin typeface="Times New Roman" pitchFamily="18" charset="0"/>
              </a:rPr>
              <a:t>requirements</a:t>
            </a:r>
            <a:r>
              <a:rPr lang="en-US" sz="2400" dirty="0" smtClean="0">
                <a:solidFill>
                  <a:srgbClr val="000000"/>
                </a:solidFill>
                <a:latin typeface="Times New Roman" pitchFamily="18" charset="0"/>
              </a:rPr>
              <a:t> (i.e., defining </a:t>
            </a:r>
            <a:r>
              <a:rPr lang="en-US" sz="2400" i="1" dirty="0" smtClean="0">
                <a:solidFill>
                  <a:srgbClr val="000000"/>
                </a:solidFill>
                <a:latin typeface="Times New Roman" pitchFamily="18" charset="0"/>
              </a:rPr>
              <a:t>what </a:t>
            </a:r>
            <a:r>
              <a:rPr lang="en-US" sz="2400" dirty="0" smtClean="0">
                <a:solidFill>
                  <a:srgbClr val="000000"/>
                </a:solidFill>
                <a:latin typeface="Times New Roman" pitchFamily="18" charset="0"/>
              </a:rPr>
              <a:t>the system is supposed to do)</a:t>
            </a:r>
          </a:p>
          <a:p>
            <a:pPr eaLnBrk="1" hangingPunct="1">
              <a:defRPr/>
            </a:pPr>
            <a:r>
              <a:rPr lang="en-US" sz="2400" dirty="0" smtClean="0">
                <a:solidFill>
                  <a:srgbClr val="000000"/>
                </a:solidFill>
                <a:latin typeface="Times New Roman" pitchFamily="18" charset="0"/>
              </a:rPr>
              <a:t>Develop a </a:t>
            </a:r>
            <a:r>
              <a:rPr lang="en-US" sz="2400" dirty="0" smtClean="0">
                <a:solidFill>
                  <a:srgbClr val="0000FF"/>
                </a:solidFill>
                <a:latin typeface="Times New Roman" pitchFamily="18" charset="0"/>
              </a:rPr>
              <a:t>design</a:t>
            </a:r>
            <a:r>
              <a:rPr lang="en-US" sz="2400" dirty="0" smtClean="0">
                <a:solidFill>
                  <a:srgbClr val="000000"/>
                </a:solidFill>
                <a:latin typeface="Times New Roman" pitchFamily="18" charset="0"/>
              </a:rPr>
              <a:t> that satisfies them (i.e., deciding </a:t>
            </a:r>
            <a:r>
              <a:rPr lang="en-US" sz="2400" i="1" dirty="0" smtClean="0">
                <a:solidFill>
                  <a:srgbClr val="000000"/>
                </a:solidFill>
                <a:latin typeface="Times New Roman" pitchFamily="18" charset="0"/>
              </a:rPr>
              <a:t>how </a:t>
            </a:r>
            <a:r>
              <a:rPr lang="en-US" sz="2400" dirty="0" smtClean="0">
                <a:solidFill>
                  <a:srgbClr val="000000"/>
                </a:solidFill>
                <a:latin typeface="Times New Roman" pitchFamily="18" charset="0"/>
              </a:rPr>
              <a:t>the system should do it). </a:t>
            </a:r>
          </a:p>
          <a:p>
            <a:pPr eaLnBrk="1" hangingPunct="1">
              <a:defRPr/>
            </a:pPr>
            <a:r>
              <a:rPr lang="en-US" sz="2400" dirty="0" smtClean="0">
                <a:solidFill>
                  <a:srgbClr val="000000"/>
                </a:solidFill>
                <a:latin typeface="Times New Roman" pitchFamily="18" charset="0"/>
              </a:rPr>
              <a:t>Carefully review the design (and have your design reviewed by other software professionals) before writing any code. </a:t>
            </a:r>
          </a:p>
        </p:txBody>
      </p:sp>
      <p:sp>
        <p:nvSpPr>
          <p:cNvPr id="6451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54275"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If this process involves analyzing and designing your system from an object-oriented point of view, it’s called an </a:t>
            </a:r>
            <a:r>
              <a:rPr lang="en-US" smtClean="0">
                <a:solidFill>
                  <a:srgbClr val="0000FF"/>
                </a:solidFill>
                <a:latin typeface="Times New Roman" pitchFamily="18" charset="0"/>
              </a:rPr>
              <a:t>object-oriented analysis and design (OOAD) process</a:t>
            </a:r>
            <a:r>
              <a:rPr lang="en-US" smtClean="0">
                <a:solidFill>
                  <a:srgbClr val="000000"/>
                </a:solidFill>
                <a:latin typeface="Times New Roman" pitchFamily="18" charset="0"/>
              </a:rPr>
              <a:t>. </a:t>
            </a:r>
          </a:p>
          <a:p>
            <a:pPr eaLnBrk="1" hangingPunct="1"/>
            <a:r>
              <a:rPr lang="en-US" smtClean="0">
                <a:solidFill>
                  <a:srgbClr val="000000"/>
                </a:solidFill>
                <a:latin typeface="Times New Roman" pitchFamily="18" charset="0"/>
              </a:rPr>
              <a:t>Languages like C++ are object oriented. </a:t>
            </a:r>
          </a:p>
          <a:p>
            <a:pPr eaLnBrk="1" hangingPunct="1"/>
            <a:r>
              <a:rPr lang="en-US" smtClean="0">
                <a:solidFill>
                  <a:srgbClr val="0000FF"/>
                </a:solidFill>
                <a:latin typeface="Times New Roman" pitchFamily="18" charset="0"/>
              </a:rPr>
              <a:t>Object-oriented programming (OOP)</a:t>
            </a:r>
            <a:r>
              <a:rPr lang="en-US" smtClean="0">
                <a:solidFill>
                  <a:srgbClr val="000000"/>
                </a:solidFill>
                <a:latin typeface="Times New Roman" pitchFamily="18" charset="0"/>
              </a:rPr>
              <a:t> allows you to implement an object-oriented design as a working system. </a:t>
            </a:r>
          </a:p>
        </p:txBody>
      </p:sp>
      <p:sp>
        <p:nvSpPr>
          <p:cNvPr id="65540"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55299"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C++ systems generally consist of three parts: a program development environment, the language and the C++ Standard Library. </a:t>
            </a:r>
          </a:p>
          <a:p>
            <a:pPr eaLnBrk="1" hangingPunct="1"/>
            <a:r>
              <a:rPr lang="en-US" smtClean="0">
                <a:solidFill>
                  <a:srgbClr val="000000"/>
                </a:solidFill>
                <a:latin typeface="Times New Roman" pitchFamily="18" charset="0"/>
              </a:rPr>
              <a:t>C++ programs typically go through six phases: edit, preprocess, compile, link, load and execute</a:t>
            </a:r>
            <a:r>
              <a:rPr lang="en-US" smtClean="0">
                <a:solidFill>
                  <a:srgbClr val="0000FF"/>
                </a:solidFill>
                <a:latin typeface="Times New Roman" pitchFamily="18" charset="0"/>
              </a:rPr>
              <a:t>. </a:t>
            </a:r>
            <a:endParaRPr lang="en-US" smtClean="0">
              <a:solidFill>
                <a:srgbClr val="000000"/>
              </a:solidFill>
              <a:latin typeface="Times New Roman" pitchFamily="18" charset="0"/>
            </a:endParaRPr>
          </a:p>
        </p:txBody>
      </p:sp>
      <p:sp>
        <p:nvSpPr>
          <p:cNvPr id="94212"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56323"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Phase 1 consists of editing a file with an </a:t>
            </a:r>
            <a:r>
              <a:rPr lang="en-US" i="1" smtClean="0">
                <a:solidFill>
                  <a:srgbClr val="000000"/>
                </a:solidFill>
                <a:latin typeface="Times New Roman" pitchFamily="18" charset="0"/>
              </a:rPr>
              <a:t>editor </a:t>
            </a:r>
            <a:r>
              <a:rPr lang="en-US" smtClean="0">
                <a:solidFill>
                  <a:srgbClr val="000000"/>
                </a:solidFill>
                <a:latin typeface="Times New Roman" pitchFamily="18" charset="0"/>
              </a:rPr>
              <a:t>program, normally known simply as an editor. </a:t>
            </a:r>
          </a:p>
          <a:p>
            <a:pPr lvl="1" eaLnBrk="1" hangingPunct="1"/>
            <a:r>
              <a:rPr lang="en-US" smtClean="0">
                <a:solidFill>
                  <a:srgbClr val="000000"/>
                </a:solidFill>
                <a:latin typeface="Times New Roman" pitchFamily="18" charset="0"/>
              </a:rPr>
              <a:t>Type a C++ program (</a:t>
            </a:r>
            <a:r>
              <a:rPr lang="en-US" smtClean="0">
                <a:solidFill>
                  <a:srgbClr val="0000FF"/>
                </a:solidFill>
                <a:latin typeface="Times New Roman" pitchFamily="18" charset="0"/>
              </a:rPr>
              <a:t>source code</a:t>
            </a:r>
            <a:r>
              <a:rPr lang="en-US" smtClean="0">
                <a:solidFill>
                  <a:srgbClr val="000000"/>
                </a:solidFill>
                <a:latin typeface="Times New Roman" pitchFamily="18" charset="0"/>
              </a:rPr>
              <a:t>) using the editor.</a:t>
            </a:r>
          </a:p>
          <a:p>
            <a:pPr lvl="1" eaLnBrk="1" hangingPunct="1"/>
            <a:r>
              <a:rPr lang="en-US" smtClean="0">
                <a:solidFill>
                  <a:srgbClr val="000000"/>
                </a:solidFill>
                <a:latin typeface="Times New Roman" pitchFamily="18" charset="0"/>
              </a:rPr>
              <a:t>Make any necessary corrections.</a:t>
            </a:r>
          </a:p>
          <a:p>
            <a:pPr lvl="1" eaLnBrk="1" hangingPunct="1"/>
            <a:r>
              <a:rPr lang="en-US" smtClean="0">
                <a:solidFill>
                  <a:srgbClr val="000000"/>
                </a:solidFill>
                <a:latin typeface="Times New Roman" pitchFamily="18" charset="0"/>
              </a:rPr>
              <a:t>Save the program. </a:t>
            </a:r>
          </a:p>
          <a:p>
            <a:pPr lvl="1" eaLnBrk="1" hangingPunct="1"/>
            <a:r>
              <a:rPr lang="en-US" smtClean="0">
                <a:solidFill>
                  <a:srgbClr val="000000"/>
                </a:solidFill>
                <a:latin typeface="Times New Roman" pitchFamily="18" charset="0"/>
              </a:rPr>
              <a:t>C++ source code filenames often end with the </a:t>
            </a:r>
            <a:r>
              <a:rPr lang="en-US" smtClean="0">
                <a:solidFill>
                  <a:srgbClr val="000000"/>
                </a:solidFill>
                <a:latin typeface="Lucida Console" pitchFamily="49" charset="0"/>
              </a:rPr>
              <a:t>.cpp</a:t>
            </a:r>
            <a:r>
              <a:rPr lang="en-US" smtClean="0">
                <a:solidFill>
                  <a:srgbClr val="000000"/>
                </a:solidFill>
                <a:latin typeface="Times New Roman" pitchFamily="18" charset="0"/>
              </a:rPr>
              <a:t>, </a:t>
            </a:r>
            <a:r>
              <a:rPr lang="en-US" smtClean="0">
                <a:solidFill>
                  <a:srgbClr val="000000"/>
                </a:solidFill>
                <a:latin typeface="Lucida Console" pitchFamily="49" charset="0"/>
              </a:rPr>
              <a:t>.cxx</a:t>
            </a:r>
            <a:r>
              <a:rPr lang="en-US" smtClean="0">
                <a:solidFill>
                  <a:srgbClr val="000000"/>
                </a:solidFill>
                <a:latin typeface="Times New Roman" pitchFamily="18" charset="0"/>
              </a:rPr>
              <a:t>, </a:t>
            </a:r>
            <a:r>
              <a:rPr lang="en-US" smtClean="0">
                <a:solidFill>
                  <a:srgbClr val="000000"/>
                </a:solidFill>
                <a:latin typeface="Lucida Console" pitchFamily="49" charset="0"/>
              </a:rPr>
              <a:t>.cc</a:t>
            </a:r>
            <a:r>
              <a:rPr lang="en-US" smtClean="0">
                <a:solidFill>
                  <a:srgbClr val="000000"/>
                </a:solidFill>
                <a:latin typeface="Times New Roman" pitchFamily="18" charset="0"/>
              </a:rPr>
              <a:t> or </a:t>
            </a:r>
            <a:r>
              <a:rPr lang="en-US" smtClean="0">
                <a:solidFill>
                  <a:srgbClr val="000000"/>
                </a:solidFill>
                <a:latin typeface="Lucida Console" pitchFamily="49" charset="0"/>
              </a:rPr>
              <a:t>.C</a:t>
            </a:r>
            <a:r>
              <a:rPr lang="en-US" smtClean="0">
                <a:solidFill>
                  <a:srgbClr val="000000"/>
                </a:solidFill>
                <a:latin typeface="Times New Roman" pitchFamily="18" charset="0"/>
              </a:rPr>
              <a:t> extensions (note that </a:t>
            </a:r>
            <a:r>
              <a:rPr lang="en-US" smtClean="0">
                <a:solidFill>
                  <a:srgbClr val="000000"/>
                </a:solidFill>
                <a:latin typeface="Lucida Console" pitchFamily="49" charset="0"/>
              </a:rPr>
              <a:t>C</a:t>
            </a:r>
            <a:r>
              <a:rPr lang="en-US" smtClean="0">
                <a:solidFill>
                  <a:srgbClr val="000000"/>
                </a:solidFill>
                <a:latin typeface="Times New Roman" pitchFamily="18" charset="0"/>
              </a:rPr>
              <a:t> is in uppercase) which indicate that a file contains C++ source code. </a:t>
            </a:r>
          </a:p>
          <a:p>
            <a:pPr eaLnBrk="1" hangingPunct="1"/>
            <a:endParaRPr lang="en-US" smtClean="0">
              <a:solidFill>
                <a:srgbClr val="000000"/>
              </a:solidFill>
              <a:latin typeface="Times New Roman" pitchFamily="18" charset="0"/>
            </a:endParaRPr>
          </a:p>
        </p:txBody>
      </p:sp>
      <p:sp>
        <p:nvSpPr>
          <p:cNvPr id="9523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1" descr="cpphtp9_01_Page_33"/>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pPr>
              <a:defRPr/>
            </a:pPr>
            <a:r>
              <a:rPr lang="en-US" smtClean="0"/>
              <a:t>© Copyright 1992-2014 by Pearson Education, Inc. All Rights Reserved.</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58371" name="Text Placeholder 2"/>
          <p:cNvSpPr>
            <a:spLocks noGrp="1"/>
          </p:cNvSpPr>
          <p:nvPr>
            <p:ph type="body" idx="1"/>
          </p:nvPr>
        </p:nvSpPr>
        <p:spPr/>
        <p:txBody>
          <a:bodyPr/>
          <a:lstStyle/>
          <a:p>
            <a:pPr eaLnBrk="1" hangingPunct="1">
              <a:lnSpc>
                <a:spcPct val="90000"/>
              </a:lnSpc>
            </a:pPr>
            <a:r>
              <a:rPr lang="en-US" smtClean="0">
                <a:solidFill>
                  <a:srgbClr val="000000"/>
                </a:solidFill>
                <a:latin typeface="Times New Roman" pitchFamily="18" charset="0"/>
              </a:rPr>
              <a:t>Linux editors: </a:t>
            </a:r>
            <a:r>
              <a:rPr lang="en-US" smtClean="0">
                <a:solidFill>
                  <a:srgbClr val="000000"/>
                </a:solidFill>
                <a:latin typeface="Lucida Console" pitchFamily="49" charset="0"/>
              </a:rPr>
              <a:t>vi</a:t>
            </a:r>
            <a:r>
              <a:rPr lang="en-US" smtClean="0">
                <a:solidFill>
                  <a:srgbClr val="000000"/>
                </a:solidFill>
                <a:latin typeface="Times New Roman" pitchFamily="18" charset="0"/>
              </a:rPr>
              <a:t> and </a:t>
            </a:r>
            <a:r>
              <a:rPr lang="en-US" smtClean="0">
                <a:solidFill>
                  <a:srgbClr val="000000"/>
                </a:solidFill>
                <a:latin typeface="Lucida Console" pitchFamily="49" charset="0"/>
              </a:rPr>
              <a:t>emacs</a:t>
            </a:r>
            <a:r>
              <a:rPr lang="en-US" smtClean="0">
                <a:solidFill>
                  <a:srgbClr val="000000"/>
                </a:solidFill>
                <a:latin typeface="Times New Roman" pitchFamily="18" charset="0"/>
              </a:rPr>
              <a:t>. </a:t>
            </a:r>
          </a:p>
          <a:p>
            <a:pPr eaLnBrk="1" hangingPunct="1">
              <a:lnSpc>
                <a:spcPct val="90000"/>
              </a:lnSpc>
            </a:pPr>
            <a:r>
              <a:rPr lang="en-US" smtClean="0">
                <a:solidFill>
                  <a:srgbClr val="000000"/>
                </a:solidFill>
                <a:latin typeface="Times New Roman" pitchFamily="18" charset="0"/>
              </a:rPr>
              <a:t>C++ software packages for Microsoft Windows such as Microsoft Visual C++ (</a:t>
            </a:r>
            <a:r>
              <a:rPr lang="en-US" smtClean="0">
                <a:solidFill>
                  <a:srgbClr val="000000"/>
                </a:solidFill>
                <a:latin typeface="Lucida Console" pitchFamily="49" charset="0"/>
              </a:rPr>
              <a:t>microsoft.com/express</a:t>
            </a:r>
            <a:r>
              <a:rPr lang="en-US" smtClean="0">
                <a:solidFill>
                  <a:srgbClr val="000000"/>
                </a:solidFill>
                <a:latin typeface="Times New Roman" pitchFamily="18" charset="0"/>
              </a:rPr>
              <a:t>) have editors integrated into the programming environment. </a:t>
            </a:r>
          </a:p>
          <a:p>
            <a:pPr eaLnBrk="1" hangingPunct="1">
              <a:lnSpc>
                <a:spcPct val="90000"/>
              </a:lnSpc>
            </a:pPr>
            <a:r>
              <a:rPr lang="en-US" smtClean="0">
                <a:solidFill>
                  <a:srgbClr val="000000"/>
                </a:solidFill>
                <a:latin typeface="Times New Roman" pitchFamily="18" charset="0"/>
              </a:rPr>
              <a:t>You can also use a simple text editor, such as Notepad in Windows, to write your C++ code.</a:t>
            </a:r>
          </a:p>
          <a:p>
            <a:pPr eaLnBrk="1" hangingPunct="1">
              <a:lnSpc>
                <a:spcPct val="90000"/>
              </a:lnSpc>
            </a:pPr>
            <a:r>
              <a:rPr lang="en-US" smtClean="0">
                <a:solidFill>
                  <a:srgbClr val="0000FF"/>
                </a:solidFill>
                <a:latin typeface="Times New Roman" pitchFamily="18" charset="0"/>
              </a:rPr>
              <a:t>integrated development environments (IDEs)</a:t>
            </a:r>
          </a:p>
          <a:p>
            <a:pPr lvl="1" eaLnBrk="1" hangingPunct="1">
              <a:lnSpc>
                <a:spcPct val="90000"/>
              </a:lnSpc>
            </a:pPr>
            <a:r>
              <a:rPr lang="en-US" smtClean="0">
                <a:solidFill>
                  <a:srgbClr val="000000"/>
                </a:solidFill>
                <a:latin typeface="Times New Roman" pitchFamily="18" charset="0"/>
              </a:rPr>
              <a:t>Provide tools that support the software-development process, including editors for writing and editing programs and debuggers for locating </a:t>
            </a:r>
            <a:r>
              <a:rPr lang="en-US" smtClean="0">
                <a:solidFill>
                  <a:srgbClr val="0000FF"/>
                </a:solidFill>
                <a:latin typeface="Times New Roman" pitchFamily="18" charset="0"/>
              </a:rPr>
              <a:t>logic errors</a:t>
            </a:r>
            <a:r>
              <a:rPr lang="en-US" smtClean="0">
                <a:solidFill>
                  <a:srgbClr val="000000"/>
                </a:solidFill>
                <a:latin typeface="Times New Roman" pitchFamily="18" charset="0"/>
              </a:rPr>
              <a:t>—errors that cause programs to execute incorrectly. </a:t>
            </a:r>
          </a:p>
        </p:txBody>
      </p:sp>
      <p:sp>
        <p:nvSpPr>
          <p:cNvPr id="97284"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59395"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Popular IDEs  </a:t>
            </a:r>
          </a:p>
          <a:p>
            <a:pPr lvl="1" eaLnBrk="1" hangingPunct="1"/>
            <a:r>
              <a:rPr lang="en-US" smtClean="0">
                <a:solidFill>
                  <a:srgbClr val="000000"/>
                </a:solidFill>
                <a:latin typeface="Times New Roman" pitchFamily="18" charset="0"/>
              </a:rPr>
              <a:t>Microsoft</a:t>
            </a:r>
            <a:r>
              <a:rPr lang="en-US" baseline="30000" smtClean="0">
                <a:solidFill>
                  <a:srgbClr val="000000"/>
                </a:solidFill>
                <a:latin typeface="Times New Roman" pitchFamily="18" charset="0"/>
              </a:rPr>
              <a:t>®</a:t>
            </a:r>
            <a:r>
              <a:rPr lang="en-US" smtClean="0">
                <a:solidFill>
                  <a:srgbClr val="000000"/>
                </a:solidFill>
                <a:latin typeface="Times New Roman" pitchFamily="18" charset="0"/>
              </a:rPr>
              <a:t> Visual Studio 2012 Express Edition</a:t>
            </a:r>
          </a:p>
          <a:p>
            <a:pPr lvl="1" eaLnBrk="1" hangingPunct="1"/>
            <a:r>
              <a:rPr lang="en-US" smtClean="0">
                <a:solidFill>
                  <a:srgbClr val="000000"/>
                </a:solidFill>
                <a:latin typeface="Times New Roman" pitchFamily="18" charset="0"/>
              </a:rPr>
              <a:t>Dev C++</a:t>
            </a:r>
          </a:p>
          <a:p>
            <a:pPr lvl="1" eaLnBrk="1" hangingPunct="1"/>
            <a:r>
              <a:rPr lang="en-US" smtClean="0">
                <a:solidFill>
                  <a:srgbClr val="000000"/>
                </a:solidFill>
                <a:latin typeface="Times New Roman" pitchFamily="18" charset="0"/>
              </a:rPr>
              <a:t>NetBeans</a:t>
            </a:r>
          </a:p>
          <a:p>
            <a:pPr lvl="1" eaLnBrk="1" hangingPunct="1"/>
            <a:r>
              <a:rPr lang="en-US" smtClean="0">
                <a:solidFill>
                  <a:srgbClr val="000000"/>
                </a:solidFill>
                <a:latin typeface="Times New Roman" pitchFamily="18" charset="0"/>
              </a:rPr>
              <a:t>Eclipse</a:t>
            </a:r>
          </a:p>
          <a:p>
            <a:pPr lvl="1" eaLnBrk="1" hangingPunct="1"/>
            <a:r>
              <a:rPr lang="en-US" smtClean="0">
                <a:solidFill>
                  <a:srgbClr val="000000"/>
                </a:solidFill>
                <a:latin typeface="Times New Roman" pitchFamily="18" charset="0"/>
              </a:rPr>
              <a:t>Apple’s Xcode</a:t>
            </a:r>
          </a:p>
          <a:p>
            <a:pPr lvl="1" eaLnBrk="1" hangingPunct="1"/>
            <a:r>
              <a:rPr lang="en-US" smtClean="0">
                <a:solidFill>
                  <a:srgbClr val="000000"/>
                </a:solidFill>
                <a:latin typeface="Times New Roman" pitchFamily="18" charset="0"/>
              </a:rPr>
              <a:t>CodeLite</a:t>
            </a:r>
          </a:p>
        </p:txBody>
      </p:sp>
      <p:sp>
        <p:nvSpPr>
          <p:cNvPr id="98308"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1.2  Computers and the Internet in Industry and Research</a:t>
            </a:r>
          </a:p>
        </p:txBody>
      </p:sp>
      <p:sp>
        <p:nvSpPr>
          <p:cNvPr id="14339"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Many of the most influential and successful businesses of the last two decades are technology companies, including Apple, IBM, Hewlett Packard, Dell, Intel, Motorola, Cisco, Microsoft, Google, Amazon, Facebook, Twitter, Groupon, Foursquare, Yahoo!, eBay and many more.</a:t>
            </a:r>
          </a:p>
          <a:p>
            <a:pPr eaLnBrk="1" hangingPunct="1"/>
            <a:r>
              <a:rPr lang="en-US" smtClean="0">
                <a:solidFill>
                  <a:srgbClr val="000000"/>
                </a:solidFill>
                <a:latin typeface="Times New Roman" pitchFamily="18" charset="0"/>
              </a:rPr>
              <a:t>These companies are major employers of people who study computer science, computer engineering, information systems or related disciplines. </a:t>
            </a:r>
          </a:p>
          <a:p>
            <a:pPr eaLnBrk="1" hangingPunct="1"/>
            <a:endParaRPr lang="en-US" smtClean="0">
              <a:solidFill>
                <a:srgbClr val="000000"/>
              </a:solidFill>
              <a:latin typeface="Times New Roman" pitchFamily="18" charset="0"/>
            </a:endParaRPr>
          </a:p>
        </p:txBody>
      </p:sp>
      <p:sp>
        <p:nvSpPr>
          <p:cNvPr id="16388"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60419" name="Text Placeholder 2"/>
          <p:cNvSpPr>
            <a:spLocks noGrp="1"/>
          </p:cNvSpPr>
          <p:nvPr>
            <p:ph type="body" idx="1"/>
          </p:nvPr>
        </p:nvSpPr>
        <p:spPr/>
        <p:txBody>
          <a:bodyPr/>
          <a:lstStyle/>
          <a:p>
            <a:pPr eaLnBrk="1" hangingPunct="1">
              <a:lnSpc>
                <a:spcPct val="90000"/>
              </a:lnSpc>
            </a:pPr>
            <a:r>
              <a:rPr lang="en-US" smtClean="0">
                <a:solidFill>
                  <a:srgbClr val="000000"/>
                </a:solidFill>
                <a:latin typeface="Times New Roman" pitchFamily="18" charset="0"/>
              </a:rPr>
              <a:t>In phase 2, you give the command to </a:t>
            </a:r>
            <a:r>
              <a:rPr lang="en-US" smtClean="0">
                <a:solidFill>
                  <a:srgbClr val="0000FF"/>
                </a:solidFill>
                <a:latin typeface="Times New Roman" pitchFamily="18" charset="0"/>
              </a:rPr>
              <a:t>compile</a:t>
            </a:r>
            <a:r>
              <a:rPr lang="en-US" smtClean="0">
                <a:solidFill>
                  <a:srgbClr val="000000"/>
                </a:solidFill>
                <a:latin typeface="Times New Roman" pitchFamily="18" charset="0"/>
              </a:rPr>
              <a:t> the program. </a:t>
            </a:r>
          </a:p>
          <a:p>
            <a:pPr lvl="1" eaLnBrk="1" hangingPunct="1">
              <a:lnSpc>
                <a:spcPct val="90000"/>
              </a:lnSpc>
            </a:pPr>
            <a:r>
              <a:rPr lang="en-US" smtClean="0">
                <a:solidFill>
                  <a:srgbClr val="000000"/>
                </a:solidFill>
                <a:latin typeface="Times New Roman" pitchFamily="18" charset="0"/>
              </a:rPr>
              <a:t>A </a:t>
            </a:r>
            <a:r>
              <a:rPr lang="en-US" b="1" smtClean="0">
                <a:solidFill>
                  <a:srgbClr val="3380E6"/>
                </a:solidFill>
                <a:latin typeface="Times New Roman" pitchFamily="18" charset="0"/>
              </a:rPr>
              <a:t>preprocessor</a:t>
            </a:r>
            <a:r>
              <a:rPr lang="en-US" b="1" smtClean="0">
                <a:solidFill>
                  <a:srgbClr val="000000"/>
                </a:solidFill>
                <a:latin typeface="Times New Roman" pitchFamily="18" charset="0"/>
              </a:rPr>
              <a:t> </a:t>
            </a:r>
            <a:r>
              <a:rPr lang="en-US" smtClean="0">
                <a:solidFill>
                  <a:srgbClr val="000000"/>
                </a:solidFill>
                <a:latin typeface="Times New Roman" pitchFamily="18" charset="0"/>
              </a:rPr>
              <a:t>program executes automatically before the compiler’s translation phase begins (so we call preprocessing Phase 2 and compiling Phase 3). </a:t>
            </a:r>
          </a:p>
          <a:p>
            <a:pPr lvl="1" eaLnBrk="1" hangingPunct="1">
              <a:lnSpc>
                <a:spcPct val="90000"/>
              </a:lnSpc>
            </a:pPr>
            <a:r>
              <a:rPr lang="en-US" smtClean="0">
                <a:solidFill>
                  <a:srgbClr val="000000"/>
                </a:solidFill>
                <a:latin typeface="Times New Roman" pitchFamily="18" charset="0"/>
              </a:rPr>
              <a:t>The C++ preprocessor obeys commands called </a:t>
            </a:r>
            <a:r>
              <a:rPr lang="en-US" smtClean="0">
                <a:solidFill>
                  <a:srgbClr val="0000FF"/>
                </a:solidFill>
                <a:latin typeface="Times New Roman" pitchFamily="18" charset="0"/>
              </a:rPr>
              <a:t>preprocessing directives,</a:t>
            </a:r>
            <a:r>
              <a:rPr lang="en-US" smtClean="0">
                <a:solidFill>
                  <a:srgbClr val="000000"/>
                </a:solidFill>
                <a:latin typeface="Times New Roman" pitchFamily="18" charset="0"/>
              </a:rPr>
              <a:t> which indicate that certain manipulations are to be performed on the program before compilation. </a:t>
            </a:r>
          </a:p>
          <a:p>
            <a:pPr lvl="1" eaLnBrk="1" hangingPunct="1">
              <a:lnSpc>
                <a:spcPct val="90000"/>
              </a:lnSpc>
            </a:pPr>
            <a:r>
              <a:rPr lang="en-US" smtClean="0">
                <a:solidFill>
                  <a:srgbClr val="000000"/>
                </a:solidFill>
                <a:latin typeface="Times New Roman" pitchFamily="18" charset="0"/>
              </a:rPr>
              <a:t>These manipulations usually include other text files to be compiled, and perform various text replacements. </a:t>
            </a:r>
          </a:p>
          <a:p>
            <a:pPr lvl="1" eaLnBrk="1" hangingPunct="1">
              <a:lnSpc>
                <a:spcPct val="90000"/>
              </a:lnSpc>
            </a:pPr>
            <a:r>
              <a:rPr lang="en-US" smtClean="0">
                <a:solidFill>
                  <a:srgbClr val="000000"/>
                </a:solidFill>
                <a:latin typeface="Times New Roman" pitchFamily="18" charset="0"/>
              </a:rPr>
              <a:t>The most common preprocessing directives are discussed in the early chapters; a detailed discussion of preprocessor features appears in Appendix E, Preprocessor. </a:t>
            </a:r>
          </a:p>
          <a:p>
            <a:pPr eaLnBrk="1" hangingPunct="1">
              <a:lnSpc>
                <a:spcPct val="90000"/>
              </a:lnSpc>
            </a:pPr>
            <a:endParaRPr lang="en-US" smtClean="0">
              <a:solidFill>
                <a:srgbClr val="000000"/>
              </a:solidFill>
              <a:latin typeface="Times New Roman" pitchFamily="18" charset="0"/>
            </a:endParaRPr>
          </a:p>
        </p:txBody>
      </p:sp>
      <p:sp>
        <p:nvSpPr>
          <p:cNvPr id="99332"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1" descr="cpphtp9_01_Page_34"/>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pPr>
              <a:defRPr/>
            </a:pPr>
            <a:r>
              <a:rPr lang="en-US" smtClean="0"/>
              <a:t>© Copyright 1992-2014 by Pearson Education, Inc. All Rights Reserved.</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62467"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In Phase 3, the compiler translates the C++ program into machine-language code—also referred to as object code.</a:t>
            </a:r>
          </a:p>
        </p:txBody>
      </p:sp>
      <p:sp>
        <p:nvSpPr>
          <p:cNvPr id="101380"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 descr="cpphtp9_01_Page_35"/>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pPr>
              <a:defRPr/>
            </a:pPr>
            <a:r>
              <a:rPr lang="en-US" smtClean="0"/>
              <a:t>© Copyright 1992-2014 by Pearson Education, Inc. All Rights Reserved.</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64515"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Phase 4 is called </a:t>
            </a:r>
            <a:r>
              <a:rPr lang="en-US" smtClean="0">
                <a:solidFill>
                  <a:srgbClr val="0000FF"/>
                </a:solidFill>
                <a:latin typeface="Times New Roman" pitchFamily="18" charset="0"/>
              </a:rPr>
              <a:t>linking.</a:t>
            </a:r>
            <a:r>
              <a:rPr lang="en-US" smtClean="0">
                <a:solidFill>
                  <a:srgbClr val="000000"/>
                </a:solidFill>
                <a:latin typeface="Times New Roman" pitchFamily="18" charset="0"/>
              </a:rPr>
              <a:t> </a:t>
            </a:r>
          </a:p>
          <a:p>
            <a:pPr lvl="1" eaLnBrk="1" hangingPunct="1"/>
            <a:r>
              <a:rPr lang="en-US" smtClean="0">
                <a:solidFill>
                  <a:srgbClr val="000000"/>
                </a:solidFill>
                <a:latin typeface="Times New Roman" pitchFamily="18" charset="0"/>
              </a:rPr>
              <a:t>The object code produced by the C++ compiler typically contains “holes” due to these missing parts. </a:t>
            </a:r>
          </a:p>
          <a:p>
            <a:pPr lvl="1" eaLnBrk="1" hangingPunct="1"/>
            <a:r>
              <a:rPr lang="en-US" smtClean="0">
                <a:solidFill>
                  <a:srgbClr val="000000"/>
                </a:solidFill>
                <a:latin typeface="Times New Roman" pitchFamily="18" charset="0"/>
              </a:rPr>
              <a:t>A </a:t>
            </a:r>
            <a:r>
              <a:rPr lang="en-US" smtClean="0">
                <a:solidFill>
                  <a:srgbClr val="0000FF"/>
                </a:solidFill>
                <a:latin typeface="Times New Roman" pitchFamily="18" charset="0"/>
              </a:rPr>
              <a:t>linker</a:t>
            </a:r>
            <a:r>
              <a:rPr lang="en-US" smtClean="0">
                <a:solidFill>
                  <a:srgbClr val="000000"/>
                </a:solidFill>
                <a:latin typeface="Times New Roman" pitchFamily="18" charset="0"/>
              </a:rPr>
              <a:t> links the object code with the code for the missing functions to produce an </a:t>
            </a:r>
            <a:r>
              <a:rPr lang="en-US" smtClean="0">
                <a:solidFill>
                  <a:srgbClr val="0000FF"/>
                </a:solidFill>
                <a:latin typeface="Times New Roman" pitchFamily="18" charset="0"/>
              </a:rPr>
              <a:t>executable program</a:t>
            </a:r>
            <a:r>
              <a:rPr lang="en-US" smtClean="0">
                <a:solidFill>
                  <a:srgbClr val="000000"/>
                </a:solidFill>
                <a:latin typeface="Times New Roman" pitchFamily="18" charset="0"/>
              </a:rPr>
              <a:t>. </a:t>
            </a:r>
          </a:p>
          <a:p>
            <a:pPr lvl="1" eaLnBrk="1" hangingPunct="1"/>
            <a:r>
              <a:rPr lang="en-US" smtClean="0">
                <a:solidFill>
                  <a:srgbClr val="000000"/>
                </a:solidFill>
                <a:latin typeface="Times New Roman" pitchFamily="18" charset="0"/>
              </a:rPr>
              <a:t>If the program compiles and links correctly, an executable image is produced.</a:t>
            </a:r>
          </a:p>
          <a:p>
            <a:pPr eaLnBrk="1" hangingPunct="1"/>
            <a:endParaRPr lang="en-US" smtClean="0">
              <a:solidFill>
                <a:srgbClr val="000000"/>
              </a:solidFill>
              <a:latin typeface="Times New Roman" pitchFamily="18" charset="0"/>
            </a:endParaRPr>
          </a:p>
        </p:txBody>
      </p:sp>
      <p:sp>
        <p:nvSpPr>
          <p:cNvPr id="103428"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1" descr="cpphtp9_01_Page_36"/>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pPr>
              <a:defRPr/>
            </a:pPr>
            <a:r>
              <a:rPr lang="en-US" smtClean="0"/>
              <a:t>© Copyright 1992-2014 by Pearson Education, Inc. All Rights Reserved.</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66563"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Phase 5 is called </a:t>
            </a:r>
            <a:r>
              <a:rPr lang="en-US" smtClean="0">
                <a:solidFill>
                  <a:srgbClr val="0000FF"/>
                </a:solidFill>
                <a:latin typeface="Times New Roman" pitchFamily="18" charset="0"/>
              </a:rPr>
              <a:t>loading.</a:t>
            </a:r>
            <a:r>
              <a:rPr lang="en-US" smtClean="0">
                <a:solidFill>
                  <a:srgbClr val="000000"/>
                </a:solidFill>
                <a:latin typeface="Times New Roman" pitchFamily="18" charset="0"/>
              </a:rPr>
              <a:t> </a:t>
            </a:r>
          </a:p>
          <a:p>
            <a:pPr lvl="1" eaLnBrk="1" hangingPunct="1"/>
            <a:r>
              <a:rPr lang="en-US" smtClean="0">
                <a:solidFill>
                  <a:srgbClr val="000000"/>
                </a:solidFill>
                <a:latin typeface="Times New Roman" pitchFamily="18" charset="0"/>
              </a:rPr>
              <a:t>Before a program can be executed, it must first be placed in memory. T</a:t>
            </a:r>
          </a:p>
          <a:p>
            <a:pPr lvl="1" eaLnBrk="1" hangingPunct="1"/>
            <a:r>
              <a:rPr lang="en-US" smtClean="0">
                <a:solidFill>
                  <a:srgbClr val="000000"/>
                </a:solidFill>
                <a:latin typeface="Times New Roman" pitchFamily="18" charset="0"/>
              </a:rPr>
              <a:t>his is done by the </a:t>
            </a:r>
            <a:r>
              <a:rPr lang="en-US" smtClean="0">
                <a:solidFill>
                  <a:srgbClr val="0000FF"/>
                </a:solidFill>
                <a:latin typeface="Times New Roman" pitchFamily="18" charset="0"/>
              </a:rPr>
              <a:t>loader,</a:t>
            </a:r>
            <a:r>
              <a:rPr lang="en-US" smtClean="0">
                <a:solidFill>
                  <a:srgbClr val="000000"/>
                </a:solidFill>
                <a:latin typeface="Times New Roman" pitchFamily="18" charset="0"/>
              </a:rPr>
              <a:t> which takes the executable image from disk and transfers it to memory. </a:t>
            </a:r>
          </a:p>
          <a:p>
            <a:pPr lvl="1" eaLnBrk="1" hangingPunct="1"/>
            <a:r>
              <a:rPr lang="en-US" smtClean="0">
                <a:solidFill>
                  <a:srgbClr val="000000"/>
                </a:solidFill>
                <a:latin typeface="Times New Roman" pitchFamily="18" charset="0"/>
              </a:rPr>
              <a:t>Additional components from shared libraries that support the program are also loaded.</a:t>
            </a:r>
          </a:p>
          <a:p>
            <a:pPr eaLnBrk="1" hangingPunct="1"/>
            <a:endParaRPr lang="en-US" smtClean="0">
              <a:solidFill>
                <a:srgbClr val="000000"/>
              </a:solidFill>
              <a:latin typeface="Times New Roman" pitchFamily="18" charset="0"/>
            </a:endParaRPr>
          </a:p>
        </p:txBody>
      </p:sp>
      <p:sp>
        <p:nvSpPr>
          <p:cNvPr id="10547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1" descr="cpphtp9_01_Page_37"/>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pPr>
              <a:defRPr/>
            </a:pPr>
            <a:r>
              <a:rPr lang="en-US" smtClean="0"/>
              <a:t>© Copyright 1992-2014 by Pearson Education, Inc. All Rights Reserved.</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68611"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Phase 6: Execution</a:t>
            </a:r>
          </a:p>
          <a:p>
            <a:pPr lvl="1" eaLnBrk="1" hangingPunct="1"/>
            <a:r>
              <a:rPr lang="en-US" smtClean="0">
                <a:solidFill>
                  <a:srgbClr val="000000"/>
                </a:solidFill>
                <a:latin typeface="Times New Roman" pitchFamily="18" charset="0"/>
              </a:rPr>
              <a:t>Finally, the computer, under the control of its CPU, </a:t>
            </a:r>
            <a:r>
              <a:rPr lang="en-US" smtClean="0">
                <a:solidFill>
                  <a:srgbClr val="0000FF"/>
                </a:solidFill>
                <a:latin typeface="Times New Roman" pitchFamily="18" charset="0"/>
              </a:rPr>
              <a:t>executes</a:t>
            </a:r>
            <a:r>
              <a:rPr lang="en-US" smtClean="0">
                <a:solidFill>
                  <a:srgbClr val="000000"/>
                </a:solidFill>
                <a:latin typeface="Times New Roman" pitchFamily="18" charset="0"/>
              </a:rPr>
              <a:t> the program one instruction at a time. </a:t>
            </a:r>
          </a:p>
          <a:p>
            <a:pPr lvl="1" eaLnBrk="1" hangingPunct="1"/>
            <a:r>
              <a:rPr lang="en-US" smtClean="0">
                <a:solidFill>
                  <a:srgbClr val="000000"/>
                </a:solidFill>
                <a:latin typeface="Times New Roman" pitchFamily="18" charset="0"/>
              </a:rPr>
              <a:t>Some modern computer architectures can execute several instructions in parallel. </a:t>
            </a:r>
          </a:p>
          <a:p>
            <a:pPr eaLnBrk="1" hangingPunct="1"/>
            <a:endParaRPr lang="en-US" smtClean="0">
              <a:solidFill>
                <a:srgbClr val="000000"/>
              </a:solidFill>
              <a:latin typeface="Times New Roman" pitchFamily="18" charset="0"/>
            </a:endParaRPr>
          </a:p>
        </p:txBody>
      </p:sp>
      <p:sp>
        <p:nvSpPr>
          <p:cNvPr id="107524"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1" descr="cpphtp9_01_Page_38"/>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pPr>
              <a:defRPr/>
            </a:pPr>
            <a:r>
              <a:rPr lang="en-US" smtClean="0"/>
              <a:t>© Copyright 1992-2014 by Pearson Education, Inc. All Rights Reserved.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1.3  Hardware and Software</a:t>
            </a:r>
          </a:p>
        </p:txBody>
      </p:sp>
      <p:sp>
        <p:nvSpPr>
          <p:cNvPr id="15363" name="Text Placeholder 2"/>
          <p:cNvSpPr>
            <a:spLocks noGrp="1"/>
          </p:cNvSpPr>
          <p:nvPr>
            <p:ph type="body" idx="1"/>
          </p:nvPr>
        </p:nvSpPr>
        <p:spPr/>
        <p:txBody>
          <a:bodyPr/>
          <a:lstStyle/>
          <a:p>
            <a:pPr eaLnBrk="1" hangingPunct="1">
              <a:lnSpc>
                <a:spcPct val="90000"/>
              </a:lnSpc>
            </a:pPr>
            <a:r>
              <a:rPr lang="en-US" sz="2500" smtClean="0">
                <a:solidFill>
                  <a:srgbClr val="000000"/>
                </a:solidFill>
                <a:latin typeface="Times New Roman" pitchFamily="18" charset="0"/>
              </a:rPr>
              <a:t>Computers can perform calculations and make logical decisions phenomenally faster than human beings can. </a:t>
            </a:r>
          </a:p>
          <a:p>
            <a:pPr eaLnBrk="1" hangingPunct="1">
              <a:lnSpc>
                <a:spcPct val="90000"/>
              </a:lnSpc>
            </a:pPr>
            <a:r>
              <a:rPr lang="en-US" sz="2500" smtClean="0">
                <a:solidFill>
                  <a:srgbClr val="000000"/>
                </a:solidFill>
                <a:latin typeface="Times New Roman" pitchFamily="18" charset="0"/>
              </a:rPr>
              <a:t>Today’s personal computers can perform billions of calculations in one second—more than a human can perform in a lifetime. </a:t>
            </a:r>
          </a:p>
          <a:p>
            <a:pPr eaLnBrk="1" hangingPunct="1">
              <a:lnSpc>
                <a:spcPct val="90000"/>
              </a:lnSpc>
            </a:pPr>
            <a:r>
              <a:rPr lang="en-US" sz="2500" i="1" smtClean="0">
                <a:solidFill>
                  <a:srgbClr val="000000"/>
                </a:solidFill>
                <a:latin typeface="Times New Roman" pitchFamily="18" charset="0"/>
              </a:rPr>
              <a:t>Supercomputers </a:t>
            </a:r>
            <a:r>
              <a:rPr lang="en-US" sz="2500" smtClean="0">
                <a:solidFill>
                  <a:srgbClr val="000000"/>
                </a:solidFill>
                <a:latin typeface="Times New Roman" pitchFamily="18" charset="0"/>
              </a:rPr>
              <a:t>are already performing </a:t>
            </a:r>
            <a:r>
              <a:rPr lang="en-US" sz="2500" i="1" smtClean="0">
                <a:solidFill>
                  <a:srgbClr val="000000"/>
                </a:solidFill>
                <a:latin typeface="Times New Roman" pitchFamily="18" charset="0"/>
              </a:rPr>
              <a:t>thousands of trillions (quadrillions)</a:t>
            </a:r>
            <a:r>
              <a:rPr lang="en-US" sz="2500" smtClean="0">
                <a:solidFill>
                  <a:srgbClr val="000000"/>
                </a:solidFill>
                <a:latin typeface="Times New Roman" pitchFamily="18" charset="0"/>
              </a:rPr>
              <a:t> of instructions per second! </a:t>
            </a:r>
          </a:p>
          <a:p>
            <a:pPr eaLnBrk="1" hangingPunct="1">
              <a:lnSpc>
                <a:spcPct val="90000"/>
              </a:lnSpc>
            </a:pPr>
            <a:r>
              <a:rPr lang="en-US" sz="2500" smtClean="0">
                <a:solidFill>
                  <a:srgbClr val="000000"/>
                </a:solidFill>
                <a:latin typeface="Times New Roman" pitchFamily="18" charset="0"/>
              </a:rPr>
              <a:t>Computers process data</a:t>
            </a:r>
            <a:r>
              <a:rPr lang="en-US" sz="2500" i="1" smtClean="0">
                <a:solidFill>
                  <a:srgbClr val="000000"/>
                </a:solidFill>
                <a:latin typeface="Times New Roman" pitchFamily="18" charset="0"/>
              </a:rPr>
              <a:t> </a:t>
            </a:r>
            <a:r>
              <a:rPr lang="en-US" sz="2500" smtClean="0">
                <a:solidFill>
                  <a:srgbClr val="000000"/>
                </a:solidFill>
                <a:latin typeface="Times New Roman" pitchFamily="18" charset="0"/>
              </a:rPr>
              <a:t>under the control of sequences of instructions called </a:t>
            </a:r>
            <a:r>
              <a:rPr lang="en-US" sz="2500" smtClean="0">
                <a:solidFill>
                  <a:srgbClr val="0000FF"/>
                </a:solidFill>
                <a:latin typeface="Times New Roman" pitchFamily="18" charset="0"/>
              </a:rPr>
              <a:t>computer programs</a:t>
            </a:r>
            <a:r>
              <a:rPr lang="en-US" sz="2500" smtClean="0">
                <a:solidFill>
                  <a:srgbClr val="000000"/>
                </a:solidFill>
                <a:latin typeface="Times New Roman" pitchFamily="18" charset="0"/>
              </a:rPr>
              <a:t>. </a:t>
            </a:r>
          </a:p>
          <a:p>
            <a:pPr eaLnBrk="1" hangingPunct="1">
              <a:lnSpc>
                <a:spcPct val="90000"/>
              </a:lnSpc>
            </a:pPr>
            <a:r>
              <a:rPr lang="en-US" sz="2500" smtClean="0">
                <a:solidFill>
                  <a:srgbClr val="000000"/>
                </a:solidFill>
                <a:latin typeface="Times New Roman" pitchFamily="18" charset="0"/>
              </a:rPr>
              <a:t>These programs guide the computer through ordered actions specified by people called computer</a:t>
            </a:r>
            <a:r>
              <a:rPr lang="en-US" sz="2500" i="1" smtClean="0">
                <a:solidFill>
                  <a:srgbClr val="000000"/>
                </a:solidFill>
                <a:latin typeface="Times New Roman" pitchFamily="18" charset="0"/>
              </a:rPr>
              <a:t> </a:t>
            </a:r>
            <a:r>
              <a:rPr lang="en-US" sz="2500" smtClean="0">
                <a:solidFill>
                  <a:srgbClr val="0000FF"/>
                </a:solidFill>
                <a:latin typeface="Times New Roman" pitchFamily="18" charset="0"/>
              </a:rPr>
              <a:t>programmers</a:t>
            </a:r>
            <a:r>
              <a:rPr lang="en-US" sz="2500" i="1" smtClean="0">
                <a:solidFill>
                  <a:srgbClr val="000000"/>
                </a:solidFill>
                <a:latin typeface="Times New Roman" pitchFamily="18" charset="0"/>
              </a:rPr>
              <a:t>. </a:t>
            </a:r>
          </a:p>
        </p:txBody>
      </p:sp>
      <p:sp>
        <p:nvSpPr>
          <p:cNvPr id="27652"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70659"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Problems That May Occur at Execution Time </a:t>
            </a:r>
          </a:p>
          <a:p>
            <a:pPr lvl="1" eaLnBrk="1" hangingPunct="1"/>
            <a:r>
              <a:rPr lang="en-US" smtClean="0">
                <a:solidFill>
                  <a:srgbClr val="000000"/>
                </a:solidFill>
                <a:latin typeface="Times New Roman" pitchFamily="18" charset="0"/>
              </a:rPr>
              <a:t>Programs might not work on the first try. </a:t>
            </a:r>
          </a:p>
          <a:p>
            <a:pPr lvl="1" eaLnBrk="1" hangingPunct="1"/>
            <a:r>
              <a:rPr lang="en-US" smtClean="0">
                <a:solidFill>
                  <a:srgbClr val="000000"/>
                </a:solidFill>
                <a:latin typeface="Times New Roman" pitchFamily="18" charset="0"/>
              </a:rPr>
              <a:t>Each of the preceding phases can fail because of various errors that we’ll discuss throughout this book. </a:t>
            </a:r>
          </a:p>
          <a:p>
            <a:pPr lvl="1" eaLnBrk="1" hangingPunct="1"/>
            <a:r>
              <a:rPr lang="en-US" smtClean="0">
                <a:solidFill>
                  <a:srgbClr val="000000"/>
                </a:solidFill>
                <a:latin typeface="Times New Roman" pitchFamily="18" charset="0"/>
              </a:rPr>
              <a:t>If this occurred, you’d have to return to the edit phase, make the necessary corrections and proceed through the remaining phases again to determine that the corrections fixed the problem(s). </a:t>
            </a:r>
          </a:p>
          <a:p>
            <a:pPr lvl="1" eaLnBrk="1" hangingPunct="1"/>
            <a:r>
              <a:rPr lang="en-US" smtClean="0">
                <a:solidFill>
                  <a:srgbClr val="000000"/>
                </a:solidFill>
                <a:latin typeface="Times New Roman" pitchFamily="18" charset="0"/>
              </a:rPr>
              <a:t>Most programs in C++ input or output data. </a:t>
            </a:r>
          </a:p>
        </p:txBody>
      </p:sp>
      <p:sp>
        <p:nvSpPr>
          <p:cNvPr id="109572"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71683" name="Text Placeholder 2"/>
          <p:cNvSpPr>
            <a:spLocks noGrp="1"/>
          </p:cNvSpPr>
          <p:nvPr>
            <p:ph type="body" idx="1"/>
          </p:nvPr>
        </p:nvSpPr>
        <p:spPr/>
        <p:txBody>
          <a:bodyPr/>
          <a:lstStyle/>
          <a:p>
            <a:pPr lvl="1" eaLnBrk="1" hangingPunct="1"/>
            <a:r>
              <a:rPr lang="en-US" smtClean="0">
                <a:solidFill>
                  <a:srgbClr val="000000"/>
                </a:solidFill>
                <a:latin typeface="Times New Roman" pitchFamily="18" charset="0"/>
              </a:rPr>
              <a:t>Certain C++ functions take their input from </a:t>
            </a:r>
            <a:r>
              <a:rPr lang="en-US" smtClean="0">
                <a:solidFill>
                  <a:srgbClr val="000000"/>
                </a:solidFill>
                <a:latin typeface="Lucida Console" pitchFamily="49" charset="0"/>
              </a:rPr>
              <a:t>cin</a:t>
            </a:r>
            <a:r>
              <a:rPr lang="en-US" smtClean="0">
                <a:solidFill>
                  <a:srgbClr val="000000"/>
                </a:solidFill>
                <a:latin typeface="Times New Roman" pitchFamily="18" charset="0"/>
              </a:rPr>
              <a:t> (the </a:t>
            </a:r>
            <a:r>
              <a:rPr lang="en-US" smtClean="0">
                <a:solidFill>
                  <a:srgbClr val="0000FF"/>
                </a:solidFill>
                <a:latin typeface="Times New Roman" pitchFamily="18" charset="0"/>
              </a:rPr>
              <a:t>standard input stream</a:t>
            </a:r>
            <a:r>
              <a:rPr lang="en-US" smtClean="0">
                <a:solidFill>
                  <a:srgbClr val="000000"/>
                </a:solidFill>
                <a:latin typeface="Times New Roman" pitchFamily="18" charset="0"/>
              </a:rPr>
              <a:t>; pronounced “see-in”), which is normally the keyboard, but </a:t>
            </a:r>
            <a:r>
              <a:rPr lang="en-US" smtClean="0">
                <a:solidFill>
                  <a:srgbClr val="000000"/>
                </a:solidFill>
                <a:latin typeface="Lucida Console" pitchFamily="49" charset="0"/>
              </a:rPr>
              <a:t>cin</a:t>
            </a:r>
            <a:r>
              <a:rPr lang="en-US" smtClean="0">
                <a:solidFill>
                  <a:srgbClr val="000000"/>
                </a:solidFill>
                <a:latin typeface="Times New Roman" pitchFamily="18" charset="0"/>
              </a:rPr>
              <a:t> can be redirected to another device. </a:t>
            </a:r>
          </a:p>
          <a:p>
            <a:pPr lvl="1" eaLnBrk="1" hangingPunct="1"/>
            <a:r>
              <a:rPr lang="en-US" smtClean="0">
                <a:solidFill>
                  <a:srgbClr val="000000"/>
                </a:solidFill>
                <a:latin typeface="Times New Roman" pitchFamily="18" charset="0"/>
              </a:rPr>
              <a:t>Data is often output to </a:t>
            </a:r>
            <a:r>
              <a:rPr lang="en-US" smtClean="0">
                <a:solidFill>
                  <a:srgbClr val="000000"/>
                </a:solidFill>
                <a:latin typeface="Lucida Console" pitchFamily="49" charset="0"/>
              </a:rPr>
              <a:t>cout</a:t>
            </a:r>
            <a:r>
              <a:rPr lang="en-US" smtClean="0">
                <a:solidFill>
                  <a:srgbClr val="000000"/>
                </a:solidFill>
                <a:latin typeface="Times New Roman" pitchFamily="18" charset="0"/>
              </a:rPr>
              <a:t> (the </a:t>
            </a:r>
            <a:r>
              <a:rPr lang="en-US" smtClean="0">
                <a:solidFill>
                  <a:srgbClr val="0000FF"/>
                </a:solidFill>
                <a:latin typeface="Times New Roman" pitchFamily="18" charset="0"/>
              </a:rPr>
              <a:t>standard output stream</a:t>
            </a:r>
            <a:r>
              <a:rPr lang="en-US" smtClean="0">
                <a:solidFill>
                  <a:srgbClr val="000000"/>
                </a:solidFill>
                <a:latin typeface="Times New Roman" pitchFamily="18" charset="0"/>
              </a:rPr>
              <a:t>; pronounced “see-out”), which is normally the computer screen, but </a:t>
            </a:r>
            <a:r>
              <a:rPr lang="en-US" smtClean="0">
                <a:solidFill>
                  <a:srgbClr val="000000"/>
                </a:solidFill>
                <a:latin typeface="Lucida Console" pitchFamily="49" charset="0"/>
              </a:rPr>
              <a:t>cout</a:t>
            </a:r>
            <a:r>
              <a:rPr lang="en-US" smtClean="0">
                <a:solidFill>
                  <a:srgbClr val="000000"/>
                </a:solidFill>
                <a:latin typeface="Times New Roman" pitchFamily="18" charset="0"/>
              </a:rPr>
              <a:t> can be redirected to another device. </a:t>
            </a:r>
          </a:p>
          <a:p>
            <a:pPr lvl="1" eaLnBrk="1" hangingPunct="1"/>
            <a:r>
              <a:rPr lang="en-US" smtClean="0">
                <a:solidFill>
                  <a:srgbClr val="000000"/>
                </a:solidFill>
                <a:latin typeface="Times New Roman" pitchFamily="18" charset="0"/>
              </a:rPr>
              <a:t>When we say that a program prints a result, we normally mean that the result is displayed on a screen. </a:t>
            </a:r>
          </a:p>
        </p:txBody>
      </p:sp>
      <p:sp>
        <p:nvSpPr>
          <p:cNvPr id="11059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72707" name="Text Placeholder 2"/>
          <p:cNvSpPr>
            <a:spLocks noGrp="1"/>
          </p:cNvSpPr>
          <p:nvPr>
            <p:ph type="body" idx="1"/>
          </p:nvPr>
        </p:nvSpPr>
        <p:spPr/>
        <p:txBody>
          <a:bodyPr/>
          <a:lstStyle/>
          <a:p>
            <a:pPr lvl="1" eaLnBrk="1" hangingPunct="1"/>
            <a:r>
              <a:rPr lang="en-US" smtClean="0">
                <a:solidFill>
                  <a:srgbClr val="000000"/>
                </a:solidFill>
                <a:latin typeface="Times New Roman" pitchFamily="18" charset="0"/>
              </a:rPr>
              <a:t>Data may be output to other devices, such as disks and hardcopy printers. </a:t>
            </a:r>
          </a:p>
          <a:p>
            <a:pPr lvl="1" eaLnBrk="1" hangingPunct="1"/>
            <a:r>
              <a:rPr lang="en-US" smtClean="0">
                <a:solidFill>
                  <a:srgbClr val="000000"/>
                </a:solidFill>
                <a:latin typeface="Times New Roman" pitchFamily="18" charset="0"/>
              </a:rPr>
              <a:t>There is also a </a:t>
            </a:r>
            <a:r>
              <a:rPr lang="en-US" smtClean="0">
                <a:solidFill>
                  <a:srgbClr val="0000FF"/>
                </a:solidFill>
                <a:latin typeface="Times New Roman" pitchFamily="18" charset="0"/>
              </a:rPr>
              <a:t>standard error stream</a:t>
            </a:r>
            <a:r>
              <a:rPr lang="en-US" smtClean="0">
                <a:solidFill>
                  <a:srgbClr val="000000"/>
                </a:solidFill>
                <a:latin typeface="Times New Roman" pitchFamily="18" charset="0"/>
              </a:rPr>
              <a:t> referred to as </a:t>
            </a:r>
            <a:r>
              <a:rPr lang="en-US" smtClean="0">
                <a:solidFill>
                  <a:srgbClr val="0000FF"/>
                </a:solidFill>
                <a:latin typeface="Times New Roman" pitchFamily="18" charset="0"/>
              </a:rPr>
              <a:t>cerr.</a:t>
            </a:r>
            <a:r>
              <a:rPr lang="en-US" smtClean="0">
                <a:solidFill>
                  <a:srgbClr val="000000"/>
                </a:solidFill>
                <a:latin typeface="Times New Roman" pitchFamily="18" charset="0"/>
              </a:rPr>
              <a:t> The </a:t>
            </a:r>
            <a:r>
              <a:rPr lang="en-US" smtClean="0">
                <a:solidFill>
                  <a:srgbClr val="000000"/>
                </a:solidFill>
                <a:latin typeface="Lucida Console" pitchFamily="49" charset="0"/>
              </a:rPr>
              <a:t>cerr</a:t>
            </a:r>
            <a:r>
              <a:rPr lang="en-US" smtClean="0">
                <a:solidFill>
                  <a:srgbClr val="000000"/>
                </a:solidFill>
                <a:latin typeface="Times New Roman" pitchFamily="18" charset="0"/>
              </a:rPr>
              <a:t> stream is used for displaying error messages.  </a:t>
            </a:r>
          </a:p>
          <a:p>
            <a:pPr eaLnBrk="1" hangingPunct="1"/>
            <a:endParaRPr lang="en-US" smtClean="0">
              <a:solidFill>
                <a:srgbClr val="000000"/>
              </a:solidFill>
              <a:latin typeface="Times New Roman" pitchFamily="18" charset="0"/>
            </a:endParaRPr>
          </a:p>
        </p:txBody>
      </p:sp>
      <p:sp>
        <p:nvSpPr>
          <p:cNvPr id="111620"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1.11  Operating Systems</a:t>
            </a:r>
          </a:p>
        </p:txBody>
      </p:sp>
      <p:sp>
        <p:nvSpPr>
          <p:cNvPr id="3" name="Text Placeholder 2"/>
          <p:cNvSpPr>
            <a:spLocks noGrp="1"/>
          </p:cNvSpPr>
          <p:nvPr>
            <p:ph type="body" idx="1"/>
          </p:nvPr>
        </p:nvSpPr>
        <p:spPr/>
        <p:txBody>
          <a:bodyPr>
            <a:normAutofit lnSpcReduction="10000"/>
          </a:bodyPr>
          <a:lstStyle/>
          <a:p>
            <a:pPr eaLnBrk="1" hangingPunct="1">
              <a:lnSpc>
                <a:spcPct val="90000"/>
              </a:lnSpc>
              <a:defRPr/>
            </a:pPr>
            <a:r>
              <a:rPr lang="en-US" dirty="0" smtClean="0">
                <a:solidFill>
                  <a:srgbClr val="0000FF"/>
                </a:solidFill>
                <a:latin typeface="Times New Roman" pitchFamily="18" charset="0"/>
              </a:rPr>
              <a:t>Operating systems</a:t>
            </a:r>
            <a:r>
              <a:rPr lang="en-US" dirty="0" smtClean="0">
                <a:solidFill>
                  <a:srgbClr val="000000"/>
                </a:solidFill>
                <a:latin typeface="Times New Roman" pitchFamily="18" charset="0"/>
              </a:rPr>
              <a:t> </a:t>
            </a:r>
          </a:p>
          <a:p>
            <a:pPr lvl="1" eaLnBrk="1" hangingPunct="1">
              <a:lnSpc>
                <a:spcPct val="90000"/>
              </a:lnSpc>
              <a:defRPr/>
            </a:pPr>
            <a:r>
              <a:rPr lang="en-US" dirty="0" smtClean="0">
                <a:solidFill>
                  <a:srgbClr val="000000"/>
                </a:solidFill>
                <a:latin typeface="Times New Roman" pitchFamily="18" charset="0"/>
              </a:rPr>
              <a:t>Software systems that make using computers more convenient for users, application developers and system administrators. </a:t>
            </a:r>
          </a:p>
          <a:p>
            <a:pPr lvl="1" eaLnBrk="1" hangingPunct="1">
              <a:lnSpc>
                <a:spcPct val="90000"/>
              </a:lnSpc>
              <a:defRPr/>
            </a:pPr>
            <a:r>
              <a:rPr lang="en-US" dirty="0" smtClean="0">
                <a:solidFill>
                  <a:srgbClr val="000000"/>
                </a:solidFill>
                <a:latin typeface="Times New Roman" pitchFamily="18" charset="0"/>
              </a:rPr>
              <a:t>Provide services that allow each application to execute safely, efficiently and </a:t>
            </a:r>
            <a:r>
              <a:rPr lang="en-US" i="1" dirty="0" smtClean="0">
                <a:solidFill>
                  <a:srgbClr val="000000"/>
                </a:solidFill>
                <a:latin typeface="Times New Roman" pitchFamily="18" charset="0"/>
              </a:rPr>
              <a:t>concurrently</a:t>
            </a:r>
            <a:r>
              <a:rPr lang="en-US" dirty="0" smtClean="0">
                <a:solidFill>
                  <a:srgbClr val="000000"/>
                </a:solidFill>
                <a:latin typeface="Times New Roman" pitchFamily="18" charset="0"/>
              </a:rPr>
              <a:t> (i.e., in parallel) with other applications. </a:t>
            </a:r>
          </a:p>
          <a:p>
            <a:pPr lvl="1" eaLnBrk="1" hangingPunct="1">
              <a:lnSpc>
                <a:spcPct val="90000"/>
              </a:lnSpc>
              <a:defRPr/>
            </a:pPr>
            <a:r>
              <a:rPr lang="en-US" dirty="0" smtClean="0">
                <a:solidFill>
                  <a:srgbClr val="000000"/>
                </a:solidFill>
                <a:latin typeface="Times New Roman" pitchFamily="18" charset="0"/>
              </a:rPr>
              <a:t>The software that contains the core components of the operating system is called the </a:t>
            </a:r>
            <a:r>
              <a:rPr lang="en-US" dirty="0" smtClean="0">
                <a:solidFill>
                  <a:srgbClr val="0000FF"/>
                </a:solidFill>
                <a:latin typeface="Times New Roman" pitchFamily="18" charset="0"/>
              </a:rPr>
              <a:t>kernel</a:t>
            </a:r>
            <a:r>
              <a:rPr lang="en-US" dirty="0" smtClean="0">
                <a:solidFill>
                  <a:srgbClr val="000000"/>
                </a:solidFill>
                <a:latin typeface="Times New Roman" pitchFamily="18" charset="0"/>
              </a:rPr>
              <a:t>. </a:t>
            </a:r>
          </a:p>
          <a:p>
            <a:pPr lvl="1" eaLnBrk="1" hangingPunct="1">
              <a:lnSpc>
                <a:spcPct val="90000"/>
              </a:lnSpc>
              <a:defRPr/>
            </a:pPr>
            <a:r>
              <a:rPr lang="en-US" dirty="0" smtClean="0">
                <a:solidFill>
                  <a:srgbClr val="000000"/>
                </a:solidFill>
                <a:latin typeface="Times New Roman" pitchFamily="18" charset="0"/>
              </a:rPr>
              <a:t>Popular desktop operating systems include Linux, Windows  and OS X (formerly called Mac OS X). </a:t>
            </a:r>
          </a:p>
          <a:p>
            <a:pPr lvl="1" eaLnBrk="1" hangingPunct="1">
              <a:lnSpc>
                <a:spcPct val="90000"/>
              </a:lnSpc>
              <a:defRPr/>
            </a:pPr>
            <a:r>
              <a:rPr lang="en-US" dirty="0" smtClean="0">
                <a:solidFill>
                  <a:srgbClr val="000000"/>
                </a:solidFill>
                <a:latin typeface="Times New Roman" pitchFamily="18" charset="0"/>
              </a:rPr>
              <a:t>Popular mobile operating systems used in smartphones and tablets include Google’s Android, Apple’s </a:t>
            </a:r>
            <a:r>
              <a:rPr lang="en-US" dirty="0" err="1" smtClean="0">
                <a:solidFill>
                  <a:srgbClr val="000000"/>
                </a:solidFill>
                <a:latin typeface="Times New Roman" pitchFamily="18" charset="0"/>
              </a:rPr>
              <a:t>iOS</a:t>
            </a:r>
            <a:r>
              <a:rPr lang="en-US" dirty="0" smtClean="0">
                <a:solidFill>
                  <a:srgbClr val="000000"/>
                </a:solidFill>
                <a:latin typeface="Times New Roman" pitchFamily="18" charset="0"/>
              </a:rPr>
              <a:t> (for iPhone, </a:t>
            </a:r>
            <a:r>
              <a:rPr lang="en-US" dirty="0" err="1" smtClean="0">
                <a:solidFill>
                  <a:srgbClr val="000000"/>
                </a:solidFill>
                <a:latin typeface="Times New Roman" pitchFamily="18" charset="0"/>
              </a:rPr>
              <a:t>iPad</a:t>
            </a:r>
            <a:r>
              <a:rPr lang="en-US" dirty="0" smtClean="0">
                <a:solidFill>
                  <a:srgbClr val="000000"/>
                </a:solidFill>
                <a:latin typeface="Times New Roman" pitchFamily="18" charset="0"/>
              </a:rPr>
              <a:t> and iPod Touch devices), BlackBerry OS and Windows Phone. </a:t>
            </a:r>
          </a:p>
        </p:txBody>
      </p:sp>
      <p:sp>
        <p:nvSpPr>
          <p:cNvPr id="67588"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200" dirty="0" smtClean="0">
                <a:solidFill>
                  <a:srgbClr val="00B050"/>
                </a:solidFill>
                <a:latin typeface="Arial"/>
              </a:rPr>
              <a:t>1.11.1  Windows—A Proprietary Operating System</a:t>
            </a:r>
          </a:p>
        </p:txBody>
      </p:sp>
      <p:sp>
        <p:nvSpPr>
          <p:cNvPr id="74755"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Mid-1980s, Microsoft developed the </a:t>
            </a:r>
            <a:r>
              <a:rPr lang="en-US" smtClean="0">
                <a:solidFill>
                  <a:srgbClr val="0000FF"/>
                </a:solidFill>
                <a:latin typeface="Times New Roman" pitchFamily="18" charset="0"/>
              </a:rPr>
              <a:t>Windows operating system</a:t>
            </a:r>
            <a:r>
              <a:rPr lang="en-US" smtClean="0">
                <a:solidFill>
                  <a:srgbClr val="000000"/>
                </a:solidFill>
                <a:latin typeface="Times New Roman" pitchFamily="18" charset="0"/>
              </a:rPr>
              <a:t>, consisting of a graphical user interface built on top of DOS—an enormously popular personal-computer operating system of the time that users interacted with by </a:t>
            </a:r>
            <a:r>
              <a:rPr lang="en-US" i="1" smtClean="0">
                <a:solidFill>
                  <a:srgbClr val="000000"/>
                </a:solidFill>
                <a:latin typeface="Times New Roman" pitchFamily="18" charset="0"/>
              </a:rPr>
              <a:t>typing</a:t>
            </a:r>
            <a:r>
              <a:rPr lang="en-US" smtClean="0">
                <a:solidFill>
                  <a:srgbClr val="000000"/>
                </a:solidFill>
                <a:latin typeface="Times New Roman" pitchFamily="18" charset="0"/>
              </a:rPr>
              <a:t> commands. </a:t>
            </a:r>
          </a:p>
          <a:p>
            <a:pPr eaLnBrk="1" hangingPunct="1"/>
            <a:r>
              <a:rPr lang="en-US" smtClean="0">
                <a:solidFill>
                  <a:srgbClr val="000000"/>
                </a:solidFill>
                <a:latin typeface="Times New Roman" pitchFamily="18" charset="0"/>
              </a:rPr>
              <a:t>Windows borrowed from many concepts (such as icons, menus and windows) developed by Xerox PARC and popularized by early Apple Macintosh operating systems.  </a:t>
            </a:r>
          </a:p>
        </p:txBody>
      </p:sp>
      <p:sp>
        <p:nvSpPr>
          <p:cNvPr id="68612"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1.11.1  Windows—A Proprietary Operating </a:t>
            </a:r>
            <a:r>
              <a:rPr lang="en-US" dirty="0" smtClean="0">
                <a:solidFill>
                  <a:srgbClr val="00B050"/>
                </a:solidFill>
                <a:latin typeface="Arial"/>
              </a:rPr>
              <a:t>System (Cont.)</a:t>
            </a:r>
            <a:endParaRPr lang="en-US" dirty="0" smtClean="0">
              <a:solidFill>
                <a:srgbClr val="3380E6"/>
              </a:solidFill>
              <a:latin typeface="Arial"/>
            </a:endParaRPr>
          </a:p>
        </p:txBody>
      </p:sp>
      <p:sp>
        <p:nvSpPr>
          <p:cNvPr id="75779"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Windows 8 is Microsoft’s latest operating system—its features include enhancements to the user interface, faster startup times, further refinement of security features, touch-screen and multi-touch support, and more.  </a:t>
            </a:r>
          </a:p>
          <a:p>
            <a:pPr eaLnBrk="1" hangingPunct="1"/>
            <a:r>
              <a:rPr lang="en-US" smtClean="0">
                <a:solidFill>
                  <a:srgbClr val="000000"/>
                </a:solidFill>
                <a:latin typeface="Times New Roman" pitchFamily="18" charset="0"/>
              </a:rPr>
              <a:t>Windows is a </a:t>
            </a:r>
            <a:r>
              <a:rPr lang="en-US" i="1" smtClean="0">
                <a:solidFill>
                  <a:srgbClr val="000000"/>
                </a:solidFill>
                <a:latin typeface="Times New Roman" pitchFamily="18" charset="0"/>
              </a:rPr>
              <a:t>proprietary </a:t>
            </a:r>
            <a:r>
              <a:rPr lang="en-US" smtClean="0">
                <a:solidFill>
                  <a:srgbClr val="000000"/>
                </a:solidFill>
                <a:latin typeface="Times New Roman" pitchFamily="18" charset="0"/>
              </a:rPr>
              <a:t>operating system—it’s controlled by Microsoft exclusively. </a:t>
            </a:r>
          </a:p>
          <a:p>
            <a:pPr eaLnBrk="1" hangingPunct="1"/>
            <a:r>
              <a:rPr lang="en-US" smtClean="0">
                <a:solidFill>
                  <a:srgbClr val="000000"/>
                </a:solidFill>
                <a:latin typeface="Times New Roman" pitchFamily="18" charset="0"/>
              </a:rPr>
              <a:t>Windows is by far the world’s most widely used operating system.</a:t>
            </a:r>
          </a:p>
        </p:txBody>
      </p:sp>
      <p:sp>
        <p:nvSpPr>
          <p:cNvPr id="6963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1.11.2  Linux—An Open-Source Operating System</a:t>
            </a:r>
          </a:p>
        </p:txBody>
      </p:sp>
      <p:sp>
        <p:nvSpPr>
          <p:cNvPr id="76803" name="Text Placeholder 2"/>
          <p:cNvSpPr>
            <a:spLocks noGrp="1"/>
          </p:cNvSpPr>
          <p:nvPr>
            <p:ph type="body" idx="1"/>
          </p:nvPr>
        </p:nvSpPr>
        <p:spPr/>
        <p:txBody>
          <a:bodyPr/>
          <a:lstStyle/>
          <a:p>
            <a:pPr eaLnBrk="1" hangingPunct="1"/>
            <a:r>
              <a:rPr lang="en-US" smtClean="0">
                <a:solidFill>
                  <a:srgbClr val="0000FF"/>
                </a:solidFill>
                <a:latin typeface="Times New Roman" pitchFamily="18" charset="0"/>
              </a:rPr>
              <a:t>Open-source software</a:t>
            </a:r>
          </a:p>
          <a:p>
            <a:pPr lvl="1" eaLnBrk="1" hangingPunct="1"/>
            <a:r>
              <a:rPr lang="en-US" smtClean="0">
                <a:solidFill>
                  <a:srgbClr val="000000"/>
                </a:solidFill>
                <a:latin typeface="Times New Roman" pitchFamily="18" charset="0"/>
              </a:rPr>
              <a:t>A software development style that departs from the </a:t>
            </a:r>
            <a:r>
              <a:rPr lang="en-US" i="1" smtClean="0">
                <a:solidFill>
                  <a:srgbClr val="000000"/>
                </a:solidFill>
                <a:latin typeface="Times New Roman" pitchFamily="18" charset="0"/>
              </a:rPr>
              <a:t>proprietary </a:t>
            </a:r>
            <a:r>
              <a:rPr lang="en-US" smtClean="0">
                <a:solidFill>
                  <a:srgbClr val="000000"/>
                </a:solidFill>
                <a:latin typeface="Times New Roman" pitchFamily="18" charset="0"/>
              </a:rPr>
              <a:t>development that dominated software’s early years. </a:t>
            </a:r>
          </a:p>
          <a:p>
            <a:pPr lvl="1" eaLnBrk="1" hangingPunct="1"/>
            <a:r>
              <a:rPr lang="en-US" smtClean="0">
                <a:solidFill>
                  <a:srgbClr val="000000"/>
                </a:solidFill>
                <a:latin typeface="Times New Roman" pitchFamily="18" charset="0"/>
              </a:rPr>
              <a:t>Individuals and companies </a:t>
            </a:r>
            <a:r>
              <a:rPr lang="en-US" i="1" smtClean="0">
                <a:solidFill>
                  <a:srgbClr val="000000"/>
                </a:solidFill>
                <a:latin typeface="Times New Roman" pitchFamily="18" charset="0"/>
              </a:rPr>
              <a:t>contribute</a:t>
            </a:r>
            <a:r>
              <a:rPr lang="en-US" smtClean="0">
                <a:solidFill>
                  <a:srgbClr val="000000"/>
                </a:solidFill>
                <a:latin typeface="Times New Roman" pitchFamily="18" charset="0"/>
              </a:rPr>
              <a:t> their efforts in developing, maintaining and evolving software in exchange for the right to use that software for their own purposes, typically at </a:t>
            </a:r>
            <a:r>
              <a:rPr lang="en-US" i="1" smtClean="0">
                <a:solidFill>
                  <a:srgbClr val="000000"/>
                </a:solidFill>
                <a:latin typeface="Times New Roman" pitchFamily="18" charset="0"/>
              </a:rPr>
              <a:t>no charge</a:t>
            </a:r>
            <a:r>
              <a:rPr lang="en-US" smtClean="0">
                <a:solidFill>
                  <a:srgbClr val="000000"/>
                </a:solidFill>
                <a:latin typeface="Times New Roman" pitchFamily="18" charset="0"/>
              </a:rPr>
              <a:t>. </a:t>
            </a:r>
          </a:p>
        </p:txBody>
      </p:sp>
      <p:sp>
        <p:nvSpPr>
          <p:cNvPr id="70660"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1.11.2  Linux—An Open-Source Operating System (Cont.)</a:t>
            </a:r>
            <a:endParaRPr lang="en-US" dirty="0" smtClean="0">
              <a:solidFill>
                <a:srgbClr val="3380E6"/>
              </a:solidFill>
              <a:latin typeface="Arial"/>
            </a:endParaRPr>
          </a:p>
        </p:txBody>
      </p:sp>
      <p:sp>
        <p:nvSpPr>
          <p:cNvPr id="3" name="Text Placeholder 2"/>
          <p:cNvSpPr>
            <a:spLocks noGrp="1"/>
          </p:cNvSpPr>
          <p:nvPr>
            <p:ph type="body" idx="1"/>
          </p:nvPr>
        </p:nvSpPr>
        <p:spPr/>
        <p:txBody>
          <a:bodyPr>
            <a:normAutofit lnSpcReduction="10000"/>
          </a:bodyPr>
          <a:lstStyle/>
          <a:p>
            <a:pPr eaLnBrk="1" hangingPunct="1">
              <a:lnSpc>
                <a:spcPct val="90000"/>
              </a:lnSpc>
              <a:defRPr/>
            </a:pPr>
            <a:r>
              <a:rPr lang="en-US" dirty="0" smtClean="0">
                <a:solidFill>
                  <a:srgbClr val="000000"/>
                </a:solidFill>
                <a:latin typeface="Times New Roman" pitchFamily="18" charset="0"/>
              </a:rPr>
              <a:t>Some key organizations in the open-source community are </a:t>
            </a:r>
          </a:p>
          <a:p>
            <a:pPr lvl="1" eaLnBrk="1" hangingPunct="1">
              <a:lnSpc>
                <a:spcPct val="90000"/>
              </a:lnSpc>
              <a:defRPr/>
            </a:pPr>
            <a:r>
              <a:rPr lang="en-US" dirty="0" smtClean="0">
                <a:solidFill>
                  <a:srgbClr val="000000"/>
                </a:solidFill>
                <a:latin typeface="Times New Roman" pitchFamily="18" charset="0"/>
              </a:rPr>
              <a:t>Eclipse Foundation (the Eclipse Integrated Development Environment helps C++ programmers conveniently develop software)</a:t>
            </a:r>
          </a:p>
          <a:p>
            <a:pPr lvl="1" eaLnBrk="1" hangingPunct="1">
              <a:lnSpc>
                <a:spcPct val="90000"/>
              </a:lnSpc>
              <a:defRPr/>
            </a:pPr>
            <a:r>
              <a:rPr lang="en-US" dirty="0" smtClean="0">
                <a:solidFill>
                  <a:srgbClr val="000000"/>
                </a:solidFill>
                <a:latin typeface="Times New Roman" pitchFamily="18" charset="0"/>
              </a:rPr>
              <a:t>Mozilla Foundation (creators of the Firefox web browser)</a:t>
            </a:r>
          </a:p>
          <a:p>
            <a:pPr lvl="1" eaLnBrk="1" hangingPunct="1">
              <a:lnSpc>
                <a:spcPct val="90000"/>
              </a:lnSpc>
              <a:defRPr/>
            </a:pPr>
            <a:r>
              <a:rPr lang="en-US" dirty="0" smtClean="0">
                <a:solidFill>
                  <a:srgbClr val="000000"/>
                </a:solidFill>
                <a:latin typeface="Times New Roman" pitchFamily="18" charset="0"/>
              </a:rPr>
              <a:t>Apache Software Foundation (creators of the Apache web server used to develop web-based applications) </a:t>
            </a:r>
          </a:p>
          <a:p>
            <a:pPr lvl="1" eaLnBrk="1" hangingPunct="1">
              <a:lnSpc>
                <a:spcPct val="90000"/>
              </a:lnSpc>
              <a:defRPr/>
            </a:pPr>
            <a:r>
              <a:rPr lang="en-US" dirty="0" err="1" smtClean="0">
                <a:solidFill>
                  <a:srgbClr val="000000"/>
                </a:solidFill>
                <a:latin typeface="Times New Roman" pitchFamily="18" charset="0"/>
              </a:rPr>
              <a:t>SourceForge</a:t>
            </a:r>
            <a:r>
              <a:rPr lang="en-US" dirty="0" smtClean="0">
                <a:solidFill>
                  <a:srgbClr val="000000"/>
                </a:solidFill>
                <a:latin typeface="Times New Roman" pitchFamily="18" charset="0"/>
              </a:rPr>
              <a:t> (which provides the tools for managing open source projects—it has hundreds of thousands of them under development). </a:t>
            </a:r>
          </a:p>
          <a:p>
            <a:pPr eaLnBrk="1" hangingPunct="1">
              <a:lnSpc>
                <a:spcPct val="90000"/>
              </a:lnSpc>
              <a:defRPr/>
            </a:pPr>
            <a:r>
              <a:rPr lang="en-US" dirty="0" smtClean="0">
                <a:solidFill>
                  <a:srgbClr val="000000"/>
                </a:solidFill>
                <a:latin typeface="Times New Roman" pitchFamily="18" charset="0"/>
              </a:rPr>
              <a:t>Facebook, which was launched from a college dorm room and built with open-source software.</a:t>
            </a:r>
          </a:p>
        </p:txBody>
      </p:sp>
      <p:sp>
        <p:nvSpPr>
          <p:cNvPr id="71684"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1.11.2  Linux—An Open-Source Operating System (Cont.)</a:t>
            </a:r>
            <a:endParaRPr lang="en-US" dirty="0" smtClean="0">
              <a:solidFill>
                <a:srgbClr val="3380E6"/>
              </a:solidFill>
              <a:latin typeface="Arial"/>
            </a:endParaRPr>
          </a:p>
        </p:txBody>
      </p:sp>
      <p:sp>
        <p:nvSpPr>
          <p:cNvPr id="78851" name="Text Placeholder 2"/>
          <p:cNvSpPr>
            <a:spLocks noGrp="1"/>
          </p:cNvSpPr>
          <p:nvPr>
            <p:ph type="body" idx="1"/>
          </p:nvPr>
        </p:nvSpPr>
        <p:spPr/>
        <p:txBody>
          <a:bodyPr/>
          <a:lstStyle/>
          <a:p>
            <a:pPr eaLnBrk="1" hangingPunct="1"/>
            <a:r>
              <a:rPr lang="en-US" smtClean="0">
                <a:solidFill>
                  <a:srgbClr val="0000FF"/>
                </a:solidFill>
                <a:latin typeface="Times New Roman" pitchFamily="18" charset="0"/>
              </a:rPr>
              <a:t>Linux</a:t>
            </a:r>
          </a:p>
          <a:p>
            <a:pPr lvl="1" eaLnBrk="1" hangingPunct="1"/>
            <a:r>
              <a:rPr lang="en-US" smtClean="0">
                <a:solidFill>
                  <a:srgbClr val="000000"/>
                </a:solidFill>
                <a:latin typeface="Times New Roman" pitchFamily="18" charset="0"/>
              </a:rPr>
              <a:t>The most popular open-source operating system.</a:t>
            </a:r>
          </a:p>
          <a:p>
            <a:pPr lvl="1" eaLnBrk="1" hangingPunct="1"/>
            <a:r>
              <a:rPr lang="en-US" smtClean="0">
                <a:solidFill>
                  <a:srgbClr val="000000"/>
                </a:solidFill>
                <a:latin typeface="Times New Roman" pitchFamily="18" charset="0"/>
              </a:rPr>
              <a:t>Developed by volunteers</a:t>
            </a:r>
          </a:p>
          <a:p>
            <a:pPr lvl="1" eaLnBrk="1" hangingPunct="1"/>
            <a:r>
              <a:rPr lang="en-US" smtClean="0">
                <a:solidFill>
                  <a:srgbClr val="000000"/>
                </a:solidFill>
                <a:latin typeface="Times New Roman" pitchFamily="18" charset="0"/>
              </a:rPr>
              <a:t>Popular in servers, personal computers and embedded systems.</a:t>
            </a:r>
          </a:p>
          <a:p>
            <a:pPr lvl="1" eaLnBrk="1" hangingPunct="1"/>
            <a:r>
              <a:rPr lang="en-US" smtClean="0">
                <a:solidFill>
                  <a:srgbClr val="000000"/>
                </a:solidFill>
                <a:latin typeface="Times New Roman" pitchFamily="18" charset="0"/>
              </a:rPr>
              <a:t>Source code is available to the public for examination and modification</a:t>
            </a:r>
          </a:p>
          <a:p>
            <a:pPr lvl="1" eaLnBrk="1" hangingPunct="1"/>
            <a:r>
              <a:rPr lang="en-US" smtClean="0">
                <a:solidFill>
                  <a:srgbClr val="000000"/>
                </a:solidFill>
                <a:latin typeface="Times New Roman" pitchFamily="18" charset="0"/>
              </a:rPr>
              <a:t>Free to download and install.</a:t>
            </a:r>
          </a:p>
          <a:p>
            <a:pPr lvl="1" eaLnBrk="1" hangingPunct="1"/>
            <a:r>
              <a:rPr lang="en-US" smtClean="0">
                <a:solidFill>
                  <a:srgbClr val="000000"/>
                </a:solidFill>
                <a:latin typeface="Times New Roman" pitchFamily="18" charset="0"/>
              </a:rPr>
              <a:t>Ability to completely customize the operating system to meet specific needs. </a:t>
            </a:r>
          </a:p>
          <a:p>
            <a:pPr lvl="1" eaLnBrk="1" hangingPunct="1"/>
            <a:r>
              <a:rPr lang="en-US" smtClean="0">
                <a:solidFill>
                  <a:srgbClr val="000000"/>
                </a:solidFill>
                <a:latin typeface="Times New Roman" pitchFamily="18" charset="0"/>
              </a:rPr>
              <a:t>Linux has become extremely popular on servers and in embedded systems, such as Google’s Android-based smartphones.</a:t>
            </a:r>
          </a:p>
        </p:txBody>
      </p:sp>
      <p:sp>
        <p:nvSpPr>
          <p:cNvPr id="72708"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2800" dirty="0" smtClean="0">
                <a:solidFill>
                  <a:srgbClr val="00B050"/>
                </a:solidFill>
                <a:latin typeface="Arial"/>
              </a:rPr>
              <a:t>1.11.3</a:t>
            </a:r>
            <a:r>
              <a:rPr lang="en-US" sz="2800" dirty="0">
                <a:solidFill>
                  <a:srgbClr val="00B050"/>
                </a:solidFill>
                <a:latin typeface="Arial"/>
              </a:rPr>
              <a:t>  Apple’s OS X; Apple’s </a:t>
            </a:r>
            <a:r>
              <a:rPr lang="en-US" sz="2800" dirty="0" err="1">
                <a:solidFill>
                  <a:srgbClr val="00B050"/>
                </a:solidFill>
                <a:latin typeface="Arial"/>
              </a:rPr>
              <a:t>iOS</a:t>
            </a:r>
            <a:r>
              <a:rPr lang="en-US" sz="2800" dirty="0">
                <a:solidFill>
                  <a:srgbClr val="00B050"/>
                </a:solidFill>
                <a:latin typeface="Arial"/>
              </a:rPr>
              <a:t> for </a:t>
            </a:r>
            <a:r>
              <a:rPr lang="en-US" sz="2800" dirty="0" smtClean="0">
                <a:solidFill>
                  <a:srgbClr val="00B050"/>
                </a:solidFill>
                <a:latin typeface="Arial"/>
              </a:rPr>
              <a:t>iPhone</a:t>
            </a:r>
            <a:r>
              <a:rPr lang="en-US" sz="2800" baseline="30000" dirty="0">
                <a:solidFill>
                  <a:srgbClr val="00B050"/>
                </a:solidFill>
                <a:latin typeface="Arial"/>
              </a:rPr>
              <a:t> ®</a:t>
            </a:r>
            <a:r>
              <a:rPr lang="en-US" sz="2800" dirty="0" smtClean="0">
                <a:solidFill>
                  <a:srgbClr val="00B050"/>
                </a:solidFill>
                <a:latin typeface="Arial"/>
              </a:rPr>
              <a:t>, </a:t>
            </a:r>
            <a:r>
              <a:rPr lang="en-US" sz="2800" dirty="0" err="1">
                <a:solidFill>
                  <a:srgbClr val="00B050"/>
                </a:solidFill>
                <a:latin typeface="Arial"/>
              </a:rPr>
              <a:t>iPad</a:t>
            </a:r>
            <a:r>
              <a:rPr lang="en-US" sz="2800" baseline="30000" dirty="0">
                <a:solidFill>
                  <a:srgbClr val="00B050"/>
                </a:solidFill>
                <a:latin typeface="Arial"/>
              </a:rPr>
              <a:t>®</a:t>
            </a:r>
            <a:r>
              <a:rPr lang="en-US" sz="2800" dirty="0">
                <a:solidFill>
                  <a:srgbClr val="00B050"/>
                </a:solidFill>
                <a:latin typeface="Arial"/>
              </a:rPr>
              <a:t> and iPod </a:t>
            </a:r>
            <a:r>
              <a:rPr lang="en-US" sz="2800" dirty="0" smtClean="0">
                <a:solidFill>
                  <a:srgbClr val="00B050"/>
                </a:solidFill>
                <a:latin typeface="Arial"/>
              </a:rPr>
              <a:t>Touch</a:t>
            </a:r>
            <a:r>
              <a:rPr lang="en-US" sz="2800" baseline="30000" dirty="0">
                <a:solidFill>
                  <a:srgbClr val="00B050"/>
                </a:solidFill>
                <a:latin typeface="Arial"/>
              </a:rPr>
              <a:t> ®</a:t>
            </a:r>
            <a:r>
              <a:rPr lang="en-US" sz="2800" dirty="0" smtClean="0">
                <a:solidFill>
                  <a:srgbClr val="00B050"/>
                </a:solidFill>
                <a:latin typeface="Arial"/>
              </a:rPr>
              <a:t> </a:t>
            </a:r>
            <a:r>
              <a:rPr lang="en-US" sz="2800" dirty="0">
                <a:solidFill>
                  <a:srgbClr val="00B050"/>
                </a:solidFill>
                <a:latin typeface="Arial"/>
              </a:rPr>
              <a:t>Devices</a:t>
            </a:r>
            <a:endParaRPr lang="en-US" sz="2800" dirty="0" smtClean="0">
              <a:solidFill>
                <a:srgbClr val="3380E6"/>
              </a:solidFill>
              <a:latin typeface="Arial"/>
            </a:endParaRPr>
          </a:p>
        </p:txBody>
      </p:sp>
      <p:sp>
        <p:nvSpPr>
          <p:cNvPr id="79875"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In 1979, Steve Jobs and several Apple employees visited Xerox PARC (Palo Alto Research Center) to learn about Xerox’s desktop computer that featured a graphical user interface (GUI). </a:t>
            </a:r>
          </a:p>
          <a:p>
            <a:pPr eaLnBrk="1" hangingPunct="1"/>
            <a:r>
              <a:rPr lang="en-US" smtClean="0">
                <a:solidFill>
                  <a:srgbClr val="000000"/>
                </a:solidFill>
                <a:latin typeface="Times New Roman" pitchFamily="18" charset="0"/>
              </a:rPr>
              <a:t>That GUI served as the inspiration for the Apple Macintosh, launched with much fanfare in a memorable Super Bowl ad in 1984. </a:t>
            </a:r>
          </a:p>
        </p:txBody>
      </p:sp>
      <p:sp>
        <p:nvSpPr>
          <p:cNvPr id="72708"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1.3  Hardware and Software (Cont.)</a:t>
            </a:r>
          </a:p>
        </p:txBody>
      </p:sp>
      <p:sp>
        <p:nvSpPr>
          <p:cNvPr id="16387" name="Text Placeholder 2"/>
          <p:cNvSpPr>
            <a:spLocks noGrp="1"/>
          </p:cNvSpPr>
          <p:nvPr>
            <p:ph type="body" idx="1"/>
          </p:nvPr>
        </p:nvSpPr>
        <p:spPr/>
        <p:txBody>
          <a:bodyPr/>
          <a:lstStyle/>
          <a:p>
            <a:pPr eaLnBrk="1" hangingPunct="1">
              <a:lnSpc>
                <a:spcPct val="90000"/>
              </a:lnSpc>
            </a:pPr>
            <a:r>
              <a:rPr lang="en-US" sz="2500" smtClean="0">
                <a:solidFill>
                  <a:srgbClr val="000000"/>
                </a:solidFill>
                <a:latin typeface="Times New Roman" pitchFamily="18" charset="0"/>
              </a:rPr>
              <a:t>The programs that run on a computer are referred to as </a:t>
            </a:r>
            <a:r>
              <a:rPr lang="en-US" sz="2500" smtClean="0">
                <a:solidFill>
                  <a:srgbClr val="0000FF"/>
                </a:solidFill>
                <a:latin typeface="Times New Roman" pitchFamily="18" charset="0"/>
              </a:rPr>
              <a:t>software</a:t>
            </a:r>
            <a:r>
              <a:rPr lang="en-US" sz="2500" i="1" smtClean="0">
                <a:solidFill>
                  <a:srgbClr val="000000"/>
                </a:solidFill>
                <a:latin typeface="Times New Roman" pitchFamily="18" charset="0"/>
              </a:rPr>
              <a:t>. </a:t>
            </a:r>
          </a:p>
          <a:p>
            <a:pPr eaLnBrk="1" hangingPunct="1">
              <a:lnSpc>
                <a:spcPct val="90000"/>
              </a:lnSpc>
            </a:pPr>
            <a:r>
              <a:rPr lang="en-US" sz="2500" smtClean="0">
                <a:solidFill>
                  <a:srgbClr val="000000"/>
                </a:solidFill>
                <a:latin typeface="Times New Roman" pitchFamily="18" charset="0"/>
              </a:rPr>
              <a:t>You’ll learn a key programming methodology that’s enhancing programmer productivity, thereby reducing software-development costs—</a:t>
            </a:r>
            <a:r>
              <a:rPr lang="en-US" sz="2500" i="1" smtClean="0">
                <a:solidFill>
                  <a:srgbClr val="000000"/>
                </a:solidFill>
                <a:latin typeface="Times New Roman" pitchFamily="18" charset="0"/>
              </a:rPr>
              <a:t>object-oriented programming. </a:t>
            </a:r>
          </a:p>
          <a:p>
            <a:pPr eaLnBrk="1" hangingPunct="1">
              <a:lnSpc>
                <a:spcPct val="90000"/>
              </a:lnSpc>
            </a:pPr>
            <a:r>
              <a:rPr lang="en-US" sz="2500" smtClean="0">
                <a:solidFill>
                  <a:srgbClr val="000000"/>
                </a:solidFill>
                <a:latin typeface="Times New Roman" pitchFamily="18" charset="0"/>
              </a:rPr>
              <a:t>A computer consists of various devices referred to as </a:t>
            </a:r>
            <a:r>
              <a:rPr lang="en-US" sz="2500" smtClean="0">
                <a:solidFill>
                  <a:srgbClr val="0000FF"/>
                </a:solidFill>
                <a:latin typeface="Times New Roman" pitchFamily="18" charset="0"/>
              </a:rPr>
              <a:t>hardware</a:t>
            </a:r>
          </a:p>
          <a:p>
            <a:pPr lvl="1" eaLnBrk="1" hangingPunct="1">
              <a:lnSpc>
                <a:spcPct val="90000"/>
              </a:lnSpc>
            </a:pPr>
            <a:r>
              <a:rPr lang="en-US" sz="2100" smtClean="0">
                <a:solidFill>
                  <a:srgbClr val="000000"/>
                </a:solidFill>
                <a:latin typeface="Times New Roman" pitchFamily="18" charset="0"/>
              </a:rPr>
              <a:t> (e.g., the keyboard, screen, mouse, hard disks, memory, DVD drives and processing units)</a:t>
            </a:r>
            <a:r>
              <a:rPr lang="en-US" sz="2100" i="1" smtClean="0">
                <a:solidFill>
                  <a:srgbClr val="000000"/>
                </a:solidFill>
                <a:latin typeface="Times New Roman" pitchFamily="18" charset="0"/>
              </a:rPr>
              <a:t>. </a:t>
            </a:r>
          </a:p>
          <a:p>
            <a:pPr eaLnBrk="1" hangingPunct="1">
              <a:lnSpc>
                <a:spcPct val="90000"/>
              </a:lnSpc>
            </a:pPr>
            <a:r>
              <a:rPr lang="en-US" sz="2500" smtClean="0">
                <a:solidFill>
                  <a:srgbClr val="000000"/>
                </a:solidFill>
                <a:latin typeface="Times New Roman" pitchFamily="18" charset="0"/>
              </a:rPr>
              <a:t>Computing costs are </a:t>
            </a:r>
            <a:r>
              <a:rPr lang="en-US" sz="2500" i="1" smtClean="0">
                <a:solidFill>
                  <a:srgbClr val="000000"/>
                </a:solidFill>
                <a:latin typeface="Times New Roman" pitchFamily="18" charset="0"/>
              </a:rPr>
              <a:t>dropping dramatically</a:t>
            </a:r>
            <a:r>
              <a:rPr lang="en-US" sz="2500" smtClean="0">
                <a:solidFill>
                  <a:srgbClr val="000000"/>
                </a:solidFill>
                <a:latin typeface="Times New Roman" pitchFamily="18" charset="0"/>
              </a:rPr>
              <a:t>, owing to rapid developments in hardware and software technologies. </a:t>
            </a:r>
          </a:p>
        </p:txBody>
      </p:sp>
      <p:sp>
        <p:nvSpPr>
          <p:cNvPr id="2867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2800" dirty="0" smtClean="0">
                <a:solidFill>
                  <a:srgbClr val="00B050"/>
                </a:solidFill>
                <a:latin typeface="Arial"/>
              </a:rPr>
              <a:t>1.11.3</a:t>
            </a:r>
            <a:r>
              <a:rPr lang="en-US" sz="2800" dirty="0">
                <a:solidFill>
                  <a:srgbClr val="00B050"/>
                </a:solidFill>
                <a:latin typeface="Arial"/>
              </a:rPr>
              <a:t>  Apple’s OS X; Apple’s </a:t>
            </a:r>
            <a:r>
              <a:rPr lang="en-US" sz="2800" dirty="0" err="1">
                <a:solidFill>
                  <a:srgbClr val="00B050"/>
                </a:solidFill>
                <a:latin typeface="Arial"/>
              </a:rPr>
              <a:t>iOS</a:t>
            </a:r>
            <a:r>
              <a:rPr lang="en-US" sz="2800" dirty="0">
                <a:solidFill>
                  <a:srgbClr val="00B050"/>
                </a:solidFill>
                <a:latin typeface="Arial"/>
              </a:rPr>
              <a:t> for </a:t>
            </a:r>
            <a:r>
              <a:rPr lang="en-US" sz="2800" dirty="0" smtClean="0">
                <a:solidFill>
                  <a:srgbClr val="00B050"/>
                </a:solidFill>
                <a:latin typeface="Arial"/>
              </a:rPr>
              <a:t>iPhone</a:t>
            </a:r>
            <a:r>
              <a:rPr lang="en-US" sz="2800" baseline="30000" dirty="0">
                <a:solidFill>
                  <a:srgbClr val="00B050"/>
                </a:solidFill>
                <a:latin typeface="Arial"/>
              </a:rPr>
              <a:t> ®</a:t>
            </a:r>
            <a:r>
              <a:rPr lang="en-US" sz="2800" dirty="0" smtClean="0">
                <a:solidFill>
                  <a:srgbClr val="00B050"/>
                </a:solidFill>
                <a:latin typeface="Arial"/>
              </a:rPr>
              <a:t>, </a:t>
            </a:r>
            <a:r>
              <a:rPr lang="en-US" sz="2800" dirty="0" err="1">
                <a:solidFill>
                  <a:srgbClr val="00B050"/>
                </a:solidFill>
                <a:latin typeface="Arial"/>
              </a:rPr>
              <a:t>iPad</a:t>
            </a:r>
            <a:r>
              <a:rPr lang="en-US" sz="2800" baseline="30000" dirty="0">
                <a:solidFill>
                  <a:srgbClr val="00B050"/>
                </a:solidFill>
                <a:latin typeface="Arial"/>
              </a:rPr>
              <a:t>®</a:t>
            </a:r>
            <a:r>
              <a:rPr lang="en-US" sz="2800" dirty="0">
                <a:solidFill>
                  <a:srgbClr val="00B050"/>
                </a:solidFill>
                <a:latin typeface="Arial"/>
              </a:rPr>
              <a:t> and iPod </a:t>
            </a:r>
            <a:r>
              <a:rPr lang="en-US" sz="2800" dirty="0" smtClean="0">
                <a:solidFill>
                  <a:srgbClr val="00B050"/>
                </a:solidFill>
                <a:latin typeface="Arial"/>
              </a:rPr>
              <a:t>Touch</a:t>
            </a:r>
            <a:r>
              <a:rPr lang="en-US" sz="2800" baseline="30000" dirty="0">
                <a:solidFill>
                  <a:srgbClr val="00B050"/>
                </a:solidFill>
                <a:latin typeface="Arial"/>
              </a:rPr>
              <a:t> ®</a:t>
            </a:r>
            <a:r>
              <a:rPr lang="en-US" sz="2800" dirty="0" smtClean="0">
                <a:solidFill>
                  <a:srgbClr val="00B050"/>
                </a:solidFill>
                <a:latin typeface="Arial"/>
              </a:rPr>
              <a:t> Devices (Cont.)</a:t>
            </a:r>
            <a:endParaRPr lang="en-US" sz="2800" dirty="0" smtClean="0">
              <a:solidFill>
                <a:srgbClr val="3380E6"/>
              </a:solidFill>
              <a:latin typeface="Arial"/>
            </a:endParaRPr>
          </a:p>
        </p:txBody>
      </p:sp>
      <p:sp>
        <p:nvSpPr>
          <p:cNvPr id="80899"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Objective-C Programming Language</a:t>
            </a:r>
          </a:p>
          <a:p>
            <a:pPr lvl="1" eaLnBrk="1" hangingPunct="1"/>
            <a:r>
              <a:rPr lang="en-US" smtClean="0">
                <a:solidFill>
                  <a:srgbClr val="000000"/>
                </a:solidFill>
                <a:latin typeface="Times New Roman" pitchFamily="18" charset="0"/>
              </a:rPr>
              <a:t>Created by Brad Cox and Tom Love at Stepstone in the early 1980s, added capabilities for object-oriented programming (OOP) to the C programming language. </a:t>
            </a:r>
          </a:p>
          <a:p>
            <a:pPr lvl="1" eaLnBrk="1" hangingPunct="1"/>
            <a:r>
              <a:rPr lang="en-US" smtClean="0">
                <a:solidFill>
                  <a:srgbClr val="000000"/>
                </a:solidFill>
                <a:latin typeface="Times New Roman" pitchFamily="18" charset="0"/>
              </a:rPr>
              <a:t>Steve Jobs left Apple in 1985 and founded NeXT Inc. </a:t>
            </a:r>
          </a:p>
          <a:p>
            <a:pPr lvl="1" eaLnBrk="1" hangingPunct="1"/>
            <a:r>
              <a:rPr lang="en-US" smtClean="0">
                <a:solidFill>
                  <a:srgbClr val="000000"/>
                </a:solidFill>
                <a:latin typeface="Times New Roman" pitchFamily="18" charset="0"/>
              </a:rPr>
              <a:t>In 1988, NeXT licensed Objective-C from StepStone and developed an Objective-C compiler and libraries which were used as the platform for the NeXTSTEP operating system’s user interface and Interface Builder—used to construct graphical user interfaces. </a:t>
            </a:r>
          </a:p>
          <a:p>
            <a:pPr lvl="1" eaLnBrk="1" hangingPunct="1"/>
            <a:endParaRPr lang="en-US" smtClean="0">
              <a:solidFill>
                <a:srgbClr val="000000"/>
              </a:solidFill>
              <a:latin typeface="Times New Roman" pitchFamily="18" charset="0"/>
            </a:endParaRPr>
          </a:p>
        </p:txBody>
      </p:sp>
      <p:sp>
        <p:nvSpPr>
          <p:cNvPr id="72708"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2800" dirty="0" smtClean="0">
                <a:solidFill>
                  <a:srgbClr val="00B050"/>
                </a:solidFill>
                <a:latin typeface="Arial"/>
              </a:rPr>
              <a:t>1.11.3</a:t>
            </a:r>
            <a:r>
              <a:rPr lang="en-US" sz="2800" dirty="0">
                <a:solidFill>
                  <a:srgbClr val="00B050"/>
                </a:solidFill>
                <a:latin typeface="Arial"/>
              </a:rPr>
              <a:t>  Apple’s OS X; Apple’s </a:t>
            </a:r>
            <a:r>
              <a:rPr lang="en-US" sz="2800" dirty="0" err="1">
                <a:solidFill>
                  <a:srgbClr val="00B050"/>
                </a:solidFill>
                <a:latin typeface="Arial"/>
              </a:rPr>
              <a:t>iOS</a:t>
            </a:r>
            <a:r>
              <a:rPr lang="en-US" sz="2800" dirty="0">
                <a:solidFill>
                  <a:srgbClr val="00B050"/>
                </a:solidFill>
                <a:latin typeface="Arial"/>
              </a:rPr>
              <a:t> for </a:t>
            </a:r>
            <a:r>
              <a:rPr lang="en-US" sz="2800" dirty="0" smtClean="0">
                <a:solidFill>
                  <a:srgbClr val="00B050"/>
                </a:solidFill>
                <a:latin typeface="Arial"/>
              </a:rPr>
              <a:t>iPhone</a:t>
            </a:r>
            <a:r>
              <a:rPr lang="en-US" sz="2800" baseline="30000" dirty="0">
                <a:solidFill>
                  <a:srgbClr val="00B050"/>
                </a:solidFill>
                <a:latin typeface="Arial"/>
              </a:rPr>
              <a:t> ®</a:t>
            </a:r>
            <a:r>
              <a:rPr lang="en-US" sz="2800" dirty="0" smtClean="0">
                <a:solidFill>
                  <a:srgbClr val="00B050"/>
                </a:solidFill>
                <a:latin typeface="Arial"/>
              </a:rPr>
              <a:t>, </a:t>
            </a:r>
            <a:r>
              <a:rPr lang="en-US" sz="2800" dirty="0" err="1">
                <a:solidFill>
                  <a:srgbClr val="00B050"/>
                </a:solidFill>
                <a:latin typeface="Arial"/>
              </a:rPr>
              <a:t>iPad</a:t>
            </a:r>
            <a:r>
              <a:rPr lang="en-US" sz="2800" baseline="30000" dirty="0">
                <a:solidFill>
                  <a:srgbClr val="00B050"/>
                </a:solidFill>
                <a:latin typeface="Arial"/>
              </a:rPr>
              <a:t>®</a:t>
            </a:r>
            <a:r>
              <a:rPr lang="en-US" sz="2800" dirty="0">
                <a:solidFill>
                  <a:srgbClr val="00B050"/>
                </a:solidFill>
                <a:latin typeface="Arial"/>
              </a:rPr>
              <a:t> and iPod </a:t>
            </a:r>
            <a:r>
              <a:rPr lang="en-US" sz="2800" dirty="0" smtClean="0">
                <a:solidFill>
                  <a:srgbClr val="00B050"/>
                </a:solidFill>
                <a:latin typeface="Arial"/>
              </a:rPr>
              <a:t>Touch</a:t>
            </a:r>
            <a:r>
              <a:rPr lang="en-US" sz="2800" baseline="30000" dirty="0">
                <a:solidFill>
                  <a:srgbClr val="00B050"/>
                </a:solidFill>
                <a:latin typeface="Arial"/>
              </a:rPr>
              <a:t> ®</a:t>
            </a:r>
            <a:r>
              <a:rPr lang="en-US" sz="2800" dirty="0" smtClean="0">
                <a:solidFill>
                  <a:srgbClr val="00B050"/>
                </a:solidFill>
                <a:latin typeface="Arial"/>
              </a:rPr>
              <a:t> Devices (Cont.)</a:t>
            </a:r>
            <a:endParaRPr lang="en-US" sz="2800" dirty="0" smtClean="0">
              <a:solidFill>
                <a:srgbClr val="3380E6"/>
              </a:solidFill>
              <a:latin typeface="Arial"/>
            </a:endParaRPr>
          </a:p>
        </p:txBody>
      </p:sp>
      <p:sp>
        <p:nvSpPr>
          <p:cNvPr id="81923" name="Text Placeholder 2"/>
          <p:cNvSpPr>
            <a:spLocks noGrp="1"/>
          </p:cNvSpPr>
          <p:nvPr>
            <p:ph type="body" idx="1"/>
          </p:nvPr>
        </p:nvSpPr>
        <p:spPr/>
        <p:txBody>
          <a:bodyPr/>
          <a:lstStyle/>
          <a:p>
            <a:pPr lvl="1" eaLnBrk="1" hangingPunct="1"/>
            <a:r>
              <a:rPr lang="en-US" smtClean="0">
                <a:solidFill>
                  <a:srgbClr val="000000"/>
                </a:solidFill>
                <a:latin typeface="Times New Roman" pitchFamily="18" charset="0"/>
              </a:rPr>
              <a:t>Jobs returned to Apple in 1996 when Apple bought NeXT. </a:t>
            </a:r>
          </a:p>
          <a:p>
            <a:pPr lvl="1" eaLnBrk="1" hangingPunct="1"/>
            <a:r>
              <a:rPr lang="en-US" smtClean="0">
                <a:solidFill>
                  <a:srgbClr val="000000"/>
                </a:solidFill>
                <a:latin typeface="Times New Roman" pitchFamily="18" charset="0"/>
              </a:rPr>
              <a:t>Apple’s OS X operating system is a descendant of NeXTSTEP. </a:t>
            </a:r>
          </a:p>
          <a:p>
            <a:pPr lvl="1" eaLnBrk="1" hangingPunct="1"/>
            <a:r>
              <a:rPr lang="en-US" smtClean="0">
                <a:solidFill>
                  <a:srgbClr val="000000"/>
                </a:solidFill>
                <a:latin typeface="Times New Roman" pitchFamily="18" charset="0"/>
              </a:rPr>
              <a:t>Apple’s proprietary operating system, iOS, is derived from Apple’s OS X and is used in the iPhone, iPad and iPod Touch devices. </a:t>
            </a:r>
          </a:p>
        </p:txBody>
      </p:sp>
      <p:sp>
        <p:nvSpPr>
          <p:cNvPr id="72708"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1.11.4  Google’s Android</a:t>
            </a:r>
          </a:p>
        </p:txBody>
      </p:sp>
      <p:sp>
        <p:nvSpPr>
          <p:cNvPr id="74755" name="Text Placeholder 2"/>
          <p:cNvSpPr>
            <a:spLocks noGrp="1"/>
          </p:cNvSpPr>
          <p:nvPr>
            <p:ph type="body" idx="1"/>
          </p:nvPr>
        </p:nvSpPr>
        <p:spPr/>
        <p:txBody>
          <a:bodyPr/>
          <a:lstStyle/>
          <a:p>
            <a:pPr eaLnBrk="1" hangingPunct="1">
              <a:defRPr/>
            </a:pPr>
            <a:r>
              <a:rPr lang="en-US" dirty="0" smtClean="0">
                <a:solidFill>
                  <a:srgbClr val="0000FF"/>
                </a:solidFill>
                <a:latin typeface="Times New Roman" pitchFamily="18" charset="0"/>
              </a:rPr>
              <a:t>Android</a:t>
            </a:r>
          </a:p>
          <a:p>
            <a:pPr lvl="1" eaLnBrk="1" hangingPunct="1">
              <a:defRPr/>
            </a:pPr>
            <a:r>
              <a:rPr lang="en-US" dirty="0" smtClean="0">
                <a:solidFill>
                  <a:srgbClr val="000000"/>
                </a:solidFill>
                <a:latin typeface="Times New Roman" pitchFamily="18" charset="0"/>
              </a:rPr>
              <a:t>Fastest growing mobile and smartphone operating system</a:t>
            </a:r>
          </a:p>
          <a:p>
            <a:pPr lvl="1" eaLnBrk="1" hangingPunct="1">
              <a:defRPr/>
            </a:pPr>
            <a:r>
              <a:rPr lang="en-US" dirty="0" smtClean="0">
                <a:solidFill>
                  <a:srgbClr val="000000"/>
                </a:solidFill>
                <a:latin typeface="Times New Roman" pitchFamily="18" charset="0"/>
              </a:rPr>
              <a:t>Based on the Linux kernel and Java.</a:t>
            </a:r>
          </a:p>
          <a:p>
            <a:pPr lvl="1" eaLnBrk="1" hangingPunct="1">
              <a:defRPr/>
            </a:pPr>
            <a:r>
              <a:rPr lang="en-US" dirty="0" smtClean="0">
                <a:solidFill>
                  <a:srgbClr val="000000"/>
                </a:solidFill>
                <a:latin typeface="Times New Roman" pitchFamily="18" charset="0"/>
              </a:rPr>
              <a:t>Open source and free. </a:t>
            </a:r>
          </a:p>
          <a:p>
            <a:pPr lvl="1" eaLnBrk="1" hangingPunct="1">
              <a:defRPr/>
            </a:pPr>
            <a:r>
              <a:rPr lang="en-US" dirty="0" smtClean="0">
                <a:solidFill>
                  <a:srgbClr val="000000"/>
                </a:solidFill>
                <a:latin typeface="Times New Roman" pitchFamily="18" charset="0"/>
              </a:rPr>
              <a:t>Developed by Android, Inc., which was acquired by Google in 2005.</a:t>
            </a:r>
          </a:p>
          <a:p>
            <a:pPr lvl="1" eaLnBrk="1" hangingPunct="1">
              <a:defRPr/>
            </a:pPr>
            <a:r>
              <a:rPr lang="en-US" dirty="0" smtClean="0">
                <a:solidFill>
                  <a:srgbClr val="000000"/>
                </a:solidFill>
                <a:latin typeface="Times New Roman" pitchFamily="18" charset="0"/>
              </a:rPr>
              <a:t>As of June 2012, more than 900,000 Android devices were being activated each day. </a:t>
            </a:r>
            <a:br>
              <a:rPr lang="en-US" dirty="0" smtClean="0">
                <a:solidFill>
                  <a:srgbClr val="000000"/>
                </a:solidFill>
                <a:latin typeface="Times New Roman" pitchFamily="18" charset="0"/>
              </a:rPr>
            </a:br>
            <a:r>
              <a:rPr lang="en-US" dirty="0" smtClean="0">
                <a:solidFill>
                  <a:srgbClr val="000000"/>
                </a:solidFill>
                <a:latin typeface="Times New Roman" pitchFamily="18" charset="0"/>
              </a:rPr>
              <a:t>(</a:t>
            </a:r>
            <a:r>
              <a:rPr lang="en-US" sz="1800" dirty="0" smtClean="0">
                <a:solidFill>
                  <a:srgbClr val="000000"/>
                </a:solidFill>
                <a:latin typeface="+mj-lt"/>
              </a:rPr>
              <a:t>mashable.com/2012/06/11/900000-android-devices/</a:t>
            </a:r>
            <a:r>
              <a:rPr lang="en-US" dirty="0" smtClean="0">
                <a:solidFill>
                  <a:srgbClr val="000000"/>
                </a:solidFill>
                <a:latin typeface="Times New Roman" pitchFamily="18" charset="0"/>
              </a:rPr>
              <a:t>)</a:t>
            </a:r>
          </a:p>
          <a:p>
            <a:pPr lvl="1" eaLnBrk="1" hangingPunct="1">
              <a:defRPr/>
            </a:pPr>
            <a:r>
              <a:rPr lang="en-US" dirty="0" smtClean="0">
                <a:solidFill>
                  <a:srgbClr val="000000"/>
                </a:solidFill>
                <a:latin typeface="Times New Roman" pitchFamily="18" charset="0"/>
              </a:rPr>
              <a:t>Android smartphones are now outselling iPhones.</a:t>
            </a:r>
          </a:p>
        </p:txBody>
      </p:sp>
      <p:sp>
        <p:nvSpPr>
          <p:cNvPr id="7475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a:t>
            </a:r>
          </a:p>
        </p:txBody>
      </p:sp>
      <p:sp>
        <p:nvSpPr>
          <p:cNvPr id="83971" name="Text Placeholder 2"/>
          <p:cNvSpPr>
            <a:spLocks noGrp="1"/>
          </p:cNvSpPr>
          <p:nvPr>
            <p:ph type="body" idx="1"/>
          </p:nvPr>
        </p:nvSpPr>
        <p:spPr/>
        <p:txBody>
          <a:bodyPr/>
          <a:lstStyle/>
          <a:p>
            <a:pPr eaLnBrk="1" hangingPunct="1">
              <a:lnSpc>
                <a:spcPct val="80000"/>
              </a:lnSpc>
            </a:pPr>
            <a:r>
              <a:rPr lang="en-US" sz="2500" smtClean="0">
                <a:solidFill>
                  <a:srgbClr val="000000"/>
                </a:solidFill>
                <a:latin typeface="Times New Roman" pitchFamily="18" charset="0"/>
              </a:rPr>
              <a:t>The Internet—a global network of computers—was made possible by the </a:t>
            </a:r>
            <a:r>
              <a:rPr lang="en-US" sz="2500" i="1" smtClean="0">
                <a:solidFill>
                  <a:srgbClr val="000000"/>
                </a:solidFill>
                <a:latin typeface="Times New Roman" pitchFamily="18" charset="0"/>
              </a:rPr>
              <a:t>convergence of computing and communications technologies</a:t>
            </a:r>
            <a:r>
              <a:rPr lang="en-US" sz="2500" smtClean="0">
                <a:solidFill>
                  <a:srgbClr val="000000"/>
                </a:solidFill>
                <a:latin typeface="Times New Roman" pitchFamily="18" charset="0"/>
              </a:rPr>
              <a:t>. </a:t>
            </a:r>
          </a:p>
          <a:p>
            <a:pPr eaLnBrk="1" hangingPunct="1">
              <a:lnSpc>
                <a:spcPct val="80000"/>
              </a:lnSpc>
            </a:pPr>
            <a:r>
              <a:rPr lang="en-US" sz="2500" smtClean="0">
                <a:solidFill>
                  <a:srgbClr val="000000"/>
                </a:solidFill>
                <a:latin typeface="Times New Roman" pitchFamily="18" charset="0"/>
              </a:rPr>
              <a:t>In the late 1960s, ARPA (the Advanced Research Projects Agency) rolled out blueprints for networking the main computer systems of about a dozen ARPA-funded universities and research institutions. </a:t>
            </a:r>
          </a:p>
          <a:p>
            <a:pPr eaLnBrk="1" hangingPunct="1">
              <a:lnSpc>
                <a:spcPct val="80000"/>
              </a:lnSpc>
            </a:pPr>
            <a:r>
              <a:rPr lang="en-US" sz="2500" smtClean="0">
                <a:solidFill>
                  <a:srgbClr val="000000"/>
                </a:solidFill>
                <a:latin typeface="Times New Roman" pitchFamily="18" charset="0"/>
              </a:rPr>
              <a:t>ARPA proceeded to implement the </a:t>
            </a:r>
            <a:r>
              <a:rPr lang="en-US" sz="2500" smtClean="0">
                <a:solidFill>
                  <a:srgbClr val="0000FF"/>
                </a:solidFill>
                <a:latin typeface="Times New Roman" pitchFamily="18" charset="0"/>
              </a:rPr>
              <a:t>ARPANET</a:t>
            </a:r>
            <a:r>
              <a:rPr lang="en-US" sz="2500" smtClean="0">
                <a:solidFill>
                  <a:srgbClr val="000000"/>
                </a:solidFill>
                <a:latin typeface="Times New Roman" pitchFamily="18" charset="0"/>
              </a:rPr>
              <a:t>, which eventually evolved into today’s </a:t>
            </a:r>
            <a:r>
              <a:rPr lang="en-US" sz="2500" smtClean="0">
                <a:solidFill>
                  <a:srgbClr val="0000FF"/>
                </a:solidFill>
                <a:latin typeface="Times New Roman" pitchFamily="18" charset="0"/>
              </a:rPr>
              <a:t>Internet</a:t>
            </a:r>
            <a:r>
              <a:rPr lang="en-US" sz="2500" smtClean="0">
                <a:solidFill>
                  <a:srgbClr val="000000"/>
                </a:solidFill>
                <a:latin typeface="Times New Roman" pitchFamily="18" charset="0"/>
              </a:rPr>
              <a:t>. </a:t>
            </a:r>
          </a:p>
          <a:p>
            <a:pPr eaLnBrk="1" hangingPunct="1">
              <a:lnSpc>
                <a:spcPct val="80000"/>
              </a:lnSpc>
            </a:pPr>
            <a:r>
              <a:rPr lang="en-US" sz="2500" smtClean="0">
                <a:solidFill>
                  <a:srgbClr val="000000"/>
                </a:solidFill>
                <a:latin typeface="Times New Roman" pitchFamily="18" charset="0"/>
              </a:rPr>
              <a:t>It rapidly became clear that communicating quickly and easily via electronic mail was the key early benefit of the ARPANET. </a:t>
            </a:r>
          </a:p>
        </p:txBody>
      </p:sp>
      <p:sp>
        <p:nvSpPr>
          <p:cNvPr id="13107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 (Cont.)</a:t>
            </a:r>
          </a:p>
        </p:txBody>
      </p:sp>
      <p:sp>
        <p:nvSpPr>
          <p:cNvPr id="3" name="Text Placeholder 2"/>
          <p:cNvSpPr>
            <a:spLocks noGrp="1"/>
          </p:cNvSpPr>
          <p:nvPr>
            <p:ph type="body" idx="1"/>
          </p:nvPr>
        </p:nvSpPr>
        <p:spPr/>
        <p:txBody>
          <a:bodyPr>
            <a:normAutofit/>
          </a:bodyPr>
          <a:lstStyle/>
          <a:p>
            <a:pPr marL="109537" indent="0" eaLnBrk="1" hangingPunct="1">
              <a:lnSpc>
                <a:spcPct val="80000"/>
              </a:lnSpc>
              <a:buFont typeface="Wingdings 3" pitchFamily="18" charset="2"/>
              <a:buNone/>
              <a:defRPr/>
            </a:pPr>
            <a:r>
              <a:rPr lang="en-US" sz="2500" b="1" i="1" dirty="0" smtClean="0">
                <a:solidFill>
                  <a:srgbClr val="000000"/>
                </a:solidFill>
                <a:latin typeface="Times New Roman" pitchFamily="18" charset="0"/>
              </a:rPr>
              <a:t>Packet Switching</a:t>
            </a:r>
          </a:p>
          <a:p>
            <a:pPr eaLnBrk="1" hangingPunct="1">
              <a:lnSpc>
                <a:spcPct val="80000"/>
              </a:lnSpc>
              <a:defRPr/>
            </a:pPr>
            <a:r>
              <a:rPr lang="en-US" sz="2500" dirty="0" smtClean="0">
                <a:solidFill>
                  <a:srgbClr val="000000"/>
                </a:solidFill>
                <a:latin typeface="Times New Roman" pitchFamily="18" charset="0"/>
              </a:rPr>
              <a:t>A primary goal for ARPANET was to allow </a:t>
            </a:r>
            <a:r>
              <a:rPr lang="en-US" sz="2500" i="1" dirty="0" smtClean="0">
                <a:solidFill>
                  <a:srgbClr val="000000"/>
                </a:solidFill>
                <a:latin typeface="Times New Roman" pitchFamily="18" charset="0"/>
              </a:rPr>
              <a:t>multiple</a:t>
            </a:r>
            <a:r>
              <a:rPr lang="en-US" sz="2500" dirty="0" smtClean="0">
                <a:solidFill>
                  <a:srgbClr val="000000"/>
                </a:solidFill>
                <a:latin typeface="Times New Roman" pitchFamily="18" charset="0"/>
              </a:rPr>
              <a:t> users to send and receive information simultaneously over the same communications paths (e.g., phone lines). </a:t>
            </a:r>
          </a:p>
          <a:p>
            <a:pPr eaLnBrk="1" hangingPunct="1">
              <a:lnSpc>
                <a:spcPct val="80000"/>
              </a:lnSpc>
              <a:defRPr/>
            </a:pPr>
            <a:r>
              <a:rPr lang="en-US" sz="2500" dirty="0" smtClean="0">
                <a:solidFill>
                  <a:srgbClr val="0000FF"/>
                </a:solidFill>
                <a:latin typeface="Times New Roman" pitchFamily="18" charset="0"/>
              </a:rPr>
              <a:t>Packet switching </a:t>
            </a:r>
          </a:p>
          <a:p>
            <a:pPr lvl="1" eaLnBrk="1" hangingPunct="1">
              <a:lnSpc>
                <a:spcPct val="80000"/>
              </a:lnSpc>
              <a:defRPr/>
            </a:pPr>
            <a:r>
              <a:rPr lang="en-US" sz="2100" dirty="0" smtClean="0">
                <a:solidFill>
                  <a:srgbClr val="000000"/>
                </a:solidFill>
                <a:latin typeface="Times New Roman" pitchFamily="18" charset="0"/>
              </a:rPr>
              <a:t>A technique in which digital data was sent in small bundles called </a:t>
            </a:r>
            <a:r>
              <a:rPr lang="en-US" sz="2100" dirty="0" smtClean="0">
                <a:solidFill>
                  <a:srgbClr val="0000FF"/>
                </a:solidFill>
                <a:latin typeface="Times New Roman" pitchFamily="18" charset="0"/>
              </a:rPr>
              <a:t>packets</a:t>
            </a:r>
            <a:r>
              <a:rPr lang="en-US" sz="2100" dirty="0" smtClean="0">
                <a:solidFill>
                  <a:srgbClr val="000000"/>
                </a:solidFill>
                <a:latin typeface="Times New Roman" pitchFamily="18" charset="0"/>
              </a:rPr>
              <a:t>. </a:t>
            </a:r>
          </a:p>
          <a:p>
            <a:pPr lvl="1" eaLnBrk="1" hangingPunct="1">
              <a:lnSpc>
                <a:spcPct val="80000"/>
              </a:lnSpc>
              <a:defRPr/>
            </a:pPr>
            <a:r>
              <a:rPr lang="en-US" sz="2100" dirty="0">
                <a:solidFill>
                  <a:srgbClr val="000000"/>
                </a:solidFill>
                <a:latin typeface="Times New Roman" pitchFamily="18" charset="0"/>
              </a:rPr>
              <a:t>P</a:t>
            </a:r>
            <a:r>
              <a:rPr lang="en-US" sz="2500" dirty="0" smtClean="0">
                <a:solidFill>
                  <a:srgbClr val="000000"/>
                </a:solidFill>
                <a:latin typeface="Times New Roman" pitchFamily="18" charset="0"/>
              </a:rPr>
              <a:t>ackets contained address, error-control and sequencing information. </a:t>
            </a:r>
          </a:p>
          <a:p>
            <a:pPr lvl="1" eaLnBrk="1" hangingPunct="1">
              <a:lnSpc>
                <a:spcPct val="80000"/>
              </a:lnSpc>
              <a:defRPr/>
            </a:pPr>
            <a:r>
              <a:rPr lang="en-US" sz="2500" dirty="0" smtClean="0">
                <a:solidFill>
                  <a:srgbClr val="000000"/>
                </a:solidFill>
                <a:latin typeface="Times New Roman" pitchFamily="18" charset="0"/>
              </a:rPr>
              <a:t>The address information allowed packets to be routed to their destinations. </a:t>
            </a:r>
          </a:p>
        </p:txBody>
      </p:sp>
      <p:sp>
        <p:nvSpPr>
          <p:cNvPr id="13107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 (Cont.)</a:t>
            </a:r>
          </a:p>
        </p:txBody>
      </p:sp>
      <p:sp>
        <p:nvSpPr>
          <p:cNvPr id="86019" name="Text Placeholder 2"/>
          <p:cNvSpPr>
            <a:spLocks noGrp="1"/>
          </p:cNvSpPr>
          <p:nvPr>
            <p:ph type="body" idx="1"/>
          </p:nvPr>
        </p:nvSpPr>
        <p:spPr/>
        <p:txBody>
          <a:bodyPr/>
          <a:lstStyle/>
          <a:p>
            <a:pPr lvl="1" eaLnBrk="1" hangingPunct="1">
              <a:lnSpc>
                <a:spcPct val="80000"/>
              </a:lnSpc>
            </a:pPr>
            <a:r>
              <a:rPr lang="en-US" sz="2500" smtClean="0">
                <a:solidFill>
                  <a:srgbClr val="000000"/>
                </a:solidFill>
                <a:latin typeface="Times New Roman" pitchFamily="18" charset="0"/>
              </a:rPr>
              <a:t>The sequencing information helped in reassembling the packets—which, because of complex routing mechanisms, could arrive out of order—into their original order for presentation to the recipient. </a:t>
            </a:r>
          </a:p>
          <a:p>
            <a:pPr lvl="1" eaLnBrk="1" hangingPunct="1">
              <a:lnSpc>
                <a:spcPct val="80000"/>
              </a:lnSpc>
            </a:pPr>
            <a:r>
              <a:rPr lang="en-US" sz="2500" smtClean="0">
                <a:solidFill>
                  <a:srgbClr val="000000"/>
                </a:solidFill>
                <a:latin typeface="Times New Roman" pitchFamily="18" charset="0"/>
              </a:rPr>
              <a:t>Packets from different senders were intermixed on the same lines to efficiently use the available bandwidth. </a:t>
            </a:r>
          </a:p>
          <a:p>
            <a:pPr lvl="1" eaLnBrk="1" hangingPunct="1">
              <a:lnSpc>
                <a:spcPct val="80000"/>
              </a:lnSpc>
            </a:pPr>
            <a:r>
              <a:rPr lang="en-US" sz="2500" smtClean="0">
                <a:solidFill>
                  <a:srgbClr val="000000"/>
                </a:solidFill>
                <a:latin typeface="Times New Roman" pitchFamily="18" charset="0"/>
              </a:rPr>
              <a:t>This packet-switching technique greatly reduced transmission costs, as compared with the cost of dedicated communications lines. </a:t>
            </a:r>
          </a:p>
          <a:p>
            <a:pPr lvl="1" eaLnBrk="1" hangingPunct="1">
              <a:lnSpc>
                <a:spcPct val="80000"/>
              </a:lnSpc>
            </a:pPr>
            <a:r>
              <a:rPr lang="en-US" sz="2500" smtClean="0">
                <a:solidFill>
                  <a:srgbClr val="000000"/>
                </a:solidFill>
                <a:latin typeface="Times New Roman" pitchFamily="18" charset="0"/>
              </a:rPr>
              <a:t>The network was designed to operate without centralized control. </a:t>
            </a:r>
          </a:p>
          <a:p>
            <a:pPr lvl="1" eaLnBrk="1" hangingPunct="1">
              <a:lnSpc>
                <a:spcPct val="80000"/>
              </a:lnSpc>
            </a:pPr>
            <a:r>
              <a:rPr lang="en-US" sz="2500" smtClean="0">
                <a:solidFill>
                  <a:srgbClr val="000000"/>
                </a:solidFill>
                <a:latin typeface="Times New Roman" pitchFamily="18" charset="0"/>
              </a:rPr>
              <a:t>If a portion of the network failed, the remaining working portions would still route packets from senders to receivers over alternative paths for reliability.</a:t>
            </a:r>
          </a:p>
        </p:txBody>
      </p:sp>
      <p:sp>
        <p:nvSpPr>
          <p:cNvPr id="13107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 (Cont.)</a:t>
            </a:r>
          </a:p>
        </p:txBody>
      </p:sp>
      <p:sp>
        <p:nvSpPr>
          <p:cNvPr id="3" name="Text Placeholder 2"/>
          <p:cNvSpPr>
            <a:spLocks noGrp="1"/>
          </p:cNvSpPr>
          <p:nvPr>
            <p:ph type="body" idx="1"/>
          </p:nvPr>
        </p:nvSpPr>
        <p:spPr/>
        <p:txBody>
          <a:bodyPr>
            <a:normAutofit/>
          </a:bodyPr>
          <a:lstStyle/>
          <a:p>
            <a:pPr marL="109537" indent="0" eaLnBrk="1" hangingPunct="1">
              <a:lnSpc>
                <a:spcPct val="80000"/>
              </a:lnSpc>
              <a:buFont typeface="Wingdings 3" pitchFamily="18" charset="2"/>
              <a:buNone/>
              <a:defRPr/>
            </a:pPr>
            <a:r>
              <a:rPr lang="en-US" sz="2900" b="1" i="1" dirty="0" smtClean="0">
                <a:solidFill>
                  <a:srgbClr val="000000"/>
                </a:solidFill>
                <a:latin typeface="Times New Roman" pitchFamily="18" charset="0"/>
              </a:rPr>
              <a:t>TCP/IP</a:t>
            </a:r>
          </a:p>
          <a:p>
            <a:pPr eaLnBrk="1" hangingPunct="1">
              <a:lnSpc>
                <a:spcPct val="80000"/>
              </a:lnSpc>
              <a:defRPr/>
            </a:pPr>
            <a:r>
              <a:rPr lang="en-US" sz="2900" dirty="0" smtClean="0">
                <a:solidFill>
                  <a:srgbClr val="000000"/>
                </a:solidFill>
                <a:latin typeface="Times New Roman" pitchFamily="18" charset="0"/>
              </a:rPr>
              <a:t>The protocol (i.e., set of rules) for communicating over the ARPANET became known as </a:t>
            </a:r>
            <a:r>
              <a:rPr lang="en-US" sz="2900" dirty="0" smtClean="0">
                <a:solidFill>
                  <a:srgbClr val="0000FF"/>
                </a:solidFill>
                <a:latin typeface="Times New Roman" pitchFamily="18" charset="0"/>
              </a:rPr>
              <a:t>TCP</a:t>
            </a:r>
            <a:r>
              <a:rPr lang="en-US" sz="2900" dirty="0" smtClean="0">
                <a:solidFill>
                  <a:srgbClr val="000000"/>
                </a:solidFill>
                <a:latin typeface="Times New Roman" pitchFamily="18" charset="0"/>
              </a:rPr>
              <a:t>—the </a:t>
            </a:r>
            <a:r>
              <a:rPr lang="en-US" sz="2900" dirty="0" smtClean="0">
                <a:solidFill>
                  <a:srgbClr val="0000FF"/>
                </a:solidFill>
                <a:latin typeface="Times New Roman" pitchFamily="18" charset="0"/>
              </a:rPr>
              <a:t>Transmission Control Protocol</a:t>
            </a:r>
            <a:r>
              <a:rPr lang="en-US" sz="2900" dirty="0" smtClean="0">
                <a:solidFill>
                  <a:srgbClr val="000000"/>
                </a:solidFill>
                <a:latin typeface="Times New Roman" pitchFamily="18" charset="0"/>
              </a:rPr>
              <a:t>. </a:t>
            </a:r>
          </a:p>
          <a:p>
            <a:pPr lvl="1" eaLnBrk="1" hangingPunct="1">
              <a:lnSpc>
                <a:spcPct val="80000"/>
              </a:lnSpc>
              <a:defRPr/>
            </a:pPr>
            <a:r>
              <a:rPr lang="en-US" sz="2500" dirty="0" smtClean="0">
                <a:solidFill>
                  <a:srgbClr val="000000"/>
                </a:solidFill>
                <a:latin typeface="Times New Roman" pitchFamily="18" charset="0"/>
              </a:rPr>
              <a:t>Ensured that messages were properly routed from sender to receiver and that they arrived intact.</a:t>
            </a:r>
          </a:p>
          <a:p>
            <a:pPr eaLnBrk="1" hangingPunct="1">
              <a:lnSpc>
                <a:spcPct val="80000"/>
              </a:lnSpc>
              <a:defRPr/>
            </a:pPr>
            <a:r>
              <a:rPr lang="en-US" sz="2900" dirty="0" smtClean="0">
                <a:solidFill>
                  <a:srgbClr val="000000"/>
                </a:solidFill>
                <a:latin typeface="Times New Roman" pitchFamily="18" charset="0"/>
              </a:rPr>
              <a:t>As the Internet evolved, organizations worldwide were implementing their own networks. </a:t>
            </a:r>
          </a:p>
          <a:p>
            <a:pPr eaLnBrk="1" hangingPunct="1">
              <a:lnSpc>
                <a:spcPct val="80000"/>
              </a:lnSpc>
              <a:defRPr/>
            </a:pPr>
            <a:r>
              <a:rPr lang="en-US" sz="2900" dirty="0" smtClean="0">
                <a:solidFill>
                  <a:srgbClr val="000000"/>
                </a:solidFill>
                <a:latin typeface="Times New Roman" pitchFamily="18" charset="0"/>
              </a:rPr>
              <a:t>One challenge was to get these different networks to communicate. </a:t>
            </a:r>
          </a:p>
        </p:txBody>
      </p:sp>
      <p:sp>
        <p:nvSpPr>
          <p:cNvPr id="13107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 (Cont.)</a:t>
            </a:r>
          </a:p>
        </p:txBody>
      </p:sp>
      <p:sp>
        <p:nvSpPr>
          <p:cNvPr id="88067" name="Text Placeholder 2"/>
          <p:cNvSpPr>
            <a:spLocks noGrp="1"/>
          </p:cNvSpPr>
          <p:nvPr>
            <p:ph type="body" idx="1"/>
          </p:nvPr>
        </p:nvSpPr>
        <p:spPr/>
        <p:txBody>
          <a:bodyPr/>
          <a:lstStyle/>
          <a:p>
            <a:pPr eaLnBrk="1" hangingPunct="1">
              <a:lnSpc>
                <a:spcPct val="80000"/>
              </a:lnSpc>
            </a:pPr>
            <a:r>
              <a:rPr lang="en-US" sz="2900" smtClean="0">
                <a:solidFill>
                  <a:srgbClr val="000000"/>
                </a:solidFill>
                <a:latin typeface="Times New Roman" pitchFamily="18" charset="0"/>
              </a:rPr>
              <a:t>ARPA accomplished this with the development of </a:t>
            </a:r>
            <a:r>
              <a:rPr lang="en-US" sz="2900" smtClean="0">
                <a:solidFill>
                  <a:srgbClr val="0000FF"/>
                </a:solidFill>
                <a:latin typeface="Times New Roman" pitchFamily="18" charset="0"/>
              </a:rPr>
              <a:t>IP</a:t>
            </a:r>
            <a:r>
              <a:rPr lang="en-US" sz="2900" smtClean="0">
                <a:solidFill>
                  <a:srgbClr val="000000"/>
                </a:solidFill>
                <a:latin typeface="Times New Roman" pitchFamily="18" charset="0"/>
              </a:rPr>
              <a:t>—the </a:t>
            </a:r>
            <a:r>
              <a:rPr lang="en-US" sz="2900" smtClean="0">
                <a:solidFill>
                  <a:srgbClr val="0000FF"/>
                </a:solidFill>
                <a:latin typeface="Times New Roman" pitchFamily="18" charset="0"/>
              </a:rPr>
              <a:t>Internet Protocol</a:t>
            </a:r>
            <a:r>
              <a:rPr lang="en-US" sz="2900" smtClean="0">
                <a:solidFill>
                  <a:srgbClr val="000000"/>
                </a:solidFill>
                <a:latin typeface="Times New Roman" pitchFamily="18" charset="0"/>
              </a:rPr>
              <a:t>, truly creating a network of networks, the current architecture of the Internet. </a:t>
            </a:r>
          </a:p>
          <a:p>
            <a:pPr eaLnBrk="1" hangingPunct="1">
              <a:lnSpc>
                <a:spcPct val="80000"/>
              </a:lnSpc>
            </a:pPr>
            <a:r>
              <a:rPr lang="en-US" sz="2900" smtClean="0">
                <a:solidFill>
                  <a:srgbClr val="000000"/>
                </a:solidFill>
                <a:latin typeface="Times New Roman" pitchFamily="18" charset="0"/>
              </a:rPr>
              <a:t>The combined set of protocols is now commonly called </a:t>
            </a:r>
            <a:r>
              <a:rPr lang="en-US" sz="2900" smtClean="0">
                <a:solidFill>
                  <a:srgbClr val="0000FF"/>
                </a:solidFill>
                <a:latin typeface="Times New Roman" pitchFamily="18" charset="0"/>
              </a:rPr>
              <a:t>TCP/IP</a:t>
            </a:r>
            <a:r>
              <a:rPr lang="en-US" sz="2900" smtClean="0">
                <a:solidFill>
                  <a:srgbClr val="000000"/>
                </a:solidFill>
                <a:latin typeface="Times New Roman" pitchFamily="18" charset="0"/>
              </a:rPr>
              <a:t>. </a:t>
            </a:r>
          </a:p>
        </p:txBody>
      </p:sp>
      <p:sp>
        <p:nvSpPr>
          <p:cNvPr id="13107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 (Cont.)</a:t>
            </a:r>
          </a:p>
        </p:txBody>
      </p:sp>
      <p:sp>
        <p:nvSpPr>
          <p:cNvPr id="3" name="Text Placeholder 2"/>
          <p:cNvSpPr>
            <a:spLocks noGrp="1"/>
          </p:cNvSpPr>
          <p:nvPr>
            <p:ph type="body" idx="1"/>
          </p:nvPr>
        </p:nvSpPr>
        <p:spPr/>
        <p:txBody>
          <a:bodyPr>
            <a:normAutofit/>
          </a:bodyPr>
          <a:lstStyle/>
          <a:p>
            <a:pPr marL="109537" indent="0" eaLnBrk="1" hangingPunct="1">
              <a:lnSpc>
                <a:spcPct val="80000"/>
              </a:lnSpc>
              <a:buFont typeface="Wingdings 3" pitchFamily="18" charset="2"/>
              <a:buNone/>
              <a:defRPr/>
            </a:pPr>
            <a:r>
              <a:rPr lang="en-US" sz="2900" b="1" i="1" dirty="0" smtClean="0">
                <a:solidFill>
                  <a:srgbClr val="000000"/>
                </a:solidFill>
                <a:latin typeface="Times New Roman" pitchFamily="18" charset="0"/>
              </a:rPr>
              <a:t>World Wide Web, HTML, HTTP</a:t>
            </a:r>
          </a:p>
          <a:p>
            <a:pPr eaLnBrk="1" hangingPunct="1">
              <a:lnSpc>
                <a:spcPct val="80000"/>
              </a:lnSpc>
              <a:defRPr/>
            </a:pPr>
            <a:r>
              <a:rPr lang="en-US" sz="2900" dirty="0" smtClean="0">
                <a:solidFill>
                  <a:srgbClr val="0000FF"/>
                </a:solidFill>
                <a:latin typeface="Times New Roman" pitchFamily="18" charset="0"/>
              </a:rPr>
              <a:t>World Wide Web—</a:t>
            </a:r>
            <a:r>
              <a:rPr lang="en-US" sz="2900" dirty="0" smtClean="0">
                <a:solidFill>
                  <a:srgbClr val="000000"/>
                </a:solidFill>
                <a:latin typeface="Times New Roman" pitchFamily="18" charset="0"/>
              </a:rPr>
              <a:t>allows you to locate and view multimedia-based documents on almost any subject over the Internet. </a:t>
            </a:r>
          </a:p>
          <a:p>
            <a:pPr eaLnBrk="1" hangingPunct="1">
              <a:lnSpc>
                <a:spcPct val="80000"/>
              </a:lnSpc>
              <a:defRPr/>
            </a:pPr>
            <a:r>
              <a:rPr lang="en-US" sz="2900" dirty="0" smtClean="0">
                <a:solidFill>
                  <a:srgbClr val="000000"/>
                </a:solidFill>
                <a:latin typeface="Times New Roman" pitchFamily="18" charset="0"/>
              </a:rPr>
              <a:t>In 1989, Tim Berners-Lee of CERN (the European Organization for Nuclear Research) began to develop a technology for sharing information via hyperlinked text documents—called the </a:t>
            </a:r>
            <a:r>
              <a:rPr lang="en-US" sz="2900" dirty="0" err="1" smtClean="0">
                <a:solidFill>
                  <a:srgbClr val="0000FF"/>
                </a:solidFill>
                <a:latin typeface="Times New Roman" pitchFamily="18" charset="0"/>
              </a:rPr>
              <a:t>HyperText</a:t>
            </a:r>
            <a:r>
              <a:rPr lang="en-US" sz="2900" dirty="0" smtClean="0">
                <a:solidFill>
                  <a:srgbClr val="0000FF"/>
                </a:solidFill>
                <a:latin typeface="Times New Roman" pitchFamily="18" charset="0"/>
              </a:rPr>
              <a:t> Markup Language (HTML)</a:t>
            </a:r>
            <a:r>
              <a:rPr lang="en-US" sz="2900" dirty="0" smtClean="0">
                <a:solidFill>
                  <a:srgbClr val="000000"/>
                </a:solidFill>
                <a:latin typeface="Times New Roman" pitchFamily="18" charset="0"/>
              </a:rPr>
              <a:t>. </a:t>
            </a:r>
          </a:p>
          <a:p>
            <a:pPr eaLnBrk="1" hangingPunct="1">
              <a:lnSpc>
                <a:spcPct val="80000"/>
              </a:lnSpc>
              <a:defRPr/>
            </a:pPr>
            <a:r>
              <a:rPr lang="en-US" sz="2900" dirty="0" smtClean="0">
                <a:solidFill>
                  <a:srgbClr val="000000"/>
                </a:solidFill>
                <a:latin typeface="Times New Roman" pitchFamily="18" charset="0"/>
              </a:rPr>
              <a:t>He also wrote communication protocols to form the backbone of his new information system, which he called the World Wide Web. </a:t>
            </a:r>
          </a:p>
        </p:txBody>
      </p:sp>
      <p:sp>
        <p:nvSpPr>
          <p:cNvPr id="13107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 (Cont.)</a:t>
            </a:r>
          </a:p>
        </p:txBody>
      </p:sp>
      <p:sp>
        <p:nvSpPr>
          <p:cNvPr id="90115" name="Text Placeholder 2"/>
          <p:cNvSpPr>
            <a:spLocks noGrp="1"/>
          </p:cNvSpPr>
          <p:nvPr>
            <p:ph type="body" idx="1"/>
          </p:nvPr>
        </p:nvSpPr>
        <p:spPr/>
        <p:txBody>
          <a:bodyPr/>
          <a:lstStyle/>
          <a:p>
            <a:pPr eaLnBrk="1" hangingPunct="1">
              <a:lnSpc>
                <a:spcPct val="80000"/>
              </a:lnSpc>
            </a:pPr>
            <a:r>
              <a:rPr lang="en-US" sz="2900" smtClean="0">
                <a:solidFill>
                  <a:srgbClr val="0000FF"/>
                </a:solidFill>
                <a:latin typeface="Times New Roman" pitchFamily="18" charset="0"/>
              </a:rPr>
              <a:t>Hypertext Transfer Protocol (HTTP)</a:t>
            </a:r>
            <a:r>
              <a:rPr lang="en-US" sz="2900" smtClean="0">
                <a:solidFill>
                  <a:srgbClr val="000000"/>
                </a:solidFill>
                <a:latin typeface="Times New Roman" pitchFamily="18" charset="0"/>
              </a:rPr>
              <a:t>—a communications protocol used to send information over the web. </a:t>
            </a:r>
          </a:p>
          <a:p>
            <a:pPr eaLnBrk="1" hangingPunct="1">
              <a:lnSpc>
                <a:spcPct val="80000"/>
              </a:lnSpc>
            </a:pPr>
            <a:r>
              <a:rPr lang="en-US" sz="2900" smtClean="0">
                <a:solidFill>
                  <a:srgbClr val="0000FF"/>
                </a:solidFill>
                <a:latin typeface="Times New Roman" pitchFamily="18" charset="0"/>
              </a:rPr>
              <a:t>URL (Uniform Resource Locator)</a:t>
            </a:r>
            <a:r>
              <a:rPr lang="en-US" sz="2900" smtClean="0">
                <a:solidFill>
                  <a:srgbClr val="000000"/>
                </a:solidFill>
                <a:latin typeface="Times New Roman" pitchFamily="18" charset="0"/>
              </a:rPr>
              <a:t>—specifies the address (i.e., location) of the web page displayed in the browser window. </a:t>
            </a:r>
          </a:p>
          <a:p>
            <a:pPr eaLnBrk="1" hangingPunct="1">
              <a:lnSpc>
                <a:spcPct val="80000"/>
              </a:lnSpc>
            </a:pPr>
            <a:r>
              <a:rPr lang="en-US" sz="2900" smtClean="0">
                <a:solidFill>
                  <a:srgbClr val="000000"/>
                </a:solidFill>
                <a:latin typeface="Times New Roman" pitchFamily="18" charset="0"/>
              </a:rPr>
              <a:t>Each web page on the Internet is associated with a unique URL. </a:t>
            </a:r>
          </a:p>
          <a:p>
            <a:pPr eaLnBrk="1" hangingPunct="1">
              <a:lnSpc>
                <a:spcPct val="80000"/>
              </a:lnSpc>
            </a:pPr>
            <a:r>
              <a:rPr lang="en-US" sz="2900" smtClean="0">
                <a:solidFill>
                  <a:srgbClr val="0000FF"/>
                </a:solidFill>
                <a:latin typeface="Times New Roman" pitchFamily="18" charset="0"/>
              </a:rPr>
              <a:t>Hypertext Transfer Protocol Secure (HTTPS)</a:t>
            </a:r>
            <a:r>
              <a:rPr lang="en-US" sz="2900" smtClean="0">
                <a:solidFill>
                  <a:srgbClr val="000000"/>
                </a:solidFill>
                <a:latin typeface="Times New Roman" pitchFamily="18" charset="0"/>
              </a:rPr>
              <a:t> is the standard for transferring encrypted data on the web.</a:t>
            </a:r>
          </a:p>
        </p:txBody>
      </p:sp>
      <p:sp>
        <p:nvSpPr>
          <p:cNvPr id="13107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1.3  Hardware and Software (Cont.)</a:t>
            </a:r>
          </a:p>
        </p:txBody>
      </p:sp>
      <p:sp>
        <p:nvSpPr>
          <p:cNvPr id="17411" name="Text Placeholder 2"/>
          <p:cNvSpPr>
            <a:spLocks noGrp="1"/>
          </p:cNvSpPr>
          <p:nvPr>
            <p:ph type="body" idx="1"/>
          </p:nvPr>
        </p:nvSpPr>
        <p:spPr/>
        <p:txBody>
          <a:bodyPr/>
          <a:lstStyle/>
          <a:p>
            <a:pPr eaLnBrk="1" hangingPunct="1">
              <a:lnSpc>
                <a:spcPct val="90000"/>
              </a:lnSpc>
            </a:pPr>
            <a:r>
              <a:rPr lang="en-US" sz="2300" smtClean="0">
                <a:solidFill>
                  <a:srgbClr val="000000"/>
                </a:solidFill>
                <a:latin typeface="Times New Roman" pitchFamily="18" charset="0"/>
              </a:rPr>
              <a:t>Computers that might have filled large rooms and cost millions of dollars decades ago are now inscribed on silicon chips smaller than a fingernail, costing perhaps a few dollars each. </a:t>
            </a:r>
          </a:p>
          <a:p>
            <a:pPr eaLnBrk="1" hangingPunct="1">
              <a:lnSpc>
                <a:spcPct val="90000"/>
              </a:lnSpc>
            </a:pPr>
            <a:r>
              <a:rPr lang="en-US" sz="2300" smtClean="0">
                <a:solidFill>
                  <a:srgbClr val="000000"/>
                </a:solidFill>
                <a:latin typeface="Times New Roman" pitchFamily="18" charset="0"/>
              </a:rPr>
              <a:t>Silicon-chip technology has made computing so economical that computers have become  commodity. </a:t>
            </a:r>
          </a:p>
        </p:txBody>
      </p:sp>
      <p:sp>
        <p:nvSpPr>
          <p:cNvPr id="29700"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1.12  The Internet and the World Wide Web (Cont.)</a:t>
            </a:r>
            <a:endParaRPr lang="en-US" dirty="0" smtClean="0">
              <a:solidFill>
                <a:srgbClr val="3380E6"/>
              </a:solidFill>
              <a:latin typeface="Arial"/>
            </a:endParaRPr>
          </a:p>
        </p:txBody>
      </p:sp>
      <p:sp>
        <p:nvSpPr>
          <p:cNvPr id="3" name="Text Placeholder 2"/>
          <p:cNvSpPr>
            <a:spLocks noGrp="1"/>
          </p:cNvSpPr>
          <p:nvPr>
            <p:ph type="body" idx="1"/>
          </p:nvPr>
        </p:nvSpPr>
        <p:spPr/>
        <p:txBody>
          <a:bodyPr>
            <a:normAutofit fontScale="92500"/>
          </a:bodyPr>
          <a:lstStyle/>
          <a:p>
            <a:pPr marL="109537" indent="0" eaLnBrk="1" hangingPunct="1">
              <a:lnSpc>
                <a:spcPct val="80000"/>
              </a:lnSpc>
              <a:buFont typeface="Wingdings 3" pitchFamily="18" charset="2"/>
              <a:buNone/>
              <a:defRPr/>
            </a:pPr>
            <a:r>
              <a:rPr lang="en-US" sz="2500" b="1" i="1" dirty="0" smtClean="0">
                <a:solidFill>
                  <a:srgbClr val="000000"/>
                </a:solidFill>
                <a:latin typeface="Times New Roman" pitchFamily="18" charset="0"/>
              </a:rPr>
              <a:t>Mosaic, Netscape, Emergence of Web 2.0</a:t>
            </a:r>
          </a:p>
          <a:p>
            <a:pPr eaLnBrk="1" hangingPunct="1">
              <a:lnSpc>
                <a:spcPct val="80000"/>
              </a:lnSpc>
              <a:defRPr/>
            </a:pPr>
            <a:r>
              <a:rPr lang="en-US" sz="2500" dirty="0" smtClean="0">
                <a:solidFill>
                  <a:srgbClr val="000000"/>
                </a:solidFill>
                <a:latin typeface="Times New Roman" pitchFamily="18" charset="0"/>
              </a:rPr>
              <a:t>Web use exploded with the availability in 1993 of the Mosaic browser, which featured a user-friendly graphical interface. </a:t>
            </a:r>
          </a:p>
          <a:p>
            <a:pPr eaLnBrk="1" hangingPunct="1">
              <a:lnSpc>
                <a:spcPct val="80000"/>
              </a:lnSpc>
              <a:defRPr/>
            </a:pPr>
            <a:r>
              <a:rPr lang="en-US" sz="2500" dirty="0" smtClean="0">
                <a:solidFill>
                  <a:srgbClr val="000000"/>
                </a:solidFill>
                <a:latin typeface="Times New Roman" pitchFamily="18" charset="0"/>
              </a:rPr>
              <a:t>Marc Andreessen, whose team at the National Center for Supercomputing Applications developed Mosaic, went on to found Netscape, the company that many people credit with igniting the explosive Internet economy of the late 1990s. </a:t>
            </a:r>
          </a:p>
          <a:p>
            <a:pPr eaLnBrk="1" hangingPunct="1">
              <a:lnSpc>
                <a:spcPct val="80000"/>
              </a:lnSpc>
              <a:defRPr/>
            </a:pPr>
            <a:r>
              <a:rPr lang="en-US" sz="2500" dirty="0" smtClean="0">
                <a:solidFill>
                  <a:srgbClr val="000000"/>
                </a:solidFill>
                <a:latin typeface="Times New Roman" pitchFamily="18" charset="0"/>
              </a:rPr>
              <a:t>In 2003 there was a noticeable shift in how people and businesses were using the web and developing web-based applications. The term </a:t>
            </a:r>
            <a:r>
              <a:rPr lang="en-US" sz="2500" dirty="0" smtClean="0">
                <a:solidFill>
                  <a:srgbClr val="0000FF"/>
                </a:solidFill>
                <a:latin typeface="Times New Roman" pitchFamily="18" charset="0"/>
              </a:rPr>
              <a:t>Web 2.0 </a:t>
            </a:r>
            <a:r>
              <a:rPr lang="en-US" sz="2500" dirty="0" smtClean="0">
                <a:solidFill>
                  <a:srgbClr val="000000"/>
                </a:solidFill>
                <a:latin typeface="Times New Roman" pitchFamily="18" charset="0"/>
              </a:rPr>
              <a:t>was coined by Dale Dougherty of O’Reilly Media in 2003 to describe this trend.</a:t>
            </a:r>
          </a:p>
          <a:p>
            <a:pPr eaLnBrk="1" hangingPunct="1">
              <a:lnSpc>
                <a:spcPct val="80000"/>
              </a:lnSpc>
              <a:defRPr/>
            </a:pPr>
            <a:r>
              <a:rPr lang="en-US" sz="2500" dirty="0" smtClean="0">
                <a:solidFill>
                  <a:srgbClr val="000000"/>
                </a:solidFill>
                <a:latin typeface="Times New Roman" pitchFamily="18" charset="0"/>
              </a:rPr>
              <a:t>Web 2.0 companies use the web as a platform to create collaborative, community-based sites (e.g., social networking sites, blogs, wikis).</a:t>
            </a:r>
          </a:p>
        </p:txBody>
      </p:sp>
      <p:sp>
        <p:nvSpPr>
          <p:cNvPr id="13107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1.12  The Internet and the World Wide Web (Cont.)</a:t>
            </a:r>
            <a:endParaRPr lang="en-US" dirty="0" smtClean="0">
              <a:solidFill>
                <a:srgbClr val="3380E6"/>
              </a:solidFill>
              <a:latin typeface="Arial"/>
            </a:endParaRPr>
          </a:p>
        </p:txBody>
      </p:sp>
      <p:sp>
        <p:nvSpPr>
          <p:cNvPr id="92163" name="Text Placeholder 2"/>
          <p:cNvSpPr>
            <a:spLocks noGrp="1"/>
          </p:cNvSpPr>
          <p:nvPr>
            <p:ph type="body" idx="1"/>
          </p:nvPr>
        </p:nvSpPr>
        <p:spPr/>
        <p:txBody>
          <a:bodyPr/>
          <a:lstStyle/>
          <a:p>
            <a:pPr eaLnBrk="1" hangingPunct="1">
              <a:lnSpc>
                <a:spcPct val="80000"/>
              </a:lnSpc>
            </a:pPr>
            <a:r>
              <a:rPr lang="en-US" sz="2500" smtClean="0">
                <a:solidFill>
                  <a:srgbClr val="000000"/>
                </a:solidFill>
                <a:latin typeface="Times New Roman" pitchFamily="18" charset="0"/>
              </a:rPr>
              <a:t>Companies with Web 2.0 characteristics are Google (search), YouTube (video sharing), FaceBook (social networking), Twitter (microblogging), Groupon (social commerce), Foursquare (mobile check-in), Salesforce (business software offered as online services “in the cloud”), Craigslist (mostly free classified listings), Flickr (photo sharing), Skype (Internet telephony and video conference calling) and Wikipedia (a free online encyclopedia).</a:t>
            </a:r>
          </a:p>
        </p:txBody>
      </p:sp>
      <p:sp>
        <p:nvSpPr>
          <p:cNvPr id="13107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1.12  The Internet and the World Wide Web (Cont.)</a:t>
            </a:r>
            <a:endParaRPr lang="en-US" dirty="0" smtClean="0">
              <a:solidFill>
                <a:srgbClr val="3380E6"/>
              </a:solidFill>
              <a:latin typeface="Arial"/>
            </a:endParaRPr>
          </a:p>
        </p:txBody>
      </p:sp>
      <p:sp>
        <p:nvSpPr>
          <p:cNvPr id="3" name="Text Placeholder 2"/>
          <p:cNvSpPr>
            <a:spLocks noGrp="1"/>
          </p:cNvSpPr>
          <p:nvPr>
            <p:ph type="body" idx="1"/>
          </p:nvPr>
        </p:nvSpPr>
        <p:spPr/>
        <p:txBody>
          <a:bodyPr>
            <a:normAutofit/>
          </a:bodyPr>
          <a:lstStyle/>
          <a:p>
            <a:pPr marL="109537" indent="0" eaLnBrk="1" hangingPunct="1">
              <a:lnSpc>
                <a:spcPct val="80000"/>
              </a:lnSpc>
              <a:buFont typeface="Wingdings 3" pitchFamily="18" charset="2"/>
              <a:buNone/>
              <a:defRPr/>
            </a:pPr>
            <a:r>
              <a:rPr lang="en-US" sz="2500" b="1" i="1" dirty="0" smtClean="0">
                <a:solidFill>
                  <a:srgbClr val="000000"/>
                </a:solidFill>
                <a:latin typeface="Times New Roman" pitchFamily="18" charset="0"/>
              </a:rPr>
              <a:t>Architecture of Participation</a:t>
            </a:r>
          </a:p>
          <a:p>
            <a:pPr eaLnBrk="1" hangingPunct="1">
              <a:lnSpc>
                <a:spcPct val="80000"/>
              </a:lnSpc>
              <a:defRPr/>
            </a:pPr>
            <a:r>
              <a:rPr lang="en-US" sz="2500" dirty="0" smtClean="0">
                <a:solidFill>
                  <a:srgbClr val="000000"/>
                </a:solidFill>
                <a:latin typeface="Times New Roman" pitchFamily="18" charset="0"/>
              </a:rPr>
              <a:t>Web 2.0 embraces an </a:t>
            </a:r>
            <a:r>
              <a:rPr lang="en-US" sz="2500" dirty="0" smtClean="0">
                <a:solidFill>
                  <a:srgbClr val="0000FF"/>
                </a:solidFill>
                <a:latin typeface="Times New Roman" pitchFamily="18" charset="0"/>
              </a:rPr>
              <a:t>architecture of participation</a:t>
            </a:r>
            <a:r>
              <a:rPr lang="en-US" sz="2500" dirty="0" smtClean="0">
                <a:solidFill>
                  <a:srgbClr val="000000"/>
                </a:solidFill>
                <a:latin typeface="Times New Roman" pitchFamily="18" charset="0"/>
              </a:rPr>
              <a:t>—a design that encourages user interaction and community contributions. </a:t>
            </a:r>
          </a:p>
          <a:p>
            <a:pPr lvl="1" eaLnBrk="1" hangingPunct="1">
              <a:lnSpc>
                <a:spcPct val="80000"/>
              </a:lnSpc>
              <a:defRPr/>
            </a:pPr>
            <a:r>
              <a:rPr lang="en-US" sz="2100" dirty="0" smtClean="0">
                <a:solidFill>
                  <a:srgbClr val="000000"/>
                </a:solidFill>
                <a:latin typeface="Times New Roman" pitchFamily="18" charset="0"/>
              </a:rPr>
              <a:t>You, the user, are the most important aspect of Web 2.0. </a:t>
            </a:r>
          </a:p>
          <a:p>
            <a:pPr lvl="1" eaLnBrk="1" hangingPunct="1">
              <a:lnSpc>
                <a:spcPct val="80000"/>
              </a:lnSpc>
              <a:defRPr/>
            </a:pPr>
            <a:r>
              <a:rPr lang="en-US" sz="2100" dirty="0" smtClean="0">
                <a:solidFill>
                  <a:srgbClr val="000000"/>
                </a:solidFill>
                <a:latin typeface="Times New Roman" pitchFamily="18" charset="0"/>
              </a:rPr>
              <a:t>Shift away from a </a:t>
            </a:r>
            <a:r>
              <a:rPr lang="en-US" sz="2100" i="1" dirty="0" smtClean="0">
                <a:solidFill>
                  <a:srgbClr val="000000"/>
                </a:solidFill>
                <a:latin typeface="Times New Roman" pitchFamily="18" charset="0"/>
              </a:rPr>
              <a:t>powerful few </a:t>
            </a:r>
            <a:r>
              <a:rPr lang="en-US" sz="2100" dirty="0" smtClean="0">
                <a:solidFill>
                  <a:srgbClr val="000000"/>
                </a:solidFill>
                <a:latin typeface="Times New Roman" pitchFamily="18" charset="0"/>
              </a:rPr>
              <a:t>to an </a:t>
            </a:r>
            <a:r>
              <a:rPr lang="en-US" sz="2100" i="1" dirty="0" smtClean="0">
                <a:solidFill>
                  <a:srgbClr val="000000"/>
                </a:solidFill>
                <a:latin typeface="Times New Roman" pitchFamily="18" charset="0"/>
              </a:rPr>
              <a:t>empowered many</a:t>
            </a:r>
            <a:r>
              <a:rPr lang="en-US" sz="2100" dirty="0" smtClean="0">
                <a:solidFill>
                  <a:srgbClr val="000000"/>
                </a:solidFill>
                <a:latin typeface="Times New Roman" pitchFamily="18" charset="0"/>
              </a:rPr>
              <a:t>. </a:t>
            </a:r>
          </a:p>
          <a:p>
            <a:pPr lvl="1" eaLnBrk="1" hangingPunct="1">
              <a:lnSpc>
                <a:spcPct val="80000"/>
              </a:lnSpc>
              <a:defRPr/>
            </a:pPr>
            <a:r>
              <a:rPr lang="en-US" sz="2100" dirty="0" smtClean="0">
                <a:solidFill>
                  <a:srgbClr val="000000"/>
                </a:solidFill>
                <a:latin typeface="Times New Roman" pitchFamily="18" charset="0"/>
              </a:rPr>
              <a:t>For websites like Facebook, Twitter, YouTube, eBay and Wikipedia users create the content, while the companies provide the </a:t>
            </a:r>
            <a:r>
              <a:rPr lang="en-US" sz="2100" i="1" dirty="0" smtClean="0">
                <a:solidFill>
                  <a:srgbClr val="000000"/>
                </a:solidFill>
                <a:latin typeface="Times New Roman" pitchFamily="18" charset="0"/>
              </a:rPr>
              <a:t>platforms</a:t>
            </a:r>
            <a:r>
              <a:rPr lang="en-US" sz="2100" dirty="0" smtClean="0">
                <a:solidFill>
                  <a:srgbClr val="000000"/>
                </a:solidFill>
                <a:latin typeface="Times New Roman" pitchFamily="18" charset="0"/>
              </a:rPr>
              <a:t> on which to enter, manipulate and share the information. </a:t>
            </a:r>
          </a:p>
        </p:txBody>
      </p:sp>
      <p:sp>
        <p:nvSpPr>
          <p:cNvPr id="131076"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1" descr="cpphtp9_02_Page_05"/>
          <p:cNvPicPr>
            <a:picLocks noGrp="1" noChangeAspect="1"/>
          </p:cNvPicPr>
          <p:nvPr isPhoto="1"/>
        </p:nvPicPr>
        <p:blipFill>
          <a:blip r:embed="rId2" cstate="print"/>
          <a:srcRect/>
          <a:stretch>
            <a:fillRect/>
          </a:stretch>
        </p:blipFill>
        <p:spPr bwMode="auto">
          <a:xfrm>
            <a:off x="0" y="161131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a:xfrm>
            <a:off x="8647113" y="6408738"/>
            <a:ext cx="366712" cy="365125"/>
          </a:xfrm>
        </p:spPr>
        <p:txBody>
          <a:bodyPr/>
          <a:lstStyle/>
          <a:p>
            <a:pPr>
              <a:defRPr/>
            </a:pPr>
            <a:r>
              <a:rPr lang="en-US"/>
              <a:t>©1992-2014 by Pearson Education, Inc. All Rights Reserved.</a:t>
            </a:r>
            <a:endParaRPr lang="en-US" dirty="0"/>
          </a:p>
        </p:txBody>
      </p:sp>
      <p:sp>
        <p:nvSpPr>
          <p:cNvPr id="4" name="Title 1"/>
          <p:cNvSpPr txBox="1">
            <a:spLocks/>
          </p:cNvSpPr>
          <p:nvPr/>
        </p:nvSpPr>
        <p:spPr>
          <a:xfrm>
            <a:off x="457200" y="274638"/>
            <a:ext cx="8229600" cy="1143000"/>
          </a:xfrm>
          <a:prstGeom prst="rect">
            <a:avLst/>
          </a:prstGeom>
        </p:spPr>
        <p:txBody>
          <a:bodyPr>
            <a:normAutofit fontScale="90000" lnSpcReduction="10000"/>
          </a:bodyPr>
          <a:lstStyle/>
          <a:p>
            <a:pPr fontAlgn="auto">
              <a:spcAft>
                <a:spcPts val="0"/>
              </a:spcAft>
              <a:defRPr/>
            </a:pPr>
            <a:r>
              <a:rPr lang="en-US" sz="4100" b="1" dirty="0">
                <a:solidFill>
                  <a:srgbClr val="24B5A1"/>
                </a:solidFill>
                <a:effectLst>
                  <a:outerShdw blurRad="31750" dist="25400" dir="5400000" algn="tl" rotWithShape="0">
                    <a:srgbClr val="000000">
                      <a:alpha val="25000"/>
                    </a:srgbClr>
                  </a:outerShdw>
                </a:effectLst>
                <a:latin typeface="Arial"/>
                <a:ea typeface="+mj-ea"/>
                <a:cs typeface="+mj-cs"/>
              </a:rPr>
              <a:t>2.2  </a:t>
            </a:r>
            <a:r>
              <a:rPr lang="en-US" sz="4100" b="1" dirty="0">
                <a:solidFill>
                  <a:srgbClr val="3380E6"/>
                </a:solidFill>
                <a:effectLst>
                  <a:outerShdw blurRad="31750" dist="25400" dir="5400000" algn="tl" rotWithShape="0">
                    <a:srgbClr val="000000">
                      <a:alpha val="25000"/>
                    </a:srgbClr>
                  </a:outerShdw>
                </a:effectLst>
                <a:latin typeface="Arial"/>
                <a:ea typeface="+mj-ea"/>
                <a:cs typeface="+mj-cs"/>
              </a:rPr>
              <a:t>First Program in C++: Printing a Line of Text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First Program in C++: Printing a Line of Text (cont.)</a:t>
            </a:r>
          </a:p>
        </p:txBody>
      </p:sp>
      <p:sp>
        <p:nvSpPr>
          <p:cNvPr id="95235" name="Text Placeholder 2"/>
          <p:cNvSpPr>
            <a:spLocks noGrp="1"/>
          </p:cNvSpPr>
          <p:nvPr>
            <p:ph type="body" idx="1"/>
          </p:nvPr>
        </p:nvSpPr>
        <p:spPr/>
        <p:txBody>
          <a:bodyPr/>
          <a:lstStyle/>
          <a:p>
            <a:pPr eaLnBrk="1" hangingPunct="1">
              <a:lnSpc>
                <a:spcPct val="90000"/>
              </a:lnSpc>
            </a:pPr>
            <a:r>
              <a:rPr lang="en-US" smtClean="0">
                <a:solidFill>
                  <a:srgbClr val="0000FF"/>
                </a:solidFill>
                <a:latin typeface="LucidaSansTypewriter" pitchFamily="49" charset="0"/>
              </a:rPr>
              <a:t>//</a:t>
            </a:r>
            <a:r>
              <a:rPr lang="en-US" smtClean="0">
                <a:solidFill>
                  <a:srgbClr val="000000"/>
                </a:solidFill>
                <a:latin typeface="Times New Roman" pitchFamily="18" charset="0"/>
              </a:rPr>
              <a:t> indicates that the remainder of each line is a </a:t>
            </a:r>
            <a:r>
              <a:rPr lang="en-US" smtClean="0">
                <a:solidFill>
                  <a:srgbClr val="0000FF"/>
                </a:solidFill>
                <a:latin typeface="Times New Roman" pitchFamily="18" charset="0"/>
              </a:rPr>
              <a:t>comment</a:t>
            </a:r>
            <a:r>
              <a:rPr lang="en-US" smtClean="0">
                <a:solidFill>
                  <a:srgbClr val="000000"/>
                </a:solidFill>
                <a:latin typeface="Times New Roman" pitchFamily="18" charset="0"/>
              </a:rPr>
              <a:t>.</a:t>
            </a:r>
          </a:p>
          <a:p>
            <a:pPr lvl="1" eaLnBrk="1" hangingPunct="1">
              <a:lnSpc>
                <a:spcPct val="90000"/>
              </a:lnSpc>
            </a:pPr>
            <a:r>
              <a:rPr lang="en-US" smtClean="0">
                <a:solidFill>
                  <a:srgbClr val="000000"/>
                </a:solidFill>
                <a:latin typeface="Times New Roman" pitchFamily="18" charset="0"/>
              </a:rPr>
              <a:t>You insert comments to document your programs and to help other people read and understand them.</a:t>
            </a:r>
          </a:p>
          <a:p>
            <a:pPr lvl="1" eaLnBrk="1" hangingPunct="1">
              <a:lnSpc>
                <a:spcPct val="90000"/>
              </a:lnSpc>
            </a:pPr>
            <a:r>
              <a:rPr lang="en-US" smtClean="0">
                <a:solidFill>
                  <a:srgbClr val="000000"/>
                </a:solidFill>
                <a:latin typeface="Times New Roman" pitchFamily="18" charset="0"/>
              </a:rPr>
              <a:t>Comments are ignored by the C++ compiler and do not cause any machine-language object code to be generated.</a:t>
            </a:r>
          </a:p>
          <a:p>
            <a:pPr eaLnBrk="1" hangingPunct="1">
              <a:lnSpc>
                <a:spcPct val="90000"/>
              </a:lnSpc>
            </a:pPr>
            <a:r>
              <a:rPr lang="en-US" smtClean="0">
                <a:solidFill>
                  <a:srgbClr val="000000"/>
                </a:solidFill>
                <a:latin typeface="Times New Roman" pitchFamily="18" charset="0"/>
              </a:rPr>
              <a:t>A comment beginning with </a:t>
            </a:r>
            <a:r>
              <a:rPr lang="en-US" smtClean="0">
                <a:solidFill>
                  <a:srgbClr val="000000"/>
                </a:solidFill>
                <a:latin typeface="Lucida Console" pitchFamily="49" charset="0"/>
              </a:rPr>
              <a:t>//</a:t>
            </a:r>
            <a:r>
              <a:rPr lang="en-US" smtClean="0">
                <a:solidFill>
                  <a:srgbClr val="000000"/>
                </a:solidFill>
                <a:latin typeface="Times New Roman" pitchFamily="18" charset="0"/>
              </a:rPr>
              <a:t> is called a </a:t>
            </a:r>
            <a:r>
              <a:rPr lang="en-US" smtClean="0">
                <a:solidFill>
                  <a:srgbClr val="0000FF"/>
                </a:solidFill>
                <a:latin typeface="Times New Roman" pitchFamily="18" charset="0"/>
              </a:rPr>
              <a:t>single-line comment</a:t>
            </a:r>
            <a:r>
              <a:rPr lang="en-US" smtClean="0">
                <a:solidFill>
                  <a:srgbClr val="000000"/>
                </a:solidFill>
                <a:latin typeface="Times New Roman" pitchFamily="18" charset="0"/>
              </a:rPr>
              <a:t> because it terminates at the end of the current line.</a:t>
            </a:r>
          </a:p>
          <a:p>
            <a:pPr eaLnBrk="1" hangingPunct="1">
              <a:lnSpc>
                <a:spcPct val="90000"/>
              </a:lnSpc>
            </a:pPr>
            <a:r>
              <a:rPr lang="en-US" smtClean="0">
                <a:solidFill>
                  <a:srgbClr val="000000"/>
                </a:solidFill>
                <a:latin typeface="Times New Roman" pitchFamily="18" charset="0"/>
              </a:rPr>
              <a:t>You also may use comments containing one or more lines enclosed in </a:t>
            </a:r>
            <a:r>
              <a:rPr lang="en-US" smtClean="0">
                <a:solidFill>
                  <a:srgbClr val="000000"/>
                </a:solidFill>
                <a:latin typeface="Lucida Console" pitchFamily="49" charset="0"/>
              </a:rPr>
              <a:t>/*</a:t>
            </a:r>
            <a:r>
              <a:rPr lang="en-US" smtClean="0">
                <a:solidFill>
                  <a:srgbClr val="000000"/>
                </a:solidFill>
                <a:latin typeface="Times New Roman" pitchFamily="18" charset="0"/>
              </a:rPr>
              <a:t> and </a:t>
            </a:r>
            <a:r>
              <a:rPr lang="en-US" smtClean="0">
                <a:solidFill>
                  <a:srgbClr val="000000"/>
                </a:solidFill>
                <a:latin typeface="Lucida Console" pitchFamily="49" charset="0"/>
              </a:rPr>
              <a:t>*/</a:t>
            </a:r>
            <a:r>
              <a:rPr lang="en-US" smtClean="0">
                <a:solidFill>
                  <a:srgbClr val="000000"/>
                </a:solidFill>
                <a:latin typeface="Times New Roman" pitchFamily="18" charset="0"/>
              </a:rPr>
              <a:t>.</a:t>
            </a:r>
          </a:p>
        </p:txBody>
      </p:sp>
      <p:sp>
        <p:nvSpPr>
          <p:cNvPr id="16388"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First Program in C++: Printing a Line of Text (cont.)</a:t>
            </a:r>
          </a:p>
        </p:txBody>
      </p:sp>
      <p:sp>
        <p:nvSpPr>
          <p:cNvPr id="96259"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A </a:t>
            </a:r>
            <a:r>
              <a:rPr lang="en-US" smtClean="0">
                <a:solidFill>
                  <a:srgbClr val="0000FF"/>
                </a:solidFill>
                <a:latin typeface="Times New Roman" pitchFamily="18" charset="0"/>
              </a:rPr>
              <a:t>preprocessing directive</a:t>
            </a:r>
            <a:r>
              <a:rPr lang="en-US" smtClean="0">
                <a:solidFill>
                  <a:srgbClr val="000000"/>
                </a:solidFill>
                <a:latin typeface="Times New Roman" pitchFamily="18" charset="0"/>
              </a:rPr>
              <a:t> is a message to the C++ preprocessor.</a:t>
            </a:r>
          </a:p>
          <a:p>
            <a:pPr eaLnBrk="1" hangingPunct="1"/>
            <a:r>
              <a:rPr lang="en-US" smtClean="0">
                <a:solidFill>
                  <a:srgbClr val="000000"/>
                </a:solidFill>
                <a:latin typeface="Times New Roman" pitchFamily="18" charset="0"/>
              </a:rPr>
              <a:t>Lines that begin with </a:t>
            </a:r>
            <a:r>
              <a:rPr lang="en-US" smtClean="0">
                <a:solidFill>
                  <a:srgbClr val="0000FF"/>
                </a:solidFill>
                <a:latin typeface="LucidaSansTypewriter" pitchFamily="49" charset="0"/>
              </a:rPr>
              <a:t>#</a:t>
            </a:r>
            <a:r>
              <a:rPr lang="en-US" smtClean="0">
                <a:solidFill>
                  <a:srgbClr val="000000"/>
                </a:solidFill>
                <a:latin typeface="Times New Roman" pitchFamily="18" charset="0"/>
              </a:rPr>
              <a:t> are processed by the preprocessor before the program is compiled.</a:t>
            </a:r>
          </a:p>
          <a:p>
            <a:pPr eaLnBrk="1" hangingPunct="1"/>
            <a:r>
              <a:rPr lang="en-US" smtClean="0">
                <a:solidFill>
                  <a:srgbClr val="000000"/>
                </a:solidFill>
                <a:latin typeface="Lucida Console" pitchFamily="49" charset="0"/>
              </a:rPr>
              <a:t>#include</a:t>
            </a:r>
            <a:r>
              <a:rPr lang="en-US" smtClean="0">
                <a:solidFill>
                  <a:srgbClr val="000000"/>
                </a:solidFill>
                <a:latin typeface="Times New Roman" pitchFamily="18" charset="0"/>
              </a:rPr>
              <a:t> </a:t>
            </a:r>
            <a:r>
              <a:rPr lang="en-US" smtClean="0">
                <a:solidFill>
                  <a:srgbClr val="000000"/>
                </a:solidFill>
                <a:latin typeface="Lucida Console" pitchFamily="49" charset="0"/>
              </a:rPr>
              <a:t>&lt;iostream&gt;</a:t>
            </a:r>
            <a:r>
              <a:rPr lang="en-US" smtClean="0">
                <a:solidFill>
                  <a:srgbClr val="000000"/>
                </a:solidFill>
                <a:latin typeface="Times New Roman" pitchFamily="18" charset="0"/>
              </a:rPr>
              <a:t> notifies the preprocessor to include in the program the contents of the </a:t>
            </a:r>
            <a:r>
              <a:rPr lang="en-US" smtClean="0">
                <a:solidFill>
                  <a:srgbClr val="0000FF"/>
                </a:solidFill>
                <a:latin typeface="Times New Roman" pitchFamily="18" charset="0"/>
              </a:rPr>
              <a:t>input/output stream header file </a:t>
            </a:r>
            <a:r>
              <a:rPr lang="en-US" smtClean="0">
                <a:solidFill>
                  <a:srgbClr val="0000FF"/>
                </a:solidFill>
                <a:latin typeface="LucidaSansTypewriter" pitchFamily="49" charset="0"/>
              </a:rPr>
              <a:t>&lt;iostream&gt;</a:t>
            </a:r>
            <a:r>
              <a:rPr lang="en-US" smtClean="0">
                <a:solidFill>
                  <a:srgbClr val="000000"/>
                </a:solidFill>
                <a:latin typeface="Times New Roman" pitchFamily="18" charset="0"/>
              </a:rPr>
              <a:t>.</a:t>
            </a:r>
          </a:p>
          <a:p>
            <a:pPr lvl="1" eaLnBrk="1" hangingPunct="1"/>
            <a:r>
              <a:rPr lang="en-US" smtClean="0">
                <a:solidFill>
                  <a:srgbClr val="000000"/>
                </a:solidFill>
                <a:latin typeface="Times New Roman" pitchFamily="18" charset="0"/>
              </a:rPr>
              <a:t>This header is a file containing information used by the compiler when compiling any program that outputs data to the screen or inputs data from the keyboard using C++-style stream input/output.</a:t>
            </a:r>
          </a:p>
        </p:txBody>
      </p:sp>
      <p:sp>
        <p:nvSpPr>
          <p:cNvPr id="18436"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First Program in C++: Printing a Line of Text (cont.)</a:t>
            </a:r>
          </a:p>
        </p:txBody>
      </p:sp>
      <p:sp>
        <p:nvSpPr>
          <p:cNvPr id="97283"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You use blank lines, </a:t>
            </a:r>
            <a:r>
              <a:rPr lang="en-US" i="1" smtClean="0">
                <a:solidFill>
                  <a:srgbClr val="000000"/>
                </a:solidFill>
                <a:latin typeface="Times New Roman" pitchFamily="18" charset="0"/>
              </a:rPr>
              <a:t>space characters </a:t>
            </a:r>
            <a:r>
              <a:rPr lang="en-US" smtClean="0">
                <a:solidFill>
                  <a:srgbClr val="000000"/>
                </a:solidFill>
                <a:latin typeface="Times New Roman" pitchFamily="18" charset="0"/>
              </a:rPr>
              <a:t>and </a:t>
            </a:r>
            <a:r>
              <a:rPr lang="en-US" i="1" smtClean="0">
                <a:solidFill>
                  <a:srgbClr val="000000"/>
                </a:solidFill>
                <a:latin typeface="Times New Roman" pitchFamily="18" charset="0"/>
              </a:rPr>
              <a:t>tab characters</a:t>
            </a:r>
            <a:r>
              <a:rPr lang="en-US" smtClean="0">
                <a:solidFill>
                  <a:srgbClr val="000000"/>
                </a:solidFill>
                <a:latin typeface="Times New Roman" pitchFamily="18" charset="0"/>
              </a:rPr>
              <a:t> (i.e., “tabs”) to make programs easier to read.</a:t>
            </a:r>
          </a:p>
          <a:p>
            <a:pPr lvl="1" eaLnBrk="1" hangingPunct="1"/>
            <a:r>
              <a:rPr lang="en-US" smtClean="0">
                <a:solidFill>
                  <a:srgbClr val="000000"/>
                </a:solidFill>
                <a:latin typeface="Times New Roman" pitchFamily="18" charset="0"/>
              </a:rPr>
              <a:t>Together, these characters are known as </a:t>
            </a:r>
            <a:r>
              <a:rPr lang="en-US" smtClean="0">
                <a:solidFill>
                  <a:srgbClr val="0000FF"/>
                </a:solidFill>
                <a:latin typeface="Times New Roman" pitchFamily="18" charset="0"/>
              </a:rPr>
              <a:t>white space</a:t>
            </a:r>
            <a:r>
              <a:rPr lang="en-US" smtClean="0">
                <a:solidFill>
                  <a:srgbClr val="000000"/>
                </a:solidFill>
                <a:latin typeface="Times New Roman" pitchFamily="18" charset="0"/>
              </a:rPr>
              <a:t>.</a:t>
            </a:r>
          </a:p>
          <a:p>
            <a:pPr lvl="1" eaLnBrk="1" hangingPunct="1"/>
            <a:r>
              <a:rPr lang="en-US" smtClean="0">
                <a:solidFill>
                  <a:srgbClr val="000000"/>
                </a:solidFill>
                <a:latin typeface="Times New Roman" pitchFamily="18" charset="0"/>
              </a:rPr>
              <a:t>White-space characters are normally </a:t>
            </a:r>
            <a:r>
              <a:rPr lang="en-US" i="1" smtClean="0">
                <a:solidFill>
                  <a:srgbClr val="000000"/>
                </a:solidFill>
                <a:latin typeface="Times New Roman" pitchFamily="18" charset="0"/>
              </a:rPr>
              <a:t>ignored</a:t>
            </a:r>
            <a:r>
              <a:rPr lang="en-US" smtClean="0">
                <a:solidFill>
                  <a:srgbClr val="000000"/>
                </a:solidFill>
                <a:latin typeface="Times New Roman" pitchFamily="18" charset="0"/>
              </a:rPr>
              <a:t> by the compiler.</a:t>
            </a:r>
          </a:p>
        </p:txBody>
      </p:sp>
      <p:sp>
        <p:nvSpPr>
          <p:cNvPr id="20484"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First Program in C++: Printing a Line of Text (cont.)</a:t>
            </a:r>
          </a:p>
        </p:txBody>
      </p:sp>
      <p:sp>
        <p:nvSpPr>
          <p:cNvPr id="98307" name="Text Placeholder 2"/>
          <p:cNvSpPr>
            <a:spLocks noGrp="1"/>
          </p:cNvSpPr>
          <p:nvPr>
            <p:ph type="body" idx="1"/>
          </p:nvPr>
        </p:nvSpPr>
        <p:spPr/>
        <p:txBody>
          <a:bodyPr/>
          <a:lstStyle/>
          <a:p>
            <a:pPr eaLnBrk="1" hangingPunct="1">
              <a:lnSpc>
                <a:spcPct val="90000"/>
              </a:lnSpc>
            </a:pPr>
            <a:r>
              <a:rPr lang="en-US" sz="2300" smtClean="0">
                <a:solidFill>
                  <a:srgbClr val="000000"/>
                </a:solidFill>
                <a:latin typeface="Lucida Console" pitchFamily="49" charset="0"/>
              </a:rPr>
              <a:t>main</a:t>
            </a:r>
            <a:r>
              <a:rPr lang="en-US" sz="2300" smtClean="0">
                <a:solidFill>
                  <a:srgbClr val="000000"/>
                </a:solidFill>
                <a:latin typeface="Times New Roman" pitchFamily="18" charset="0"/>
              </a:rPr>
              <a:t> is a part of every C++ program.</a:t>
            </a:r>
          </a:p>
          <a:p>
            <a:pPr eaLnBrk="1" hangingPunct="1">
              <a:lnSpc>
                <a:spcPct val="90000"/>
              </a:lnSpc>
            </a:pPr>
            <a:r>
              <a:rPr lang="en-US" sz="2300" smtClean="0">
                <a:solidFill>
                  <a:srgbClr val="000000"/>
                </a:solidFill>
                <a:latin typeface="Times New Roman" pitchFamily="18" charset="0"/>
              </a:rPr>
              <a:t>The parentheses after </a:t>
            </a:r>
            <a:r>
              <a:rPr lang="en-US" sz="2300" smtClean="0">
                <a:solidFill>
                  <a:srgbClr val="000000"/>
                </a:solidFill>
                <a:latin typeface="Lucida Console" pitchFamily="49" charset="0"/>
              </a:rPr>
              <a:t>main</a:t>
            </a:r>
            <a:r>
              <a:rPr lang="en-US" sz="2300" smtClean="0">
                <a:solidFill>
                  <a:srgbClr val="000000"/>
                </a:solidFill>
                <a:latin typeface="Times New Roman" pitchFamily="18" charset="0"/>
              </a:rPr>
              <a:t> indicate that </a:t>
            </a:r>
            <a:r>
              <a:rPr lang="en-US" sz="2300" smtClean="0">
                <a:solidFill>
                  <a:srgbClr val="0000FF"/>
                </a:solidFill>
                <a:latin typeface="LucidaSansTypewriter" pitchFamily="49" charset="0"/>
              </a:rPr>
              <a:t>main</a:t>
            </a:r>
            <a:r>
              <a:rPr lang="en-US" sz="2300" smtClean="0">
                <a:solidFill>
                  <a:srgbClr val="000000"/>
                </a:solidFill>
                <a:latin typeface="Times New Roman" pitchFamily="18" charset="0"/>
              </a:rPr>
              <a:t> is a program building block called a </a:t>
            </a:r>
            <a:r>
              <a:rPr lang="en-US" sz="2300" smtClean="0">
                <a:solidFill>
                  <a:srgbClr val="0000FF"/>
                </a:solidFill>
                <a:latin typeface="Times New Roman" pitchFamily="18" charset="0"/>
              </a:rPr>
              <a:t>function</a:t>
            </a:r>
            <a:r>
              <a:rPr lang="en-US" sz="2300" smtClean="0">
                <a:solidFill>
                  <a:srgbClr val="000000"/>
                </a:solidFill>
                <a:latin typeface="Times New Roman" pitchFamily="18" charset="0"/>
              </a:rPr>
              <a:t>.</a:t>
            </a:r>
          </a:p>
          <a:p>
            <a:pPr eaLnBrk="1" hangingPunct="1">
              <a:lnSpc>
                <a:spcPct val="90000"/>
              </a:lnSpc>
            </a:pPr>
            <a:r>
              <a:rPr lang="en-US" sz="2300" smtClean="0">
                <a:solidFill>
                  <a:srgbClr val="000000"/>
                </a:solidFill>
                <a:latin typeface="Times New Roman" pitchFamily="18" charset="0"/>
              </a:rPr>
              <a:t>C++ programs typically consist of one or more functions and classes.</a:t>
            </a:r>
          </a:p>
          <a:p>
            <a:pPr eaLnBrk="1" hangingPunct="1">
              <a:lnSpc>
                <a:spcPct val="90000"/>
              </a:lnSpc>
            </a:pPr>
            <a:r>
              <a:rPr lang="en-US" sz="2300" smtClean="0">
                <a:solidFill>
                  <a:srgbClr val="000000"/>
                </a:solidFill>
                <a:latin typeface="Times New Roman" pitchFamily="18" charset="0"/>
              </a:rPr>
              <a:t>Exactly </a:t>
            </a:r>
            <a:r>
              <a:rPr lang="en-US" sz="2300" i="1" smtClean="0">
                <a:solidFill>
                  <a:srgbClr val="000000"/>
                </a:solidFill>
                <a:latin typeface="Times New Roman" pitchFamily="18" charset="0"/>
              </a:rPr>
              <a:t>one</a:t>
            </a:r>
            <a:r>
              <a:rPr lang="en-US" sz="2300" smtClean="0">
                <a:solidFill>
                  <a:srgbClr val="000000"/>
                </a:solidFill>
                <a:latin typeface="Times New Roman" pitchFamily="18" charset="0"/>
              </a:rPr>
              <a:t> function in every program </a:t>
            </a:r>
            <a:r>
              <a:rPr lang="en-US" sz="2300" i="1" smtClean="0">
                <a:solidFill>
                  <a:srgbClr val="000000"/>
                </a:solidFill>
                <a:latin typeface="Times New Roman" pitchFamily="18" charset="0"/>
              </a:rPr>
              <a:t>must</a:t>
            </a:r>
            <a:r>
              <a:rPr lang="en-US" sz="2300" smtClean="0">
                <a:solidFill>
                  <a:srgbClr val="000000"/>
                </a:solidFill>
                <a:latin typeface="Times New Roman" pitchFamily="18" charset="0"/>
              </a:rPr>
              <a:t> be named </a:t>
            </a:r>
            <a:r>
              <a:rPr lang="en-US" sz="2300" smtClean="0">
                <a:solidFill>
                  <a:srgbClr val="000000"/>
                </a:solidFill>
                <a:latin typeface="Lucida Console" pitchFamily="49" charset="0"/>
              </a:rPr>
              <a:t>main</a:t>
            </a:r>
            <a:r>
              <a:rPr lang="en-US" sz="2300" smtClean="0">
                <a:solidFill>
                  <a:srgbClr val="000000"/>
                </a:solidFill>
                <a:latin typeface="Times New Roman" pitchFamily="18" charset="0"/>
              </a:rPr>
              <a:t>.</a:t>
            </a:r>
          </a:p>
          <a:p>
            <a:pPr eaLnBrk="1" hangingPunct="1">
              <a:lnSpc>
                <a:spcPct val="90000"/>
              </a:lnSpc>
            </a:pPr>
            <a:r>
              <a:rPr lang="en-US" sz="2300" smtClean="0">
                <a:solidFill>
                  <a:srgbClr val="000000"/>
                </a:solidFill>
                <a:latin typeface="Times New Roman" pitchFamily="18" charset="0"/>
              </a:rPr>
              <a:t>C++ programs begin executing at function </a:t>
            </a:r>
            <a:r>
              <a:rPr lang="en-US" sz="2300" smtClean="0">
                <a:solidFill>
                  <a:srgbClr val="000000"/>
                </a:solidFill>
                <a:latin typeface="Lucida Console" pitchFamily="49" charset="0"/>
              </a:rPr>
              <a:t>main</a:t>
            </a:r>
            <a:r>
              <a:rPr lang="en-US" sz="2300" smtClean="0">
                <a:solidFill>
                  <a:srgbClr val="000000"/>
                </a:solidFill>
                <a:latin typeface="Times New Roman" pitchFamily="18" charset="0"/>
              </a:rPr>
              <a:t>, even if </a:t>
            </a:r>
            <a:r>
              <a:rPr lang="en-US" sz="2300" smtClean="0">
                <a:solidFill>
                  <a:srgbClr val="000000"/>
                </a:solidFill>
                <a:latin typeface="Lucida Console" pitchFamily="49" charset="0"/>
              </a:rPr>
              <a:t>main</a:t>
            </a:r>
            <a:r>
              <a:rPr lang="en-US" sz="2300" smtClean="0">
                <a:solidFill>
                  <a:srgbClr val="000000"/>
                </a:solidFill>
                <a:latin typeface="Times New Roman" pitchFamily="18" charset="0"/>
              </a:rPr>
              <a:t> is </a:t>
            </a:r>
            <a:r>
              <a:rPr lang="en-US" sz="2300" i="1" smtClean="0">
                <a:solidFill>
                  <a:srgbClr val="000000"/>
                </a:solidFill>
                <a:latin typeface="Times New Roman" pitchFamily="18" charset="0"/>
              </a:rPr>
              <a:t>not</a:t>
            </a:r>
            <a:r>
              <a:rPr lang="en-US" sz="2300" smtClean="0">
                <a:solidFill>
                  <a:srgbClr val="000000"/>
                </a:solidFill>
                <a:latin typeface="Times New Roman" pitchFamily="18" charset="0"/>
              </a:rPr>
              <a:t> the first function defined in the program.</a:t>
            </a:r>
          </a:p>
          <a:p>
            <a:pPr eaLnBrk="1" hangingPunct="1">
              <a:lnSpc>
                <a:spcPct val="90000"/>
              </a:lnSpc>
            </a:pPr>
            <a:r>
              <a:rPr lang="en-US" sz="2300" smtClean="0">
                <a:solidFill>
                  <a:srgbClr val="000000"/>
                </a:solidFill>
                <a:latin typeface="Times New Roman" pitchFamily="18" charset="0"/>
              </a:rPr>
              <a:t>The keyword </a:t>
            </a:r>
            <a:r>
              <a:rPr lang="en-US" sz="2300" smtClean="0">
                <a:solidFill>
                  <a:srgbClr val="000000"/>
                </a:solidFill>
                <a:latin typeface="Lucida Console" pitchFamily="49" charset="0"/>
              </a:rPr>
              <a:t>int</a:t>
            </a:r>
            <a:r>
              <a:rPr lang="en-US" sz="2300" smtClean="0">
                <a:solidFill>
                  <a:srgbClr val="000000"/>
                </a:solidFill>
                <a:latin typeface="Times New Roman" pitchFamily="18" charset="0"/>
              </a:rPr>
              <a:t> to the left of </a:t>
            </a:r>
            <a:r>
              <a:rPr lang="en-US" sz="2300" smtClean="0">
                <a:solidFill>
                  <a:srgbClr val="000000"/>
                </a:solidFill>
                <a:latin typeface="Lucida Console" pitchFamily="49" charset="0"/>
              </a:rPr>
              <a:t>main</a:t>
            </a:r>
            <a:r>
              <a:rPr lang="en-US" sz="2300" smtClean="0">
                <a:solidFill>
                  <a:srgbClr val="000000"/>
                </a:solidFill>
                <a:latin typeface="Times New Roman" pitchFamily="18" charset="0"/>
              </a:rPr>
              <a:t> indicates that </a:t>
            </a:r>
            <a:r>
              <a:rPr lang="en-US" sz="2300" smtClean="0">
                <a:solidFill>
                  <a:srgbClr val="000000"/>
                </a:solidFill>
                <a:latin typeface="Lucida Console" pitchFamily="49" charset="0"/>
              </a:rPr>
              <a:t>main</a:t>
            </a:r>
            <a:r>
              <a:rPr lang="en-US" sz="2300" smtClean="0">
                <a:solidFill>
                  <a:srgbClr val="000000"/>
                </a:solidFill>
                <a:latin typeface="Times New Roman" pitchFamily="18" charset="0"/>
              </a:rPr>
              <a:t> “returns” an integer (whole number) value.</a:t>
            </a:r>
          </a:p>
          <a:p>
            <a:pPr lvl="1" eaLnBrk="1" hangingPunct="1">
              <a:lnSpc>
                <a:spcPct val="90000"/>
              </a:lnSpc>
            </a:pPr>
            <a:r>
              <a:rPr lang="en-US" sz="2000" smtClean="0">
                <a:solidFill>
                  <a:srgbClr val="000000"/>
                </a:solidFill>
                <a:latin typeface="Times New Roman" pitchFamily="18" charset="0"/>
              </a:rPr>
              <a:t>A </a:t>
            </a:r>
            <a:r>
              <a:rPr lang="en-US" sz="2000" smtClean="0">
                <a:solidFill>
                  <a:srgbClr val="0000FF"/>
                </a:solidFill>
                <a:latin typeface="Times New Roman" pitchFamily="18" charset="0"/>
              </a:rPr>
              <a:t>keyword</a:t>
            </a:r>
            <a:r>
              <a:rPr lang="en-US" sz="2000" smtClean="0">
                <a:solidFill>
                  <a:srgbClr val="000000"/>
                </a:solidFill>
                <a:latin typeface="Times New Roman" pitchFamily="18" charset="0"/>
              </a:rPr>
              <a:t> is a word in code that is reserved by C++ for a specific use.</a:t>
            </a:r>
          </a:p>
          <a:p>
            <a:pPr lvl="1" eaLnBrk="1" hangingPunct="1">
              <a:lnSpc>
                <a:spcPct val="90000"/>
              </a:lnSpc>
            </a:pPr>
            <a:r>
              <a:rPr lang="en-US" sz="2000" smtClean="0">
                <a:solidFill>
                  <a:srgbClr val="000000"/>
                </a:solidFill>
                <a:latin typeface="Times New Roman" pitchFamily="18" charset="0"/>
              </a:rPr>
              <a:t>For now, simply include the keyword </a:t>
            </a:r>
            <a:r>
              <a:rPr lang="en-US" sz="2000" smtClean="0">
                <a:solidFill>
                  <a:srgbClr val="000000"/>
                </a:solidFill>
                <a:latin typeface="Lucida Console" pitchFamily="49" charset="0"/>
              </a:rPr>
              <a:t>int</a:t>
            </a:r>
            <a:r>
              <a:rPr lang="en-US" sz="2000" smtClean="0">
                <a:solidFill>
                  <a:srgbClr val="000000"/>
                </a:solidFill>
                <a:latin typeface="Times New Roman" pitchFamily="18" charset="0"/>
              </a:rPr>
              <a:t> to the left of </a:t>
            </a:r>
            <a:r>
              <a:rPr lang="en-US" sz="2000" smtClean="0">
                <a:solidFill>
                  <a:srgbClr val="000000"/>
                </a:solidFill>
                <a:latin typeface="Lucida Console" pitchFamily="49" charset="0"/>
              </a:rPr>
              <a:t>main</a:t>
            </a:r>
            <a:r>
              <a:rPr lang="en-US" sz="2000" smtClean="0">
                <a:solidFill>
                  <a:srgbClr val="000000"/>
                </a:solidFill>
                <a:latin typeface="Times New Roman" pitchFamily="18" charset="0"/>
              </a:rPr>
              <a:t> in each of your programs.</a:t>
            </a:r>
          </a:p>
        </p:txBody>
      </p:sp>
      <p:sp>
        <p:nvSpPr>
          <p:cNvPr id="22532"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First Program in C++: Printing a Line of Text (cont.)</a:t>
            </a:r>
          </a:p>
        </p:txBody>
      </p:sp>
      <p:sp>
        <p:nvSpPr>
          <p:cNvPr id="99331" name="Text Placeholder 2"/>
          <p:cNvSpPr>
            <a:spLocks noGrp="1"/>
          </p:cNvSpPr>
          <p:nvPr>
            <p:ph type="body" idx="1"/>
          </p:nvPr>
        </p:nvSpPr>
        <p:spPr/>
        <p:txBody>
          <a:bodyPr/>
          <a:lstStyle/>
          <a:p>
            <a:pPr eaLnBrk="1" hangingPunct="1">
              <a:lnSpc>
                <a:spcPct val="80000"/>
              </a:lnSpc>
            </a:pPr>
            <a:r>
              <a:rPr lang="en-US" sz="2500" smtClean="0">
                <a:solidFill>
                  <a:srgbClr val="000000"/>
                </a:solidFill>
                <a:latin typeface="Times New Roman" pitchFamily="18" charset="0"/>
              </a:rPr>
              <a:t>A </a:t>
            </a:r>
            <a:r>
              <a:rPr lang="en-US" sz="2500" smtClean="0">
                <a:solidFill>
                  <a:srgbClr val="0000FF"/>
                </a:solidFill>
                <a:latin typeface="Times New Roman" pitchFamily="18" charset="0"/>
              </a:rPr>
              <a:t>left brace</a:t>
            </a:r>
            <a:r>
              <a:rPr lang="en-US" sz="2500" smtClean="0">
                <a:solidFill>
                  <a:srgbClr val="000000"/>
                </a:solidFill>
                <a:latin typeface="Times New Roman" pitchFamily="18" charset="0"/>
              </a:rPr>
              <a:t>, </a:t>
            </a:r>
            <a:r>
              <a:rPr lang="en-US" sz="2500" smtClean="0">
                <a:solidFill>
                  <a:srgbClr val="0000FF"/>
                </a:solidFill>
                <a:latin typeface="LucidaSansTypewriter" pitchFamily="49" charset="0"/>
              </a:rPr>
              <a:t>{</a:t>
            </a:r>
            <a:r>
              <a:rPr lang="en-US" sz="2500" smtClean="0">
                <a:solidFill>
                  <a:srgbClr val="000000"/>
                </a:solidFill>
                <a:latin typeface="Times New Roman" pitchFamily="18" charset="0"/>
              </a:rPr>
              <a:t>, must </a:t>
            </a:r>
            <a:r>
              <a:rPr lang="en-US" sz="2500" i="1" smtClean="0">
                <a:solidFill>
                  <a:srgbClr val="000000"/>
                </a:solidFill>
                <a:latin typeface="Times New Roman" pitchFamily="18" charset="0"/>
              </a:rPr>
              <a:t>begin</a:t>
            </a:r>
            <a:r>
              <a:rPr lang="en-US" sz="2500" smtClean="0">
                <a:solidFill>
                  <a:srgbClr val="000000"/>
                </a:solidFill>
                <a:latin typeface="Times New Roman" pitchFamily="18" charset="0"/>
              </a:rPr>
              <a:t> the </a:t>
            </a:r>
            <a:r>
              <a:rPr lang="en-US" sz="2500" smtClean="0">
                <a:solidFill>
                  <a:srgbClr val="0000FF"/>
                </a:solidFill>
                <a:latin typeface="Times New Roman" pitchFamily="18" charset="0"/>
              </a:rPr>
              <a:t>body</a:t>
            </a:r>
            <a:r>
              <a:rPr lang="en-US" sz="2500" smtClean="0">
                <a:solidFill>
                  <a:srgbClr val="000000"/>
                </a:solidFill>
                <a:latin typeface="Times New Roman" pitchFamily="18" charset="0"/>
              </a:rPr>
              <a:t> of every function.</a:t>
            </a:r>
          </a:p>
          <a:p>
            <a:pPr eaLnBrk="1" hangingPunct="1">
              <a:lnSpc>
                <a:spcPct val="80000"/>
              </a:lnSpc>
            </a:pPr>
            <a:r>
              <a:rPr lang="en-US" sz="2500" smtClean="0">
                <a:solidFill>
                  <a:srgbClr val="000000"/>
                </a:solidFill>
                <a:latin typeface="Times New Roman" pitchFamily="18" charset="0"/>
              </a:rPr>
              <a:t>A corresponding </a:t>
            </a:r>
            <a:r>
              <a:rPr lang="en-US" sz="2500" smtClean="0">
                <a:solidFill>
                  <a:srgbClr val="0000FF"/>
                </a:solidFill>
                <a:latin typeface="Times New Roman" pitchFamily="18" charset="0"/>
              </a:rPr>
              <a:t>right brace</a:t>
            </a:r>
            <a:r>
              <a:rPr lang="en-US" sz="2500" smtClean="0">
                <a:solidFill>
                  <a:srgbClr val="000000"/>
                </a:solidFill>
                <a:latin typeface="Times New Roman" pitchFamily="18" charset="0"/>
              </a:rPr>
              <a:t>, </a:t>
            </a:r>
            <a:r>
              <a:rPr lang="en-US" sz="2500" smtClean="0">
                <a:solidFill>
                  <a:srgbClr val="0000FF"/>
                </a:solidFill>
                <a:latin typeface="LucidaSansTypewriter" pitchFamily="49" charset="0"/>
              </a:rPr>
              <a:t>}</a:t>
            </a:r>
            <a:r>
              <a:rPr lang="en-US" sz="2500" smtClean="0">
                <a:solidFill>
                  <a:srgbClr val="000000"/>
                </a:solidFill>
                <a:latin typeface="Times New Roman" pitchFamily="18" charset="0"/>
              </a:rPr>
              <a:t>, must </a:t>
            </a:r>
            <a:r>
              <a:rPr lang="en-US" sz="2500" i="1" smtClean="0">
                <a:solidFill>
                  <a:srgbClr val="000000"/>
                </a:solidFill>
                <a:latin typeface="Times New Roman" pitchFamily="18" charset="0"/>
              </a:rPr>
              <a:t>end</a:t>
            </a:r>
            <a:r>
              <a:rPr lang="en-US" sz="2500" smtClean="0">
                <a:solidFill>
                  <a:srgbClr val="000000"/>
                </a:solidFill>
                <a:latin typeface="Times New Roman" pitchFamily="18" charset="0"/>
              </a:rPr>
              <a:t> each function’s body.</a:t>
            </a:r>
          </a:p>
          <a:p>
            <a:pPr eaLnBrk="1" hangingPunct="1">
              <a:lnSpc>
                <a:spcPct val="80000"/>
              </a:lnSpc>
            </a:pPr>
            <a:r>
              <a:rPr lang="en-US" sz="2500" smtClean="0">
                <a:solidFill>
                  <a:srgbClr val="000000"/>
                </a:solidFill>
                <a:latin typeface="Times New Roman" pitchFamily="18" charset="0"/>
              </a:rPr>
              <a:t>A statement instructs the computer to </a:t>
            </a:r>
            <a:r>
              <a:rPr lang="en-US" sz="2500" smtClean="0">
                <a:solidFill>
                  <a:srgbClr val="0000FF"/>
                </a:solidFill>
                <a:latin typeface="Times New Roman" pitchFamily="18" charset="0"/>
              </a:rPr>
              <a:t>perform an action</a:t>
            </a:r>
            <a:r>
              <a:rPr lang="en-US" sz="2500" smtClean="0">
                <a:solidFill>
                  <a:srgbClr val="000000"/>
                </a:solidFill>
                <a:latin typeface="Times New Roman" pitchFamily="18" charset="0"/>
              </a:rPr>
              <a:t>.</a:t>
            </a:r>
          </a:p>
          <a:p>
            <a:pPr eaLnBrk="1" hangingPunct="1">
              <a:lnSpc>
                <a:spcPct val="80000"/>
              </a:lnSpc>
            </a:pPr>
            <a:r>
              <a:rPr lang="en-US" sz="2500" smtClean="0">
                <a:solidFill>
                  <a:srgbClr val="000000"/>
                </a:solidFill>
                <a:latin typeface="Times New Roman" pitchFamily="18" charset="0"/>
              </a:rPr>
              <a:t>Together, the quotation marks and the characters between them are called a </a:t>
            </a:r>
            <a:r>
              <a:rPr lang="en-US" sz="2500" smtClean="0">
                <a:solidFill>
                  <a:srgbClr val="0000FF"/>
                </a:solidFill>
                <a:latin typeface="Times New Roman" pitchFamily="18" charset="0"/>
              </a:rPr>
              <a:t>string</a:t>
            </a:r>
            <a:r>
              <a:rPr lang="en-US" sz="2500" smtClean="0">
                <a:solidFill>
                  <a:srgbClr val="000000"/>
                </a:solidFill>
                <a:latin typeface="Times New Roman" pitchFamily="18" charset="0"/>
              </a:rPr>
              <a:t>, a </a:t>
            </a:r>
            <a:r>
              <a:rPr lang="en-US" sz="2500" smtClean="0">
                <a:solidFill>
                  <a:srgbClr val="0000FF"/>
                </a:solidFill>
                <a:latin typeface="Times New Roman" pitchFamily="18" charset="0"/>
              </a:rPr>
              <a:t>character string</a:t>
            </a:r>
            <a:r>
              <a:rPr lang="en-US" sz="2500" smtClean="0">
                <a:solidFill>
                  <a:srgbClr val="000000"/>
                </a:solidFill>
                <a:latin typeface="Times New Roman" pitchFamily="18" charset="0"/>
              </a:rPr>
              <a:t> or a </a:t>
            </a:r>
            <a:r>
              <a:rPr lang="en-US" sz="2500" smtClean="0">
                <a:solidFill>
                  <a:srgbClr val="0000FF"/>
                </a:solidFill>
                <a:latin typeface="Times New Roman" pitchFamily="18" charset="0"/>
              </a:rPr>
              <a:t>string literal</a:t>
            </a:r>
            <a:r>
              <a:rPr lang="en-US" sz="2500" smtClean="0">
                <a:solidFill>
                  <a:srgbClr val="000000"/>
                </a:solidFill>
                <a:latin typeface="Times New Roman" pitchFamily="18" charset="0"/>
              </a:rPr>
              <a:t>.</a:t>
            </a:r>
          </a:p>
          <a:p>
            <a:pPr eaLnBrk="1" hangingPunct="1">
              <a:lnSpc>
                <a:spcPct val="80000"/>
              </a:lnSpc>
            </a:pPr>
            <a:r>
              <a:rPr lang="en-US" sz="2500" smtClean="0">
                <a:solidFill>
                  <a:srgbClr val="000000"/>
                </a:solidFill>
                <a:latin typeface="Times New Roman" pitchFamily="18" charset="0"/>
              </a:rPr>
              <a:t>We refer to characters between double quotation marks simply as </a:t>
            </a:r>
            <a:r>
              <a:rPr lang="en-US" sz="2500" smtClean="0">
                <a:solidFill>
                  <a:srgbClr val="0000FF"/>
                </a:solidFill>
                <a:latin typeface="Times New Roman" pitchFamily="18" charset="0"/>
              </a:rPr>
              <a:t>strings</a:t>
            </a:r>
            <a:r>
              <a:rPr lang="en-US" sz="2500" smtClean="0">
                <a:solidFill>
                  <a:srgbClr val="000000"/>
                </a:solidFill>
                <a:latin typeface="Times New Roman" pitchFamily="18" charset="0"/>
              </a:rPr>
              <a:t>.</a:t>
            </a:r>
          </a:p>
          <a:p>
            <a:pPr lvl="1" eaLnBrk="1" hangingPunct="1">
              <a:lnSpc>
                <a:spcPct val="80000"/>
              </a:lnSpc>
            </a:pPr>
            <a:r>
              <a:rPr lang="en-US" sz="2100" smtClean="0">
                <a:solidFill>
                  <a:srgbClr val="000000"/>
                </a:solidFill>
                <a:latin typeface="Times New Roman" pitchFamily="18" charset="0"/>
              </a:rPr>
              <a:t>White-space characters in strings are not ignored by the compiler.</a:t>
            </a:r>
          </a:p>
          <a:p>
            <a:pPr eaLnBrk="1" hangingPunct="1">
              <a:lnSpc>
                <a:spcPct val="80000"/>
              </a:lnSpc>
            </a:pPr>
            <a:r>
              <a:rPr lang="en-US" sz="2500" smtClean="0">
                <a:solidFill>
                  <a:srgbClr val="000000"/>
                </a:solidFill>
                <a:latin typeface="Times New Roman" pitchFamily="18" charset="0"/>
              </a:rPr>
              <a:t>Most C++ statements end with a </a:t>
            </a:r>
            <a:r>
              <a:rPr lang="en-US" sz="2500" smtClean="0">
                <a:solidFill>
                  <a:srgbClr val="0000FF"/>
                </a:solidFill>
                <a:latin typeface="Times New Roman" pitchFamily="18" charset="0"/>
              </a:rPr>
              <a:t>semicolon </a:t>
            </a:r>
            <a:r>
              <a:rPr lang="en-US" sz="2500" smtClean="0">
                <a:solidFill>
                  <a:srgbClr val="000000"/>
                </a:solidFill>
                <a:latin typeface="Times New Roman" pitchFamily="18" charset="0"/>
              </a:rPr>
              <a:t>(</a:t>
            </a:r>
            <a:r>
              <a:rPr lang="en-US" sz="2500" smtClean="0">
                <a:solidFill>
                  <a:srgbClr val="0000FF"/>
                </a:solidFill>
                <a:latin typeface="LucidaSansTypewriter" pitchFamily="49" charset="0"/>
              </a:rPr>
              <a:t>;</a:t>
            </a:r>
            <a:r>
              <a:rPr lang="en-US" sz="2500" smtClean="0">
                <a:solidFill>
                  <a:srgbClr val="000000"/>
                </a:solidFill>
                <a:latin typeface="Times New Roman" pitchFamily="18" charset="0"/>
              </a:rPr>
              <a:t>), also known as the </a:t>
            </a:r>
            <a:r>
              <a:rPr lang="en-US" sz="2500" smtClean="0">
                <a:solidFill>
                  <a:srgbClr val="0000FF"/>
                </a:solidFill>
                <a:latin typeface="Times New Roman" pitchFamily="18" charset="0"/>
              </a:rPr>
              <a:t>statement terminator</a:t>
            </a:r>
            <a:r>
              <a:rPr lang="en-US" sz="2500" smtClean="0">
                <a:solidFill>
                  <a:srgbClr val="000000"/>
                </a:solidFill>
                <a:latin typeface="Times New Roman" pitchFamily="18" charset="0"/>
              </a:rPr>
              <a:t>.</a:t>
            </a:r>
          </a:p>
          <a:p>
            <a:pPr lvl="1" eaLnBrk="1" hangingPunct="1">
              <a:lnSpc>
                <a:spcPct val="80000"/>
              </a:lnSpc>
            </a:pPr>
            <a:r>
              <a:rPr lang="en-US" sz="2100" smtClean="0">
                <a:solidFill>
                  <a:srgbClr val="000000"/>
                </a:solidFill>
                <a:latin typeface="Times New Roman" pitchFamily="18" charset="0"/>
              </a:rPr>
              <a:t>Preprocessing directives (like </a:t>
            </a:r>
            <a:r>
              <a:rPr lang="en-US" sz="2100" smtClean="0">
                <a:solidFill>
                  <a:srgbClr val="000000"/>
                </a:solidFill>
                <a:latin typeface="Lucida Console" pitchFamily="49" charset="0"/>
              </a:rPr>
              <a:t>#include</a:t>
            </a:r>
            <a:r>
              <a:rPr lang="en-US" sz="2100" smtClean="0">
                <a:solidFill>
                  <a:srgbClr val="000000"/>
                </a:solidFill>
                <a:latin typeface="Times New Roman" pitchFamily="18" charset="0"/>
              </a:rPr>
              <a:t>) do not end with a semicolon.</a:t>
            </a:r>
          </a:p>
        </p:txBody>
      </p:sp>
      <p:sp>
        <p:nvSpPr>
          <p:cNvPr id="23556"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First Program in C++: Printing a Line of Text (cont.)</a:t>
            </a:r>
          </a:p>
        </p:txBody>
      </p:sp>
      <p:sp>
        <p:nvSpPr>
          <p:cNvPr id="100355" name="Text Placeholder 2"/>
          <p:cNvSpPr>
            <a:spLocks noGrp="1"/>
          </p:cNvSpPr>
          <p:nvPr>
            <p:ph type="body" idx="1"/>
          </p:nvPr>
        </p:nvSpPr>
        <p:spPr>
          <a:xfrm>
            <a:off x="457200" y="1295400"/>
            <a:ext cx="8229600" cy="4525963"/>
          </a:xfrm>
        </p:spPr>
        <p:txBody>
          <a:bodyPr/>
          <a:lstStyle/>
          <a:p>
            <a:pPr eaLnBrk="1" hangingPunct="1">
              <a:lnSpc>
                <a:spcPct val="90000"/>
              </a:lnSpc>
            </a:pPr>
            <a:r>
              <a:rPr lang="en-US" sz="2300" smtClean="0">
                <a:solidFill>
                  <a:srgbClr val="000000"/>
                </a:solidFill>
                <a:latin typeface="Times New Roman" pitchFamily="18" charset="0"/>
              </a:rPr>
              <a:t>Typically, output and input in C++ are accomplished with </a:t>
            </a:r>
            <a:r>
              <a:rPr lang="en-US" sz="2300" smtClean="0">
                <a:solidFill>
                  <a:srgbClr val="0000FF"/>
                </a:solidFill>
                <a:latin typeface="Times New Roman" pitchFamily="18" charset="0"/>
              </a:rPr>
              <a:t>streams</a:t>
            </a:r>
            <a:r>
              <a:rPr lang="en-US" sz="2300" smtClean="0">
                <a:solidFill>
                  <a:srgbClr val="000000"/>
                </a:solidFill>
                <a:latin typeface="Times New Roman" pitchFamily="18" charset="0"/>
              </a:rPr>
              <a:t> of characters. </a:t>
            </a:r>
          </a:p>
          <a:p>
            <a:pPr eaLnBrk="1" hangingPunct="1">
              <a:lnSpc>
                <a:spcPct val="90000"/>
              </a:lnSpc>
            </a:pPr>
            <a:r>
              <a:rPr lang="en-US" sz="2300" smtClean="0">
                <a:solidFill>
                  <a:srgbClr val="000000"/>
                </a:solidFill>
                <a:latin typeface="Times New Roman" pitchFamily="18" charset="0"/>
              </a:rPr>
              <a:t>When a </a:t>
            </a:r>
            <a:r>
              <a:rPr lang="en-US" sz="2300" smtClean="0">
                <a:solidFill>
                  <a:srgbClr val="000000"/>
                </a:solidFill>
                <a:latin typeface="Lucida Console" pitchFamily="49" charset="0"/>
              </a:rPr>
              <a:t>cout</a:t>
            </a:r>
            <a:r>
              <a:rPr lang="en-US" sz="2300" smtClean="0">
                <a:solidFill>
                  <a:srgbClr val="000000"/>
                </a:solidFill>
                <a:latin typeface="Times New Roman" pitchFamily="18" charset="0"/>
              </a:rPr>
              <a:t> statement executes, it sends a stream of characters to the </a:t>
            </a:r>
            <a:r>
              <a:rPr lang="en-US" sz="2300" smtClean="0">
                <a:solidFill>
                  <a:srgbClr val="0000FF"/>
                </a:solidFill>
                <a:latin typeface="Times New Roman" pitchFamily="18" charset="0"/>
              </a:rPr>
              <a:t>standard output stream object</a:t>
            </a:r>
            <a:r>
              <a:rPr lang="en-US" sz="2300" smtClean="0">
                <a:solidFill>
                  <a:srgbClr val="000000"/>
                </a:solidFill>
                <a:latin typeface="Times New Roman" pitchFamily="18" charset="0"/>
              </a:rPr>
              <a:t>—</a:t>
            </a:r>
            <a:r>
              <a:rPr lang="en-US" sz="2300" smtClean="0">
                <a:solidFill>
                  <a:srgbClr val="0000FF"/>
                </a:solidFill>
                <a:latin typeface="LucidaSansTypewriter" pitchFamily="49" charset="0"/>
              </a:rPr>
              <a:t>std::cout</a:t>
            </a:r>
            <a:r>
              <a:rPr lang="en-US" sz="2300" smtClean="0">
                <a:solidFill>
                  <a:srgbClr val="000000"/>
                </a:solidFill>
                <a:latin typeface="Times New Roman" pitchFamily="18" charset="0"/>
              </a:rPr>
              <a:t>—which is normally “connected” to the screen.</a:t>
            </a:r>
          </a:p>
          <a:p>
            <a:pPr eaLnBrk="1" hangingPunct="1">
              <a:lnSpc>
                <a:spcPct val="90000"/>
              </a:lnSpc>
            </a:pPr>
            <a:r>
              <a:rPr lang="en-US" sz="2300" smtClean="0">
                <a:solidFill>
                  <a:srgbClr val="000000"/>
                </a:solidFill>
                <a:latin typeface="Times New Roman" pitchFamily="18" charset="0"/>
              </a:rPr>
              <a:t>The </a:t>
            </a:r>
            <a:r>
              <a:rPr lang="en-US" sz="2300" smtClean="0">
                <a:solidFill>
                  <a:srgbClr val="000000"/>
                </a:solidFill>
                <a:latin typeface="Lucida Console" pitchFamily="49" charset="0"/>
              </a:rPr>
              <a:t>std::</a:t>
            </a:r>
            <a:r>
              <a:rPr lang="en-US" sz="2300" smtClean="0">
                <a:solidFill>
                  <a:srgbClr val="000000"/>
                </a:solidFill>
                <a:latin typeface="Times New Roman" pitchFamily="18" charset="0"/>
              </a:rPr>
              <a:t> before </a:t>
            </a:r>
            <a:r>
              <a:rPr lang="en-US" sz="2300" smtClean="0">
                <a:solidFill>
                  <a:srgbClr val="000000"/>
                </a:solidFill>
                <a:latin typeface="Lucida Console" pitchFamily="49" charset="0"/>
              </a:rPr>
              <a:t>cout</a:t>
            </a:r>
            <a:r>
              <a:rPr lang="en-US" sz="2300" smtClean="0">
                <a:solidFill>
                  <a:srgbClr val="000000"/>
                </a:solidFill>
                <a:latin typeface="Times New Roman" pitchFamily="18" charset="0"/>
              </a:rPr>
              <a:t> is required when we use names that we’ve brought into the program by the preprocessing directive </a:t>
            </a:r>
            <a:r>
              <a:rPr lang="en-US" sz="2300" smtClean="0">
                <a:solidFill>
                  <a:srgbClr val="000000"/>
                </a:solidFill>
                <a:latin typeface="Lucida Console" pitchFamily="49" charset="0"/>
              </a:rPr>
              <a:t>#include</a:t>
            </a:r>
            <a:r>
              <a:rPr lang="en-US" sz="2300" smtClean="0">
                <a:solidFill>
                  <a:srgbClr val="000000"/>
                </a:solidFill>
                <a:latin typeface="Times New Roman" pitchFamily="18" charset="0"/>
              </a:rPr>
              <a:t> </a:t>
            </a:r>
            <a:r>
              <a:rPr lang="en-US" sz="2300" smtClean="0">
                <a:solidFill>
                  <a:srgbClr val="000000"/>
                </a:solidFill>
                <a:latin typeface="Lucida Console" pitchFamily="49" charset="0"/>
              </a:rPr>
              <a:t>&lt;iostream&gt;</a:t>
            </a:r>
            <a:r>
              <a:rPr lang="en-US" sz="2300" smtClean="0">
                <a:solidFill>
                  <a:srgbClr val="000000"/>
                </a:solidFill>
                <a:latin typeface="Times New Roman" pitchFamily="18" charset="0"/>
              </a:rPr>
              <a:t>.</a:t>
            </a:r>
          </a:p>
          <a:p>
            <a:pPr lvl="1" eaLnBrk="1" hangingPunct="1">
              <a:lnSpc>
                <a:spcPct val="90000"/>
              </a:lnSpc>
            </a:pPr>
            <a:r>
              <a:rPr lang="en-US" sz="2000" smtClean="0">
                <a:solidFill>
                  <a:srgbClr val="000000"/>
                </a:solidFill>
                <a:latin typeface="Times New Roman" pitchFamily="18" charset="0"/>
              </a:rPr>
              <a:t>The notation </a:t>
            </a:r>
            <a:r>
              <a:rPr lang="en-US" sz="2000" smtClean="0">
                <a:solidFill>
                  <a:srgbClr val="000000"/>
                </a:solidFill>
                <a:latin typeface="Lucida Console" pitchFamily="49" charset="0"/>
              </a:rPr>
              <a:t>std::cout</a:t>
            </a:r>
            <a:r>
              <a:rPr lang="en-US" sz="2000" smtClean="0">
                <a:solidFill>
                  <a:srgbClr val="000000"/>
                </a:solidFill>
                <a:latin typeface="Times New Roman" pitchFamily="18" charset="0"/>
              </a:rPr>
              <a:t> specifies that we are using a name, in this case </a:t>
            </a:r>
            <a:r>
              <a:rPr lang="en-US" sz="2000" smtClean="0">
                <a:solidFill>
                  <a:srgbClr val="000000"/>
                </a:solidFill>
                <a:latin typeface="Lucida Console" pitchFamily="49" charset="0"/>
              </a:rPr>
              <a:t>cout</a:t>
            </a:r>
            <a:r>
              <a:rPr lang="en-US" sz="2000" smtClean="0">
                <a:solidFill>
                  <a:srgbClr val="000000"/>
                </a:solidFill>
                <a:latin typeface="Times New Roman" pitchFamily="18" charset="0"/>
              </a:rPr>
              <a:t>, that belongs to “namespace” </a:t>
            </a:r>
            <a:r>
              <a:rPr lang="en-US" sz="2000" smtClean="0">
                <a:solidFill>
                  <a:srgbClr val="000000"/>
                </a:solidFill>
                <a:latin typeface="Lucida Console" pitchFamily="49" charset="0"/>
              </a:rPr>
              <a:t>std</a:t>
            </a:r>
            <a:r>
              <a:rPr lang="en-US" sz="2000" smtClean="0">
                <a:solidFill>
                  <a:srgbClr val="000000"/>
                </a:solidFill>
                <a:latin typeface="Times New Roman" pitchFamily="18" charset="0"/>
              </a:rPr>
              <a:t>.</a:t>
            </a:r>
          </a:p>
          <a:p>
            <a:pPr lvl="1" eaLnBrk="1" hangingPunct="1">
              <a:lnSpc>
                <a:spcPct val="90000"/>
              </a:lnSpc>
            </a:pPr>
            <a:r>
              <a:rPr lang="en-US" sz="2000" smtClean="0">
                <a:solidFill>
                  <a:srgbClr val="000000"/>
                </a:solidFill>
                <a:latin typeface="Times New Roman" pitchFamily="18" charset="0"/>
              </a:rPr>
              <a:t>The names </a:t>
            </a:r>
            <a:r>
              <a:rPr lang="en-US" sz="2000" smtClean="0">
                <a:solidFill>
                  <a:srgbClr val="000000"/>
                </a:solidFill>
                <a:latin typeface="Lucida Console" pitchFamily="49" charset="0"/>
              </a:rPr>
              <a:t>cin</a:t>
            </a:r>
            <a:r>
              <a:rPr lang="en-US" sz="2000" smtClean="0">
                <a:solidFill>
                  <a:srgbClr val="000000"/>
                </a:solidFill>
                <a:latin typeface="Times New Roman" pitchFamily="18" charset="0"/>
              </a:rPr>
              <a:t> (the standard input stream) and </a:t>
            </a:r>
            <a:r>
              <a:rPr lang="en-US" sz="2000" smtClean="0">
                <a:solidFill>
                  <a:srgbClr val="000000"/>
                </a:solidFill>
                <a:latin typeface="Lucida Console" pitchFamily="49" charset="0"/>
              </a:rPr>
              <a:t>cerr</a:t>
            </a:r>
            <a:r>
              <a:rPr lang="en-US" sz="2000" smtClean="0">
                <a:solidFill>
                  <a:srgbClr val="000000"/>
                </a:solidFill>
                <a:latin typeface="Times New Roman" pitchFamily="18" charset="0"/>
              </a:rPr>
              <a:t> (the standard error stream) also belong to namespace </a:t>
            </a:r>
            <a:r>
              <a:rPr lang="en-US" sz="2000" smtClean="0">
                <a:solidFill>
                  <a:srgbClr val="000000"/>
                </a:solidFill>
                <a:latin typeface="Lucida Console" pitchFamily="49" charset="0"/>
              </a:rPr>
              <a:t>std</a:t>
            </a:r>
            <a:r>
              <a:rPr lang="en-US" sz="2000" smtClean="0">
                <a:solidFill>
                  <a:srgbClr val="000000"/>
                </a:solidFill>
                <a:latin typeface="Times New Roman" pitchFamily="18" charset="0"/>
              </a:rPr>
              <a:t>.</a:t>
            </a:r>
          </a:p>
        </p:txBody>
      </p:sp>
      <p:sp>
        <p:nvSpPr>
          <p:cNvPr id="24580"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1.3.1  Moore’s Law</a:t>
            </a:r>
          </a:p>
        </p:txBody>
      </p:sp>
      <p:sp>
        <p:nvSpPr>
          <p:cNvPr id="18435"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For many decades, hardware costs have fallen rapidly. </a:t>
            </a:r>
          </a:p>
          <a:p>
            <a:pPr eaLnBrk="1" hangingPunct="1"/>
            <a:r>
              <a:rPr lang="en-US" smtClean="0">
                <a:solidFill>
                  <a:srgbClr val="000000"/>
                </a:solidFill>
                <a:latin typeface="Times New Roman" pitchFamily="18" charset="0"/>
              </a:rPr>
              <a:t>Every year or two, the capacities of computers have approximately </a:t>
            </a:r>
            <a:r>
              <a:rPr lang="en-US" i="1" smtClean="0">
                <a:solidFill>
                  <a:srgbClr val="000000"/>
                </a:solidFill>
                <a:latin typeface="Times New Roman" pitchFamily="18" charset="0"/>
              </a:rPr>
              <a:t>doubled </a:t>
            </a:r>
            <a:r>
              <a:rPr lang="en-US" smtClean="0">
                <a:solidFill>
                  <a:srgbClr val="000000"/>
                </a:solidFill>
                <a:latin typeface="Times New Roman" pitchFamily="18" charset="0"/>
              </a:rPr>
              <a:t>inexpensively. </a:t>
            </a:r>
          </a:p>
          <a:p>
            <a:pPr eaLnBrk="1" hangingPunct="1"/>
            <a:r>
              <a:rPr lang="en-US" smtClean="0">
                <a:solidFill>
                  <a:srgbClr val="000000"/>
                </a:solidFill>
                <a:latin typeface="Times New Roman" pitchFamily="18" charset="0"/>
              </a:rPr>
              <a:t>This trend often is called </a:t>
            </a:r>
            <a:r>
              <a:rPr lang="en-US" smtClean="0">
                <a:solidFill>
                  <a:srgbClr val="0000FF"/>
                </a:solidFill>
                <a:latin typeface="Times New Roman" pitchFamily="18" charset="0"/>
              </a:rPr>
              <a:t>Moore’s Law</a:t>
            </a:r>
            <a:r>
              <a:rPr lang="en-US" smtClean="0">
                <a:solidFill>
                  <a:srgbClr val="000000"/>
                </a:solidFill>
                <a:latin typeface="Times New Roman" pitchFamily="18" charset="0"/>
              </a:rPr>
              <a:t>, named for the person who identified it in the 1960s, Gordon Moore, co-founder of Intel. </a:t>
            </a:r>
          </a:p>
        </p:txBody>
      </p:sp>
      <p:sp>
        <p:nvSpPr>
          <p:cNvPr id="30724" name="Footer Placeholder 3"/>
          <p:cNvSpPr>
            <a:spLocks noGrp="1"/>
          </p:cNvSpPr>
          <p:nvPr>
            <p:ph type="ftr" sz="quarter" idx="11"/>
          </p:nvPr>
        </p:nvSpPr>
        <p:spPr bwMode="auto">
          <a:extLst>
            <a:ext uri="{909E8E84-426E-40DD-AFC4-6F175D3DCCD1}"/>
            <a:ext uri="{91240B29-F687-4F45-9708-019B960494DF}"/>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 Copyright 1992-2014 by Pearson Education, Inc. All Rights Reserved.</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First Program in C++: Printing a Line of Text (cont.)</a:t>
            </a:r>
          </a:p>
        </p:txBody>
      </p:sp>
      <p:sp>
        <p:nvSpPr>
          <p:cNvPr id="101379" name="Text Placeholder 2"/>
          <p:cNvSpPr>
            <a:spLocks noGrp="1"/>
          </p:cNvSpPr>
          <p:nvPr>
            <p:ph type="body" idx="1"/>
          </p:nvPr>
        </p:nvSpPr>
        <p:spPr>
          <a:xfrm>
            <a:off x="457200" y="1295400"/>
            <a:ext cx="8229600" cy="4525963"/>
          </a:xfrm>
        </p:spPr>
        <p:txBody>
          <a:bodyPr/>
          <a:lstStyle/>
          <a:p>
            <a:pPr eaLnBrk="1" hangingPunct="1">
              <a:lnSpc>
                <a:spcPct val="90000"/>
              </a:lnSpc>
            </a:pPr>
            <a:r>
              <a:rPr lang="en-US" sz="2800" smtClean="0">
                <a:solidFill>
                  <a:srgbClr val="000000"/>
                </a:solidFill>
                <a:latin typeface="Times New Roman" pitchFamily="18" charset="0"/>
              </a:rPr>
              <a:t>In the context of an output statement, the </a:t>
            </a:r>
            <a:r>
              <a:rPr lang="en-US" sz="2800" smtClean="0">
                <a:solidFill>
                  <a:srgbClr val="000000"/>
                </a:solidFill>
                <a:latin typeface="Lucida Console" pitchFamily="49" charset="0"/>
              </a:rPr>
              <a:t>&lt;&lt;</a:t>
            </a:r>
            <a:r>
              <a:rPr lang="en-US" sz="2800" smtClean="0">
                <a:solidFill>
                  <a:srgbClr val="000000"/>
                </a:solidFill>
                <a:latin typeface="Times New Roman" pitchFamily="18" charset="0"/>
              </a:rPr>
              <a:t> operator is referred to as the </a:t>
            </a:r>
            <a:r>
              <a:rPr lang="en-US" sz="2800" smtClean="0">
                <a:solidFill>
                  <a:srgbClr val="0000FF"/>
                </a:solidFill>
                <a:latin typeface="Times New Roman" pitchFamily="18" charset="0"/>
              </a:rPr>
              <a:t>stream insertion operator</a:t>
            </a:r>
            <a:r>
              <a:rPr lang="en-US" sz="2800" smtClean="0">
                <a:solidFill>
                  <a:srgbClr val="000000"/>
                </a:solidFill>
                <a:latin typeface="Times New Roman" pitchFamily="18" charset="0"/>
              </a:rPr>
              <a:t>.</a:t>
            </a:r>
          </a:p>
          <a:p>
            <a:pPr lvl="1" eaLnBrk="1" hangingPunct="1">
              <a:lnSpc>
                <a:spcPct val="90000"/>
              </a:lnSpc>
            </a:pPr>
            <a:r>
              <a:rPr lang="en-US" sz="2800" smtClean="0">
                <a:solidFill>
                  <a:srgbClr val="000000"/>
                </a:solidFill>
                <a:latin typeface="Times New Roman" pitchFamily="18" charset="0"/>
              </a:rPr>
              <a:t>The value to the operator’s right, the right </a:t>
            </a:r>
            <a:r>
              <a:rPr lang="en-US" sz="2800" smtClean="0">
                <a:solidFill>
                  <a:srgbClr val="0000FF"/>
                </a:solidFill>
                <a:latin typeface="Times New Roman" pitchFamily="18" charset="0"/>
              </a:rPr>
              <a:t>operand</a:t>
            </a:r>
            <a:r>
              <a:rPr lang="en-US" sz="2800" smtClean="0">
                <a:solidFill>
                  <a:srgbClr val="000000"/>
                </a:solidFill>
                <a:latin typeface="Times New Roman" pitchFamily="18" charset="0"/>
              </a:rPr>
              <a:t>, is inserted in the output stream.</a:t>
            </a:r>
          </a:p>
          <a:p>
            <a:pPr eaLnBrk="1" hangingPunct="1">
              <a:lnSpc>
                <a:spcPct val="80000"/>
              </a:lnSpc>
            </a:pPr>
            <a:r>
              <a:rPr lang="en-US" sz="2800" smtClean="0">
                <a:solidFill>
                  <a:srgbClr val="000000"/>
                </a:solidFill>
                <a:latin typeface="Times New Roman" pitchFamily="18" charset="0"/>
              </a:rPr>
              <a:t>The characters </a:t>
            </a:r>
            <a:r>
              <a:rPr lang="en-US" sz="2800" smtClean="0">
                <a:solidFill>
                  <a:srgbClr val="000000"/>
                </a:solidFill>
                <a:latin typeface="Lucida Console" pitchFamily="49" charset="0"/>
              </a:rPr>
              <a:t>\n</a:t>
            </a:r>
            <a:r>
              <a:rPr lang="en-US" sz="2800" smtClean="0">
                <a:solidFill>
                  <a:srgbClr val="000000"/>
                </a:solidFill>
                <a:latin typeface="Times New Roman" pitchFamily="18" charset="0"/>
              </a:rPr>
              <a:t> are </a:t>
            </a:r>
            <a:r>
              <a:rPr lang="en-US" sz="2800" i="1" smtClean="0">
                <a:solidFill>
                  <a:srgbClr val="000000"/>
                </a:solidFill>
                <a:latin typeface="Times New Roman" pitchFamily="18" charset="0"/>
              </a:rPr>
              <a:t>not</a:t>
            </a:r>
            <a:r>
              <a:rPr lang="en-US" sz="2800" smtClean="0">
                <a:solidFill>
                  <a:srgbClr val="000000"/>
                </a:solidFill>
                <a:latin typeface="Times New Roman" pitchFamily="18" charset="0"/>
              </a:rPr>
              <a:t> printed on the screen.</a:t>
            </a:r>
          </a:p>
          <a:p>
            <a:pPr eaLnBrk="1" hangingPunct="1">
              <a:lnSpc>
                <a:spcPct val="80000"/>
              </a:lnSpc>
            </a:pPr>
            <a:r>
              <a:rPr lang="en-US" sz="2800" smtClean="0">
                <a:solidFill>
                  <a:srgbClr val="000000"/>
                </a:solidFill>
                <a:latin typeface="Times New Roman" pitchFamily="18" charset="0"/>
              </a:rPr>
              <a:t>The backslash (</a:t>
            </a:r>
            <a:r>
              <a:rPr lang="en-US" sz="2800" smtClean="0">
                <a:solidFill>
                  <a:srgbClr val="000000"/>
                </a:solidFill>
                <a:latin typeface="Lucida Console" pitchFamily="49" charset="0"/>
              </a:rPr>
              <a:t>\</a:t>
            </a:r>
            <a:r>
              <a:rPr lang="en-US" sz="2800" smtClean="0">
                <a:solidFill>
                  <a:srgbClr val="000000"/>
                </a:solidFill>
                <a:latin typeface="Times New Roman" pitchFamily="18" charset="0"/>
              </a:rPr>
              <a:t>) is called an </a:t>
            </a:r>
            <a:r>
              <a:rPr lang="en-US" sz="2800" smtClean="0">
                <a:solidFill>
                  <a:srgbClr val="0000FF"/>
                </a:solidFill>
                <a:latin typeface="Times New Roman" pitchFamily="18" charset="0"/>
              </a:rPr>
              <a:t>escape character</a:t>
            </a:r>
            <a:r>
              <a:rPr lang="en-US" sz="2800" smtClean="0">
                <a:solidFill>
                  <a:srgbClr val="000000"/>
                </a:solidFill>
                <a:latin typeface="Times New Roman" pitchFamily="18" charset="0"/>
              </a:rPr>
              <a:t>.</a:t>
            </a:r>
          </a:p>
          <a:p>
            <a:pPr lvl="1" eaLnBrk="1" hangingPunct="1">
              <a:lnSpc>
                <a:spcPct val="80000"/>
              </a:lnSpc>
            </a:pPr>
            <a:r>
              <a:rPr lang="en-US" sz="2400" smtClean="0">
                <a:solidFill>
                  <a:srgbClr val="000000"/>
                </a:solidFill>
                <a:latin typeface="Times New Roman" pitchFamily="18" charset="0"/>
              </a:rPr>
              <a:t>It indicates that a “special” character is to be output.</a:t>
            </a:r>
          </a:p>
          <a:p>
            <a:pPr eaLnBrk="1" hangingPunct="1">
              <a:lnSpc>
                <a:spcPct val="80000"/>
              </a:lnSpc>
            </a:pPr>
            <a:r>
              <a:rPr lang="en-US" sz="2800" smtClean="0">
                <a:solidFill>
                  <a:srgbClr val="000000"/>
                </a:solidFill>
                <a:latin typeface="Times New Roman" pitchFamily="18" charset="0"/>
              </a:rPr>
              <a:t>When a backslash is encountered in a string of characters, the next character is combined with the backslash to form an </a:t>
            </a:r>
            <a:r>
              <a:rPr lang="en-US" sz="2800" smtClean="0">
                <a:solidFill>
                  <a:srgbClr val="0000FF"/>
                </a:solidFill>
                <a:latin typeface="Times New Roman" pitchFamily="18" charset="0"/>
              </a:rPr>
              <a:t>escape sequence</a:t>
            </a:r>
            <a:r>
              <a:rPr lang="en-US" sz="2800" smtClean="0">
                <a:solidFill>
                  <a:srgbClr val="000000"/>
                </a:solidFill>
                <a:latin typeface="Times New Roman" pitchFamily="18" charset="0"/>
              </a:rPr>
              <a:t>.</a:t>
            </a:r>
          </a:p>
          <a:p>
            <a:pPr eaLnBrk="1" hangingPunct="1">
              <a:lnSpc>
                <a:spcPct val="80000"/>
              </a:lnSpc>
            </a:pPr>
            <a:r>
              <a:rPr lang="en-US" sz="2800" smtClean="0">
                <a:solidFill>
                  <a:srgbClr val="000000"/>
                </a:solidFill>
                <a:latin typeface="Times New Roman" pitchFamily="18" charset="0"/>
              </a:rPr>
              <a:t>The escape sequence </a:t>
            </a:r>
            <a:r>
              <a:rPr lang="en-US" sz="2800" smtClean="0">
                <a:solidFill>
                  <a:srgbClr val="000000"/>
                </a:solidFill>
                <a:latin typeface="Lucida Console" pitchFamily="49" charset="0"/>
              </a:rPr>
              <a:t>\n</a:t>
            </a:r>
            <a:r>
              <a:rPr lang="en-US" sz="2800" smtClean="0">
                <a:solidFill>
                  <a:srgbClr val="000000"/>
                </a:solidFill>
                <a:latin typeface="Times New Roman" pitchFamily="18" charset="0"/>
              </a:rPr>
              <a:t> means </a:t>
            </a:r>
            <a:r>
              <a:rPr lang="en-US" sz="2800" smtClean="0">
                <a:solidFill>
                  <a:srgbClr val="0000FF"/>
                </a:solidFill>
                <a:latin typeface="Times New Roman" pitchFamily="18" charset="0"/>
              </a:rPr>
              <a:t>newline</a:t>
            </a:r>
            <a:r>
              <a:rPr lang="en-US" sz="2800" smtClean="0">
                <a:solidFill>
                  <a:srgbClr val="000000"/>
                </a:solidFill>
                <a:latin typeface="Times New Roman" pitchFamily="18" charset="0"/>
              </a:rPr>
              <a:t>.</a:t>
            </a:r>
          </a:p>
          <a:p>
            <a:pPr lvl="1" eaLnBrk="1" hangingPunct="1">
              <a:lnSpc>
                <a:spcPct val="80000"/>
              </a:lnSpc>
            </a:pPr>
            <a:r>
              <a:rPr lang="en-US" sz="2400" smtClean="0">
                <a:solidFill>
                  <a:srgbClr val="000000"/>
                </a:solidFill>
                <a:latin typeface="Times New Roman" pitchFamily="18" charset="0"/>
              </a:rPr>
              <a:t>Causes the </a:t>
            </a:r>
            <a:r>
              <a:rPr lang="en-US" sz="2400" smtClean="0">
                <a:solidFill>
                  <a:srgbClr val="0000FF"/>
                </a:solidFill>
                <a:latin typeface="Times New Roman" pitchFamily="18" charset="0"/>
              </a:rPr>
              <a:t>cursor</a:t>
            </a:r>
            <a:r>
              <a:rPr lang="en-US" sz="2400" smtClean="0">
                <a:solidFill>
                  <a:srgbClr val="000000"/>
                </a:solidFill>
                <a:latin typeface="Times New Roman" pitchFamily="18" charset="0"/>
              </a:rPr>
              <a:t> to move to the beginning of the next line on the screen.</a:t>
            </a:r>
          </a:p>
          <a:p>
            <a:pPr eaLnBrk="1" hangingPunct="1">
              <a:lnSpc>
                <a:spcPct val="80000"/>
              </a:lnSpc>
            </a:pPr>
            <a:endParaRPr lang="en-US" sz="2800" smtClean="0">
              <a:solidFill>
                <a:srgbClr val="000000"/>
              </a:solidFill>
              <a:latin typeface="Times New Roman" pitchFamily="18" charset="0"/>
            </a:endParaRPr>
          </a:p>
          <a:p>
            <a:pPr lvl="1" eaLnBrk="1" hangingPunct="1">
              <a:lnSpc>
                <a:spcPct val="90000"/>
              </a:lnSpc>
            </a:pPr>
            <a:endParaRPr lang="en-US" sz="2000" smtClean="0">
              <a:solidFill>
                <a:srgbClr val="000000"/>
              </a:solidFill>
              <a:latin typeface="Times New Roman" pitchFamily="18" charset="0"/>
            </a:endParaRPr>
          </a:p>
        </p:txBody>
      </p:sp>
      <p:sp>
        <p:nvSpPr>
          <p:cNvPr id="24580"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First Program in C++: Printing a Line of Text (cont.)</a:t>
            </a:r>
          </a:p>
        </p:txBody>
      </p:sp>
      <p:sp>
        <p:nvSpPr>
          <p:cNvPr id="102403" name="Text Placeholder 2"/>
          <p:cNvSpPr>
            <a:spLocks noGrp="1"/>
          </p:cNvSpPr>
          <p:nvPr>
            <p:ph type="body" idx="1"/>
          </p:nvPr>
        </p:nvSpPr>
        <p:spPr/>
        <p:txBody>
          <a:bodyPr/>
          <a:lstStyle/>
          <a:p>
            <a:pPr eaLnBrk="1" hangingPunct="1">
              <a:lnSpc>
                <a:spcPct val="80000"/>
              </a:lnSpc>
            </a:pPr>
            <a:r>
              <a:rPr lang="en-US" sz="2800" smtClean="0">
                <a:solidFill>
                  <a:srgbClr val="000000"/>
                </a:solidFill>
                <a:latin typeface="Times New Roman" pitchFamily="18" charset="0"/>
              </a:rPr>
              <a:t>When the </a:t>
            </a:r>
            <a:r>
              <a:rPr lang="en-US" sz="2800" smtClean="0">
                <a:solidFill>
                  <a:srgbClr val="0000FF"/>
                </a:solidFill>
                <a:latin typeface="LucidaSansTypewriter" pitchFamily="49" charset="0"/>
              </a:rPr>
              <a:t>return</a:t>
            </a:r>
            <a:r>
              <a:rPr lang="en-US" sz="2800" smtClean="0">
                <a:solidFill>
                  <a:srgbClr val="0000FF"/>
                </a:solidFill>
                <a:latin typeface="Times New Roman" pitchFamily="18" charset="0"/>
              </a:rPr>
              <a:t> statement</a:t>
            </a:r>
            <a:r>
              <a:rPr lang="en-US" sz="2800" smtClean="0">
                <a:solidFill>
                  <a:srgbClr val="000000"/>
                </a:solidFill>
                <a:latin typeface="Times New Roman" pitchFamily="18" charset="0"/>
              </a:rPr>
              <a:t> is used at the end of </a:t>
            </a:r>
            <a:r>
              <a:rPr lang="en-US" sz="2800" smtClean="0">
                <a:solidFill>
                  <a:srgbClr val="000000"/>
                </a:solidFill>
                <a:latin typeface="Lucida Console" pitchFamily="49" charset="0"/>
              </a:rPr>
              <a:t>main</a:t>
            </a:r>
            <a:r>
              <a:rPr lang="en-US" sz="2800" smtClean="0">
                <a:solidFill>
                  <a:srgbClr val="000000"/>
                </a:solidFill>
                <a:latin typeface="Times New Roman" pitchFamily="18" charset="0"/>
              </a:rPr>
              <a:t> the value </a:t>
            </a:r>
            <a:r>
              <a:rPr lang="en-US" sz="2800" smtClean="0">
                <a:solidFill>
                  <a:srgbClr val="000000"/>
                </a:solidFill>
                <a:latin typeface="Lucida Console" pitchFamily="49" charset="0"/>
              </a:rPr>
              <a:t>0</a:t>
            </a:r>
            <a:r>
              <a:rPr lang="en-US" sz="2800" smtClean="0">
                <a:solidFill>
                  <a:srgbClr val="000000"/>
                </a:solidFill>
                <a:latin typeface="Times New Roman" pitchFamily="18" charset="0"/>
              </a:rPr>
              <a:t> indicates that the program has </a:t>
            </a:r>
            <a:r>
              <a:rPr lang="en-US" sz="2800" i="1" smtClean="0">
                <a:solidFill>
                  <a:srgbClr val="000000"/>
                </a:solidFill>
                <a:latin typeface="Times New Roman" pitchFamily="18" charset="0"/>
              </a:rPr>
              <a:t>terminated successfully</a:t>
            </a:r>
            <a:r>
              <a:rPr lang="en-US" sz="2800" smtClean="0">
                <a:solidFill>
                  <a:srgbClr val="000000"/>
                </a:solidFill>
                <a:latin typeface="Times New Roman" pitchFamily="18" charset="0"/>
              </a:rPr>
              <a:t>.</a:t>
            </a:r>
          </a:p>
          <a:p>
            <a:pPr eaLnBrk="1" hangingPunct="1">
              <a:lnSpc>
                <a:spcPct val="80000"/>
              </a:lnSpc>
            </a:pPr>
            <a:r>
              <a:rPr lang="en-US" sz="2800" smtClean="0">
                <a:solidFill>
                  <a:srgbClr val="000000"/>
                </a:solidFill>
                <a:latin typeface="Times New Roman" pitchFamily="18" charset="0"/>
              </a:rPr>
              <a:t>According to the C++ standard, if program execution reaches the end of </a:t>
            </a:r>
            <a:r>
              <a:rPr lang="en-US" sz="2800" smtClean="0">
                <a:solidFill>
                  <a:srgbClr val="000000"/>
                </a:solidFill>
                <a:latin typeface="Lucida Console" pitchFamily="49" charset="0"/>
              </a:rPr>
              <a:t>main</a:t>
            </a:r>
            <a:r>
              <a:rPr lang="en-US" sz="2800" smtClean="0">
                <a:solidFill>
                  <a:srgbClr val="000000"/>
                </a:solidFill>
                <a:latin typeface="Times New Roman" pitchFamily="18" charset="0"/>
              </a:rPr>
              <a:t> without encountering a </a:t>
            </a:r>
            <a:r>
              <a:rPr lang="en-US" sz="2800" smtClean="0">
                <a:solidFill>
                  <a:srgbClr val="000000"/>
                </a:solidFill>
                <a:latin typeface="Lucida Console" pitchFamily="49" charset="0"/>
              </a:rPr>
              <a:t>return</a:t>
            </a:r>
            <a:r>
              <a:rPr lang="en-US" sz="2800" smtClean="0">
                <a:solidFill>
                  <a:srgbClr val="000000"/>
                </a:solidFill>
                <a:latin typeface="Times New Roman" pitchFamily="18" charset="0"/>
              </a:rPr>
              <a:t> statement, it’s assumed that the program terminated successfully—exactly as when the last statement in main is a </a:t>
            </a:r>
            <a:r>
              <a:rPr lang="en-US" sz="2800" smtClean="0">
                <a:solidFill>
                  <a:srgbClr val="000000"/>
                </a:solidFill>
                <a:latin typeface="Lucida Console" pitchFamily="49" charset="0"/>
              </a:rPr>
              <a:t>return</a:t>
            </a:r>
            <a:r>
              <a:rPr lang="en-US" sz="2800" smtClean="0">
                <a:solidFill>
                  <a:srgbClr val="000000"/>
                </a:solidFill>
                <a:latin typeface="Times New Roman" pitchFamily="18" charset="0"/>
              </a:rPr>
              <a:t> statement with the value </a:t>
            </a:r>
            <a:r>
              <a:rPr lang="en-US" sz="2800" smtClean="0">
                <a:solidFill>
                  <a:srgbClr val="000000"/>
                </a:solidFill>
                <a:latin typeface="Lucida Console" pitchFamily="49" charset="0"/>
              </a:rPr>
              <a:t>0</a:t>
            </a:r>
            <a:r>
              <a:rPr lang="en-US" sz="2800" smtClean="0">
                <a:solidFill>
                  <a:srgbClr val="000000"/>
                </a:solidFill>
                <a:latin typeface="Times New Roman" pitchFamily="18" charset="0"/>
              </a:rPr>
              <a:t>. </a:t>
            </a:r>
          </a:p>
        </p:txBody>
      </p:sp>
      <p:sp>
        <p:nvSpPr>
          <p:cNvPr id="25604"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2.3  </a:t>
            </a:r>
            <a:r>
              <a:rPr lang="en-US" smtClean="0">
                <a:solidFill>
                  <a:srgbClr val="3380E6"/>
                </a:solidFill>
                <a:latin typeface="Arial"/>
              </a:rPr>
              <a:t>Modifying Our First C++ Program</a:t>
            </a:r>
          </a:p>
        </p:txBody>
      </p:sp>
      <p:sp>
        <p:nvSpPr>
          <p:cNvPr id="103427" name="Text Placeholder 2"/>
          <p:cNvSpPr>
            <a:spLocks noGrp="1"/>
          </p:cNvSpPr>
          <p:nvPr>
            <p:ph type="body" idx="1"/>
          </p:nvPr>
        </p:nvSpPr>
        <p:spPr/>
        <p:txBody>
          <a:bodyPr/>
          <a:lstStyle/>
          <a:p>
            <a:pPr eaLnBrk="1" hangingPunct="1"/>
            <a:r>
              <a:rPr lang="en-US" smtClean="0">
                <a:solidFill>
                  <a:srgbClr val="000000"/>
                </a:solidFill>
                <a:latin typeface="Lucida Console" pitchFamily="49" charset="0"/>
              </a:rPr>
              <a:t>Welcome</a:t>
            </a:r>
            <a:r>
              <a:rPr lang="en-US" smtClean="0">
                <a:solidFill>
                  <a:srgbClr val="000000"/>
                </a:solidFill>
                <a:latin typeface="Times New Roman" pitchFamily="18" charset="0"/>
              </a:rPr>
              <a:t> </a:t>
            </a:r>
            <a:r>
              <a:rPr lang="en-US" smtClean="0">
                <a:solidFill>
                  <a:srgbClr val="000000"/>
                </a:solidFill>
                <a:latin typeface="Lucida Console" pitchFamily="49" charset="0"/>
              </a:rPr>
              <a:t>to</a:t>
            </a:r>
            <a:r>
              <a:rPr lang="en-US" smtClean="0">
                <a:solidFill>
                  <a:srgbClr val="000000"/>
                </a:solidFill>
                <a:latin typeface="Times New Roman" pitchFamily="18" charset="0"/>
              </a:rPr>
              <a:t> </a:t>
            </a:r>
            <a:r>
              <a:rPr lang="en-US" smtClean="0">
                <a:solidFill>
                  <a:srgbClr val="000000"/>
                </a:solidFill>
                <a:latin typeface="Lucida Console" pitchFamily="49" charset="0"/>
              </a:rPr>
              <a:t>C++!</a:t>
            </a:r>
            <a:r>
              <a:rPr lang="en-US" smtClean="0">
                <a:solidFill>
                  <a:srgbClr val="000000"/>
                </a:solidFill>
                <a:latin typeface="Times New Roman" pitchFamily="18" charset="0"/>
              </a:rPr>
              <a:t> can be printed several ways.</a:t>
            </a:r>
          </a:p>
        </p:txBody>
      </p:sp>
      <p:sp>
        <p:nvSpPr>
          <p:cNvPr id="30724"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1" descr="cpphtp9_02_Page_12"/>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a:xfrm>
            <a:off x="8647113" y="6408738"/>
            <a:ext cx="366712" cy="365125"/>
          </a:xfrm>
        </p:spPr>
        <p:txBody>
          <a:bodyPr/>
          <a:lstStyle/>
          <a:p>
            <a:pPr>
              <a:defRPr/>
            </a:pPr>
            <a:r>
              <a:rPr lang="en-US"/>
              <a:t>©1992-2014 by Pearson Education, Inc. All Rights Reserved.</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2.3  </a:t>
            </a:r>
            <a:r>
              <a:rPr lang="en-US" smtClean="0">
                <a:solidFill>
                  <a:srgbClr val="3380E6"/>
                </a:solidFill>
                <a:latin typeface="Arial"/>
              </a:rPr>
              <a:t>Modifying Our First C++ Program (cont.)</a:t>
            </a:r>
          </a:p>
        </p:txBody>
      </p:sp>
      <p:sp>
        <p:nvSpPr>
          <p:cNvPr id="105475"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A single statement can print multiple lines by using newline characters.</a:t>
            </a:r>
          </a:p>
          <a:p>
            <a:pPr eaLnBrk="1" hangingPunct="1"/>
            <a:r>
              <a:rPr lang="en-US" smtClean="0">
                <a:solidFill>
                  <a:srgbClr val="000000"/>
                </a:solidFill>
                <a:latin typeface="Times New Roman" pitchFamily="18" charset="0"/>
              </a:rPr>
              <a:t>Each time the </a:t>
            </a:r>
            <a:r>
              <a:rPr lang="en-US" smtClean="0">
                <a:solidFill>
                  <a:srgbClr val="000000"/>
                </a:solidFill>
                <a:latin typeface="Lucida Console" pitchFamily="49" charset="0"/>
              </a:rPr>
              <a:t>\n</a:t>
            </a:r>
            <a:r>
              <a:rPr lang="en-US" smtClean="0">
                <a:solidFill>
                  <a:srgbClr val="000000"/>
                </a:solidFill>
                <a:latin typeface="Times New Roman" pitchFamily="18" charset="0"/>
              </a:rPr>
              <a:t> (newline) escape sequence is encountered in the output stream, the screen cursor is positioned to the beginning of the next line.</a:t>
            </a:r>
          </a:p>
          <a:p>
            <a:pPr eaLnBrk="1" hangingPunct="1"/>
            <a:r>
              <a:rPr lang="en-US" smtClean="0">
                <a:solidFill>
                  <a:srgbClr val="000000"/>
                </a:solidFill>
                <a:latin typeface="Times New Roman" pitchFamily="18" charset="0"/>
              </a:rPr>
              <a:t>To get a blank line in your output, place two newline characters back to back.</a:t>
            </a:r>
          </a:p>
        </p:txBody>
      </p:sp>
      <p:sp>
        <p:nvSpPr>
          <p:cNvPr id="32772"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1" descr="cpphtp9_02_Page_13"/>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a:xfrm>
            <a:off x="8647113" y="6408738"/>
            <a:ext cx="366712" cy="365125"/>
          </a:xfrm>
        </p:spPr>
        <p:txBody>
          <a:bodyPr/>
          <a:lstStyle/>
          <a:p>
            <a:pPr>
              <a:defRPr/>
            </a:pPr>
            <a:r>
              <a:rPr lang="en-US"/>
              <a:t>©1992-2014 by Pearson Education, Inc. All Rights Reserved.</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2.4  </a:t>
            </a:r>
            <a:r>
              <a:rPr lang="en-US" smtClean="0">
                <a:solidFill>
                  <a:srgbClr val="3380E6"/>
                </a:solidFill>
                <a:latin typeface="Arial"/>
              </a:rPr>
              <a:t>Another C++ Program: Adding Integers</a:t>
            </a:r>
          </a:p>
        </p:txBody>
      </p:sp>
      <p:sp>
        <p:nvSpPr>
          <p:cNvPr id="107523" name="Text Placeholder 2"/>
          <p:cNvSpPr>
            <a:spLocks noGrp="1"/>
          </p:cNvSpPr>
          <p:nvPr>
            <p:ph type="body" idx="1"/>
          </p:nvPr>
        </p:nvSpPr>
        <p:spPr/>
        <p:txBody>
          <a:bodyPr/>
          <a:lstStyle/>
          <a:p>
            <a:pPr eaLnBrk="1" hangingPunct="1"/>
            <a:r>
              <a:rPr lang="en-US" smtClean="0">
                <a:solidFill>
                  <a:srgbClr val="000000"/>
                </a:solidFill>
                <a:latin typeface="Times New Roman" pitchFamily="18" charset="0"/>
              </a:rPr>
              <a:t>The next program obtains two integers typed by a user at the keyboard, computes the sum of these values and outputs the result using </a:t>
            </a:r>
            <a:r>
              <a:rPr lang="en-US" sz="2400" smtClean="0">
                <a:solidFill>
                  <a:srgbClr val="000000"/>
                </a:solidFill>
                <a:latin typeface="Lucida Console" pitchFamily="49" charset="0"/>
              </a:rPr>
              <a:t>std::cout</a:t>
            </a:r>
            <a:r>
              <a:rPr lang="en-US" smtClean="0">
                <a:solidFill>
                  <a:srgbClr val="000000"/>
                </a:solidFill>
                <a:latin typeface="Times New Roman" pitchFamily="18" charset="0"/>
              </a:rPr>
              <a:t>. </a:t>
            </a:r>
          </a:p>
          <a:p>
            <a:pPr eaLnBrk="1" hangingPunct="1"/>
            <a:r>
              <a:rPr lang="en-US" smtClean="0">
                <a:solidFill>
                  <a:srgbClr val="000000"/>
                </a:solidFill>
                <a:latin typeface="Times New Roman" pitchFamily="18" charset="0"/>
              </a:rPr>
              <a:t>Figure 2.5 shows the program and sample inputs and outputs. </a:t>
            </a:r>
          </a:p>
        </p:txBody>
      </p:sp>
      <p:sp>
        <p:nvSpPr>
          <p:cNvPr id="34820"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1" descr="cpphtp9_02_Page_14"/>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a:xfrm>
            <a:off x="8647113" y="6408738"/>
            <a:ext cx="366712" cy="365125"/>
          </a:xfrm>
        </p:spPr>
        <p:txBody>
          <a:bodyPr/>
          <a:lstStyle/>
          <a:p>
            <a:pPr>
              <a:defRPr/>
            </a:pPr>
            <a:r>
              <a:rPr lang="en-US"/>
              <a:t>©1992-2014 by Pearson Education, Inc. All Rights Reserved.</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1" descr="cpphtp9_02_Page_15"/>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
        <p:nvSpPr>
          <p:cNvPr id="2" name="Footer Placeholder 1"/>
          <p:cNvSpPr>
            <a:spLocks noGrp="1"/>
          </p:cNvSpPr>
          <p:nvPr>
            <p:ph type="ftr" sz="quarter" idx="11"/>
          </p:nvPr>
        </p:nvSpPr>
        <p:spPr>
          <a:xfrm>
            <a:off x="8647113" y="6408738"/>
            <a:ext cx="366712" cy="365125"/>
          </a:xfrm>
        </p:spPr>
        <p:txBody>
          <a:bodyPr/>
          <a:lstStyle/>
          <a:p>
            <a:pPr>
              <a:defRPr/>
            </a:pPr>
            <a:r>
              <a:rPr lang="en-US"/>
              <a:t>©1992-2014 by Pearson Education, Inc. All Rights Reserved.</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2.4  </a:t>
            </a:r>
            <a:r>
              <a:rPr lang="en-US" smtClean="0">
                <a:solidFill>
                  <a:srgbClr val="3380E6"/>
                </a:solidFill>
                <a:latin typeface="Arial"/>
              </a:rPr>
              <a:t>Another C++ Program: Adding Integers (cont.)</a:t>
            </a:r>
          </a:p>
        </p:txBody>
      </p:sp>
      <p:sp>
        <p:nvSpPr>
          <p:cNvPr id="110595" name="Text Placeholder 2"/>
          <p:cNvSpPr>
            <a:spLocks noGrp="1"/>
          </p:cNvSpPr>
          <p:nvPr>
            <p:ph type="body" idx="1"/>
          </p:nvPr>
        </p:nvSpPr>
        <p:spPr/>
        <p:txBody>
          <a:bodyPr/>
          <a:lstStyle/>
          <a:p>
            <a:pPr eaLnBrk="1" hangingPunct="1">
              <a:lnSpc>
                <a:spcPct val="80000"/>
              </a:lnSpc>
            </a:pPr>
            <a:r>
              <a:rPr lang="en-US" sz="2500" smtClean="0">
                <a:solidFill>
                  <a:srgbClr val="0000FF"/>
                </a:solidFill>
                <a:latin typeface="Times New Roman" pitchFamily="18" charset="0"/>
              </a:rPr>
              <a:t>Declarations</a:t>
            </a:r>
            <a:r>
              <a:rPr lang="en-US" sz="2500" smtClean="0">
                <a:solidFill>
                  <a:srgbClr val="000000"/>
                </a:solidFill>
                <a:latin typeface="Times New Roman" pitchFamily="18" charset="0"/>
              </a:rPr>
              <a:t> introduce identifiers into programs.</a:t>
            </a:r>
          </a:p>
          <a:p>
            <a:pPr eaLnBrk="1" hangingPunct="1">
              <a:lnSpc>
                <a:spcPct val="80000"/>
              </a:lnSpc>
            </a:pPr>
            <a:r>
              <a:rPr lang="en-US" sz="2500" smtClean="0">
                <a:solidFill>
                  <a:srgbClr val="000000"/>
                </a:solidFill>
                <a:latin typeface="Times New Roman" pitchFamily="18" charset="0"/>
              </a:rPr>
              <a:t>The identifiers </a:t>
            </a:r>
            <a:r>
              <a:rPr lang="en-US" sz="2500" smtClean="0">
                <a:solidFill>
                  <a:srgbClr val="000000"/>
                </a:solidFill>
                <a:latin typeface="Lucida Console" pitchFamily="49" charset="0"/>
              </a:rPr>
              <a:t>number1</a:t>
            </a:r>
            <a:r>
              <a:rPr lang="en-US" sz="2500" smtClean="0">
                <a:solidFill>
                  <a:srgbClr val="000000"/>
                </a:solidFill>
                <a:latin typeface="Times New Roman" pitchFamily="18" charset="0"/>
              </a:rPr>
              <a:t>, </a:t>
            </a:r>
            <a:r>
              <a:rPr lang="en-US" sz="2500" smtClean="0">
                <a:solidFill>
                  <a:srgbClr val="000000"/>
                </a:solidFill>
                <a:latin typeface="Lucida Console" pitchFamily="49" charset="0"/>
              </a:rPr>
              <a:t>number2</a:t>
            </a:r>
            <a:r>
              <a:rPr lang="en-US" sz="2500" smtClean="0">
                <a:solidFill>
                  <a:srgbClr val="000000"/>
                </a:solidFill>
                <a:latin typeface="Times New Roman" pitchFamily="18" charset="0"/>
              </a:rPr>
              <a:t> and </a:t>
            </a:r>
            <a:r>
              <a:rPr lang="en-US" sz="2500" smtClean="0">
                <a:solidFill>
                  <a:srgbClr val="000000"/>
                </a:solidFill>
                <a:latin typeface="Lucida Console" pitchFamily="49" charset="0"/>
              </a:rPr>
              <a:t>sum</a:t>
            </a:r>
            <a:r>
              <a:rPr lang="en-US" sz="2500" smtClean="0">
                <a:solidFill>
                  <a:srgbClr val="000000"/>
                </a:solidFill>
                <a:latin typeface="Times New Roman" pitchFamily="18" charset="0"/>
              </a:rPr>
              <a:t> are the names of </a:t>
            </a:r>
            <a:r>
              <a:rPr lang="en-US" sz="2500" smtClean="0">
                <a:solidFill>
                  <a:srgbClr val="0000FF"/>
                </a:solidFill>
                <a:latin typeface="Times New Roman" pitchFamily="18" charset="0"/>
              </a:rPr>
              <a:t>variables</a:t>
            </a:r>
            <a:r>
              <a:rPr lang="en-US" sz="2500" smtClean="0">
                <a:solidFill>
                  <a:srgbClr val="000000"/>
                </a:solidFill>
                <a:latin typeface="Times New Roman" pitchFamily="18" charset="0"/>
              </a:rPr>
              <a:t>.</a:t>
            </a:r>
          </a:p>
          <a:p>
            <a:pPr eaLnBrk="1" hangingPunct="1">
              <a:lnSpc>
                <a:spcPct val="80000"/>
              </a:lnSpc>
            </a:pPr>
            <a:r>
              <a:rPr lang="en-US" sz="2500" smtClean="0">
                <a:solidFill>
                  <a:srgbClr val="000000"/>
                </a:solidFill>
                <a:latin typeface="Times New Roman" pitchFamily="18" charset="0"/>
              </a:rPr>
              <a:t>A variable is a location in the computer’s memory where a value can be stored for use by a program.</a:t>
            </a:r>
          </a:p>
          <a:p>
            <a:pPr eaLnBrk="1" hangingPunct="1">
              <a:lnSpc>
                <a:spcPct val="80000"/>
              </a:lnSpc>
            </a:pPr>
            <a:r>
              <a:rPr lang="en-US" sz="2500" smtClean="0">
                <a:solidFill>
                  <a:srgbClr val="000000"/>
                </a:solidFill>
                <a:latin typeface="Times New Roman" pitchFamily="18" charset="0"/>
              </a:rPr>
              <a:t>Variables </a:t>
            </a:r>
            <a:r>
              <a:rPr lang="en-US" sz="2500" smtClean="0">
                <a:solidFill>
                  <a:srgbClr val="000000"/>
                </a:solidFill>
                <a:latin typeface="Lucida Console" pitchFamily="49" charset="0"/>
              </a:rPr>
              <a:t>number1</a:t>
            </a:r>
            <a:r>
              <a:rPr lang="en-US" sz="2500" smtClean="0">
                <a:solidFill>
                  <a:srgbClr val="000000"/>
                </a:solidFill>
                <a:latin typeface="Times New Roman" pitchFamily="18" charset="0"/>
              </a:rPr>
              <a:t>, </a:t>
            </a:r>
            <a:r>
              <a:rPr lang="en-US" sz="2500" smtClean="0">
                <a:solidFill>
                  <a:srgbClr val="000000"/>
                </a:solidFill>
                <a:latin typeface="Lucida Console" pitchFamily="49" charset="0"/>
              </a:rPr>
              <a:t>number2</a:t>
            </a:r>
            <a:r>
              <a:rPr lang="en-US" sz="2500" smtClean="0">
                <a:solidFill>
                  <a:srgbClr val="000000"/>
                </a:solidFill>
                <a:latin typeface="Times New Roman" pitchFamily="18" charset="0"/>
              </a:rPr>
              <a:t> and </a:t>
            </a:r>
            <a:r>
              <a:rPr lang="en-US" sz="2500" smtClean="0">
                <a:solidFill>
                  <a:srgbClr val="000000"/>
                </a:solidFill>
                <a:latin typeface="Lucida Console" pitchFamily="49" charset="0"/>
              </a:rPr>
              <a:t>sum</a:t>
            </a:r>
            <a:r>
              <a:rPr lang="en-US" sz="2500" smtClean="0">
                <a:solidFill>
                  <a:srgbClr val="000000"/>
                </a:solidFill>
                <a:latin typeface="Times New Roman" pitchFamily="18" charset="0"/>
              </a:rPr>
              <a:t> are data of type </a:t>
            </a:r>
            <a:r>
              <a:rPr lang="en-US" sz="2500" smtClean="0">
                <a:solidFill>
                  <a:srgbClr val="0000FF"/>
                </a:solidFill>
                <a:latin typeface="LucidaSansTypewriter" pitchFamily="49" charset="0"/>
              </a:rPr>
              <a:t>int</a:t>
            </a:r>
            <a:r>
              <a:rPr lang="en-US" sz="2500" smtClean="0">
                <a:solidFill>
                  <a:srgbClr val="000000"/>
                </a:solidFill>
                <a:latin typeface="Times New Roman" pitchFamily="18" charset="0"/>
              </a:rPr>
              <a:t>, meaning that these variables will hold </a:t>
            </a:r>
            <a:r>
              <a:rPr lang="en-US" sz="2500" smtClean="0">
                <a:solidFill>
                  <a:srgbClr val="0000FF"/>
                </a:solidFill>
                <a:latin typeface="Times New Roman" pitchFamily="18" charset="0"/>
              </a:rPr>
              <a:t>integer</a:t>
            </a:r>
            <a:r>
              <a:rPr lang="en-US" sz="2500" smtClean="0">
                <a:solidFill>
                  <a:srgbClr val="000000"/>
                </a:solidFill>
                <a:latin typeface="Times New Roman" pitchFamily="18" charset="0"/>
              </a:rPr>
              <a:t> values, i.e., whole numbers such as 7, –11, 0 and 31914.</a:t>
            </a:r>
          </a:p>
          <a:p>
            <a:pPr eaLnBrk="1" hangingPunct="1">
              <a:lnSpc>
                <a:spcPct val="80000"/>
              </a:lnSpc>
            </a:pPr>
            <a:r>
              <a:rPr lang="en-US" sz="2500" smtClean="0">
                <a:solidFill>
                  <a:srgbClr val="000000"/>
                </a:solidFill>
                <a:latin typeface="Times New Roman" pitchFamily="18" charset="0"/>
              </a:rPr>
              <a:t>All variables </a:t>
            </a:r>
            <a:r>
              <a:rPr lang="en-US" sz="2500" i="1" smtClean="0">
                <a:solidFill>
                  <a:srgbClr val="000000"/>
                </a:solidFill>
                <a:latin typeface="Times New Roman" pitchFamily="18" charset="0"/>
              </a:rPr>
              <a:t>must</a:t>
            </a:r>
            <a:r>
              <a:rPr lang="en-US" sz="2500" smtClean="0">
                <a:solidFill>
                  <a:srgbClr val="000000"/>
                </a:solidFill>
                <a:latin typeface="Times New Roman" pitchFamily="18" charset="0"/>
              </a:rPr>
              <a:t> be declared with a </a:t>
            </a:r>
            <a:r>
              <a:rPr lang="en-US" sz="2500" i="1" smtClean="0">
                <a:solidFill>
                  <a:srgbClr val="000000"/>
                </a:solidFill>
                <a:latin typeface="Times New Roman" pitchFamily="18" charset="0"/>
              </a:rPr>
              <a:t>name</a:t>
            </a:r>
            <a:r>
              <a:rPr lang="en-US" sz="2500" smtClean="0">
                <a:solidFill>
                  <a:srgbClr val="000000"/>
                </a:solidFill>
                <a:latin typeface="Times New Roman" pitchFamily="18" charset="0"/>
              </a:rPr>
              <a:t> and a </a:t>
            </a:r>
            <a:r>
              <a:rPr lang="en-US" sz="2500" i="1" smtClean="0">
                <a:solidFill>
                  <a:srgbClr val="000000"/>
                </a:solidFill>
                <a:latin typeface="Times New Roman" pitchFamily="18" charset="0"/>
              </a:rPr>
              <a:t>data type</a:t>
            </a:r>
            <a:r>
              <a:rPr lang="en-US" sz="2500" smtClean="0">
                <a:solidFill>
                  <a:srgbClr val="000000"/>
                </a:solidFill>
                <a:latin typeface="Times New Roman" pitchFamily="18" charset="0"/>
              </a:rPr>
              <a:t> before they can be used in a program.</a:t>
            </a:r>
          </a:p>
          <a:p>
            <a:pPr eaLnBrk="1" hangingPunct="1">
              <a:lnSpc>
                <a:spcPct val="80000"/>
              </a:lnSpc>
            </a:pPr>
            <a:r>
              <a:rPr lang="en-US" sz="2500" smtClean="0">
                <a:solidFill>
                  <a:srgbClr val="000000"/>
                </a:solidFill>
                <a:latin typeface="Times New Roman" pitchFamily="18" charset="0"/>
              </a:rPr>
              <a:t>If more than one name is declared in a declaration (as shown here), the names are separated by commas (</a:t>
            </a:r>
            <a:r>
              <a:rPr lang="en-US" sz="2500" smtClean="0">
                <a:solidFill>
                  <a:srgbClr val="000000"/>
                </a:solidFill>
                <a:latin typeface="LucidaSansTypewriter" pitchFamily="49" charset="0"/>
              </a:rPr>
              <a:t>,</a:t>
            </a:r>
            <a:r>
              <a:rPr lang="en-US" sz="2500" smtClean="0">
                <a:solidFill>
                  <a:srgbClr val="000000"/>
                </a:solidFill>
                <a:latin typeface="Times New Roman" pitchFamily="18" charset="0"/>
              </a:rPr>
              <a:t>); this is referred to as a </a:t>
            </a:r>
            <a:r>
              <a:rPr lang="en-US" sz="2500" smtClean="0">
                <a:solidFill>
                  <a:srgbClr val="0000FF"/>
                </a:solidFill>
                <a:latin typeface="Times New Roman" pitchFamily="18" charset="0"/>
              </a:rPr>
              <a:t>comma-separated list</a:t>
            </a:r>
            <a:r>
              <a:rPr lang="en-US" sz="2500" smtClean="0">
                <a:solidFill>
                  <a:srgbClr val="000000"/>
                </a:solidFill>
                <a:latin typeface="Times New Roman" pitchFamily="18" charset="0"/>
              </a:rPr>
              <a:t>.</a:t>
            </a:r>
          </a:p>
        </p:txBody>
      </p:sp>
      <p:sp>
        <p:nvSpPr>
          <p:cNvPr id="37892" name="Footer Placeholder 3"/>
          <p:cNvSpPr>
            <a:spLocks noGrp="1"/>
          </p:cNvSpPr>
          <p:nvPr>
            <p:ph type="ftr" sz="quarter" idx="11"/>
          </p:nvPr>
        </p:nvSpPr>
        <p:spPr bwMode="auto">
          <a:xfrm>
            <a:off x="8647113" y="6408738"/>
            <a:ext cx="366712"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DeitelPowerPointTemplate</Template>
  <TotalTime>1756</TotalTime>
  <Words>7959</Words>
  <Application>Microsoft Office PowerPoint</Application>
  <PresentationFormat>On-screen Show (4:3)</PresentationFormat>
  <Paragraphs>646</Paragraphs>
  <Slides>129</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129</vt:i4>
      </vt:variant>
    </vt:vector>
  </HeadingPairs>
  <TitlesOfParts>
    <vt:vector size="140" baseType="lpstr">
      <vt:lpstr>Arial</vt:lpstr>
      <vt:lpstr>Lucida Sans Unicode</vt:lpstr>
      <vt:lpstr>Wingdings 3</vt:lpstr>
      <vt:lpstr>Verdana</vt:lpstr>
      <vt:lpstr>Wingdings 2</vt:lpstr>
      <vt:lpstr>Calibri</vt:lpstr>
      <vt:lpstr>Times New Roman</vt:lpstr>
      <vt:lpstr>Lucida Console</vt:lpstr>
      <vt:lpstr>AGaramond Bold</vt:lpstr>
      <vt:lpstr>LucidaSansTypewriter</vt:lpstr>
      <vt:lpstr>Concourse</vt:lpstr>
      <vt:lpstr>Slide 1</vt:lpstr>
      <vt:lpstr>1.1  Introduction</vt:lpstr>
      <vt:lpstr>1.1  Introduction (Cont.)</vt:lpstr>
      <vt:lpstr>1.1  Introduction (Cont.)</vt:lpstr>
      <vt:lpstr>1.2  Computers and the Internet in Industry and Research</vt:lpstr>
      <vt:lpstr>1.3  Hardware and Software</vt:lpstr>
      <vt:lpstr>1.3  Hardware and Software (Cont.)</vt:lpstr>
      <vt:lpstr>1.3  Hardware and Software (Cont.)</vt:lpstr>
      <vt:lpstr>1.3.1  Moore’s Law</vt:lpstr>
      <vt:lpstr>1.3.1  Moore’s Law (Cont.)</vt:lpstr>
      <vt:lpstr>1.3.1  Moore’s Law (Cont.)</vt:lpstr>
      <vt:lpstr>1.3.2  Computer Organization</vt:lpstr>
      <vt:lpstr>Slide 13</vt:lpstr>
      <vt:lpstr>Slide 14</vt:lpstr>
      <vt:lpstr>Slide 15</vt:lpstr>
      <vt:lpstr>Slide 16</vt:lpstr>
      <vt:lpstr>1.4  Data Hierarchy</vt:lpstr>
      <vt:lpstr>Slide 18</vt:lpstr>
      <vt:lpstr>Slide 19</vt:lpstr>
      <vt:lpstr>Slide 20</vt:lpstr>
      <vt:lpstr>Slide 21</vt:lpstr>
      <vt:lpstr>1.5  Machine Languages, Assembly Languages and High-Level Languages</vt:lpstr>
      <vt:lpstr>1.5  Machine Languages, Assembly Languages and High-Level Languages (Cont.)</vt:lpstr>
      <vt:lpstr>1.5  Machine Languages, Assembly Languages and High-Level Languages (Cont.)</vt:lpstr>
      <vt:lpstr>1.5  Machine Languages, Assembly Languages and High-Level Languages (Cont.)</vt:lpstr>
      <vt:lpstr>1.5  Machine Languages, Assembly Languages and High-Level Languages (Cont.)</vt:lpstr>
      <vt:lpstr>1.6  C++</vt:lpstr>
      <vt:lpstr>1.6  C++ (Cont.)</vt:lpstr>
      <vt:lpstr>1.6  C++ (Cont.)</vt:lpstr>
      <vt:lpstr>1.8  Introduction to Object Technology</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1.9  Typical C++ Development Environment (Cont.)</vt:lpstr>
      <vt:lpstr>1.9  Typical C++ Development Environment (Cont.)</vt:lpstr>
      <vt:lpstr>Slide 47</vt:lpstr>
      <vt:lpstr>1.9  Typical C++ Development Environment (Cont.)</vt:lpstr>
      <vt:lpstr>1.9  Typical C++ Development Environment (Cont.)</vt:lpstr>
      <vt:lpstr>1.9  Typical C++ Development Environment (Cont.)</vt:lpstr>
      <vt:lpstr>Slide 51</vt:lpstr>
      <vt:lpstr>1.9  Typical C++ Development Environment (Cont.)</vt:lpstr>
      <vt:lpstr>Slide 53</vt:lpstr>
      <vt:lpstr>1.9  Typical C++ Development Environment (Cont.)</vt:lpstr>
      <vt:lpstr>Slide 55</vt:lpstr>
      <vt:lpstr>1.9  Typical C++ Development Environment (Cont.)</vt:lpstr>
      <vt:lpstr>Slide 57</vt:lpstr>
      <vt:lpstr>1.9  Typical C++ Development Environment (Cont.)</vt:lpstr>
      <vt:lpstr>Slide 59</vt:lpstr>
      <vt:lpstr>1.9  Typical C++ Development Environment (Cont.)</vt:lpstr>
      <vt:lpstr>1.9  Typical C++ Development Environment (Cont.)</vt:lpstr>
      <vt:lpstr>1.9  Typical C++ Development Environment (Cont.)</vt:lpstr>
      <vt:lpstr>1.11  Operating Systems</vt:lpstr>
      <vt:lpstr>1.11.1  Windows—A Proprietary Operating System</vt:lpstr>
      <vt:lpstr>1.11.1  Windows—A Proprietary Operating System (Cont.)</vt:lpstr>
      <vt:lpstr>1.11.2  Linux—An Open-Source Operating System</vt:lpstr>
      <vt:lpstr>1.11.2  Linux—An Open-Source Operating System (Cont.)</vt:lpstr>
      <vt:lpstr>1.11.2  Linux—An Open-Source Operating System (Cont.)</vt:lpstr>
      <vt:lpstr>1.11.3  Apple’s OS X; Apple’s iOS for iPhone ®, iPad® and iPod Touch ® Devices</vt:lpstr>
      <vt:lpstr>1.11.3  Apple’s OS X; Apple’s iOS for iPhone ®, iPad® and iPod Touch ® Devices (Cont.)</vt:lpstr>
      <vt:lpstr>1.11.3  Apple’s OS X; Apple’s iOS for iPhone ®, iPad® and iPod Touch ® Devices (Cont.)</vt:lpstr>
      <vt:lpstr>1.11.4  Google’s Android</vt:lpstr>
      <vt:lpstr>1.12  The Internet and the World Wide Web</vt:lpstr>
      <vt:lpstr>1.12  The Internet and the World Wide Web (Cont.)</vt:lpstr>
      <vt:lpstr>1.12  The Internet and the World Wide Web (Cont.)</vt:lpstr>
      <vt:lpstr>1.12  The Internet and the World Wide Web (Cont.)</vt:lpstr>
      <vt:lpstr>1.12  The Internet and the World Wide Web (Cont.)</vt:lpstr>
      <vt:lpstr>1.12  The Internet and the World Wide Web (Cont.)</vt:lpstr>
      <vt:lpstr>1.12  The Internet and the World Wide Web (Cont.)</vt:lpstr>
      <vt:lpstr>1.12  The Internet and the World Wide Web (Cont.)</vt:lpstr>
      <vt:lpstr>1.12  The Internet and the World Wide Web (Cont.)</vt:lpstr>
      <vt:lpstr>1.12  The Internet and the World Wide Web (Cont.)</vt:lpstr>
      <vt:lpstr>Slide 83</vt:lpstr>
      <vt:lpstr>2.2  First Program in C++: Printing a Line of Text (cont.)</vt:lpstr>
      <vt:lpstr>2.2  First Program in C++: Printing a Line of Text (cont.)</vt:lpstr>
      <vt:lpstr>2.2  First Program in C++: Printing a Line of Text (cont.)</vt:lpstr>
      <vt:lpstr>2.2  First Program in C++: Printing a Line of Text (cont.)</vt:lpstr>
      <vt:lpstr>2.2  First Program in C++: Printing a Line of Text (cont.)</vt:lpstr>
      <vt:lpstr>2.2  First Program in C++: Printing a Line of Text (cont.)</vt:lpstr>
      <vt:lpstr>2.2  First Program in C++: Printing a Line of Text (cont.)</vt:lpstr>
      <vt:lpstr>2.2  First Program in C++: Printing a Line of Text (cont.)</vt:lpstr>
      <vt:lpstr>2.3  Modifying Our First C++ Program</vt:lpstr>
      <vt:lpstr>Slide 93</vt:lpstr>
      <vt:lpstr>2.3  Modifying Our First C++ Program (cont.)</vt:lpstr>
      <vt:lpstr>Slide 95</vt:lpstr>
      <vt:lpstr>2.4  Another C++ Program: Adding Integers</vt:lpstr>
      <vt:lpstr>Slide 97</vt:lpstr>
      <vt:lpstr>Slide 98</vt:lpstr>
      <vt:lpstr>2.4  Another C++ Program: Adding Integers (cont.)</vt:lpstr>
      <vt:lpstr>2.4  Another C++ Program: Adding Integers (cont.)</vt:lpstr>
      <vt:lpstr>2.4  Another C++ Program: Adding Integers (cont.)</vt:lpstr>
      <vt:lpstr>2.4  Another C++ Program: Adding Integers (cont.)</vt:lpstr>
      <vt:lpstr>2.4  Another C++ Program: Adding Integers (cont.)</vt:lpstr>
      <vt:lpstr>2.4  Another C++ Program: Adding Integers (cont.)</vt:lpstr>
      <vt:lpstr>2.4  Another C++ Program: Adding Integers (cont.)</vt:lpstr>
      <vt:lpstr>2.4  Another C++ Program: Adding Integers (cont.)</vt:lpstr>
      <vt:lpstr>2.5  Memory Concepts</vt:lpstr>
      <vt:lpstr>Slide 108</vt:lpstr>
      <vt:lpstr>Slide 109</vt:lpstr>
      <vt:lpstr>Slide 110</vt:lpstr>
      <vt:lpstr>2.6  Arithmetic</vt:lpstr>
      <vt:lpstr>Slide 112</vt:lpstr>
      <vt:lpstr>2.6  Arithmetic (cont.)</vt:lpstr>
      <vt:lpstr>2.6  Arithmetic (cont.)</vt:lpstr>
      <vt:lpstr>Slide 115</vt:lpstr>
      <vt:lpstr>2.6  Arithmetic (cont.)</vt:lpstr>
      <vt:lpstr>Slide 117</vt:lpstr>
      <vt:lpstr>2.7  Decision Making: Equality and Relational Operators</vt:lpstr>
      <vt:lpstr>Slide 119</vt:lpstr>
      <vt:lpstr>Slide 120</vt:lpstr>
      <vt:lpstr>2.7  Decision Making: Equality and Relational Operators (cont.)</vt:lpstr>
      <vt:lpstr>Slide 122</vt:lpstr>
      <vt:lpstr>Slide 123</vt:lpstr>
      <vt:lpstr>Slide 124</vt:lpstr>
      <vt:lpstr>2.7  Decision Making: Equality and Relational Operators (cont.)</vt:lpstr>
      <vt:lpstr>2.7  Decision Making: Equality and Relational Operators (cont.)</vt:lpstr>
      <vt:lpstr>2.7  Decision Making: Equality and Relational Operators (cont.)</vt:lpstr>
      <vt:lpstr>2.7  Decision Making: Equality and Relational Operators (cont.)</vt:lpstr>
      <vt:lpstr>Slide 129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 and C++</dc:title>
  <dc:creator>Abbey Deitel</dc:creator>
  <cp:lastModifiedBy>TheOrangeDuke</cp:lastModifiedBy>
  <cp:revision>62</cp:revision>
  <dcterms:created xsi:type="dcterms:W3CDTF">2011-03-24T18:49:08Z</dcterms:created>
  <dcterms:modified xsi:type="dcterms:W3CDTF">2013-10-01T13:30:49Z</dcterms:modified>
</cp:coreProperties>
</file>