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9"/>
  </p:notesMasterIdLst>
  <p:sldIdLst>
    <p:sldId id="473" r:id="rId2"/>
    <p:sldId id="474" r:id="rId3"/>
    <p:sldId id="476" r:id="rId4"/>
    <p:sldId id="477" r:id="rId5"/>
    <p:sldId id="478" r:id="rId6"/>
    <p:sldId id="479" r:id="rId7"/>
    <p:sldId id="480" r:id="rId8"/>
    <p:sldId id="481" r:id="rId9"/>
    <p:sldId id="483" r:id="rId10"/>
    <p:sldId id="484" r:id="rId11"/>
    <p:sldId id="485" r:id="rId12"/>
    <p:sldId id="486" r:id="rId13"/>
    <p:sldId id="487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509" r:id="rId31"/>
    <p:sldId id="510" r:id="rId32"/>
    <p:sldId id="511" r:id="rId33"/>
    <p:sldId id="512" r:id="rId34"/>
    <p:sldId id="517" r:id="rId35"/>
    <p:sldId id="518" r:id="rId36"/>
    <p:sldId id="519" r:id="rId37"/>
    <p:sldId id="520" r:id="rId38"/>
    <p:sldId id="521" r:id="rId39"/>
    <p:sldId id="522" r:id="rId40"/>
    <p:sldId id="523" r:id="rId41"/>
    <p:sldId id="524" r:id="rId42"/>
    <p:sldId id="525" r:id="rId43"/>
    <p:sldId id="530" r:id="rId44"/>
    <p:sldId id="531" r:id="rId45"/>
    <p:sldId id="532" r:id="rId46"/>
    <p:sldId id="533" r:id="rId47"/>
    <p:sldId id="534" r:id="rId48"/>
    <p:sldId id="535" r:id="rId49"/>
    <p:sldId id="536" r:id="rId50"/>
    <p:sldId id="537" r:id="rId51"/>
    <p:sldId id="538" r:id="rId52"/>
    <p:sldId id="539" r:id="rId53"/>
    <p:sldId id="540" r:id="rId54"/>
    <p:sldId id="541" r:id="rId55"/>
    <p:sldId id="542" r:id="rId56"/>
    <p:sldId id="543" r:id="rId57"/>
    <p:sldId id="544" r:id="rId58"/>
    <p:sldId id="545" r:id="rId59"/>
    <p:sldId id="546" r:id="rId60"/>
    <p:sldId id="547" r:id="rId61"/>
    <p:sldId id="549" r:id="rId62"/>
    <p:sldId id="550" r:id="rId63"/>
    <p:sldId id="551" r:id="rId64"/>
    <p:sldId id="553" r:id="rId65"/>
    <p:sldId id="554" r:id="rId66"/>
    <p:sldId id="555" r:id="rId67"/>
    <p:sldId id="556" r:id="rId68"/>
    <p:sldId id="557" r:id="rId69"/>
    <p:sldId id="558" r:id="rId70"/>
    <p:sldId id="559" r:id="rId71"/>
    <p:sldId id="560" r:id="rId72"/>
    <p:sldId id="561" r:id="rId73"/>
    <p:sldId id="562" r:id="rId74"/>
    <p:sldId id="563" r:id="rId75"/>
    <p:sldId id="564" r:id="rId76"/>
    <p:sldId id="565" r:id="rId77"/>
    <p:sldId id="566" r:id="rId7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654" autoAdjust="0"/>
    <p:restoredTop sz="85595" autoAdjust="0"/>
  </p:normalViewPr>
  <p:slideViewPr>
    <p:cSldViewPr>
      <p:cViewPr varScale="1">
        <p:scale>
          <a:sx n="48" d="100"/>
          <a:sy n="48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1A90ADC-1A25-4B16-8BC7-9EAB5EFD8E97}" type="datetimeFigureOut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1AAB09-4733-48BF-BF16-728C12CCF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A58092-FC0B-40EF-8630-9379267DECB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F49047-B90A-4880-B709-EF2EC9BAC5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A66D79-36DA-411D-81DF-BAEE424768A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249D6E-C549-4186-8E07-CF8550052BE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67BAB0-5D75-4FA6-B26B-1B8E17CCF20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CA684-B1C5-491D-8146-1E1C7D6C3A8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AD330F-8B0F-4408-A50B-CAE7045F9CA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7EE3AE-D0FB-442E-B919-8B15FC8348A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412996-5BA8-41D8-8410-FBBCE94ED24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B36787-EAC3-446A-A4E4-1AE99A2C6CE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D67B4-C175-46B4-9E99-472E97A785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11B798-AFB3-4B8E-A24D-D62E182639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FFE666-DBD8-454D-9BF5-8F303E9A7EA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393AA6-7026-4D83-B0A8-815BDC0ACC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43FB3-3B42-4D56-9C20-3E95345480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D66B5D-FA9A-4058-BAEF-C7EC3D6CD14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84C1F-AC9F-497A-81E5-C28773C5E46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1BBDBE-F65A-485A-BC0C-8870BEC38F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26B781-440A-4EFF-9E6A-553C98558C2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D6356C-CCBF-4CBE-B879-4F2784AD8E7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69D8C2-0CB3-4CEE-AD4F-C4C22649C52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163F27-39F6-46F7-903A-7A78663FA2D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204148-8B74-46A3-91FE-3EA62FF0A0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D385B2-3B22-42E1-8B00-14B62F9B903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784AAD-90B6-428B-927F-B426ABC6C46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638733-1C1A-4465-A1FF-0AA4ACAA809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A9E6AF-9180-46FF-A5D6-A2C65383642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B833E7-23E2-46B1-AA2F-99F0DF68496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5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4A6A50-9BF0-48B2-9C31-DE0B1095907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6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078A7A-84AE-4C52-AD67-731CBF4A05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8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B310EA-D33E-41D5-82BE-6AAE52BEB30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9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7997E1-820D-416C-986F-85A6A9E1945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0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D3F200-EB3B-4A98-AB08-D5DB62A2EC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CB4229-7E32-4C42-B747-9D9E8A6CA44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1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05FFC7-F6E8-4ABA-A48F-0717038FDA4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2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D5F174-0694-45E8-A16D-B5E518E6AD6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4EBF81-0ECC-4621-9509-B841B42DA8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2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4795EE-982E-4247-A0D6-EA528262BF5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1EC95F-4617-4A3A-8066-18F0B5366B9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7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5F8B3B-F20F-4482-8924-EC5BB97817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9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566F44-6540-4B3E-90C0-404A2F506E8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2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920457-08E3-4489-A020-3B6950FB140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D7C764-EB7E-499C-9B75-991408FD88B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72B5E1-0563-4BB0-9339-519B6EA362F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10BD04-8D6F-41EB-BC0E-2366DC14FC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36DBB7-A4D4-445A-A6EE-5885230956E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F331B-47B3-4CC3-824D-015793FFEF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C78261-9819-4DC8-9CB0-4D3B7435852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DEB909E-B5CF-46FC-BC36-4F52FCFBE335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98F15A7-99D6-44F8-B07E-3B4AE2C116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42B8A-8152-457F-AAEC-3022D89C0BEE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04DD2-1373-4AFD-9450-94FB2C2AC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1351D-F500-4C98-BE80-DA1810562AB7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A8BF-C3D3-44C7-8C94-9EF33AFD2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07F8A-7480-4013-A1F8-FBEA968855DB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E2100-BBF5-4301-9930-994BD79A1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492F5A5-F3A0-403E-9A6A-4175C6DC1C2E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B3A012-15A7-47D1-A80E-886E42CEFB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C17C4A-AAD6-455C-B81E-3F74D155350B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61A6907-B025-4237-9C57-5B75900BD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E7FA777-5E4E-49C5-9939-6932C2DC5C53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A55B25-1AC7-4EA4-9BE3-061C7B6C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AEE56E-F1A8-4F32-BBBC-52FCB4B0EF27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B0380B-995D-4638-90EF-93B784605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EE078E-BA23-4E88-B8E7-A45ED09C4661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3F8EAC0-2FD8-426B-BC88-258192802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BCD6E-5EB6-4C15-A620-3FA1433E4B44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D631F-8810-4F5F-872B-836531C35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09554A4-479F-4A6A-8BF2-421D94C23378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BB31FE-EBB3-463D-800A-2129B9D1B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0E3A56E-3F42-497D-87A4-1A883BE2E01C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F667767-4B86-49CC-BD6E-B7BAA62C4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1CF154E-44DD-45C9-9EE8-56C91FCB00F7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FD0AB1E-BB25-418D-BA15-896CB4D3AC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04" r:id="rId7"/>
    <p:sldLayoutId id="2147483813" r:id="rId8"/>
    <p:sldLayoutId id="2147483814" r:id="rId9"/>
    <p:sldLayoutId id="2147483805" r:id="rId10"/>
    <p:sldLayoutId id="2147483806" r:id="rId11"/>
    <p:sldLayoutId id="214748381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1992-2014 by Pearson Education, Inc. All Rights Reserved.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/>
        </p:nvSpPr>
        <p:spPr bwMode="auto">
          <a:xfrm>
            <a:off x="304800" y="2438400"/>
            <a:ext cx="853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6" tIns="50938" rIns="101876" bIns="50938" anchor="ctr"/>
          <a:lstStyle/>
          <a:p>
            <a:pPr algn="ctr" defTabSz="1019175" eaLnBrk="0" hangingPunct="0"/>
            <a:r>
              <a:rPr lang="en-US" sz="2800" b="1">
                <a:solidFill>
                  <a:srgbClr val="E44EE4"/>
                </a:solidFill>
                <a:latin typeface="Lucida Sans Unicode" pitchFamily="34" charset="0"/>
              </a:rPr>
              <a:t>COEN 243: Programming Methodology I</a:t>
            </a:r>
            <a:br>
              <a:rPr lang="en-US" sz="2800" b="1">
                <a:solidFill>
                  <a:srgbClr val="E44EE4"/>
                </a:solidFill>
                <a:latin typeface="Lucida Sans Unicode" pitchFamily="34" charset="0"/>
              </a:rPr>
            </a:br>
            <a:r>
              <a:rPr lang="en-US" sz="2800" b="1">
                <a:solidFill>
                  <a:srgbClr val="E44EE4"/>
                </a:solidFill>
                <a:latin typeface="Lucida Sans Unicode" pitchFamily="34" charset="0"/>
              </a:rPr>
              <a:t/>
            </a:r>
            <a:br>
              <a:rPr lang="en-US" sz="2800" b="1">
                <a:solidFill>
                  <a:srgbClr val="E44EE4"/>
                </a:solidFill>
                <a:latin typeface="Lucida Sans Unicode" pitchFamily="34" charset="0"/>
              </a:rPr>
            </a:br>
            <a:r>
              <a:rPr lang="en-US" sz="2800" b="1">
                <a:solidFill>
                  <a:srgbClr val="E44EE4"/>
                </a:solidFill>
                <a:latin typeface="Lucida Sans Unicode" pitchFamily="34" charset="0"/>
              </a:rPr>
              <a:t>Lecture 2: Classes and Objects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Defining a Class with a Member Function (cont.)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Each function in a program performs a task and may </a:t>
            </a:r>
            <a:r>
              <a:rPr lang="en-US" sz="2300" i="1" smtClean="0">
                <a:solidFill>
                  <a:srgbClr val="000000"/>
                </a:solidFill>
                <a:latin typeface="Times New Roman" pitchFamily="18" charset="0"/>
              </a:rPr>
              <a:t>return a value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when it completes its task.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When you define a function, you must specify a </a:t>
            </a:r>
            <a:r>
              <a:rPr lang="en-US" sz="2300" smtClean="0">
                <a:solidFill>
                  <a:srgbClr val="0000FF"/>
                </a:solidFill>
                <a:latin typeface="Times New Roman" pitchFamily="18" charset="0"/>
              </a:rPr>
              <a:t>return type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to indicate the type of the value returned by the function when it completes its task.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Keyword </a:t>
            </a:r>
            <a:r>
              <a:rPr lang="en-US" sz="2300" smtClean="0">
                <a:solidFill>
                  <a:srgbClr val="0000FF"/>
                </a:solidFill>
                <a:latin typeface="LucidaSansTypewriter" pitchFamily="49" charset="0"/>
              </a:rPr>
              <a:t>void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to the left of the function name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displayMessage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is the function’s return type.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Indicates that 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displayMessage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will </a:t>
            </a:r>
            <a:r>
              <a:rPr lang="en-US" sz="2000" i="1" smtClean="0">
                <a:solidFill>
                  <a:srgbClr val="000000"/>
                </a:solidFill>
                <a:latin typeface="Times New Roman" pitchFamily="18" charset="0"/>
              </a:rPr>
              <a:t>not 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return any data to its 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</a:rPr>
              <a:t>calling function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when it completes its task.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The name of the member function,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displayMessage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, follows the return type.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By convention, our function names use the </a:t>
            </a:r>
            <a:r>
              <a:rPr lang="en-US" sz="2300" i="1" smtClean="0">
                <a:solidFill>
                  <a:srgbClr val="000000"/>
                </a:solidFill>
                <a:latin typeface="Times New Roman" pitchFamily="18" charset="0"/>
              </a:rPr>
              <a:t>camel case 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style with a lowercase first letter.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The parentheses after the member function name indicate that it is a </a:t>
            </a:r>
            <a:r>
              <a:rPr lang="en-US" sz="2300" i="1" smtClean="0">
                <a:solidFill>
                  <a:srgbClr val="000000"/>
                </a:solidFill>
                <a:latin typeface="Times New Roman" pitchFamily="18" charset="0"/>
              </a:rPr>
              <a:t>function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Defining a Class with a Member Function (cont.)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Empty parentheses indicate that a member function does not require additional data to perform its task.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first line of a function definition is commonly called the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function header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Every function’s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body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is delimited by left and right braces (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{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function body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contains statements that perform the function’s task.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Defining a Class with a Member Function (cont.)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2400" b="1" i="1" dirty="0" smtClean="0">
                <a:solidFill>
                  <a:srgbClr val="000000"/>
                </a:solidFill>
                <a:latin typeface="Times New Roman" pitchFamily="18" charset="0"/>
              </a:rPr>
              <a:t>Testing Class </a:t>
            </a:r>
            <a:r>
              <a:rPr lang="en-US" sz="2400" b="1" i="1" dirty="0" err="1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endParaRPr lang="en-US" sz="2400" b="1" i="1" dirty="0" smtClean="0">
              <a:solidFill>
                <a:srgbClr val="000000"/>
              </a:solidFill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Typically, you cannot call a member function of a class until you create an object of that class.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First, create an object of class </a:t>
            </a:r>
            <a:r>
              <a:rPr lang="en-US" sz="2400" dirty="0" err="1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called </a:t>
            </a:r>
            <a:r>
              <a:rPr lang="en-US" sz="2400" dirty="0" err="1" smtClean="0">
                <a:solidFill>
                  <a:srgbClr val="000000"/>
                </a:solidFill>
                <a:latin typeface="Lucida Console" pitchFamily="49" charset="0"/>
              </a:rPr>
              <a:t>myGradeBook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The variable’s type is </a:t>
            </a:r>
            <a:r>
              <a:rPr lang="en-US" sz="2400" dirty="0" err="1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The compiler does not automatically know what type </a:t>
            </a:r>
            <a:r>
              <a:rPr lang="en-US" sz="2400" dirty="0" err="1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is—it’s a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</a:rPr>
              <a:t>user-defined type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Tell the compiler what </a:t>
            </a:r>
            <a:r>
              <a:rPr lang="en-US" sz="2400" dirty="0" err="1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is by including the class definition.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Each class you create becomes a new type that can be used to create objects.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Defining a Class with a Member Function (cont.)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000000"/>
                </a:solidFill>
                <a:latin typeface="Times New Roman" pitchFamily="18" charset="0"/>
              </a:rPr>
              <a:t>Call the member function displayMessage- by using variable myGradeBook followed by the dot operator (.), the function name display-Message and an empty set of parentheses.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000000"/>
                </a:solidFill>
                <a:latin typeface="Times New Roman" pitchFamily="18" charset="0"/>
              </a:rPr>
              <a:t>Causes the displayMessage function to perform its task.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3.3  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Defining a Member Function with a Parameter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Car analogy 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Pressing a car’s gas pedal sends a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message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to the car to perform a task—make the car go faster.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But how fast should the car accelerate? As you know, the farther down you press the pedal, the faster the car accelerates.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message to the car includes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both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the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task to perform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additional information that helps the car perform the task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Additional information that a function needs to perform its task is known as a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parameter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 function call supplies values—called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arguments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—for each of the function’s parameters.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3.3  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Defining a Member Function with a Parameter (cont.)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Fig. 3.3 redefines class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(lines 9–18) with a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display-Message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member function (lines 13–17) that displays the course name as part of the welcome message.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The new version of </a:t>
            </a:r>
            <a:r>
              <a:rPr lang="en-US" sz="2100" smtClean="0">
                <a:solidFill>
                  <a:srgbClr val="000000"/>
                </a:solidFill>
                <a:latin typeface="Lucida Console" pitchFamily="49" charset="0"/>
              </a:rPr>
              <a:t>displayMessage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requires a </a:t>
            </a:r>
            <a:r>
              <a:rPr lang="en-US" sz="2100" i="1" smtClean="0">
                <a:solidFill>
                  <a:srgbClr val="000000"/>
                </a:solidFill>
                <a:latin typeface="Times New Roman" pitchFamily="18" charset="0"/>
              </a:rPr>
              <a:t>parameter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sz="2100" smtClean="0">
                <a:solidFill>
                  <a:srgbClr val="000000"/>
                </a:solidFill>
                <a:latin typeface="Lucida Console" pitchFamily="49" charset="0"/>
              </a:rPr>
              <a:t>courseName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in line 13) that represents the course name to output.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A variable of type </a:t>
            </a:r>
            <a:r>
              <a:rPr lang="en-US" sz="2500" smtClean="0">
                <a:solidFill>
                  <a:srgbClr val="0000FF"/>
                </a:solidFill>
                <a:latin typeface="LucidaSansTypewriter" pitchFamily="49" charset="0"/>
              </a:rPr>
              <a:t>string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represents a string of characters.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A string is actually an object of the C++ Standard Library class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string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Defined in </a:t>
            </a:r>
            <a:r>
              <a:rPr lang="en-US" sz="2100" smtClean="0">
                <a:solidFill>
                  <a:srgbClr val="0000FF"/>
                </a:solidFill>
                <a:latin typeface="Times New Roman" pitchFamily="18" charset="0"/>
              </a:rPr>
              <a:t>header file </a:t>
            </a:r>
            <a:r>
              <a:rPr lang="en-US" sz="2100" smtClean="0">
                <a:solidFill>
                  <a:srgbClr val="0000FF"/>
                </a:solidFill>
                <a:latin typeface="LucidaSansTypewriter" pitchFamily="49" charset="0"/>
              </a:rPr>
              <a:t>&lt;string&gt;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and part of namespace </a:t>
            </a:r>
            <a:r>
              <a:rPr lang="en-US" sz="2100" smtClean="0">
                <a:solidFill>
                  <a:srgbClr val="000000"/>
                </a:solidFill>
                <a:latin typeface="Lucida Console" pitchFamily="49" charset="0"/>
              </a:rPr>
              <a:t>std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For now, you can think of </a:t>
            </a:r>
            <a:r>
              <a:rPr lang="en-US" sz="2100" smtClean="0">
                <a:solidFill>
                  <a:srgbClr val="000000"/>
                </a:solidFill>
                <a:latin typeface="Lucida Console" pitchFamily="49" charset="0"/>
              </a:rPr>
              <a:t>string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variables like variables of other types such as </a:t>
            </a:r>
            <a:r>
              <a:rPr lang="en-US" sz="2100" smtClean="0">
                <a:solidFill>
                  <a:srgbClr val="000000"/>
                </a:solidFill>
                <a:latin typeface="Lucida Console" pitchFamily="49" charset="0"/>
              </a:rPr>
              <a:t>int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Additional </a:t>
            </a:r>
            <a:r>
              <a:rPr lang="en-US" sz="2100" smtClean="0">
                <a:solidFill>
                  <a:srgbClr val="000000"/>
                </a:solidFill>
                <a:latin typeface="Lucida Console" pitchFamily="49" charset="0"/>
              </a:rPr>
              <a:t>string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capabilities in Section 3.9.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 descr="cpphtp9_03_Page_09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 descr="cpphtp9_03_Page_10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cpphtp9_03_Page_11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3.3  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Defining a Member Function with a Parameter (cont.)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Library function </a:t>
            </a:r>
            <a:r>
              <a:rPr lang="en-US" sz="2500" smtClean="0">
                <a:solidFill>
                  <a:srgbClr val="0000FF"/>
                </a:solidFill>
                <a:latin typeface="LucidaSansTypewriter" pitchFamily="49" charset="0"/>
              </a:rPr>
              <a:t>getline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reads a line of text into a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string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The function call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getline(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 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cin,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 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nameOfCourse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 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)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reads characters (including the space characters that separate the words in the input) from the standard input stream object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cin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(i.e., the keyboard) until the </a:t>
            </a:r>
            <a:r>
              <a:rPr lang="en-US" sz="2500" i="1" smtClean="0">
                <a:solidFill>
                  <a:srgbClr val="000000"/>
                </a:solidFill>
                <a:latin typeface="Times New Roman" pitchFamily="18" charset="0"/>
              </a:rPr>
              <a:t>newline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character is encountered, places the characters in the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string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variable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nameOfCourse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z="2500" i="1" smtClean="0">
                <a:solidFill>
                  <a:srgbClr val="000000"/>
                </a:solidFill>
                <a:latin typeface="Times New Roman" pitchFamily="18" charset="0"/>
              </a:rPr>
              <a:t>discards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the newline character.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When you press </a:t>
            </a:r>
            <a:r>
              <a:rPr lang="en-US" sz="2500" i="1" smtClean="0">
                <a:solidFill>
                  <a:srgbClr val="000000"/>
                </a:solidFill>
                <a:latin typeface="Times New Roman" pitchFamily="18" charset="0"/>
              </a:rPr>
              <a:t>Enter 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while entering data, a newline is inserted in the input stream.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&lt;string&gt;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header file must be included in the program to use function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getline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 descr="cpphtp9_03_Page_03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3.3  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Defining a Member Function with a Parameter (cont.)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Line 33 calls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myGradeBook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’s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displayMessage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member function.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nameOfCourse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variable in parentheses is the argument that is passed to member function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displayMessage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so that it can perform its task.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value of variable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nameOfCourse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in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main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becomes the value of member function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displayMessage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’s parameter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courseName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in line 13.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3.3  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Defining a Member Function with a Parameter (cont.)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To specify that a function requires data to perform its task, you place additional information in the function’s </a:t>
            </a:r>
            <a:r>
              <a:rPr lang="en-US" sz="2300" smtClean="0">
                <a:solidFill>
                  <a:srgbClr val="0000FF"/>
                </a:solidFill>
                <a:latin typeface="Times New Roman" pitchFamily="18" charset="0"/>
              </a:rPr>
              <a:t>parameter list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, which is located in the parentheses following the function name.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The parameter list may contain any number of parameters, including </a:t>
            </a:r>
            <a:r>
              <a:rPr lang="en-US" sz="2300" i="1" smtClean="0">
                <a:solidFill>
                  <a:srgbClr val="000000"/>
                </a:solidFill>
                <a:latin typeface="Times New Roman" pitchFamily="18" charset="0"/>
              </a:rPr>
              <a:t>none at all 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to indicate that a function does </a:t>
            </a:r>
            <a:r>
              <a:rPr lang="en-US" sz="2300" i="1" smtClean="0">
                <a:solidFill>
                  <a:srgbClr val="000000"/>
                </a:solidFill>
                <a:latin typeface="Times New Roman" pitchFamily="18" charset="0"/>
              </a:rPr>
              <a:t>not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require any parameters.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Each parameter must specify a type and an identifier.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A function can specify multiple parameters by separating each parameter from the next with a comma.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The number and order of arguments in a function call must match the number and order of parameters in the parameter list of the called member function’s header.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Tthe argument types in the function call must be consistent with the types of the corresponding parameters in the function header.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Data Members, </a:t>
            </a:r>
            <a:r>
              <a:rPr lang="en-US" i="1" dirty="0" smtClean="0">
                <a:solidFill>
                  <a:srgbClr val="3380E6"/>
                </a:solidFill>
                <a:latin typeface="Arial"/>
              </a:rPr>
              <a:t>set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Member Functions and </a:t>
            </a:r>
            <a:r>
              <a:rPr lang="en-US" i="1" dirty="0" smtClean="0">
                <a:solidFill>
                  <a:srgbClr val="3380E6"/>
                </a:solidFill>
                <a:latin typeface="Arial"/>
              </a:rPr>
              <a:t>get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Member Functions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Variables declared in a function definition’s body are known as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local variables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and can be used only from the line of their declaration in the function to the closing right brace (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) of the block in which they’re declared.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 local variable must be declared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before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it can be used in a function.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 local variable cannot be accessed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outside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the function in which it’s declared.</a:t>
            </a:r>
          </a:p>
          <a:p>
            <a:pPr lvl="1" eaLnBrk="1" hangingPunct="1"/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When a function terminates, the values of its local variables are lost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3.4  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Data Members, </a:t>
            </a:r>
            <a:r>
              <a:rPr lang="en-US" i="1" dirty="0">
                <a:solidFill>
                  <a:srgbClr val="3380E6"/>
                </a:solidFill>
                <a:latin typeface="Arial"/>
              </a:rPr>
              <a:t>set 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Member Functions and </a:t>
            </a:r>
            <a:r>
              <a:rPr lang="en-US" i="1" dirty="0">
                <a:solidFill>
                  <a:srgbClr val="3380E6"/>
                </a:solidFill>
                <a:latin typeface="Arial"/>
              </a:rPr>
              <a:t>get 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Member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Functions (Cont.)</a:t>
            </a:r>
            <a:endParaRPr lang="en-US" i="1" dirty="0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An object has attributes that are carried with it as it’s used in a program.</a:t>
            </a:r>
          </a:p>
          <a:p>
            <a:pPr lvl="1" eaLnBrk="1" hangingPunct="1"/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Such attributes exist throughout the life of the object.</a:t>
            </a:r>
          </a:p>
          <a:p>
            <a:pPr lvl="1" eaLnBrk="1" hangingPunct="1"/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A class normally consists of one or more member functions that manipulate the attributes that belong to a particular object of the class.</a:t>
            </a:r>
          </a:p>
          <a:p>
            <a:pPr eaLnBrk="1" hangingPunct="1"/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Attributes are represented as variables in a class definition.</a:t>
            </a:r>
          </a:p>
          <a:p>
            <a:pPr lvl="1" eaLnBrk="1" hangingPunct="1"/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Such variables are called </a:t>
            </a:r>
            <a:r>
              <a:rPr lang="en-US" sz="2100" smtClean="0">
                <a:solidFill>
                  <a:srgbClr val="0000FF"/>
                </a:solidFill>
                <a:latin typeface="Times New Roman" pitchFamily="18" charset="0"/>
              </a:rPr>
              <a:t>data members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and are declared inside a class definition but outside the bodies of the class’s member-function definitions.</a:t>
            </a:r>
          </a:p>
          <a:p>
            <a:pPr eaLnBrk="1" hangingPunct="1"/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Each object of a class maintains its own attributes in memory.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3.4  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Data Members, </a:t>
            </a:r>
            <a:r>
              <a:rPr lang="en-US" i="1" dirty="0">
                <a:solidFill>
                  <a:srgbClr val="3380E6"/>
                </a:solidFill>
                <a:latin typeface="Arial"/>
              </a:rPr>
              <a:t>set 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Member Functions and </a:t>
            </a:r>
            <a:r>
              <a:rPr lang="en-US" i="1" dirty="0">
                <a:solidFill>
                  <a:srgbClr val="3380E6"/>
                </a:solidFill>
                <a:latin typeface="Arial"/>
              </a:rPr>
              <a:t>get 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Member Functions (Cont.)</a:t>
            </a:r>
            <a:endParaRPr lang="en-US" i="1" dirty="0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 typical instructor teaches several courses, each with its own course name.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 variable that is declared in the class definition but outside the bodies of the class’s member-function definitions is a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data member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Every instance (i.e., object) of a class contains each of the class’s data members.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 benefit of making a variable a data member is that all the member functions of the class can manipulate any data members that appear in the class definition.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 descr="cpphtp9_03_Page_13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 descr="cpphtp9_03_Page_14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 descr="cpphtp9_03_Page_15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3.4  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Data Members, </a:t>
            </a:r>
            <a:r>
              <a:rPr lang="en-US" i="1" dirty="0">
                <a:solidFill>
                  <a:srgbClr val="3380E6"/>
                </a:solidFill>
                <a:latin typeface="Arial"/>
              </a:rPr>
              <a:t>set 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Member Functions and </a:t>
            </a:r>
            <a:r>
              <a:rPr lang="en-US" i="1" dirty="0">
                <a:solidFill>
                  <a:srgbClr val="3380E6"/>
                </a:solidFill>
                <a:latin typeface="Arial"/>
              </a:rPr>
              <a:t>get 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Member Functions (Cont.)</a:t>
            </a:r>
            <a:endParaRPr lang="en-US" i="1" dirty="0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Most data-member declarations appear after the access-specifier label </a:t>
            </a:r>
            <a:r>
              <a:rPr lang="en-US" sz="2500" smtClean="0">
                <a:solidFill>
                  <a:srgbClr val="0000FF"/>
                </a:solidFill>
                <a:latin typeface="LucidaSansTypewriter" pitchFamily="49" charset="0"/>
              </a:rPr>
              <a:t>private: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Like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public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, keyword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private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is an access specifier.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Variables or functions declared after access specifier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private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(and before the next access specifier) are accessible only to member functions of the class for which they’re declared.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The default access for class members is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private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so all members after the class header and before the first access specifier are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private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The access specifiers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public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private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may be repeated, but this is unnecessary and can be confusing.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 descr="cpphtp9_03_Page_16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3.1  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Introduction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In this chapter, you’ll begin writing programs that employ the basic concepts of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object-oriented programming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that we introduced in Section 1.8.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Typically, the programs you develop in this book will consist of function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main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and one or more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classes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each containing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data members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and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member functions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In this chapter, we develop a simple, well-engineered framework for organizing object-oriented programs in C++. 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3.4  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Data Members, </a:t>
            </a:r>
            <a:r>
              <a:rPr lang="en-US" i="1" dirty="0">
                <a:solidFill>
                  <a:srgbClr val="3380E6"/>
                </a:solidFill>
                <a:latin typeface="Arial"/>
              </a:rPr>
              <a:t>set 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Member Functions and </a:t>
            </a:r>
            <a:r>
              <a:rPr lang="en-US" i="1" dirty="0">
                <a:solidFill>
                  <a:srgbClr val="3380E6"/>
                </a:solidFill>
                <a:latin typeface="Arial"/>
              </a:rPr>
              <a:t>get 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Member Functions (Cont.)</a:t>
            </a:r>
            <a:endParaRPr lang="en-US" i="1" dirty="0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Declaring data members with access specifier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private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is known as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data hiding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When a program creates (instantiates) an object, its data members are encapsulated (hidden) in the object and can be accessed only by member functions of the object’s class.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24B5A1"/>
                </a:solidFill>
                <a:latin typeface="Arial"/>
              </a:rPr>
              <a:t>3.4  </a:t>
            </a:r>
            <a:r>
              <a:rPr lang="en-US" sz="2800" dirty="0">
                <a:solidFill>
                  <a:srgbClr val="3380E6"/>
                </a:solidFill>
                <a:latin typeface="Arial"/>
              </a:rPr>
              <a:t>Data Members, </a:t>
            </a:r>
            <a:r>
              <a:rPr lang="en-US" sz="2800" i="1" dirty="0">
                <a:solidFill>
                  <a:srgbClr val="3380E6"/>
                </a:solidFill>
                <a:latin typeface="Arial"/>
              </a:rPr>
              <a:t>set </a:t>
            </a:r>
            <a:r>
              <a:rPr lang="en-US" sz="2800" dirty="0">
                <a:solidFill>
                  <a:srgbClr val="3380E6"/>
                </a:solidFill>
                <a:latin typeface="Arial"/>
              </a:rPr>
              <a:t>Member Functions and </a:t>
            </a:r>
            <a:r>
              <a:rPr lang="en-US" sz="2800" i="1" dirty="0">
                <a:solidFill>
                  <a:srgbClr val="3380E6"/>
                </a:solidFill>
                <a:latin typeface="Arial"/>
              </a:rPr>
              <a:t>get </a:t>
            </a:r>
            <a:r>
              <a:rPr lang="en-US" sz="2800" dirty="0">
                <a:solidFill>
                  <a:srgbClr val="3380E6"/>
                </a:solidFill>
                <a:latin typeface="Arial"/>
              </a:rPr>
              <a:t>Member Functions (Cont.)</a:t>
            </a:r>
            <a:endParaRPr lang="en-US" sz="2800" i="1" dirty="0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419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In this example,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setCourseName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does not attempt to validate the course name—i.e., the function does not check that the course name adheres to any particular format or follows any other rules regarding what a “valid” course name looks like.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Suppose, for instance, that a university can print student transcripts containing course names of only 25 characters or fewer.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In this case, we might want class </a:t>
            </a:r>
            <a:r>
              <a:rPr lang="en-US" sz="2100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to ensure that its data member </a:t>
            </a:r>
            <a:r>
              <a:rPr lang="en-US" sz="2100" smtClean="0">
                <a:solidFill>
                  <a:srgbClr val="000000"/>
                </a:solidFill>
                <a:latin typeface="Lucida Console" pitchFamily="49" charset="0"/>
              </a:rPr>
              <a:t>courseName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never contains more than 25 characters.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We discuss basic validation techniques in Section 3.9.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When a function that specifies a return type other than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void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is called and completes its task, the function uses a </a:t>
            </a:r>
            <a:r>
              <a:rPr lang="en-US" sz="2500" smtClean="0">
                <a:solidFill>
                  <a:srgbClr val="0000FF"/>
                </a:solidFill>
                <a:latin typeface="LucidaSansTypewriter" pitchFamily="49" charset="0"/>
              </a:rPr>
              <a:t>return</a:t>
            </a:r>
            <a:r>
              <a:rPr lang="en-US" sz="2500" smtClean="0">
                <a:solidFill>
                  <a:srgbClr val="0000FF"/>
                </a:solidFill>
                <a:latin typeface="Times New Roman" pitchFamily="18" charset="0"/>
              </a:rPr>
              <a:t> statement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to return a result to its calling function.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24B5A1"/>
                </a:solidFill>
                <a:latin typeface="Arial"/>
              </a:rPr>
              <a:t>3.4  </a:t>
            </a:r>
            <a:r>
              <a:rPr lang="en-US" sz="2800" dirty="0">
                <a:solidFill>
                  <a:srgbClr val="3380E6"/>
                </a:solidFill>
                <a:latin typeface="Arial"/>
              </a:rPr>
              <a:t>Data Members, </a:t>
            </a:r>
            <a:r>
              <a:rPr lang="en-US" sz="2800" i="1" dirty="0">
                <a:solidFill>
                  <a:srgbClr val="3380E6"/>
                </a:solidFill>
                <a:latin typeface="Arial"/>
              </a:rPr>
              <a:t>set </a:t>
            </a:r>
            <a:r>
              <a:rPr lang="en-US" sz="2800" dirty="0">
                <a:solidFill>
                  <a:srgbClr val="3380E6"/>
                </a:solidFill>
                <a:latin typeface="Arial"/>
              </a:rPr>
              <a:t>Member Functions and </a:t>
            </a:r>
            <a:r>
              <a:rPr lang="en-US" sz="2800" i="1" dirty="0">
                <a:solidFill>
                  <a:srgbClr val="3380E6"/>
                </a:solidFill>
                <a:latin typeface="Arial"/>
              </a:rPr>
              <a:t>get </a:t>
            </a:r>
            <a:r>
              <a:rPr lang="en-US" sz="2800" dirty="0">
                <a:solidFill>
                  <a:srgbClr val="3380E6"/>
                </a:solidFill>
                <a:latin typeface="Arial"/>
              </a:rPr>
              <a:t>Member Functions (Cont.)</a:t>
            </a:r>
            <a:endParaRPr lang="en-US" sz="2800" i="1" dirty="0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430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Member function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displayMessage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(lines 26–32) does not return any data when it completes its task, so its return type is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void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The function does not receive parameters, so its parameter list is empty.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Line 30 calls member function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getCourseName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to obtain the value of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courseName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Member function 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displayMessage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could also access data member 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courseName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directly, just as member functions 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setCourseName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getCourseName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do.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By default, the initial value of a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string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is the so-called </a:t>
            </a:r>
            <a:r>
              <a:rPr lang="en-US" sz="2300" smtClean="0">
                <a:solidFill>
                  <a:srgbClr val="0000FF"/>
                </a:solidFill>
                <a:latin typeface="Times New Roman" pitchFamily="18" charset="0"/>
              </a:rPr>
              <a:t>empty string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, i.e., a string that does not contain any characters.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Nothing appears on the screen when an empty string is displayed.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24B5A1"/>
                </a:solidFill>
                <a:latin typeface="Arial"/>
              </a:rPr>
              <a:t>3.4  </a:t>
            </a:r>
            <a:r>
              <a:rPr lang="en-US" sz="2800" dirty="0">
                <a:solidFill>
                  <a:srgbClr val="3380E6"/>
                </a:solidFill>
                <a:latin typeface="Arial"/>
              </a:rPr>
              <a:t>Data Members, </a:t>
            </a:r>
            <a:r>
              <a:rPr lang="en-US" sz="2800" i="1" dirty="0">
                <a:solidFill>
                  <a:srgbClr val="3380E6"/>
                </a:solidFill>
                <a:latin typeface="Arial"/>
              </a:rPr>
              <a:t>set </a:t>
            </a:r>
            <a:r>
              <a:rPr lang="en-US" sz="2800" dirty="0">
                <a:solidFill>
                  <a:srgbClr val="3380E6"/>
                </a:solidFill>
                <a:latin typeface="Arial"/>
              </a:rPr>
              <a:t>Member Functions and </a:t>
            </a:r>
            <a:r>
              <a:rPr lang="en-US" sz="2800" i="1" dirty="0">
                <a:solidFill>
                  <a:srgbClr val="3380E6"/>
                </a:solidFill>
                <a:latin typeface="Arial"/>
              </a:rPr>
              <a:t>get </a:t>
            </a:r>
            <a:r>
              <a:rPr lang="en-US" sz="2800" dirty="0">
                <a:solidFill>
                  <a:srgbClr val="3380E6"/>
                </a:solidFill>
                <a:latin typeface="Arial"/>
              </a:rPr>
              <a:t>Member Functions (Cont.)</a:t>
            </a:r>
            <a:endParaRPr lang="en-US" sz="2800" i="1" dirty="0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sz="2300" smtClean="0">
                <a:solidFill>
                  <a:srgbClr val="0000FF"/>
                </a:solidFill>
                <a:latin typeface="Times New Roman" pitchFamily="18" charset="0"/>
              </a:rPr>
              <a:t>client of an object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—that is, any class or function that calls the object’s member functions from </a:t>
            </a:r>
            <a:r>
              <a:rPr lang="en-US" sz="2300" i="1" smtClean="0">
                <a:solidFill>
                  <a:srgbClr val="000000"/>
                </a:solidFill>
                <a:latin typeface="Times New Roman" pitchFamily="18" charset="0"/>
              </a:rPr>
              <a:t>outside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the object—calls the class’s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public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member functions to request the class’s services for particular objects of the class.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This is why the statements in 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main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call member functions 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setCourseName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getCourseName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displayMessage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on a 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object.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Classes often provide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public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member functions to allow clients of the class to </a:t>
            </a:r>
            <a:r>
              <a:rPr lang="en-US" sz="2300" i="1" smtClean="0">
                <a:solidFill>
                  <a:srgbClr val="0000FF"/>
                </a:solidFill>
                <a:latin typeface="Times New Roman" pitchFamily="18" charset="0"/>
              </a:rPr>
              <a:t>set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(i.e., assign values to) or </a:t>
            </a:r>
            <a:r>
              <a:rPr lang="en-US" sz="2300" i="1" smtClean="0">
                <a:solidFill>
                  <a:srgbClr val="0000FF"/>
                </a:solidFill>
                <a:latin typeface="Times New Roman" pitchFamily="18" charset="0"/>
              </a:rPr>
              <a:t>get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(i.e., obtain the values of)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private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data members.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These member function names need not begin with 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set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or 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get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, but this naming convention is common.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Set functions are also sometimes called </a:t>
            </a:r>
            <a:r>
              <a:rPr lang="en-US" sz="2300" smtClean="0">
                <a:solidFill>
                  <a:srgbClr val="0000FF"/>
                </a:solidFill>
                <a:latin typeface="Times New Roman" pitchFamily="18" charset="0"/>
              </a:rPr>
              <a:t>mutators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(because they mutate, or change, values), and get functions are also sometimes called </a:t>
            </a:r>
            <a:r>
              <a:rPr lang="en-US" sz="2300" smtClean="0">
                <a:solidFill>
                  <a:srgbClr val="0000FF"/>
                </a:solidFill>
                <a:latin typeface="Times New Roman" pitchFamily="18" charset="0"/>
              </a:rPr>
              <a:t>accessors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(because they access values). </a:t>
            </a:r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Initializing Objects with Constructors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Each class can provide one or more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constructors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that can be used to initialize an object of the class when the object is created.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 constructor is a special member function that must be defined with the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same name as the class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so that the compiler can distinguish it from the class’s other member functions.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An important difference between constructors and other functions is that constructors cannot return values, so they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cannot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specify a return type (not even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void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Normally, constructors are declared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public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706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Initializing Objects with Constructors (cont.)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C++ automatically calls a constructor for each object that is created, which helps ensure that objects are initialized properly before they’re used in a program.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constructor call occurs when the object is created.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If a class does not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explicitly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include constructors, the compiler provides a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default constructor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with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no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parameters.</a:t>
            </a:r>
          </a:p>
        </p:txBody>
      </p:sp>
      <p:sp>
        <p:nvSpPr>
          <p:cNvPr id="716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 descr="cpphtp9_03_Page_21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 descr="cpphtp9_03_Page_22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 descr="cpphtp9_03_Page_23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Initializing Objects with Constructors (cont.)</a:t>
            </a:r>
          </a:p>
        </p:txBody>
      </p:sp>
      <p:sp>
        <p:nvSpPr>
          <p:cNvPr id="501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A constructor specifies in its parameter list the data it requires to perform its task.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When you create a new object, you place this data in the parentheses that follow the object name.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The constructor uses a </a:t>
            </a:r>
            <a:r>
              <a:rPr lang="en-US" sz="2500" smtClean="0">
                <a:solidFill>
                  <a:srgbClr val="0000FF"/>
                </a:solidFill>
                <a:latin typeface="Times New Roman" pitchFamily="18" charset="0"/>
              </a:rPr>
              <a:t>member-initializer list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(line 15) to initialize the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courseName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data member with the value of the constructor’s parameter name. 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i="1" smtClean="0">
                <a:solidFill>
                  <a:srgbClr val="000000"/>
                </a:solidFill>
                <a:latin typeface="Times New Roman" pitchFamily="18" charset="0"/>
              </a:rPr>
              <a:t>Member initializers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appear between a constructor’s parameter list and the left brace that begins the constructor’s body. 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The member initializer list is separated from the parameter list with a </a:t>
            </a:r>
            <a:r>
              <a:rPr lang="en-US" sz="2500" i="1" smtClean="0">
                <a:solidFill>
                  <a:srgbClr val="000000"/>
                </a:solidFill>
                <a:latin typeface="Times New Roman" pitchFamily="18" charset="0"/>
              </a:rPr>
              <a:t>colon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500" i="1" smtClean="0">
                <a:solidFill>
                  <a:srgbClr val="000000"/>
                </a:solidFill>
                <a:latin typeface="Times New Roman" pitchFamily="18" charset="0"/>
              </a:rPr>
              <a:t>(:)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757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Defining a Class with a Member Function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We begin with an example (Fig. 3.1) that consists of class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(lines 8–16), which, when it is fully developed in Chapter 7, will represent a grade book that an instructor can use to maintain student test scores, and a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main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function (lines 19–23) that creates a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object.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Function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main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uses this object and its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displayMessage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member function to display a message on the screen welcoming the instructor to the grade-book program.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Initializing Objects with Constructors (cont.)</a:t>
            </a:r>
          </a:p>
        </p:txBody>
      </p:sp>
      <p:sp>
        <p:nvSpPr>
          <p:cNvPr id="512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A member initializer consists of a data member’s </a:t>
            </a:r>
            <a:r>
              <a:rPr lang="en-US" sz="2500" i="1" smtClean="0">
                <a:solidFill>
                  <a:srgbClr val="000000"/>
                </a:solidFill>
                <a:latin typeface="Times New Roman" pitchFamily="18" charset="0"/>
              </a:rPr>
              <a:t>variable name 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followed by parentheses containing the member’s </a:t>
            </a:r>
            <a:r>
              <a:rPr lang="en-US" sz="2500" i="1" smtClean="0">
                <a:solidFill>
                  <a:srgbClr val="000000"/>
                </a:solidFill>
                <a:latin typeface="Times New Roman" pitchFamily="18" charset="0"/>
              </a:rPr>
              <a:t>initial value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In this example,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courseName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is initialized with the value of the parameter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name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If a class contains more than one data member, each data member’s initializer is separated from the next by a comma. 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The member initializer list executes </a:t>
            </a:r>
            <a:r>
              <a:rPr lang="en-US" sz="2500" i="1" smtClean="0">
                <a:solidFill>
                  <a:srgbClr val="000000"/>
                </a:solidFill>
                <a:latin typeface="Times New Roman" pitchFamily="18" charset="0"/>
              </a:rPr>
              <a:t>before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the body of the constructor executes. </a:t>
            </a:r>
          </a:p>
        </p:txBody>
      </p:sp>
      <p:sp>
        <p:nvSpPr>
          <p:cNvPr id="757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Initializing Objects with Constructors (cont.)</a:t>
            </a:r>
          </a:p>
        </p:txBody>
      </p:sp>
      <p:sp>
        <p:nvSpPr>
          <p:cNvPr id="5222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Line 47 creates and initializes a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object called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gradeBook1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When this line executes, 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constructor (lines 14–18) is called with the argument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"CS101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Introduction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to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C++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Programming"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to initialize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gradeBook1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’s course name.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Line 48 repeats this process for 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object called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gradeBook2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this time passing the argument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"CS102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Data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Structures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in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C++"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to initialize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gradeBook2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’s course name.</a:t>
            </a:r>
          </a:p>
        </p:txBody>
      </p:sp>
      <p:sp>
        <p:nvSpPr>
          <p:cNvPr id="768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Initializing Objects with Constructors (cont.)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Any constructor that takes </a:t>
            </a:r>
            <a:r>
              <a:rPr lang="en-US" sz="2500" i="1" smtClean="0">
                <a:solidFill>
                  <a:srgbClr val="000000"/>
                </a:solidFill>
                <a:latin typeface="Times New Roman" pitchFamily="18" charset="0"/>
              </a:rPr>
              <a:t>no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arguments is called a default constructor.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A class gets a default constructor in one of several ways: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The compiler </a:t>
            </a:r>
            <a:r>
              <a:rPr lang="en-US" sz="2100" i="1" smtClean="0">
                <a:solidFill>
                  <a:srgbClr val="000000"/>
                </a:solidFill>
                <a:latin typeface="Times New Roman" pitchFamily="18" charset="0"/>
              </a:rPr>
              <a:t>implicitly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creates a default constructor in every class that does </a:t>
            </a:r>
            <a:r>
              <a:rPr lang="en-US" sz="2100" i="1" smtClean="0">
                <a:solidFill>
                  <a:srgbClr val="000000"/>
                </a:solidFill>
                <a:latin typeface="Times New Roman" pitchFamily="18" charset="0"/>
              </a:rPr>
              <a:t>not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have any user-defined constructors. The default constructor does </a:t>
            </a:r>
            <a:r>
              <a:rPr lang="en-US" sz="2100" i="1" smtClean="0">
                <a:solidFill>
                  <a:srgbClr val="000000"/>
                </a:solidFill>
                <a:latin typeface="Times New Roman" pitchFamily="18" charset="0"/>
              </a:rPr>
              <a:t>not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initialize the class’s data members, but </a:t>
            </a:r>
            <a:r>
              <a:rPr lang="en-US" sz="2100" i="1" smtClean="0">
                <a:solidFill>
                  <a:srgbClr val="000000"/>
                </a:solidFill>
                <a:latin typeface="Times New Roman" pitchFamily="18" charset="0"/>
              </a:rPr>
              <a:t>does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call the default constructor for each data member that is an object of another class. An uninitialized variable contains an undefined (“garbage”) value.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You </a:t>
            </a:r>
            <a:r>
              <a:rPr lang="en-US" sz="2100" i="1" smtClean="0">
                <a:solidFill>
                  <a:srgbClr val="000000"/>
                </a:solidFill>
                <a:latin typeface="Times New Roman" pitchFamily="18" charset="0"/>
              </a:rPr>
              <a:t>explicitly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define a constructor that takes no arguments. Such a default constructor will call the default constructor for each data member that is an object of another class and will perform additional initialization specified by you.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i="1" smtClean="0">
                <a:solidFill>
                  <a:srgbClr val="000000"/>
                </a:solidFill>
                <a:latin typeface="Times New Roman" pitchFamily="18" charset="0"/>
              </a:rPr>
              <a:t>If you define any constructors with arguments, C++ will not implicitly create a default constructor for that class. </a:t>
            </a:r>
            <a:endParaRPr lang="en-US" sz="21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Placing a Class in a Separate File for Reusability</a:t>
            </a:r>
          </a:p>
        </p:txBody>
      </p:sp>
      <p:sp>
        <p:nvSpPr>
          <p:cNvPr id="542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One of the benefits of creating class definitions is that, when packaged properly, our classes can be reused by programmers—potentially worldwide.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Programmers who wish to use our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class cannot simply include the file from Fig. 3.7 in another program.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As you learned in Chapter 2, function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main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begins the execution of every program, and every program must have exactly one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main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function.</a:t>
            </a:r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Placing a Class in a Separate File for Reusability (cont.)</a:t>
            </a:r>
          </a:p>
        </p:txBody>
      </p:sp>
      <p:sp>
        <p:nvSpPr>
          <p:cNvPr id="552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Each of the previous examples in the chapter consists of a single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.cpp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file, also known as a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source-code file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that contains a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class definition and a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main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function.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When building an object-oriented C++ program, it’s customary to define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reusable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source code (such as a class) in a file that by convention has a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.h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filename extension—known as a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header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Programs use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#include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preprocessing directives to include header files and take advantage of reusable software components.</a:t>
            </a:r>
          </a:p>
        </p:txBody>
      </p:sp>
      <p:sp>
        <p:nvSpPr>
          <p:cNvPr id="8397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Placing a Class in a Separate File for Reusability (cont.)</a:t>
            </a:r>
          </a:p>
        </p:txBody>
      </p:sp>
      <p:sp>
        <p:nvSpPr>
          <p:cNvPr id="563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Our next example separates the code from Fig. 3.7 into two files—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GradeBook.h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(Fig. 3.9) and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fig03_10.cpp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(Fig. 3.10).</a:t>
            </a:r>
          </a:p>
          <a:p>
            <a:pPr lvl="1" eaLnBrk="1" hangingPunct="1"/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As you look at the header file in Fig. 3.9, notice that it contains only the </a:t>
            </a:r>
            <a:r>
              <a:rPr lang="en-US" sz="2100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class definition (lines 7–38) and the headers on which the class depends.</a:t>
            </a:r>
          </a:p>
          <a:p>
            <a:pPr lvl="1" eaLnBrk="1" hangingPunct="1"/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z="2100" smtClean="0">
                <a:solidFill>
                  <a:srgbClr val="000000"/>
                </a:solidFill>
                <a:latin typeface="Lucida Console" pitchFamily="49" charset="0"/>
              </a:rPr>
              <a:t>main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function that </a:t>
            </a:r>
            <a:r>
              <a:rPr lang="en-US" sz="2100" i="1" smtClean="0">
                <a:solidFill>
                  <a:srgbClr val="000000"/>
                </a:solidFill>
                <a:latin typeface="Times New Roman" pitchFamily="18" charset="0"/>
              </a:rPr>
              <a:t>uses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class </a:t>
            </a:r>
            <a:r>
              <a:rPr lang="en-US" sz="2100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is defined in the source-code file </a:t>
            </a:r>
            <a:r>
              <a:rPr lang="en-US" sz="2100" smtClean="0">
                <a:solidFill>
                  <a:srgbClr val="000000"/>
                </a:solidFill>
                <a:latin typeface="Lucida Console" pitchFamily="49" charset="0"/>
              </a:rPr>
              <a:t>fig03_10.cpp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(Fig. 3.10) in lines 8–18.</a:t>
            </a:r>
          </a:p>
          <a:p>
            <a:pPr eaLnBrk="1" hangingPunct="1"/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To help you prepare for the larger programs you’ll encounter later in this book and in industry, we often use a separate source-code file containing function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main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to test our classes (this is called a </a:t>
            </a:r>
            <a:r>
              <a:rPr lang="en-US" sz="2500" smtClean="0">
                <a:solidFill>
                  <a:srgbClr val="0000FF"/>
                </a:solidFill>
                <a:latin typeface="Times New Roman" pitchFamily="18" charset="0"/>
              </a:rPr>
              <a:t>driver program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" descr="cpphtp9_03_Page_27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" descr="cpphtp9_03_Page_28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1" descr="cpphtp9_03_Page_29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Placing a Class in a Separate File for Reusability (cont.)</a:t>
            </a:r>
          </a:p>
        </p:txBody>
      </p:sp>
      <p:sp>
        <p:nvSpPr>
          <p:cNvPr id="604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Throughout the header (Fig. 3.9), we use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std::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when referring to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string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(lines 11, 18, 24 and 37),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cout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(line 33) and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endl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(line 34).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Headers should never contain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using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directives or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using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declarations (Section 2.7).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To test class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(defined in Fig. 3.9), you must write a separate source-code file containing a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main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function (such as Fig. 3.10) that instantiates and uses objects of the class. </a:t>
            </a:r>
          </a:p>
        </p:txBody>
      </p:sp>
      <p:sp>
        <p:nvSpPr>
          <p:cNvPr id="890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cpphtp9_03_Page_05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Placing a Class in a Separate File for Reusability (cont.)</a:t>
            </a:r>
          </a:p>
        </p:txBody>
      </p:sp>
      <p:sp>
        <p:nvSpPr>
          <p:cNvPr id="614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To help the compiler understand how to use a class, we must explicitly provide the compiler with the class’s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That’s why, for example, to use type </a:t>
            </a:r>
            <a:r>
              <a:rPr lang="en-US" sz="2400" smtClean="0">
                <a:solidFill>
                  <a:srgbClr val="000000"/>
                </a:solidFill>
                <a:latin typeface="Lucida Console" pitchFamily="49" charset="0"/>
              </a:rPr>
              <a:t>string</a:t>
            </a: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, a program must include the </a:t>
            </a:r>
            <a:r>
              <a:rPr lang="en-US" sz="2400" smtClean="0">
                <a:solidFill>
                  <a:srgbClr val="000000"/>
                </a:solidFill>
                <a:latin typeface="Lucida Console" pitchFamily="49" charset="0"/>
              </a:rPr>
              <a:t>&lt;string&gt;</a:t>
            </a: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 header file.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This enables the compiler to determine the amount of memory that it must reserve for each object of the class and ensure that a program calls the class’s member functions correctly. </a:t>
            </a:r>
          </a:p>
        </p:txBody>
      </p:sp>
      <p:sp>
        <p:nvSpPr>
          <p:cNvPr id="890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Placing a Class in a Separate File for Reusability (cont.)</a:t>
            </a:r>
          </a:p>
        </p:txBody>
      </p:sp>
      <p:sp>
        <p:nvSpPr>
          <p:cNvPr id="624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The compiler creates only one copy of the class’s member functions and shares that copy among all the class’s objects</a:t>
            </a:r>
            <a:r>
              <a:rPr lang="en-US" sz="2500" i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Each object, of course, needs its own data members, because their contents can vary among objects.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The member-function code, however, is </a:t>
            </a:r>
            <a:r>
              <a:rPr lang="en-US" sz="2500" i="1" smtClean="0">
                <a:solidFill>
                  <a:srgbClr val="000000"/>
                </a:solidFill>
                <a:latin typeface="Times New Roman" pitchFamily="18" charset="0"/>
              </a:rPr>
              <a:t>not modifiable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, so it can be shared among all objects of the class.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Therefore, the size of an object depends on the amount of memory required to store the class’s data members.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By including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GradeBook.h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in line 4, we give the compiler access to the information it needs to determine the size of a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object and to determine whether objects of the class are used correctly.</a:t>
            </a: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Placing a Class in a Separate File for Reusability (cont.)</a:t>
            </a:r>
          </a:p>
        </p:txBody>
      </p:sp>
      <p:sp>
        <p:nvSpPr>
          <p:cNvPr id="634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#include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directive instructs the C++ preprocessor to replace the directive with a copy of the contents of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GradeBook.h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before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program is compiled.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When the source-code file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fig03_10.cpp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is compiled, it now contains 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class definition (because of 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#include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), and the compiler is able to determine how to create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objects and see that their member functions are called correctly.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Now that the class definition is in a header file (without a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main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function), we can include that header in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any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program that needs to reuse our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class. </a:t>
            </a:r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Placing a Class in a Separate File for Reusability (cont.)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Notice that the name of the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GradeBook.h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header file in line 4 of Fig. 3.10 is enclosed in quotes (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"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 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"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) rather than angle brackets (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&lt;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 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&gt;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Normally, a program’s source-code files and user-defined header files are placed in the same directory.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When the preprocessor encounters a header file name in quotes, it attempts to locate the header file in the same directory as the file in which the </a:t>
            </a:r>
            <a:r>
              <a:rPr lang="en-US" sz="2100" smtClean="0">
                <a:solidFill>
                  <a:srgbClr val="000000"/>
                </a:solidFill>
                <a:latin typeface="Lucida Console" pitchFamily="49" charset="0"/>
              </a:rPr>
              <a:t>#include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directive appears.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If the preprocessor cannot find the header file in that directory, it searches for it in the same location(s) as the C++ Standard Library header files.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When the preprocessor encounters a header file name in angle brackets (e.g., </a:t>
            </a:r>
            <a:r>
              <a:rPr lang="en-US" sz="2100" smtClean="0">
                <a:solidFill>
                  <a:srgbClr val="000000"/>
                </a:solidFill>
                <a:latin typeface="Lucida Console" pitchFamily="49" charset="0"/>
              </a:rPr>
              <a:t>&lt;iostream&gt;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), it assumes that the header is part of the C++ Standard Library and does not look in the directory of the program that is being preprocessed.</a:t>
            </a:r>
          </a:p>
        </p:txBody>
      </p:sp>
      <p:sp>
        <p:nvSpPr>
          <p:cNvPr id="9216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1" descr="cpphtp9_03_Page_30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Placing a Class in a Separate File for Reusability (cont.)</a:t>
            </a:r>
          </a:p>
        </p:txBody>
      </p:sp>
      <p:sp>
        <p:nvSpPr>
          <p:cNvPr id="665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Placing a class definition in a header file reveals the entire implementation of the class to the class’s clients.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Conventional software engineering wisdom says that to use an object of a class, the client code needs to know only what member functions to call, what arguments to provide to each member function and what return type to expect from each member function.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</a:rPr>
              <a:t>The client code does not need to know how those functions are implemented. 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If client code </a:t>
            </a:r>
            <a:r>
              <a:rPr lang="en-US" sz="2100" i="1" smtClean="0">
                <a:solidFill>
                  <a:srgbClr val="000000"/>
                </a:solidFill>
                <a:latin typeface="Times New Roman" pitchFamily="18" charset="0"/>
              </a:rPr>
              <a:t>does 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know how a class is implemented, the client-code programmer might write client code based on the class’s implementation details.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Ideally, if that implementation changes, the class’s clients should not have to change.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Hiding the class’s implementation details makes it easier to change the class’s implementation while minimizing, and hopefully eliminating, changes to client code. </a:t>
            </a:r>
          </a:p>
        </p:txBody>
      </p:sp>
      <p:sp>
        <p:nvSpPr>
          <p:cNvPr id="942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3.7  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Separating Interface from Implementation</a:t>
            </a:r>
          </a:p>
        </p:txBody>
      </p:sp>
      <p:sp>
        <p:nvSpPr>
          <p:cNvPr id="675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Interfaces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define and standardize the ways in which things such as people and systems interact with one another.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interface of a class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describes what services a class’s clients can use and how to request those services, but not how the class carries out the services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 class’s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public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interface consists of the class’s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public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member functions (also known as the class’s </a:t>
            </a:r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public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 services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</p:txBody>
      </p:sp>
      <p:sp>
        <p:nvSpPr>
          <p:cNvPr id="952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3.7  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Separating Interface from Implementation (cont.)</a:t>
            </a:r>
          </a:p>
        </p:txBody>
      </p:sp>
      <p:sp>
        <p:nvSpPr>
          <p:cNvPr id="686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In our prior examples, each class definition contained the complete definitions of the class’s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public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member functions and the declarations of its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private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data members.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It’s better software engineering to define member functions outside the class definition, so that their implementation details can be hidden from the client code.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Ensures that you do not write client code that depends on the class’s implementation details.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The program of Figs. 3.11–3.13 separates class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’s interface from its implementation by splitting the class definition of Fig. 3.9 into two files—the header file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GradeBook.h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(Fig. 3.11) in which class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is defined, and the source-code file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GradeBook.cpp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(Fig. 3.12) in which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’s member functions are defined.</a:t>
            </a:r>
          </a:p>
        </p:txBody>
      </p:sp>
      <p:sp>
        <p:nvSpPr>
          <p:cNvPr id="962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3.7  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Separating Interface from Implementation (cont.)</a:t>
            </a:r>
          </a:p>
        </p:txBody>
      </p:sp>
      <p:sp>
        <p:nvSpPr>
          <p:cNvPr id="696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By convention, member-function definitions are placed in a source-code file of the same base name (e.g.,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) as the class’s header file but with a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.cpp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filename extension.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Figure 3.14 shows how this three-file program is compiled from the perspectives of 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class programmer and the client-code programmer—we’ll explain this figure in detail.</a:t>
            </a:r>
          </a:p>
        </p:txBody>
      </p:sp>
      <p:sp>
        <p:nvSpPr>
          <p:cNvPr id="972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3.7  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Separating Interface from Implementation (cont.)</a:t>
            </a:r>
          </a:p>
        </p:txBody>
      </p:sp>
      <p:sp>
        <p:nvSpPr>
          <p:cNvPr id="706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Header file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GradeBook.h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(Fig. 3.11) is similar to the one in Fig. 3.9, but the function definitions in Fig. 3.9 are replaced here with </a:t>
            </a:r>
            <a:r>
              <a:rPr lang="en-US" sz="2500" smtClean="0">
                <a:solidFill>
                  <a:srgbClr val="0000FF"/>
                </a:solidFill>
                <a:latin typeface="Times New Roman" pitchFamily="18" charset="0"/>
              </a:rPr>
              <a:t>function prototypes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(lines 11–14) that describe the class’s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public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interface without revealing the class’s member-function implementations.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A function prototype is a declaration of a function that tells the compiler the function’s name, its return type and the types of its parameters.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Including the header file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GradeBook.h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in the client code (line 5 of Fig. 3.13) provides the compiler with the information it needs to ensure that the client code calls the member functions of class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correctly.</a:t>
            </a:r>
          </a:p>
        </p:txBody>
      </p:sp>
      <p:sp>
        <p:nvSpPr>
          <p:cNvPr id="983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 descr="cpphtp9_03_Page_06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1" descr="cpphtp9_03_Page_31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3.7  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Separating Interface from Implementation (cont.)</a:t>
            </a:r>
          </a:p>
        </p:txBody>
      </p:sp>
      <p:sp>
        <p:nvSpPr>
          <p:cNvPr id="727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Source-code file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GradeBook.cpp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(Fig. 3.12)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defines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class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’s member functions, which were declared in lines 11–14 of Fig. 3.11.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Each member-function name (lines 9, 16, 22 and 28) is preceded by the class name and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::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which is known as the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scope resolution operator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This “ties” each member function to the (now separate)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class definition (Fig. 3.11), which declares the class’s member functions and data members.</a:t>
            </a:r>
          </a:p>
        </p:txBody>
      </p:sp>
      <p:sp>
        <p:nvSpPr>
          <p:cNvPr id="1034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1" descr="cpphtp9_03_Page_33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" descr="cpphtp9_03_Page_34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3.7  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Separating Interface from Implementation (cont.)</a:t>
            </a:r>
          </a:p>
        </p:txBody>
      </p:sp>
      <p:sp>
        <p:nvSpPr>
          <p:cNvPr id="757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To indicate that the member functions in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GradeBook.cpp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are part of class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, we must first include the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GradeBook.h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header file (line 5 of Fig. 3.12).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This allows us to access the class name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in the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GradeBook.cpp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file.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When compiling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GradeBook.cpp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, the compiler uses the information in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GradeBook.h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to ensure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the first line of each member function matches its prototype in the </a:t>
            </a:r>
            <a:r>
              <a:rPr lang="en-US" sz="2100" smtClean="0">
                <a:solidFill>
                  <a:srgbClr val="000000"/>
                </a:solidFill>
                <a:latin typeface="Lucida Console" pitchFamily="49" charset="0"/>
              </a:rPr>
              <a:t>GradeBook.h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file, and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each member function knows about the class’s data members and other member functions</a:t>
            </a:r>
          </a:p>
        </p:txBody>
      </p:sp>
      <p:sp>
        <p:nvSpPr>
          <p:cNvPr id="1075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1" descr="cpphtp9_03_Page_36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3.7  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Separating Interface from Implementation (cont.)</a:t>
            </a:r>
          </a:p>
        </p:txBody>
      </p:sp>
      <p:sp>
        <p:nvSpPr>
          <p:cNvPr id="7782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Before executing this program, the source-code files in Fig. 3.12 and Fig. 3.13 must both be compiled, then linked together—that is, the member-function calls in the client code need to be tied to the implementations of the class’s member functions—a job performed by the linker.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diagram in Fig. 3.14 shows the compilation and linking process that results in an executable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application that can be used by instructors.  </a:t>
            </a:r>
          </a:p>
        </p:txBody>
      </p:sp>
      <p:sp>
        <p:nvSpPr>
          <p:cNvPr id="1105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1" descr="cpphtp9_03_Page_37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3.8  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Validating Data with </a:t>
            </a:r>
            <a:r>
              <a:rPr lang="en-US" i="1" dirty="0" smtClean="0">
                <a:solidFill>
                  <a:srgbClr val="3380E6"/>
                </a:solidFill>
                <a:latin typeface="Arial"/>
              </a:rPr>
              <a:t>set Functions</a:t>
            </a:r>
          </a:p>
        </p:txBody>
      </p:sp>
      <p:sp>
        <p:nvSpPr>
          <p:cNvPr id="798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program of Figs. 3.15–3.17 enhances class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’s member function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setCourseName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to perform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validation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(also known as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validity checking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).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Since the interface of the clas remains unchanged, clients of this class need not be changed when the definition of member function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setCourseName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is modified.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This enables clients to take advantage of the improved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class simply by linking the client code to the updated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’s object code.</a:t>
            </a:r>
          </a:p>
        </p:txBody>
      </p:sp>
      <p:sp>
        <p:nvSpPr>
          <p:cNvPr id="11264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1" descr="cpphtp9_03_Page_38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Defining a Class with a Member Function (cont.)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500" smtClean="0">
                <a:solidFill>
                  <a:srgbClr val="0000FF"/>
                </a:solidFill>
                <a:latin typeface="Times New Roman" pitchFamily="18" charset="0"/>
              </a:rPr>
              <a:t>class definition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(lines 8–16) begins with keyword </a:t>
            </a:r>
            <a:r>
              <a:rPr lang="en-US" sz="2500" smtClean="0">
                <a:solidFill>
                  <a:srgbClr val="0000FF"/>
                </a:solidFill>
                <a:latin typeface="LucidaSansTypewriter" pitchFamily="49" charset="0"/>
              </a:rPr>
              <a:t>class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and contains a member function called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displayMessage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(lines 12–15) that displays a message on the screen (line 14).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Need to make an object of class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(line 21) and call its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displayMessage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member function (line 22) to get line 14 to execute and display the welcome message.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The class definition begins with the keyword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class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followed by the class name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3.8  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Validating Data with </a:t>
            </a:r>
            <a:r>
              <a:rPr lang="en-US" i="1" dirty="0" smtClean="0">
                <a:solidFill>
                  <a:srgbClr val="3380E6"/>
                </a:solidFill>
                <a:latin typeface="Arial"/>
              </a:rPr>
              <a:t>set Functions (cont.)</a:t>
            </a:r>
          </a:p>
        </p:txBody>
      </p:sp>
      <p:sp>
        <p:nvSpPr>
          <p:cNvPr id="819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The C++ Standard Library’s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string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class defines a member function </a:t>
            </a:r>
            <a:r>
              <a:rPr lang="en-US" sz="2500" smtClean="0">
                <a:solidFill>
                  <a:srgbClr val="0000FF"/>
                </a:solidFill>
                <a:latin typeface="LucidaSansTypewriter" pitchFamily="49" charset="0"/>
              </a:rPr>
              <a:t>length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that returns the number of characters in a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string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object.</a:t>
            </a:r>
          </a:p>
          <a:p>
            <a:pPr eaLnBrk="1" hangingPunct="1"/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sz="2500" smtClean="0">
                <a:solidFill>
                  <a:srgbClr val="0000FF"/>
                </a:solidFill>
                <a:latin typeface="Times New Roman" pitchFamily="18" charset="0"/>
              </a:rPr>
              <a:t>consistent state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is a state in which the object’s data member contains a valid value.</a:t>
            </a:r>
          </a:p>
          <a:p>
            <a:pPr eaLnBrk="1" hangingPunct="1"/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Class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string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provides member function </a:t>
            </a:r>
            <a:r>
              <a:rPr lang="en-US" sz="2500" smtClean="0">
                <a:solidFill>
                  <a:srgbClr val="0000FF"/>
                </a:solidFill>
                <a:latin typeface="LucidaSansTypewriter" pitchFamily="49" charset="0"/>
              </a:rPr>
              <a:t>substr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(short for “substring”) that returns a new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string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object created by copying part of an existing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string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object.</a:t>
            </a:r>
          </a:p>
          <a:p>
            <a:pPr lvl="1" eaLnBrk="1" hangingPunct="1"/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The first argument specifies the starting position in the original </a:t>
            </a:r>
            <a:r>
              <a:rPr lang="en-US" sz="2100" smtClean="0">
                <a:solidFill>
                  <a:srgbClr val="000000"/>
                </a:solidFill>
                <a:latin typeface="Lucida Console" pitchFamily="49" charset="0"/>
              </a:rPr>
              <a:t>string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from which characters are copied.</a:t>
            </a:r>
          </a:p>
          <a:p>
            <a:pPr lvl="1" eaLnBrk="1" hangingPunct="1"/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The second argument specifies the number of characters to copy.</a:t>
            </a:r>
          </a:p>
        </p:txBody>
      </p:sp>
      <p:sp>
        <p:nvSpPr>
          <p:cNvPr id="1146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3.10  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Validating Data with </a:t>
            </a:r>
            <a:r>
              <a:rPr lang="en-US" i="1" smtClean="0">
                <a:solidFill>
                  <a:srgbClr val="3380E6"/>
                </a:solidFill>
                <a:latin typeface="Arial"/>
              </a:rPr>
              <a:t>set Functions (cont.)</a:t>
            </a:r>
          </a:p>
        </p:txBody>
      </p:sp>
      <p:sp>
        <p:nvSpPr>
          <p:cNvPr id="829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Figure 3.17 demonstrates the modified version of class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(Figs. 3.15–3.16) featuring validation.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In previous versions of the class, the benefit of calling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setCourseName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in the constructor was not evident.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Now, however,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the constructor takes advantage of the validation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provided by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setCourseName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constructor simply calls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setCourseName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rather than duplicating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its validation code.</a:t>
            </a:r>
          </a:p>
        </p:txBody>
      </p:sp>
      <p:sp>
        <p:nvSpPr>
          <p:cNvPr id="11776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1" descr="cpphtp9_03_Page_39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1" descr="cpphtp9_03_Page_40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1" descr="cpphtp9_03_Page_41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" descr="cpphtp9_03_Page_42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1" descr="cpphtp9_03_Page_43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3.8  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Validating Data with </a:t>
            </a:r>
            <a:r>
              <a:rPr lang="en-US" i="1" dirty="0" smtClean="0">
                <a:solidFill>
                  <a:srgbClr val="3380E6"/>
                </a:solidFill>
                <a:latin typeface="Arial"/>
              </a:rPr>
              <a:t>set Functions (cont.)</a:t>
            </a:r>
          </a:p>
        </p:txBody>
      </p:sp>
      <p:sp>
        <p:nvSpPr>
          <p:cNvPr id="890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public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set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function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such as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setCourseName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should carefully scrutinize any attempt to modify the value of a data member (e.g.,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courseName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) to ensure that the new value is appropriate for that data item.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set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function could return a value indicating that an attempt was made to assign invalid data to an object of the class.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 client could then test the return value of the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set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function to determine whether the attempt to modify the object was successful and to take appropriate action if not.</a:t>
            </a:r>
          </a:p>
          <a:p>
            <a:pPr eaLnBrk="1" hangingPunct="1">
              <a:lnSpc>
                <a:spcPct val="80000"/>
              </a:lnSpc>
            </a:pPr>
            <a:endParaRPr lang="en-US" sz="21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08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Defining a Class with a Member Function (cont.)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By convention, the name of a user-defined class begins with a capital letter, and for readability, each subsequent word in the class name begins with a capital letter.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Often referred to as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Pascal case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occasional uppercase letters resemble a camel’s humps. More generally,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camel case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capitalization style allows the first letter to be either lowercase or uppercase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Every class’s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body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is enclosed in a pair of left and right braces (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{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), as in lines 9 and 16.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class definition terminates with a semicolon (line 16).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Defining a Class with a Member Function (cont.)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Function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main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is always called automatically when you execute a program.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Most functions do not get called automatically.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You must call member function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displayMessage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explicitly to tell it to perform its task.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access-specifier label </a:t>
            </a:r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public: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contains </a:t>
            </a:r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he keyword </a:t>
            </a:r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public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is an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access specifier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Indicates that the function is “available to the public”—that is, it can be called by other functions in the program (such as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main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), and by member functions of other classes (if there are any).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Access specifiers are always followed by a colon (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: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1925</TotalTime>
  <Words>4300</Words>
  <Application>Microsoft Office PowerPoint</Application>
  <PresentationFormat>On-screen Show (4:3)</PresentationFormat>
  <Paragraphs>372</Paragraphs>
  <Slides>77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7" baseType="lpstr">
      <vt:lpstr>Arial</vt:lpstr>
      <vt:lpstr>Lucida Sans Unicode</vt:lpstr>
      <vt:lpstr>Wingdings 3</vt:lpstr>
      <vt:lpstr>Verdana</vt:lpstr>
      <vt:lpstr>Wingdings 2</vt:lpstr>
      <vt:lpstr>Calibri</vt:lpstr>
      <vt:lpstr>Times New Roman</vt:lpstr>
      <vt:lpstr>Lucida Console</vt:lpstr>
      <vt:lpstr>LucidaSansTypewriter</vt:lpstr>
      <vt:lpstr>Concourse</vt:lpstr>
      <vt:lpstr>Slide 1</vt:lpstr>
      <vt:lpstr>Slide 2</vt:lpstr>
      <vt:lpstr>3.1  Introduction</vt:lpstr>
      <vt:lpstr>3.2  Defining a Class with a Member Function</vt:lpstr>
      <vt:lpstr>Slide 5</vt:lpstr>
      <vt:lpstr>Slide 6</vt:lpstr>
      <vt:lpstr>3.2  Defining a Class with a Member Function (cont.)</vt:lpstr>
      <vt:lpstr>3.2  Defining a Class with a Member Function (cont.)</vt:lpstr>
      <vt:lpstr>3.2  Defining a Class with a Member Function (cont.)</vt:lpstr>
      <vt:lpstr>3.2  Defining a Class with a Member Function (cont.)</vt:lpstr>
      <vt:lpstr>3.2  Defining a Class with a Member Function (cont.)</vt:lpstr>
      <vt:lpstr>3.2  Defining a Class with a Member Function (cont.)</vt:lpstr>
      <vt:lpstr>3.2  Defining a Class with a Member Function (cont.)</vt:lpstr>
      <vt:lpstr>3.3  Defining a Member Function with a Parameter</vt:lpstr>
      <vt:lpstr>3.3  Defining a Member Function with a Parameter (cont.)</vt:lpstr>
      <vt:lpstr>Slide 16</vt:lpstr>
      <vt:lpstr>Slide 17</vt:lpstr>
      <vt:lpstr>Slide 18</vt:lpstr>
      <vt:lpstr>3.3  Defining a Member Function with a Parameter (cont.)</vt:lpstr>
      <vt:lpstr>3.3  Defining a Member Function with a Parameter (cont.)</vt:lpstr>
      <vt:lpstr>3.3  Defining a Member Function with a Parameter (cont.)</vt:lpstr>
      <vt:lpstr>3.4  Data Members, set Member Functions and get Member Functions</vt:lpstr>
      <vt:lpstr>3.4  Data Members, set Member Functions and get Member Functions (Cont.)</vt:lpstr>
      <vt:lpstr>3.4  Data Members, set Member Functions and get Member Functions (Cont.)</vt:lpstr>
      <vt:lpstr>Slide 25</vt:lpstr>
      <vt:lpstr>Slide 26</vt:lpstr>
      <vt:lpstr>Slide 27</vt:lpstr>
      <vt:lpstr>3.4  Data Members, set Member Functions and get Member Functions (Cont.)</vt:lpstr>
      <vt:lpstr>Slide 29</vt:lpstr>
      <vt:lpstr>3.4  Data Members, set Member Functions and get Member Functions (Cont.)</vt:lpstr>
      <vt:lpstr>3.4  Data Members, set Member Functions and get Member Functions (Cont.)</vt:lpstr>
      <vt:lpstr>3.4  Data Members, set Member Functions and get Member Functions (Cont.)</vt:lpstr>
      <vt:lpstr>3.4  Data Members, set Member Functions and get Member Functions (Cont.)</vt:lpstr>
      <vt:lpstr>3.5  Initializing Objects with Constructors</vt:lpstr>
      <vt:lpstr>3.5  Initializing Objects with Constructors (cont.)</vt:lpstr>
      <vt:lpstr>Slide 36</vt:lpstr>
      <vt:lpstr>Slide 37</vt:lpstr>
      <vt:lpstr>Slide 38</vt:lpstr>
      <vt:lpstr>3.5  Initializing Objects with Constructors (cont.)</vt:lpstr>
      <vt:lpstr>3.5  Initializing Objects with Constructors (cont.)</vt:lpstr>
      <vt:lpstr>3.5  Initializing Objects with Constructors (cont.)</vt:lpstr>
      <vt:lpstr>3.5  Initializing Objects with Constructors (cont.)</vt:lpstr>
      <vt:lpstr>3.6  Placing a Class in a Separate File for Reusability</vt:lpstr>
      <vt:lpstr>3.6  Placing a Class in a Separate File for Reusability (cont.)</vt:lpstr>
      <vt:lpstr>3.6  Placing a Class in a Separate File for Reusability (cont.)</vt:lpstr>
      <vt:lpstr>Slide 46</vt:lpstr>
      <vt:lpstr>Slide 47</vt:lpstr>
      <vt:lpstr>Slide 48</vt:lpstr>
      <vt:lpstr>3.6  Placing a Class in a Separate File for Reusability (cont.)</vt:lpstr>
      <vt:lpstr>3.6  Placing a Class in a Separate File for Reusability (cont.)</vt:lpstr>
      <vt:lpstr>3.6  Placing a Class in a Separate File for Reusability (cont.)</vt:lpstr>
      <vt:lpstr>3.6  Placing a Class in a Separate File for Reusability (cont.)</vt:lpstr>
      <vt:lpstr>3.6  Placing a Class in a Separate File for Reusability (cont.)</vt:lpstr>
      <vt:lpstr>Slide 54</vt:lpstr>
      <vt:lpstr>3.6  Placing a Class in a Separate File for Reusability (cont.)</vt:lpstr>
      <vt:lpstr>3.7  Separating Interface from Implementation</vt:lpstr>
      <vt:lpstr>3.7  Separating Interface from Implementation (cont.)</vt:lpstr>
      <vt:lpstr>3.7  Separating Interface from Implementation (cont.)</vt:lpstr>
      <vt:lpstr>3.7  Separating Interface from Implementation (cont.)</vt:lpstr>
      <vt:lpstr>Slide 60</vt:lpstr>
      <vt:lpstr>3.7  Separating Interface from Implementation (cont.)</vt:lpstr>
      <vt:lpstr>Slide 62</vt:lpstr>
      <vt:lpstr>Slide 63</vt:lpstr>
      <vt:lpstr>3.7  Separating Interface from Implementation (cont.)</vt:lpstr>
      <vt:lpstr>Slide 65</vt:lpstr>
      <vt:lpstr>3.7  Separating Interface from Implementation (cont.)</vt:lpstr>
      <vt:lpstr>Slide 67</vt:lpstr>
      <vt:lpstr>3.8  Validating Data with set Functions</vt:lpstr>
      <vt:lpstr>Slide 69</vt:lpstr>
      <vt:lpstr>3.8  Validating Data with set Functions (cont.)</vt:lpstr>
      <vt:lpstr>3.10  Validating Data with set Functions (cont.)</vt:lpstr>
      <vt:lpstr>Slide 72</vt:lpstr>
      <vt:lpstr>Slide 73</vt:lpstr>
      <vt:lpstr>Slide 74</vt:lpstr>
      <vt:lpstr>Slide 75</vt:lpstr>
      <vt:lpstr>Slide 76</vt:lpstr>
      <vt:lpstr>3.8  Validating Data with set Functions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C++</dc:title>
  <dc:creator>Abbey Deitel</dc:creator>
  <cp:lastModifiedBy>TheOrangeDuke</cp:lastModifiedBy>
  <cp:revision>79</cp:revision>
  <dcterms:created xsi:type="dcterms:W3CDTF">2011-03-24T18:49:08Z</dcterms:created>
  <dcterms:modified xsi:type="dcterms:W3CDTF">2013-10-01T13:31:51Z</dcterms:modified>
</cp:coreProperties>
</file>