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2"/>
  </p:notesMasterIdLst>
  <p:sldIdLst>
    <p:sldId id="473" r:id="rId2"/>
    <p:sldId id="474" r:id="rId3"/>
    <p:sldId id="477" r:id="rId4"/>
    <p:sldId id="480" r:id="rId5"/>
    <p:sldId id="486" r:id="rId6"/>
    <p:sldId id="487" r:id="rId7"/>
    <p:sldId id="488" r:id="rId8"/>
    <p:sldId id="489" r:id="rId9"/>
    <p:sldId id="492" r:id="rId10"/>
    <p:sldId id="498" r:id="rId11"/>
    <p:sldId id="500" r:id="rId12"/>
    <p:sldId id="501" r:id="rId13"/>
    <p:sldId id="509" r:id="rId14"/>
    <p:sldId id="512" r:id="rId15"/>
    <p:sldId id="513" r:id="rId16"/>
    <p:sldId id="514" r:id="rId17"/>
    <p:sldId id="519" r:id="rId18"/>
    <p:sldId id="525" r:id="rId19"/>
    <p:sldId id="526" r:id="rId20"/>
    <p:sldId id="529" r:id="rId21"/>
    <p:sldId id="530" r:id="rId22"/>
    <p:sldId id="531" r:id="rId23"/>
    <p:sldId id="532" r:id="rId24"/>
    <p:sldId id="533" r:id="rId25"/>
    <p:sldId id="534" r:id="rId26"/>
    <p:sldId id="541" r:id="rId27"/>
    <p:sldId id="549" r:id="rId28"/>
    <p:sldId id="563" r:id="rId29"/>
    <p:sldId id="567" r:id="rId30"/>
    <p:sldId id="568" r:id="rId31"/>
    <p:sldId id="571" r:id="rId32"/>
    <p:sldId id="573" r:id="rId33"/>
    <p:sldId id="575" r:id="rId34"/>
    <p:sldId id="577" r:id="rId35"/>
    <p:sldId id="578" r:id="rId36"/>
    <p:sldId id="579" r:id="rId37"/>
    <p:sldId id="580" r:id="rId38"/>
    <p:sldId id="581" r:id="rId39"/>
    <p:sldId id="582" r:id="rId40"/>
    <p:sldId id="594" r:id="rId41"/>
    <p:sldId id="595" r:id="rId42"/>
    <p:sldId id="596" r:id="rId43"/>
    <p:sldId id="597" r:id="rId44"/>
    <p:sldId id="602" r:id="rId45"/>
    <p:sldId id="604" r:id="rId46"/>
    <p:sldId id="605" r:id="rId47"/>
    <p:sldId id="606" r:id="rId48"/>
    <p:sldId id="608" r:id="rId49"/>
    <p:sldId id="609" r:id="rId50"/>
    <p:sldId id="610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654" autoAdjust="0"/>
    <p:restoredTop sz="85595" autoAdjust="0"/>
  </p:normalViewPr>
  <p:slideViewPr>
    <p:cSldViewPr>
      <p:cViewPr varScale="1">
        <p:scale>
          <a:sx n="48" d="100"/>
          <a:sy n="48" d="100"/>
        </p:scale>
        <p:origin x="-12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1365CA9-4920-44ED-BFD5-1E982DE9791B}" type="datetimeFigureOut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42CFC0F-7395-4E5F-8113-1207D578F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32DF12-51EA-4AB6-9094-244AC0C1A8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275D02-3141-498B-8B66-267DEB0FD8B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E79F2C-DF5C-49DC-AF86-E564C8A5275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8C9622-8243-4E22-93EA-1DA686AABB6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AD80CB-E5C7-4519-AB59-C69456795CC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D4E934-7237-4ADF-9206-D78F3E2B4D1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0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467B49-1ECC-495B-B68D-4DDA38636C6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6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38C4BB-6022-4AA3-A976-CA0C5D5B1C5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7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8E3AE1-2D31-4C78-874D-74557E5879B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0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347BE-0B3E-4525-A062-6E218B300E7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8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D99931-6936-40EB-92F4-45797F8DA6E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249EAD-C521-44FD-A198-C93E070555E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3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DB9C78-199C-415C-A8D9-90F506F9269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39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2FDE16-2F07-479B-9043-A7FF841A2DC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15430C-88FC-4FE1-A3CF-0E6B9F0C3CA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80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FC3C64-7018-42A5-B38D-09C3285B29E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90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2BCF26-CFAE-4A7D-8E49-74B4002E82D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0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53D423-F4E0-4000-961D-A83C86A80E4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2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5F8AAC-D568-4060-AAB7-4D8451F60BF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3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161D3B-A4A4-4647-8134-C55E69DA87E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4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A105E6-1C85-49B3-8214-63A37C2CB1D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48FE2D-AD51-499E-B73A-D5774AF1204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66E7CA-518C-4487-BFF9-BFC168B87A7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208DCE-8DBC-4DC7-9DB6-3EF19FEF3F8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9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F1E55F-A01E-46EC-A015-63DCCEE1A5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4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E13C25-7A46-416A-B953-A95C9D8D47E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4A9AAA-B30D-42AB-AC6A-FE5AAA725E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10D6A4-B256-41FC-9ED0-02FE9E44CA0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3ED03D-AEE4-4E69-8154-504C690FADA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F7CCF5-2829-4586-860F-749F1134124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847836-D994-4336-AEB0-92F9CCBB0C3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C51177-3E73-49B2-A94E-C9AD082CC93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D7144C5-7A28-4020-968D-2B443F468629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16E703E-95C4-4DD5-8F88-4A9392EEA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BB933-51DC-4471-BD4F-351F6E93F7D0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54AD9-3F68-415E-AED7-0293C770F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12B6A-4828-46F6-AE0F-015E3CFB1C18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73D04-9010-48EC-B749-8F33DE4DFB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289E7-CB0D-478D-97DF-1122DD079DE7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FA0BE-6D79-4294-9E50-7C0E0698CD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BE71C4-8E83-4A21-80E2-61F6560D6212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13D2031-DCA2-45BC-8115-7F6293F19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3A65AFD-3E6C-485F-A72E-1FAF9AC9FA0C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2D7AD87-34C1-4A9C-90B4-92C6E8A54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F1A5E5D-2F37-4336-8554-D4BC203A20D4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E5C5469-7AD2-42EE-9770-CD26FB17D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D51B4A0-B58C-43A6-A1A3-FCCF3D206538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0C060D3-E370-4134-BAD2-5A1AC7F0C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E87F4E9-435D-46EE-AFF6-44AD2558C8F9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1575EB8-D8B9-48F2-AC85-B551A74EEB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A1546-0F50-4CF5-98BF-8A7D45D93F0C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0FEC3-E015-4BBF-A6C8-7268FECE8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D994EF-94F0-4761-B5EE-3EF2B483DCA8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903EE13-CD64-4FDF-8D0B-8A83D53635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EF06E1B-C91D-42F1-940B-0BAECC5A61F1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45A0AC0-86A0-49AA-BCDC-7FC16218F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238845C-C705-48D0-8750-31092229143A}" type="datetime1">
              <a:rPr lang="en-US"/>
              <a:pPr>
                <a:defRPr/>
              </a:pPr>
              <a:t>10/1/2013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© Copyright 1992-2014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917D219-BEE8-4A02-B560-E4EB9D4BC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25" r:id="rId7"/>
    <p:sldLayoutId id="2147483834" r:id="rId8"/>
    <p:sldLayoutId id="2147483835" r:id="rId9"/>
    <p:sldLayoutId id="2147483826" r:id="rId10"/>
    <p:sldLayoutId id="2147483827" r:id="rId11"/>
    <p:sldLayoutId id="2147483836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1992-2014 by Pearson Education, Inc. All Rights Reserved.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/>
        </p:nvSpPr>
        <p:spPr bwMode="auto">
          <a:xfrm>
            <a:off x="304800" y="2438400"/>
            <a:ext cx="853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6" tIns="50938" rIns="101876" bIns="50938" anchor="ctr"/>
          <a:lstStyle/>
          <a:p>
            <a:pPr algn="ctr" defTabSz="1019175" eaLnBrk="0" hangingPunct="0"/>
            <a:r>
              <a:rPr lang="en-US" sz="2800" b="1">
                <a:solidFill>
                  <a:srgbClr val="E44EE4"/>
                </a:solidFill>
                <a:latin typeface="Lucida Sans Unicode" pitchFamily="34" charset="0"/>
              </a:rPr>
              <a:t>COEN 243: Programming Methodology I</a:t>
            </a:r>
            <a:br>
              <a:rPr lang="en-US" sz="2800" b="1">
                <a:solidFill>
                  <a:srgbClr val="E44EE4"/>
                </a:solidFill>
                <a:latin typeface="Lucida Sans Unicode" pitchFamily="34" charset="0"/>
              </a:rPr>
            </a:br>
            <a:r>
              <a:rPr lang="en-US" sz="2800" b="1">
                <a:solidFill>
                  <a:srgbClr val="E44EE4"/>
                </a:solidFill>
                <a:latin typeface="Lucida Sans Unicode" pitchFamily="34" charset="0"/>
              </a:rPr>
              <a:t/>
            </a:r>
            <a:br>
              <a:rPr lang="en-US" sz="2800" b="1">
                <a:solidFill>
                  <a:srgbClr val="E44EE4"/>
                </a:solidFill>
                <a:latin typeface="Lucida Sans Unicode" pitchFamily="34" charset="0"/>
              </a:rPr>
            </a:br>
            <a:r>
              <a:rPr lang="en-US" sz="2800" b="1">
                <a:solidFill>
                  <a:srgbClr val="E44EE4"/>
                </a:solidFill>
                <a:latin typeface="Lucida Sans Unicode" pitchFamily="34" charset="0"/>
              </a:rPr>
              <a:t>Lecture 2: Control Flow (Part 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4.5  </a:t>
            </a:r>
            <a:r>
              <a:rPr lang="en-US" smtClean="0">
                <a:solidFill>
                  <a:srgbClr val="3380E6"/>
                </a:solidFill>
                <a:latin typeface="Lucida Console"/>
              </a:rPr>
              <a:t>if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 Selection Statement (cont.)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A decision can be based on any expression—if the expression evaluates to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zero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, it’s treated as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false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; if the expression evaluates to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nonzero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, it’s treated as true.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C++ provides the data type </a:t>
            </a:r>
            <a:r>
              <a:rPr lang="en-US" smtClean="0">
                <a:solidFill>
                  <a:srgbClr val="0000FF"/>
                </a:solidFill>
                <a:latin typeface="LucidaSansTypewriter" pitchFamily="49" charset="0"/>
              </a:rPr>
              <a:t>bool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for variables that can hold only the values </a:t>
            </a:r>
            <a:r>
              <a:rPr lang="en-US" smtClean="0">
                <a:solidFill>
                  <a:srgbClr val="0000FF"/>
                </a:solidFill>
                <a:latin typeface="LucidaSansTypewriter" pitchFamily="49" charset="0"/>
              </a:rPr>
              <a:t>true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smtClean="0">
                <a:solidFill>
                  <a:srgbClr val="0000FF"/>
                </a:solidFill>
                <a:latin typeface="LucidaSansTypewriter" pitchFamily="49" charset="0"/>
              </a:rPr>
              <a:t>false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—each of these is a C++ keyword.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4.6  </a:t>
            </a:r>
            <a:r>
              <a:rPr lang="en-US" smtClean="0">
                <a:solidFill>
                  <a:srgbClr val="3380E6"/>
                </a:solidFill>
                <a:latin typeface="Lucida Console"/>
              </a:rPr>
              <a:t>if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…</a:t>
            </a:r>
            <a:r>
              <a:rPr lang="en-US" smtClean="0">
                <a:solidFill>
                  <a:srgbClr val="3380E6"/>
                </a:solidFill>
                <a:latin typeface="Lucida Console"/>
              </a:rPr>
              <a:t>else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 Double-Selection Statement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200" smtClean="0">
                <a:solidFill>
                  <a:srgbClr val="000000"/>
                </a:solidFill>
                <a:latin typeface="Lucida Console" pitchFamily="49" charset="0"/>
              </a:rPr>
              <a:t>if</a:t>
            </a:r>
            <a:r>
              <a:rPr lang="en-US" sz="32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en-US" sz="3200" smtClean="0">
                <a:solidFill>
                  <a:srgbClr val="000000"/>
                </a:solidFill>
                <a:latin typeface="Lucida Console" pitchFamily="49" charset="0"/>
              </a:rPr>
              <a:t>else</a:t>
            </a:r>
            <a:r>
              <a:rPr lang="en-US" sz="3200" smtClean="0">
                <a:solidFill>
                  <a:srgbClr val="000000"/>
                </a:solidFill>
                <a:latin typeface="Times New Roman" pitchFamily="18" charset="0"/>
              </a:rPr>
              <a:t> double-selection statement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000000"/>
                </a:solidFill>
                <a:latin typeface="Times New Roman" pitchFamily="18" charset="0"/>
              </a:rPr>
              <a:t>specifies an action to perform when the condition is true and a different action to perform when the condition is </a:t>
            </a:r>
            <a:r>
              <a:rPr lang="en-US" sz="2800" smtClean="0">
                <a:solidFill>
                  <a:srgbClr val="000000"/>
                </a:solidFill>
                <a:latin typeface="Lucida Console" pitchFamily="49" charset="0"/>
              </a:rPr>
              <a:t>false</a:t>
            </a:r>
            <a:r>
              <a:rPr lang="en-US" sz="28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3200" smtClean="0">
                <a:solidFill>
                  <a:srgbClr val="000000"/>
                </a:solidFill>
                <a:latin typeface="Times New Roman" pitchFamily="18" charset="0"/>
              </a:rPr>
              <a:t>The following pseudocode prints “Passed” if the student’s grade is greater than or equal to 60, or “Failed” if the student’s grade is less than 60.</a:t>
            </a:r>
          </a:p>
          <a:p>
            <a:pPr marL="914400" lvl="3" indent="0" eaLnBrk="1" hangingPunct="1">
              <a:lnSpc>
                <a:spcPct val="80000"/>
              </a:lnSpc>
            </a:pPr>
            <a:r>
              <a:rPr lang="en-US" sz="2000" i="1" smtClean="0">
                <a:solidFill>
                  <a:srgbClr val="0026CC"/>
                </a:solidFill>
                <a:latin typeface="Times New Roman" pitchFamily="18" charset="0"/>
              </a:rPr>
              <a:t>If student’s grade is greater than or equal to 60</a:t>
            </a:r>
            <a:br>
              <a:rPr lang="en-US" sz="2000" i="1" smtClean="0">
                <a:solidFill>
                  <a:srgbClr val="0026CC"/>
                </a:solidFill>
                <a:latin typeface="Times New Roman" pitchFamily="18" charset="0"/>
              </a:rPr>
            </a:br>
            <a:r>
              <a:rPr lang="en-US" sz="2000" i="1" smtClean="0">
                <a:solidFill>
                  <a:srgbClr val="0026CC"/>
                </a:solidFill>
                <a:latin typeface="Times New Roman" pitchFamily="18" charset="0"/>
              </a:rPr>
              <a:t>     Print “Passed”</a:t>
            </a:r>
            <a:br>
              <a:rPr lang="en-US" sz="2000" i="1" smtClean="0">
                <a:solidFill>
                  <a:srgbClr val="0026CC"/>
                </a:solidFill>
                <a:latin typeface="Times New Roman" pitchFamily="18" charset="0"/>
              </a:rPr>
            </a:br>
            <a:r>
              <a:rPr lang="en-US" sz="2000" i="1" smtClean="0">
                <a:solidFill>
                  <a:srgbClr val="0026CC"/>
                </a:solidFill>
                <a:latin typeface="Times New Roman" pitchFamily="18" charset="0"/>
              </a:rPr>
              <a:t>Else</a:t>
            </a:r>
            <a:br>
              <a:rPr lang="en-US" sz="2000" i="1" smtClean="0">
                <a:solidFill>
                  <a:srgbClr val="0026CC"/>
                </a:solidFill>
                <a:latin typeface="Times New Roman" pitchFamily="18" charset="0"/>
              </a:rPr>
            </a:br>
            <a:r>
              <a:rPr lang="en-US" sz="2000" i="1" smtClean="0">
                <a:solidFill>
                  <a:srgbClr val="0026CC"/>
                </a:solidFill>
                <a:latin typeface="Times New Roman" pitchFamily="18" charset="0"/>
              </a:rPr>
              <a:t>     Print “Failed”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4.6  </a:t>
            </a:r>
            <a:r>
              <a:rPr lang="en-US" smtClean="0">
                <a:solidFill>
                  <a:srgbClr val="3380E6"/>
                </a:solidFill>
                <a:latin typeface="Lucida Console"/>
              </a:rPr>
              <a:t>if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…</a:t>
            </a:r>
            <a:r>
              <a:rPr lang="en-US" smtClean="0">
                <a:solidFill>
                  <a:srgbClr val="3380E6"/>
                </a:solidFill>
                <a:latin typeface="Lucida Console"/>
              </a:rPr>
              <a:t>else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 Double-Selection Statement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200" smtClean="0">
                <a:solidFill>
                  <a:srgbClr val="000000"/>
                </a:solidFill>
                <a:latin typeface="Times New Roman" pitchFamily="18" charset="0"/>
              </a:rPr>
              <a:t>In either case, after printing occurs, the next pseudocode statement in sequence is “performed.” </a:t>
            </a:r>
          </a:p>
          <a:p>
            <a:pPr eaLnBrk="1" hangingPunct="1">
              <a:lnSpc>
                <a:spcPct val="80000"/>
              </a:lnSpc>
            </a:pPr>
            <a:r>
              <a:rPr lang="en-US" sz="3200" smtClean="0">
                <a:solidFill>
                  <a:srgbClr val="000000"/>
                </a:solidFill>
                <a:latin typeface="Times New Roman" pitchFamily="18" charset="0"/>
              </a:rPr>
              <a:t>The preceding pseudocode </a:t>
            </a:r>
            <a:r>
              <a:rPr lang="en-US" sz="3200" i="1" smtClean="0">
                <a:solidFill>
                  <a:srgbClr val="000000"/>
                </a:solidFill>
                <a:latin typeface="Times New Roman" pitchFamily="18" charset="0"/>
              </a:rPr>
              <a:t>If…Else </a:t>
            </a:r>
            <a:r>
              <a:rPr lang="en-US" sz="3200" smtClean="0">
                <a:solidFill>
                  <a:srgbClr val="000000"/>
                </a:solidFill>
                <a:latin typeface="Times New Roman" pitchFamily="18" charset="0"/>
              </a:rPr>
              <a:t>statement can be written in C++ as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400" smtClean="0">
                <a:solidFill>
                  <a:srgbClr val="0000FF"/>
                </a:solidFill>
                <a:latin typeface="Lucida Console" pitchFamily="49" charset="0"/>
              </a:rPr>
              <a:t>	if</a:t>
            </a:r>
            <a:r>
              <a:rPr lang="en-US" sz="2400" smtClean="0">
                <a:solidFill>
                  <a:srgbClr val="000000"/>
                </a:solidFill>
                <a:latin typeface="Lucida Console" pitchFamily="49" charset="0"/>
              </a:rPr>
              <a:t> ( grade &gt;= </a:t>
            </a:r>
            <a:r>
              <a:rPr lang="en-US" sz="2400" smtClean="0">
                <a:solidFill>
                  <a:srgbClr val="128AFF"/>
                </a:solidFill>
                <a:latin typeface="Lucida Console" pitchFamily="49" charset="0"/>
              </a:rPr>
              <a:t>60</a:t>
            </a:r>
            <a:r>
              <a:rPr lang="en-US" sz="2400" smtClean="0">
                <a:solidFill>
                  <a:srgbClr val="000000"/>
                </a:solidFill>
                <a:latin typeface="Lucida Console" pitchFamily="49" charset="0"/>
              </a:rPr>
              <a:t> ) </a:t>
            </a:r>
            <a:br>
              <a:rPr lang="en-US" sz="240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2400" smtClean="0">
                <a:solidFill>
                  <a:srgbClr val="000000"/>
                </a:solidFill>
                <a:latin typeface="Lucida Console" pitchFamily="49" charset="0"/>
              </a:rPr>
              <a:t>   cout &lt;&lt; </a:t>
            </a:r>
            <a:r>
              <a:rPr lang="en-US" sz="2400" smtClean="0">
                <a:solidFill>
                  <a:srgbClr val="128AFF"/>
                </a:solidFill>
                <a:latin typeface="Lucida Console" pitchFamily="49" charset="0"/>
              </a:rPr>
              <a:t>"Passed"</a:t>
            </a:r>
            <a:r>
              <a:rPr lang="en-US" sz="2400" smtClean="0">
                <a:solidFill>
                  <a:srgbClr val="000000"/>
                </a:solidFill>
                <a:latin typeface="Lucida Console" pitchFamily="49" charset="0"/>
              </a:rPr>
              <a:t>;</a:t>
            </a:r>
            <a:br>
              <a:rPr lang="en-US" sz="240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2400" smtClean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br>
              <a:rPr lang="en-US" sz="240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2400" smtClean="0">
                <a:solidFill>
                  <a:srgbClr val="000000"/>
                </a:solidFill>
                <a:latin typeface="Lucida Console" pitchFamily="49" charset="0"/>
              </a:rPr>
              <a:t>   cout &lt;&lt; </a:t>
            </a:r>
            <a:r>
              <a:rPr lang="en-US" sz="2400" smtClean="0">
                <a:solidFill>
                  <a:srgbClr val="128AFF"/>
                </a:solidFill>
                <a:latin typeface="Lucida Console" pitchFamily="49" charset="0"/>
              </a:rPr>
              <a:t>"Failed"</a:t>
            </a:r>
            <a:r>
              <a:rPr lang="en-US" sz="2400" smtClean="0">
                <a:solidFill>
                  <a:srgbClr val="000000"/>
                </a:solidFill>
                <a:latin typeface="Lucida Console" pitchFamily="49" charset="0"/>
              </a:rPr>
              <a:t>;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4.6  Nested 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if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…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else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Double-Selection Statement (cont.)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Example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( studentGrade &gt;= </a:t>
            </a:r>
            <a:r>
              <a:rPr lang="en-US" sz="1800" smtClean="0">
                <a:solidFill>
                  <a:srgbClr val="128AFF"/>
                </a:solidFill>
                <a:latin typeface="Lucida Console" pitchFamily="49" charset="0"/>
              </a:rPr>
              <a:t>90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) </a:t>
            </a:r>
            <a:r>
              <a:rPr lang="en-US" sz="1800" smtClean="0">
                <a:solidFill>
                  <a:srgbClr val="00BF00"/>
                </a:solidFill>
                <a:latin typeface="Lucida Console" pitchFamily="49" charset="0"/>
              </a:rPr>
              <a:t>// 90 and above gets "A"</a:t>
            </a:r>
            <a:br>
              <a:rPr lang="en-US" sz="1800" smtClean="0">
                <a:solidFill>
                  <a:srgbClr val="00BF00"/>
                </a:solidFill>
                <a:latin typeface="Lucida Console" pitchFamily="49" charset="0"/>
              </a:rPr>
            </a:b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  cout &lt;&lt; </a:t>
            </a:r>
            <a:r>
              <a:rPr lang="en-US" sz="1800" smtClean="0">
                <a:solidFill>
                  <a:srgbClr val="128AFF"/>
                </a:solidFill>
                <a:latin typeface="Lucida Console" pitchFamily="49" charset="0"/>
              </a:rPr>
              <a:t>"A"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;</a:t>
            </a:r>
            <a:b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800" smtClean="0">
                <a:solidFill>
                  <a:srgbClr val="0000FF"/>
                </a:solidFill>
                <a:latin typeface="Lucida Console" pitchFamily="49" charset="0"/>
              </a:rPr>
              <a:t>else if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( studentGrade &gt;= </a:t>
            </a:r>
            <a:r>
              <a:rPr lang="en-US" sz="1800" smtClean="0">
                <a:solidFill>
                  <a:srgbClr val="128AFF"/>
                </a:solidFill>
                <a:latin typeface="Lucida Console" pitchFamily="49" charset="0"/>
              </a:rPr>
              <a:t>80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) </a:t>
            </a:r>
            <a:r>
              <a:rPr lang="en-US" sz="1800" smtClean="0">
                <a:solidFill>
                  <a:srgbClr val="00BF00"/>
                </a:solidFill>
                <a:latin typeface="Lucida Console" pitchFamily="49" charset="0"/>
              </a:rPr>
              <a:t>// 80-89 gets "B"</a:t>
            </a:r>
            <a:br>
              <a:rPr lang="en-US" sz="1800" smtClean="0">
                <a:solidFill>
                  <a:srgbClr val="00BF00"/>
                </a:solidFill>
                <a:latin typeface="Lucida Console" pitchFamily="49" charset="0"/>
              </a:rPr>
            </a:b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  cout &lt;&lt; </a:t>
            </a:r>
            <a:r>
              <a:rPr lang="en-US" sz="1800" smtClean="0">
                <a:solidFill>
                  <a:srgbClr val="128AFF"/>
                </a:solidFill>
                <a:latin typeface="Lucida Console" pitchFamily="49" charset="0"/>
              </a:rPr>
              <a:t>"B"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;</a:t>
            </a:r>
            <a:b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800" smtClean="0">
                <a:solidFill>
                  <a:srgbClr val="0000FF"/>
                </a:solidFill>
                <a:latin typeface="Lucida Console" pitchFamily="49" charset="0"/>
              </a:rPr>
              <a:t>else if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( studentGrade &gt;= </a:t>
            </a:r>
            <a:r>
              <a:rPr lang="en-US" sz="1800" smtClean="0">
                <a:solidFill>
                  <a:srgbClr val="128AFF"/>
                </a:solidFill>
                <a:latin typeface="Lucida Console" pitchFamily="49" charset="0"/>
              </a:rPr>
              <a:t>70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) </a:t>
            </a:r>
            <a:r>
              <a:rPr lang="en-US" sz="1800" smtClean="0">
                <a:solidFill>
                  <a:srgbClr val="00BF00"/>
                </a:solidFill>
                <a:latin typeface="Lucida Console" pitchFamily="49" charset="0"/>
              </a:rPr>
              <a:t>// 70-79 gets "C"</a:t>
            </a:r>
            <a:br>
              <a:rPr lang="en-US" sz="1800" smtClean="0">
                <a:solidFill>
                  <a:srgbClr val="00BF00"/>
                </a:solidFill>
                <a:latin typeface="Lucida Console" pitchFamily="49" charset="0"/>
              </a:rPr>
            </a:b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  cout &lt;&lt; </a:t>
            </a:r>
            <a:r>
              <a:rPr lang="en-US" sz="1800" smtClean="0">
                <a:solidFill>
                  <a:srgbClr val="128AFF"/>
                </a:solidFill>
                <a:latin typeface="Lucida Console" pitchFamily="49" charset="0"/>
              </a:rPr>
              <a:t>"C"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;  </a:t>
            </a:r>
            <a:b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800" smtClean="0">
                <a:solidFill>
                  <a:srgbClr val="0000FF"/>
                </a:solidFill>
                <a:latin typeface="Lucida Console" pitchFamily="49" charset="0"/>
              </a:rPr>
              <a:t>else if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( studentGrade &gt;= </a:t>
            </a:r>
            <a:r>
              <a:rPr lang="en-US" sz="1800" smtClean="0">
                <a:solidFill>
                  <a:srgbClr val="128AFF"/>
                </a:solidFill>
                <a:latin typeface="Lucida Console" pitchFamily="49" charset="0"/>
              </a:rPr>
              <a:t>60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) </a:t>
            </a:r>
            <a:r>
              <a:rPr lang="en-US" sz="1800" smtClean="0">
                <a:solidFill>
                  <a:srgbClr val="00BF00"/>
                </a:solidFill>
                <a:latin typeface="Lucida Console" pitchFamily="49" charset="0"/>
              </a:rPr>
              <a:t>// 60-69 gets "D"</a:t>
            </a:r>
            <a:br>
              <a:rPr lang="en-US" sz="1800" smtClean="0">
                <a:solidFill>
                  <a:srgbClr val="00BF00"/>
                </a:solidFill>
                <a:latin typeface="Lucida Console" pitchFamily="49" charset="0"/>
              </a:rPr>
            </a:b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  cout &lt;&lt; </a:t>
            </a:r>
            <a:r>
              <a:rPr lang="en-US" sz="1800" smtClean="0">
                <a:solidFill>
                  <a:srgbClr val="128AFF"/>
                </a:solidFill>
                <a:latin typeface="Lucida Console" pitchFamily="49" charset="0"/>
              </a:rPr>
              <a:t>"D"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;</a:t>
            </a:r>
            <a:b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800" smtClean="0">
                <a:solidFill>
                  <a:srgbClr val="0000FF"/>
                </a:solidFill>
                <a:latin typeface="Lucida Console" pitchFamily="49" charset="0"/>
              </a:rPr>
              <a:t>else </a:t>
            </a:r>
            <a:r>
              <a:rPr lang="en-US" sz="1800" smtClean="0">
                <a:solidFill>
                  <a:srgbClr val="00BF00"/>
                </a:solidFill>
                <a:latin typeface="Lucida Console" pitchFamily="49" charset="0"/>
              </a:rPr>
              <a:t>// less than 60 gets "F"</a:t>
            </a:r>
            <a:br>
              <a:rPr lang="en-US" sz="1800" smtClean="0">
                <a:solidFill>
                  <a:srgbClr val="00BF00"/>
                </a:solidFill>
                <a:latin typeface="Lucida Console" pitchFamily="49" charset="0"/>
              </a:rPr>
            </a:b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  cout &lt;&lt; </a:t>
            </a:r>
            <a:r>
              <a:rPr lang="en-US" sz="1800" smtClean="0">
                <a:solidFill>
                  <a:srgbClr val="128AFF"/>
                </a:solidFill>
                <a:latin typeface="Lucida Console" pitchFamily="49" charset="0"/>
              </a:rPr>
              <a:t>"F"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;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4.6  </a:t>
            </a:r>
            <a:r>
              <a:rPr lang="en-US" smtClean="0">
                <a:solidFill>
                  <a:srgbClr val="3380E6"/>
                </a:solidFill>
                <a:latin typeface="Lucida Console"/>
              </a:rPr>
              <a:t>if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…</a:t>
            </a:r>
            <a:r>
              <a:rPr lang="en-US" smtClean="0">
                <a:solidFill>
                  <a:srgbClr val="3380E6"/>
                </a:solidFill>
                <a:latin typeface="Lucida Console"/>
              </a:rPr>
              <a:t>else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 Double-Selection Statement (cont.)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The C++ compiler always associates an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else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with the immediately preceding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if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unless told to do otherwise by the placement of braces (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{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}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).</a:t>
            </a:r>
          </a:p>
          <a:p>
            <a:pPr eaLnBrk="1" hangingPunct="1"/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This behavior can lead to what’s referred to as the </a:t>
            </a:r>
            <a:r>
              <a:rPr lang="en-US" sz="2500" smtClean="0">
                <a:solidFill>
                  <a:srgbClr val="0000FF"/>
                </a:solidFill>
                <a:latin typeface="Times New Roman" pitchFamily="18" charset="0"/>
              </a:rPr>
              <a:t>dangling-</a:t>
            </a:r>
            <a:r>
              <a:rPr lang="en-US" sz="2500" smtClean="0">
                <a:solidFill>
                  <a:srgbClr val="0000FF"/>
                </a:solidFill>
                <a:latin typeface="LucidaSansTypewriter" pitchFamily="49" charset="0"/>
              </a:rPr>
              <a:t>else</a:t>
            </a:r>
            <a:r>
              <a:rPr lang="en-US" sz="2500" smtClean="0">
                <a:solidFill>
                  <a:srgbClr val="0000FF"/>
                </a:solidFill>
                <a:latin typeface="Times New Roman" pitchFamily="18" charset="0"/>
              </a:rPr>
              <a:t> problem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lvl="2" eaLnBrk="1" hangingPunct="1"/>
            <a:r>
              <a:rPr lang="en-US" sz="190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900" smtClean="0">
                <a:solidFill>
                  <a:srgbClr val="000000"/>
                </a:solidFill>
                <a:latin typeface="Lucida Console" pitchFamily="49" charset="0"/>
              </a:rPr>
              <a:t> ( x &gt; </a:t>
            </a:r>
            <a:r>
              <a:rPr lang="en-US" sz="1900" smtClean="0">
                <a:solidFill>
                  <a:srgbClr val="128AFF"/>
                </a:solidFill>
                <a:latin typeface="Lucida Console" pitchFamily="49" charset="0"/>
              </a:rPr>
              <a:t>5</a:t>
            </a:r>
            <a:r>
              <a:rPr lang="en-US" sz="1900" smtClean="0">
                <a:solidFill>
                  <a:srgbClr val="000000"/>
                </a:solidFill>
                <a:latin typeface="Lucida Console" pitchFamily="49" charset="0"/>
              </a:rPr>
              <a:t> )</a:t>
            </a:r>
            <a:br>
              <a:rPr lang="en-US" sz="190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900" smtClean="0">
                <a:solidFill>
                  <a:srgbClr val="000000"/>
                </a:solidFill>
                <a:latin typeface="Lucida Console" pitchFamily="49" charset="0"/>
              </a:rPr>
              <a:t>   </a:t>
            </a:r>
            <a:r>
              <a:rPr lang="en-US" sz="190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900" smtClean="0">
                <a:solidFill>
                  <a:srgbClr val="000000"/>
                </a:solidFill>
                <a:latin typeface="Lucida Console" pitchFamily="49" charset="0"/>
              </a:rPr>
              <a:t> ( y &gt; </a:t>
            </a:r>
            <a:r>
              <a:rPr lang="en-US" sz="1900" smtClean="0">
                <a:solidFill>
                  <a:srgbClr val="128AFF"/>
                </a:solidFill>
                <a:latin typeface="Lucida Console" pitchFamily="49" charset="0"/>
              </a:rPr>
              <a:t>5</a:t>
            </a:r>
            <a:r>
              <a:rPr lang="en-US" sz="1900" smtClean="0">
                <a:solidFill>
                  <a:srgbClr val="000000"/>
                </a:solidFill>
                <a:latin typeface="Lucida Console" pitchFamily="49" charset="0"/>
              </a:rPr>
              <a:t> )</a:t>
            </a:r>
            <a:br>
              <a:rPr lang="en-US" sz="190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900" smtClean="0">
                <a:solidFill>
                  <a:srgbClr val="000000"/>
                </a:solidFill>
                <a:latin typeface="Lucida Console" pitchFamily="49" charset="0"/>
              </a:rPr>
              <a:t>      cout &lt;&lt; </a:t>
            </a:r>
            <a:r>
              <a:rPr lang="en-US" sz="1900" smtClean="0">
                <a:solidFill>
                  <a:srgbClr val="128AFF"/>
                </a:solidFill>
                <a:latin typeface="Lucida Console" pitchFamily="49" charset="0"/>
              </a:rPr>
              <a:t>"x and y are &gt; 5"</a:t>
            </a:r>
            <a:r>
              <a:rPr lang="en-US" sz="1900" smtClean="0">
                <a:solidFill>
                  <a:srgbClr val="000000"/>
                </a:solidFill>
                <a:latin typeface="Lucida Console" pitchFamily="49" charset="0"/>
              </a:rPr>
              <a:t>;</a:t>
            </a:r>
            <a:br>
              <a:rPr lang="en-US" sz="190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900" smtClean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br>
              <a:rPr lang="en-US" sz="190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900" smtClean="0">
                <a:solidFill>
                  <a:srgbClr val="000000"/>
                </a:solidFill>
                <a:latin typeface="Lucida Console" pitchFamily="49" charset="0"/>
              </a:rPr>
              <a:t>   cout &lt;&lt; </a:t>
            </a:r>
            <a:r>
              <a:rPr lang="en-US" sz="1900" smtClean="0">
                <a:solidFill>
                  <a:srgbClr val="128AFF"/>
                </a:solidFill>
                <a:latin typeface="Lucida Console" pitchFamily="49" charset="0"/>
              </a:rPr>
              <a:t>"x is &lt;= 5"</a:t>
            </a:r>
            <a:r>
              <a:rPr lang="en-US" sz="1900" smtClean="0">
                <a:solidFill>
                  <a:srgbClr val="000000"/>
                </a:solidFill>
                <a:latin typeface="Lucida Console" pitchFamily="49" charset="0"/>
              </a:rPr>
              <a:t>;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	appears to indicate that if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x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is greater than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5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, the nested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if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statement determines whether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y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is also greater than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5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4.6  </a:t>
            </a:r>
            <a:r>
              <a:rPr lang="en-US" smtClean="0">
                <a:solidFill>
                  <a:srgbClr val="3380E6"/>
                </a:solidFill>
                <a:latin typeface="Lucida Console"/>
              </a:rPr>
              <a:t>if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…</a:t>
            </a:r>
            <a:r>
              <a:rPr lang="en-US" smtClean="0">
                <a:solidFill>
                  <a:srgbClr val="3380E6"/>
                </a:solidFill>
                <a:latin typeface="Lucida Console"/>
              </a:rPr>
              <a:t>else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 Double-Selection Statement (cont.)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The compiler actually interprets the statement as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( x &gt; </a:t>
            </a:r>
            <a:r>
              <a:rPr lang="en-US" sz="1800" smtClean="0">
                <a:solidFill>
                  <a:srgbClr val="128AFF"/>
                </a:solidFill>
                <a:latin typeface="Lucida Console" pitchFamily="49" charset="0"/>
              </a:rPr>
              <a:t>5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)</a:t>
            </a:r>
            <a:b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( y &gt; </a:t>
            </a:r>
            <a:r>
              <a:rPr lang="en-US" sz="1800" smtClean="0">
                <a:solidFill>
                  <a:srgbClr val="128AFF"/>
                </a:solidFill>
                <a:latin typeface="Lucida Console" pitchFamily="49" charset="0"/>
              </a:rPr>
              <a:t>5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)</a:t>
            </a:r>
            <a:b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     cout &lt;&lt; </a:t>
            </a:r>
            <a:r>
              <a:rPr lang="en-US" sz="1800" smtClean="0">
                <a:solidFill>
                  <a:srgbClr val="128AFF"/>
                </a:solidFill>
                <a:latin typeface="Lucida Console" pitchFamily="49" charset="0"/>
              </a:rPr>
              <a:t>"x and y are &gt; 5"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;</a:t>
            </a:r>
            <a:b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br>
              <a:rPr lang="en-US" sz="180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     cout &lt;&lt; </a:t>
            </a:r>
            <a:r>
              <a:rPr lang="en-US" sz="1800" smtClean="0">
                <a:solidFill>
                  <a:srgbClr val="128AFF"/>
                </a:solidFill>
                <a:latin typeface="Lucida Console" pitchFamily="49" charset="0"/>
              </a:rPr>
              <a:t>"x is &lt;= 5"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To force the nested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if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else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statement to execute as intended, use: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( x &gt; </a:t>
            </a:r>
            <a:r>
              <a:rPr lang="en-US" sz="1800" smtClean="0">
                <a:solidFill>
                  <a:srgbClr val="128AFF"/>
                </a:solidFill>
                <a:latin typeface="Lucida Console" pitchFamily="49" charset="0"/>
              </a:rPr>
              <a:t>5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)</a:t>
            </a:r>
            <a:b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{</a:t>
            </a:r>
            <a:b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( y &gt; </a:t>
            </a:r>
            <a:r>
              <a:rPr lang="en-US" sz="1800" smtClean="0">
                <a:solidFill>
                  <a:srgbClr val="128AFF"/>
                </a:solidFill>
                <a:latin typeface="Lucida Console" pitchFamily="49" charset="0"/>
              </a:rPr>
              <a:t>5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)</a:t>
            </a:r>
            <a:b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     cout &lt;&lt; </a:t>
            </a:r>
            <a:r>
              <a:rPr lang="en-US" sz="1800" smtClean="0">
                <a:solidFill>
                  <a:srgbClr val="128AFF"/>
                </a:solidFill>
                <a:latin typeface="Lucida Console" pitchFamily="49" charset="0"/>
              </a:rPr>
              <a:t>"x and y are &gt; 5"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;</a:t>
            </a:r>
            <a:b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}</a:t>
            </a:r>
            <a:b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800" smtClean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br>
              <a:rPr lang="en-US" sz="180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  cout &lt;&lt; </a:t>
            </a:r>
            <a:r>
              <a:rPr lang="en-US" sz="1800" smtClean="0">
                <a:solidFill>
                  <a:srgbClr val="128AFF"/>
                </a:solidFill>
                <a:latin typeface="Lucida Console" pitchFamily="49" charset="0"/>
              </a:rPr>
              <a:t>"x is &lt;= 5"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Braces (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{}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) indicate that the second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if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statement is in the body of the first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if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and that the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else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 is associated with the first </a:t>
            </a:r>
            <a:r>
              <a:rPr lang="en-US" sz="2300" smtClean="0">
                <a:solidFill>
                  <a:srgbClr val="000000"/>
                </a:solidFill>
                <a:latin typeface="Lucida Console" pitchFamily="49" charset="0"/>
              </a:rPr>
              <a:t>if</a:t>
            </a: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4.6  </a:t>
            </a:r>
            <a:r>
              <a:rPr lang="en-US" smtClean="0">
                <a:solidFill>
                  <a:srgbClr val="3380E6"/>
                </a:solidFill>
                <a:latin typeface="Lucida Console"/>
              </a:rPr>
              <a:t>if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…</a:t>
            </a:r>
            <a:r>
              <a:rPr lang="en-US" smtClean="0">
                <a:solidFill>
                  <a:srgbClr val="3380E6"/>
                </a:solidFill>
                <a:latin typeface="Lucida Console"/>
              </a:rPr>
              <a:t>else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 Double-Selection Statement (cont.)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if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selection statement expects only one statement in its body.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Similarly, the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if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else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parts of an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if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else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statement each expect only one body statement.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To in-clude several statements in the body of an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if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or in either part of an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if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else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, enclose the statements in braces (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{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}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).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A set of statements contained within a pair of braces is called a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compound statement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or a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block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4.7  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while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Repetition Statement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Consider a program segment designed to find the first power of 3 larger than 100. Suppose the integer variable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product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has been initialized to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3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When the following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while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repetition statement finishes executing,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product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contains the result:</a:t>
            </a:r>
          </a:p>
          <a:p>
            <a:pPr lvl="2" eaLnBrk="1" hangingPunct="1"/>
            <a:r>
              <a:rPr lang="en-US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 product = </a:t>
            </a:r>
            <a:r>
              <a:rPr lang="en-US" smtClean="0">
                <a:solidFill>
                  <a:srgbClr val="128AFF"/>
                </a:solidFill>
                <a:latin typeface="Lucida Console" pitchFamily="49" charset="0"/>
              </a:rPr>
              <a:t>3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;</a:t>
            </a:r>
            <a:br>
              <a:rPr lang="en-US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/>
            </a:r>
            <a:br>
              <a:rPr lang="en-US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Lucida Console" pitchFamily="49" charset="0"/>
              </a:rPr>
              <a:t>while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 ( product &lt;= </a:t>
            </a:r>
            <a:r>
              <a:rPr lang="en-US" smtClean="0">
                <a:solidFill>
                  <a:srgbClr val="128AFF"/>
                </a:solidFill>
                <a:latin typeface="Lucida Console" pitchFamily="49" charset="0"/>
              </a:rPr>
              <a:t>100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 )</a:t>
            </a:r>
            <a:br>
              <a:rPr lang="en-US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   product = </a:t>
            </a:r>
            <a:r>
              <a:rPr lang="en-US" smtClean="0">
                <a:solidFill>
                  <a:srgbClr val="128AFF"/>
                </a:solidFill>
                <a:latin typeface="Lucida Console" pitchFamily="49" charset="0"/>
              </a:rPr>
              <a:t>3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 * product;</a:t>
            </a: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4.8  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Formulating Algorithms: Counter-Controlled Repetition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Consider the following problem statement: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A class of ten students took a quiz. The grades (0 to 100) for this quiz are available to you. Calculate and display the total of the grades and the class average.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class average is equal to the sum of the grades divided by the number of students.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algorithm for solving this problem on a computer must input each of the grades, calculate the average and print the result. </a:t>
            </a:r>
          </a:p>
        </p:txBody>
      </p:sp>
      <p:sp>
        <p:nvSpPr>
          <p:cNvPr id="6758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4.8  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Formulating Algorithms: Counter-Controlled Repetition (cont.)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We use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counter-controlled repetition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to input the grades one at a time.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This technique uses a variable called a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counter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to control the number of times a group of statements will execute (also known as the number of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iterations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of the loop).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Often called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definite repetition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because the number of repetitions is known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before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the loop begins executing.</a:t>
            </a:r>
          </a:p>
        </p:txBody>
      </p:sp>
      <p:sp>
        <p:nvSpPr>
          <p:cNvPr id="6861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 descr="cpphtp9_04_Page_03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4.8  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Formulating Algorithms: Counter-Controlled Repetition (cont.)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total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is a variable used to accumulate the sum of several values.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counter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is a variable used to count—in this case, the grade counter indicates which of the 10 grades is about to be entered by the user.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Variables that are used to store totals are normally initialized to zero before being used in a program; otherwise, the sum would include the previous value stored in the total’s memory location.  </a:t>
            </a:r>
          </a:p>
        </p:txBody>
      </p:sp>
      <p:sp>
        <p:nvSpPr>
          <p:cNvPr id="7168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 descr="cpphtp9_04_Page_25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 descr="cpphtp9_04_Page_26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 descr="cpphtp9_04_Page_27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 descr="cpphtp9_04_Page_28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 descr="cpphtp9_04_Page_29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" descr="cpphtp9_04_Page_34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4.9  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Formulating Algorithms: Sentinel-Controlled Repetition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Let’s generalize the class average problem.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Develop a class average program that processes grades for an arbitrary number of students each time it’s run. 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The program must process an arbitrary number of grades.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How can the program determine when to stop the input of grades? 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Can use a special value called a </a:t>
            </a:r>
            <a:r>
              <a:rPr lang="en-US" sz="2500" smtClean="0">
                <a:solidFill>
                  <a:srgbClr val="0000FF"/>
                </a:solidFill>
                <a:latin typeface="Times New Roman" pitchFamily="18" charset="0"/>
              </a:rPr>
              <a:t>sentinel value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(also called a </a:t>
            </a:r>
            <a:r>
              <a:rPr lang="en-US" sz="2500" smtClean="0">
                <a:solidFill>
                  <a:srgbClr val="0000FF"/>
                </a:solidFill>
                <a:latin typeface="Times New Roman" pitchFamily="18" charset="0"/>
              </a:rPr>
              <a:t>signal value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, a </a:t>
            </a:r>
            <a:r>
              <a:rPr lang="en-US" sz="2500" smtClean="0">
                <a:solidFill>
                  <a:srgbClr val="0000FF"/>
                </a:solidFill>
                <a:latin typeface="Times New Roman" pitchFamily="18" charset="0"/>
              </a:rPr>
              <a:t>dummy value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or a </a:t>
            </a:r>
            <a:r>
              <a:rPr lang="en-US" sz="2500" smtClean="0">
                <a:solidFill>
                  <a:srgbClr val="0000FF"/>
                </a:solidFill>
                <a:latin typeface="Times New Roman" pitchFamily="18" charset="0"/>
              </a:rPr>
              <a:t>flag value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) to indicate “end of data entry.”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Sentinel-controlled repetition is often called </a:t>
            </a:r>
            <a:r>
              <a:rPr lang="en-US" sz="2500" smtClean="0">
                <a:solidFill>
                  <a:srgbClr val="0000FF"/>
                </a:solidFill>
                <a:latin typeface="Times New Roman" pitchFamily="18" charset="0"/>
              </a:rPr>
              <a:t>indefinite repetition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the number of repetitions is not known in advance.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The sentinel value must not be an acceptable input value.</a:t>
            </a:r>
          </a:p>
        </p:txBody>
      </p:sp>
      <p:sp>
        <p:nvSpPr>
          <p:cNvPr id="890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4.9  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Formulating Algorithms: Sentinel-Controlled Repetition (cont.)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An averaging calculation is likely to produce a number with a decimal point—a real number or </a:t>
            </a:r>
            <a:r>
              <a:rPr lang="en-US" sz="2500" smtClean="0">
                <a:solidFill>
                  <a:srgbClr val="0000FF"/>
                </a:solidFill>
                <a:latin typeface="Times New Roman" pitchFamily="18" charset="0"/>
              </a:rPr>
              <a:t>floating-point number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(e.g., 7.33, 0.0975 or 1000.12345).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Type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int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cannot represent such a number.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C++ provides several data types for storing floating-point numbers in memory, including </a:t>
            </a:r>
            <a:r>
              <a:rPr lang="en-US" sz="2500" smtClean="0">
                <a:solidFill>
                  <a:srgbClr val="0000FF"/>
                </a:solidFill>
                <a:latin typeface="LucidaSansTypewriter" pitchFamily="49" charset="0"/>
              </a:rPr>
              <a:t>float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sz="2500" smtClean="0">
                <a:solidFill>
                  <a:srgbClr val="0000FF"/>
                </a:solidFill>
                <a:latin typeface="LucidaSansTypewriter" pitchFamily="49" charset="0"/>
              </a:rPr>
              <a:t>double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Compared to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float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variables,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double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variables can typically store numbers with larger magnitude and finer detail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more digits to the right of the decimal point—also known as the number’s </a:t>
            </a:r>
            <a:r>
              <a:rPr lang="en-US" sz="2100" smtClean="0">
                <a:solidFill>
                  <a:srgbClr val="0000FF"/>
                </a:solidFill>
                <a:latin typeface="Times New Roman" pitchFamily="18" charset="0"/>
              </a:rPr>
              <a:t>precision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smtClean="0">
                <a:solidFill>
                  <a:srgbClr val="0000FF"/>
                </a:solidFill>
                <a:latin typeface="Times New Roman" pitchFamily="18" charset="0"/>
              </a:rPr>
              <a:t>Cast operator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can be used to force the averaging calculation to produce a floating-point numeric result.</a:t>
            </a:r>
          </a:p>
        </p:txBody>
      </p:sp>
      <p:sp>
        <p:nvSpPr>
          <p:cNvPr id="10445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" descr="cpphtp9_04_Page_47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4.2  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Algorithms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Any solvable computing problem can be solved by the execution a series of actions in a specific order.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An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algorithm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 is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procedure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for solving a problem in terms of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actions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to execute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order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in which the actions execute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Specifying the or-der in which statements (actions) execute in a computer program is called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program control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This chapter investigates program control using C++’s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control statements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1" descr="cpphtp9_04_Page_48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" descr="cpphtp9_04_Page_51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4.9  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Formulating Algorithms: Sentinel-Controlled Repetition (cont.)</a:t>
            </a:r>
          </a:p>
        </p:txBody>
      </p:sp>
      <p:sp>
        <p:nvSpPr>
          <p:cNvPr id="430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Notice the block in the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while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loop in Fig. 4.13.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Without the braces, the last three statements in the body of the loop would fall outside the loop, causing the computer to interpret this code incorrectly, as follows: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1600" smtClean="0">
                <a:solidFill>
                  <a:srgbClr val="00BF00"/>
                </a:solidFill>
                <a:latin typeface="Lucida Console" pitchFamily="49" charset="0"/>
              </a:rPr>
              <a:t>	// loop until sentinel value read from user</a:t>
            </a:r>
            <a:br>
              <a:rPr lang="en-US" sz="1600" smtClean="0">
                <a:solidFill>
                  <a:srgbClr val="00BF00"/>
                </a:solidFill>
                <a:latin typeface="Lucida Console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Lucida Console" pitchFamily="49" charset="0"/>
              </a:rPr>
              <a:t>while</a:t>
            </a:r>
            <a:r>
              <a:rPr lang="en-US" sz="1600" smtClean="0">
                <a:solidFill>
                  <a:srgbClr val="000000"/>
                </a:solidFill>
                <a:latin typeface="Lucida Console" pitchFamily="49" charset="0"/>
              </a:rPr>
              <a:t> ( grade != </a:t>
            </a:r>
            <a:r>
              <a:rPr lang="en-US" sz="1600" smtClean="0">
                <a:solidFill>
                  <a:srgbClr val="128AFF"/>
                </a:solidFill>
                <a:latin typeface="Lucida Console" pitchFamily="49" charset="0"/>
              </a:rPr>
              <a:t>-1</a:t>
            </a:r>
            <a:r>
              <a:rPr lang="en-US" sz="1600" smtClean="0">
                <a:solidFill>
                  <a:srgbClr val="000000"/>
                </a:solidFill>
                <a:latin typeface="Lucida Console" pitchFamily="49" charset="0"/>
              </a:rPr>
              <a:t> )</a:t>
            </a:r>
            <a:br>
              <a:rPr lang="en-US" sz="160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600" smtClean="0">
                <a:solidFill>
                  <a:srgbClr val="000000"/>
                </a:solidFill>
                <a:latin typeface="Lucida Console" pitchFamily="49" charset="0"/>
              </a:rPr>
              <a:t>   total = total + grade; </a:t>
            </a:r>
            <a:r>
              <a:rPr lang="en-US" sz="1600" smtClean="0">
                <a:solidFill>
                  <a:srgbClr val="00BF00"/>
                </a:solidFill>
                <a:latin typeface="Lucida Console" pitchFamily="49" charset="0"/>
              </a:rPr>
              <a:t>// add grade to total</a:t>
            </a:r>
            <a:br>
              <a:rPr lang="en-US" sz="1600" smtClean="0">
                <a:solidFill>
                  <a:srgbClr val="00BF00"/>
                </a:solidFill>
                <a:latin typeface="Lucida Console" pitchFamily="49" charset="0"/>
              </a:rPr>
            </a:br>
            <a:r>
              <a:rPr lang="en-US" sz="1600" smtClean="0">
                <a:solidFill>
                  <a:srgbClr val="000000"/>
                </a:solidFill>
                <a:latin typeface="Lucida Console" pitchFamily="49" charset="0"/>
              </a:rPr>
              <a:t>gradeCounter = gradeCounter + </a:t>
            </a:r>
            <a:r>
              <a:rPr lang="en-US" sz="1600" smtClean="0">
                <a:solidFill>
                  <a:srgbClr val="128AFF"/>
                </a:solidFill>
                <a:latin typeface="Lucida Console" pitchFamily="49" charset="0"/>
              </a:rPr>
              <a:t>1</a:t>
            </a:r>
            <a:r>
              <a:rPr lang="en-US" sz="1600" smtClean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sz="1600" smtClean="0">
                <a:solidFill>
                  <a:srgbClr val="00BF00"/>
                </a:solidFill>
                <a:latin typeface="Lucida Console" pitchFamily="49" charset="0"/>
              </a:rPr>
              <a:t>// increment counter</a:t>
            </a:r>
            <a:br>
              <a:rPr lang="en-US" sz="1600" smtClean="0">
                <a:solidFill>
                  <a:srgbClr val="00BF00"/>
                </a:solidFill>
                <a:latin typeface="Lucida Console" pitchFamily="49" charset="0"/>
              </a:rPr>
            </a:br>
            <a:r>
              <a:rPr lang="en-US" sz="1600" smtClean="0">
                <a:solidFill>
                  <a:srgbClr val="000000"/>
                </a:solidFill>
                <a:latin typeface="Lucida Console" pitchFamily="49" charset="0"/>
              </a:rPr>
              <a:t/>
            </a:r>
            <a:br>
              <a:rPr lang="en-US" sz="160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600" smtClean="0">
                <a:solidFill>
                  <a:srgbClr val="00BF00"/>
                </a:solidFill>
                <a:latin typeface="Lucida Console" pitchFamily="49" charset="0"/>
              </a:rPr>
              <a:t>// prompt for input and read next grade from user</a:t>
            </a:r>
            <a:br>
              <a:rPr lang="en-US" sz="1600" smtClean="0">
                <a:solidFill>
                  <a:srgbClr val="00BF00"/>
                </a:solidFill>
                <a:latin typeface="Lucida Console" pitchFamily="49" charset="0"/>
              </a:rPr>
            </a:br>
            <a:r>
              <a:rPr lang="en-US" sz="1600" smtClean="0">
                <a:solidFill>
                  <a:srgbClr val="000000"/>
                </a:solidFill>
                <a:latin typeface="Lucida Console" pitchFamily="49" charset="0"/>
              </a:rPr>
              <a:t>cout &lt;&lt; </a:t>
            </a:r>
            <a:r>
              <a:rPr lang="en-US" sz="1600" smtClean="0">
                <a:solidFill>
                  <a:srgbClr val="128AFF"/>
                </a:solidFill>
                <a:latin typeface="Lucida Console" pitchFamily="49" charset="0"/>
              </a:rPr>
              <a:t>"Enter grade or -1 to quit: "</a:t>
            </a:r>
            <a:r>
              <a:rPr lang="en-US" sz="1600" smtClean="0">
                <a:solidFill>
                  <a:srgbClr val="000000"/>
                </a:solidFill>
                <a:latin typeface="Lucida Console" pitchFamily="49" charset="0"/>
              </a:rPr>
              <a:t>;</a:t>
            </a:r>
            <a:br>
              <a:rPr lang="en-US" sz="160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600" smtClean="0">
                <a:solidFill>
                  <a:srgbClr val="000000"/>
                </a:solidFill>
                <a:latin typeface="Lucida Console" pitchFamily="49" charset="0"/>
              </a:rPr>
              <a:t>cin &gt;&gt; grade;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This would cause an infinite loop in the program if the user did not input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–1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for the first grade (in line 57).</a:t>
            </a:r>
          </a:p>
        </p:txBody>
      </p:sp>
      <p:sp>
        <p:nvSpPr>
          <p:cNvPr id="1146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4.9  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Formulating Algorithms: Sentinel-Controlled Repetition (cont.)</a:t>
            </a:r>
          </a:p>
        </p:txBody>
      </p:sp>
      <p:sp>
        <p:nvSpPr>
          <p:cNvPr id="440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Variables of type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float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represent </a:t>
            </a:r>
            <a:r>
              <a:rPr lang="en-US" sz="2500" smtClean="0">
                <a:solidFill>
                  <a:srgbClr val="0000FF"/>
                </a:solidFill>
                <a:latin typeface="Times New Roman" pitchFamily="18" charset="0"/>
              </a:rPr>
              <a:t>single-precision floating-point numbers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and have seven significant digits on most of today’s systems.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Variables of type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double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represent </a:t>
            </a:r>
            <a:r>
              <a:rPr lang="en-US" sz="2500" smtClean="0">
                <a:solidFill>
                  <a:srgbClr val="0000FF"/>
                </a:solidFill>
                <a:latin typeface="Times New Roman" pitchFamily="18" charset="0"/>
              </a:rPr>
              <a:t>double-precision floating-point numbers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These require twice as much memory as </a:t>
            </a:r>
            <a:r>
              <a:rPr lang="en-US" sz="2100" smtClean="0">
                <a:solidFill>
                  <a:srgbClr val="000000"/>
                </a:solidFill>
                <a:latin typeface="Lucida Console" pitchFamily="49" charset="0"/>
              </a:rPr>
              <a:t>float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 variables and provide 15 significant digits on most of today’s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Approximately double the precision of </a:t>
            </a:r>
            <a:r>
              <a:rPr lang="en-US" sz="2100" smtClean="0">
                <a:solidFill>
                  <a:srgbClr val="000000"/>
                </a:solidFill>
                <a:latin typeface="Lucida Console" pitchFamily="49" charset="0"/>
              </a:rPr>
              <a:t>float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C++ treats all floating-point numbers in a program’s source code as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double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values by default.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Known as </a:t>
            </a:r>
            <a:r>
              <a:rPr lang="en-US" sz="2100" smtClean="0">
                <a:solidFill>
                  <a:srgbClr val="0000FF"/>
                </a:solidFill>
                <a:latin typeface="Times New Roman" pitchFamily="18" charset="0"/>
              </a:rPr>
              <a:t>floating-point literals</a:t>
            </a:r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Floating-point numbers often arise as a result of division.</a:t>
            </a:r>
          </a:p>
        </p:txBody>
      </p:sp>
      <p:sp>
        <p:nvSpPr>
          <p:cNvPr id="1167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4.9  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Formulating Algorithms: Sentinel-Controlled Repetition (cont.)</a:t>
            </a:r>
          </a:p>
        </p:txBody>
      </p:sp>
      <p:sp>
        <p:nvSpPr>
          <p:cNvPr id="450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The variable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average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is declared to be of type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double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to capture the fractional result of our calculation.</a:t>
            </a:r>
          </a:p>
          <a:p>
            <a:pPr eaLnBrk="1" hangingPunct="1"/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total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gradeCounter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 are both integer variables.</a:t>
            </a:r>
          </a:p>
          <a:p>
            <a:pPr eaLnBrk="1" hangingPunct="1"/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Recall that dividing two integers results in integer division, in which any fractional part of the calculation is lost (i.e., </a:t>
            </a:r>
            <a:r>
              <a:rPr lang="en-US" sz="2500" smtClean="0">
                <a:solidFill>
                  <a:srgbClr val="0000FF"/>
                </a:solidFill>
                <a:latin typeface="Times New Roman" pitchFamily="18" charset="0"/>
              </a:rPr>
              <a:t>truncated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).</a:t>
            </a:r>
          </a:p>
          <a:p>
            <a:pPr eaLnBrk="1" hangingPunct="1"/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In the following statement the division occurs </a:t>
            </a:r>
            <a:r>
              <a:rPr lang="en-US" sz="2500" i="1" smtClean="0">
                <a:solidFill>
                  <a:srgbClr val="000000"/>
                </a:solidFill>
                <a:latin typeface="Times New Roman" pitchFamily="18" charset="0"/>
              </a:rPr>
              <a:t>first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—the result’s fractional part is lost before it’s assigned to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average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lvl="2" eaLnBrk="1" hangingPunct="1"/>
            <a:r>
              <a:rPr lang="en-US" sz="1900" smtClean="0">
                <a:solidFill>
                  <a:srgbClr val="000000"/>
                </a:solidFill>
                <a:latin typeface="Lucida Console" pitchFamily="49" charset="0"/>
              </a:rPr>
              <a:t>average = total / gradeCounter;</a:t>
            </a:r>
          </a:p>
        </p:txBody>
      </p:sp>
      <p:sp>
        <p:nvSpPr>
          <p:cNvPr id="11878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4.9  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Formulating Algorithms: Sentinel-Controlled Repetition (cont.)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To perform a floating-point calculation with integers, create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temporary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floating-point values.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  <a:latin typeface="LucidaSansTypewriter" pitchFamily="49" charset="0"/>
              </a:rPr>
              <a:t>static_cast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 operator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accomplishes this task.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cast operator </a:t>
            </a:r>
            <a:r>
              <a:rPr lang="en-US" smtClean="0">
                <a:solidFill>
                  <a:srgbClr val="0000FF"/>
                </a:solidFill>
                <a:latin typeface="LucidaSansTypewriter" pitchFamily="49" charset="0"/>
              </a:rPr>
              <a:t>static_cast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&lt;double&gt;(total)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creates a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temporary 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floating-point copy of its operand in parentheses.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Known as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explicit conversion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value stored in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total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is still an integer.</a:t>
            </a:r>
          </a:p>
        </p:txBody>
      </p:sp>
      <p:sp>
        <p:nvSpPr>
          <p:cNvPr id="11981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4.9  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Formulating Algorithms: Sentinel-Controlled Repetition (cont.)</a:t>
            </a:r>
          </a:p>
        </p:txBody>
      </p:sp>
      <p:sp>
        <p:nvSpPr>
          <p:cNvPr id="471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calculation now consists of a floating-point value divided by the integer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gradeCounter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compiler knows how to evaluate only expressions in which the operand types are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identical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Compiler performs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promotion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(also called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implicit conversion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) on selected operands.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In an expression containing values of data types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double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, C++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promotes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operands to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double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values.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Cast operators are available for use with every data type and with class types as well.</a:t>
            </a:r>
          </a:p>
        </p:txBody>
      </p:sp>
      <p:sp>
        <p:nvSpPr>
          <p:cNvPr id="12083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4.9  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Formulating Algorithms: Sentinel-Controlled Repetition (cont.)</a:t>
            </a:r>
          </a:p>
        </p:txBody>
      </p:sp>
      <p:sp>
        <p:nvSpPr>
          <p:cNvPr id="481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call to </a:t>
            </a:r>
            <a:r>
              <a:rPr lang="en-US" smtClean="0">
                <a:solidFill>
                  <a:srgbClr val="0000FF"/>
                </a:solidFill>
                <a:latin typeface="LucidaSansTypewriter" pitchFamily="49" charset="0"/>
              </a:rPr>
              <a:t>setprecision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in line 75 (with an argument of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2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) indicates that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double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values should be printed with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two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digits of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precision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to the right of the decimal point (e.g., 92.37).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Parameterized stream manipulator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(argument in parentheses).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Programs that use these must include the header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&lt;iomanip&gt;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endl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is a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nonparameterized stream manipulator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and does not require the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&lt;iomanip&gt;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header file.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If the precision is not specified, floating-point values are normally output with six digits of precision.</a:t>
            </a:r>
          </a:p>
        </p:txBody>
      </p:sp>
      <p:sp>
        <p:nvSpPr>
          <p:cNvPr id="12288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4.9  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Formulating Algorithms: Sentinel-Controlled Repetition (cont.)</a:t>
            </a:r>
          </a:p>
        </p:txBody>
      </p:sp>
      <p:sp>
        <p:nvSpPr>
          <p:cNvPr id="491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Stream manipulator </a:t>
            </a:r>
            <a:r>
              <a:rPr lang="en-US" smtClean="0">
                <a:solidFill>
                  <a:srgbClr val="0000FF"/>
                </a:solidFill>
                <a:latin typeface="LucidaSansTypewriter" pitchFamily="49" charset="0"/>
              </a:rPr>
              <a:t>fixed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indicates that floating-point values should be output in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fixed-point format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, as opposed to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scientific notation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Fixed-point formatting is used to force a floating-point number to display a specific number of digits.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Specifying fixed-point formatting also forces the decimal point and trailing zeros to print, even if the value is a whole number amount, such as 88.00.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Without the fixed-point formatting option, such a value prints in C++ as 88 without the trailing zeros and decimal point.</a:t>
            </a:r>
          </a:p>
        </p:txBody>
      </p:sp>
      <p:sp>
        <p:nvSpPr>
          <p:cNvPr id="1239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4.9  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Formulating Algorithms: Sentinel-Controlled Repetition (cont.)</a:t>
            </a:r>
          </a:p>
        </p:txBody>
      </p:sp>
      <p:sp>
        <p:nvSpPr>
          <p:cNvPr id="501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When the stream manipulators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fixed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setprecision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are used in a program, the printed value is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rounded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to the number of decimal positions indicated by the value passed to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setprecision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(e.g., the value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2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in line 75), although the value in memory re-mains unaltered.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It’s also possible to force a decimal point to appear by using stream manipulator </a:t>
            </a:r>
            <a:r>
              <a:rPr lang="en-US" smtClean="0">
                <a:solidFill>
                  <a:srgbClr val="0000FF"/>
                </a:solidFill>
                <a:latin typeface="LucidaSansTypewriter" pitchFamily="49" charset="0"/>
              </a:rPr>
              <a:t>showpoint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showpoint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is specified without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fixed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, then trailing zeros will not print.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Both can be found in header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&lt;iostream&gt;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249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4.4  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Control Structures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Normally, statements in a program execute one after the other in the order in which they’re written.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Called 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</a:rPr>
              <a:t>sequential execution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Various C++ statements enable you to specify that the next statement to execute may be other than the next one in sequence.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Called 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</a:rPr>
              <a:t>transfer of control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All programs could be written in terms of only three </a:t>
            </a:r>
            <a:r>
              <a:rPr lang="en-US" sz="2300" smtClean="0">
                <a:solidFill>
                  <a:srgbClr val="0000FF"/>
                </a:solidFill>
                <a:latin typeface="Times New Roman" pitchFamily="18" charset="0"/>
              </a:rPr>
              <a:t>control structures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</a:rPr>
              <a:t>sequence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</a:rPr>
              <a:t>selection structure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</a:rPr>
              <a:t>repetition structure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smtClean="0">
                <a:solidFill>
                  <a:srgbClr val="000000"/>
                </a:solidFill>
                <a:latin typeface="Times New Roman" pitchFamily="18" charset="0"/>
              </a:rPr>
              <a:t>When we introduce C++’s implementations of control structures, we’ll refer to them in the terminology of the C++ standard document as “control statements.”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1" descr="cpphtp9_04_Page_57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1" descr="cpphtp9_04_Page_58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1" descr="cpphtp9_04_Page_59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4.10  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Formulating Algorithms: Nested Control Statements (cont.)</a:t>
            </a:r>
          </a:p>
        </p:txBody>
      </p:sp>
      <p:sp>
        <p:nvSpPr>
          <p:cNvPr id="542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if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else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statement (lines 22–25) for processing each result is nested in the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while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statement.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if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statement in lines 35–36 determines whether more than eight students passed the exam and, if so, outputs the message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"Bonus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to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instructor!"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372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4.10  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Formulating Algorithms: Nested Control Statements (cont.)</a:t>
            </a:r>
          </a:p>
        </p:txBody>
      </p:sp>
      <p:sp>
        <p:nvSpPr>
          <p:cNvPr id="1331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The actual value assigned to </a:t>
            </a:r>
            <a:r>
              <a:rPr lang="en-US" sz="2400" dirty="0" smtClean="0">
                <a:solidFill>
                  <a:srgbClr val="000000"/>
                </a:solidFill>
                <a:latin typeface="Lucida Console" pitchFamily="49" charset="0"/>
              </a:rPr>
              <a:t>x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is </a:t>
            </a:r>
            <a:r>
              <a:rPr lang="en-US" sz="2400" dirty="0" smtClean="0">
                <a:solidFill>
                  <a:srgbClr val="000000"/>
                </a:solidFill>
                <a:latin typeface="Lucida Console" pitchFamily="49" charset="0"/>
              </a:rPr>
              <a:t>12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Many compilers generate a warning for this statement, but still allow it to compile. </a:t>
            </a:r>
          </a:p>
          <a:p>
            <a:pPr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However, using list initialization, as in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sz="2000" dirty="0" err="1" smtClean="0">
                <a:solidFill>
                  <a:srgbClr val="00B0F0"/>
                </a:solidFill>
                <a:latin typeface="Lucida Console" pitchFamily="49" charset="0"/>
              </a:rPr>
              <a:t>int</a:t>
            </a:r>
            <a:r>
              <a:rPr lang="en-US" sz="2000" dirty="0" smtClean="0">
                <a:solidFill>
                  <a:srgbClr val="00B0F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Console" pitchFamily="49" charset="0"/>
              </a:rPr>
              <a:t>x = {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Lucida Console" pitchFamily="49" charset="0"/>
              </a:rPr>
              <a:t>12.7</a:t>
            </a:r>
            <a:r>
              <a:rPr lang="en-US" sz="2000" dirty="0" smtClean="0">
                <a:solidFill>
                  <a:srgbClr val="000000"/>
                </a:solidFill>
                <a:latin typeface="Lucida Console" pitchFamily="49" charset="0"/>
              </a:rPr>
              <a:t> };</a:t>
            </a:r>
            <a:endParaRPr lang="en-US" sz="2400" dirty="0" smtClean="0">
              <a:solidFill>
                <a:srgbClr val="000000"/>
              </a:solidFill>
              <a:latin typeface="Lucida Console" pitchFamily="49" charset="0"/>
            </a:endParaRPr>
          </a:p>
          <a:p>
            <a:pPr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or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sz="2000" dirty="0" err="1" smtClean="0">
                <a:solidFill>
                  <a:srgbClr val="00B0F0"/>
                </a:solidFill>
                <a:latin typeface="Lucida Console" pitchFamily="49" charset="0"/>
              </a:rPr>
              <a:t>int</a:t>
            </a:r>
            <a:r>
              <a:rPr lang="en-US" sz="2000" dirty="0" smtClean="0">
                <a:solidFill>
                  <a:srgbClr val="00B0F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Console" pitchFamily="49" charset="0"/>
              </a:rPr>
              <a:t>x{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Lucida Console" pitchFamily="49" charset="0"/>
              </a:rPr>
              <a:t>12.7</a:t>
            </a:r>
            <a:r>
              <a:rPr lang="en-US" sz="2000" dirty="0" smtClean="0">
                <a:solidFill>
                  <a:srgbClr val="000000"/>
                </a:solidFill>
                <a:latin typeface="Lucida Console" pitchFamily="49" charset="0"/>
              </a:rPr>
              <a:t> };</a:t>
            </a:r>
          </a:p>
          <a:p>
            <a:pPr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yields a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</a:rPr>
              <a:t>compilation error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, thus helping you avoid a potentially subtle logic error. For example, Apple’s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</a:rPr>
              <a:t>Xcode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LLVM compiler gives the error 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sz="1600" dirty="0" smtClean="0">
                <a:solidFill>
                  <a:srgbClr val="000000"/>
                </a:solidFill>
                <a:latin typeface="Lucida Console" pitchFamily="49" charset="0"/>
              </a:rPr>
              <a:t>Type 'double' cannot be narrowed to '</a:t>
            </a:r>
            <a:r>
              <a:rPr lang="en-US" sz="1600" dirty="0" err="1" smtClean="0">
                <a:solidFill>
                  <a:srgbClr val="000000"/>
                </a:solidFill>
                <a:latin typeface="Lucida Console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Lucida Console" pitchFamily="49" charset="0"/>
              </a:rPr>
              <a:t>' in initializer list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</a:br>
            <a:endParaRPr 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72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©1992-2014 by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" descr="cpphtp9_04_Page_60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4.12  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Increment and Decrement Operators</a:t>
            </a:r>
          </a:p>
        </p:txBody>
      </p:sp>
      <p:sp>
        <p:nvSpPr>
          <p:cNvPr id="573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C++ also provides two unary operators for adding 1 to or subtracting 1 from the value of a numeric variable.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These are the unary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increment operator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++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, and the unary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decrement operator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--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, which are summarized in Fig. 4.18.</a:t>
            </a:r>
          </a:p>
        </p:txBody>
      </p:sp>
      <p:sp>
        <p:nvSpPr>
          <p:cNvPr id="1402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1" descr="cpphtp9_04_Page_61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1" descr="cpphtp9_04_Page_63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1" descr="cpphtp9_04_Page_64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4.4  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Control Structures (cont.)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C++ provides three types of selection statements (discussed in this chapter and Chapter 5).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if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selection statement either performs (selects) an action if a condition (predicate) is true or skips the action if the condition is false.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if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else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selection statement performs an action if a condition is true or performs a different action if the condition is false.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switch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selection statement (Chapter 5) performs one of many different actions, depending on the value of an integer expression.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4.12  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Increment and Decrement Operators (cont.)</a:t>
            </a:r>
          </a:p>
        </p:txBody>
      </p:sp>
      <p:sp>
        <p:nvSpPr>
          <p:cNvPr id="6144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When you increment (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++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) or decrement (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</a:rPr>
              <a:t>--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) a variable in a statement by itself, the preincrement and postincrement forms have the same effect, and the predecrement and postdecrement forms have the same effect.</a:t>
            </a:r>
          </a:p>
          <a:p>
            <a:pPr eaLnBrk="1" hangingPunct="1"/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It’s only when a variable appears in the context of a larger expression that preincrementing the variable and postincrementing the variable have different effects (and similarly for predecrementing and post-decrementing).</a:t>
            </a:r>
          </a:p>
          <a:p>
            <a:pPr eaLnBrk="1" hangingPunct="1"/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</a:rPr>
              <a:t>Figure 4.20 shows the precedence and associativity of the operators introduced to this point.</a:t>
            </a:r>
          </a:p>
        </p:txBody>
      </p:sp>
      <p:sp>
        <p:nvSpPr>
          <p:cNvPr id="14541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4.4  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Control Structures (cont.)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if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selection statement is a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single-selection statement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because it selects or ignores a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single action 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(or, as we’ll soon see, a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single group of actions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).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if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else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statement is called a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double-selection statement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because it selects between two different actions (or groups of actions).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switch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selection statement is called a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multiple-selection statement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because it selects among many different actions (or groups of actions).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4.4  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Control Structures (cont.)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C++ provides three types of repetition statements (also called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looping statements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or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loops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) for performing statements repeatedly while a condition (called the 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loop-continuation condition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) remains true.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These are the </a:t>
            </a:r>
            <a:r>
              <a:rPr lang="en-US" smtClean="0">
                <a:solidFill>
                  <a:srgbClr val="0000FF"/>
                </a:solidFill>
                <a:latin typeface="LucidaSansTypewriter" pitchFamily="49" charset="0"/>
              </a:rPr>
              <a:t>while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mtClean="0">
                <a:solidFill>
                  <a:srgbClr val="0000FF"/>
                </a:solidFill>
                <a:latin typeface="LucidaSansTypewriter" pitchFamily="49" charset="0"/>
              </a:rPr>
              <a:t>do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</a:rPr>
              <a:t>…</a:t>
            </a:r>
            <a:r>
              <a:rPr lang="en-US" smtClean="0">
                <a:solidFill>
                  <a:srgbClr val="0000FF"/>
                </a:solidFill>
                <a:latin typeface="LucidaSansTypewriter" pitchFamily="49" charset="0"/>
              </a:rPr>
              <a:t>while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smtClean="0">
                <a:solidFill>
                  <a:srgbClr val="0000FF"/>
                </a:solidFill>
                <a:latin typeface="LucidaSansTypewriter" pitchFamily="49" charset="0"/>
              </a:rPr>
              <a:t>for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statements.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while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for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statements perform the action (or group of actions) in their bodies zero or more times.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do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while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statement performs the action (or group of actions) in its body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at least once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4.4  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Control Structures (cont.)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Each of the words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if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else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switch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while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do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</a:rPr>
              <a:t>for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is a C++ keyword.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These words are reserved by the C++ programming language to implement various features, such as C++’s control statements.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Keywords </a:t>
            </a:r>
            <a:r>
              <a:rPr lang="en-US" i="1" smtClean="0">
                <a:solidFill>
                  <a:srgbClr val="000000"/>
                </a:solidFill>
                <a:latin typeface="Times New Roman" pitchFamily="18" charset="0"/>
              </a:rPr>
              <a:t>cannot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be used as identifiers, such as variable names.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Figure 4.3 provides a complete list of C++ keywords-.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4.4  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Control Structures (cont.)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Each program combines as many of each of these control statements as appropriate for the algorithm the program implements.</a:t>
            </a:r>
          </a:p>
          <a:p>
            <a:pPr eaLnBrk="1" hangingPunct="1"/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We can model each control statement as an activity diagram with initial and final states representing that control statement’s entry and exit points, respectively.</a:t>
            </a:r>
          </a:p>
          <a:p>
            <a:pPr eaLnBrk="1" hangingPunct="1"/>
            <a:r>
              <a:rPr lang="en-US" sz="2400" smtClean="0">
                <a:solidFill>
                  <a:srgbClr val="0000FF"/>
                </a:solidFill>
                <a:latin typeface="Times New Roman" pitchFamily="18" charset="0"/>
              </a:rPr>
              <a:t>Single-entry/single-exit control statements</a:t>
            </a: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lvl="1" eaLnBrk="1" hangingPunct="1"/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Control statements are attached to one another by connecting the exit point of one to the entry point of the next.</a:t>
            </a:r>
          </a:p>
          <a:p>
            <a:pPr lvl="1" eaLnBrk="1" hangingPunct="1"/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Called 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</a:rPr>
              <a:t>control-statement stacking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lvl="1" eaLnBrk="1" hangingPunct="1"/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Only one other way to connect control statements—called 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</a:rPr>
              <a:t>control-statement nesting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, in which one control statement is contained </a:t>
            </a:r>
            <a:r>
              <a:rPr lang="en-US" sz="2000" i="1" smtClean="0">
                <a:solidFill>
                  <a:srgbClr val="000000"/>
                </a:solidFill>
                <a:latin typeface="Times New Roman" pitchFamily="18" charset="0"/>
              </a:rPr>
              <a:t>inside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 another.</a:t>
            </a: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DeitelPowerPointTemplate</Template>
  <TotalTime>2536</TotalTime>
  <Words>2720</Words>
  <Application>Microsoft Office PowerPoint</Application>
  <PresentationFormat>On-screen Show (4:3)</PresentationFormat>
  <Paragraphs>257</Paragraphs>
  <Slides>50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Lucida Sans Unicode</vt:lpstr>
      <vt:lpstr>Wingdings 3</vt:lpstr>
      <vt:lpstr>Verdana</vt:lpstr>
      <vt:lpstr>Wingdings 2</vt:lpstr>
      <vt:lpstr>Calibri</vt:lpstr>
      <vt:lpstr>Times New Roman</vt:lpstr>
      <vt:lpstr>Lucida Console</vt:lpstr>
      <vt:lpstr>LucidaSansTypewriter</vt:lpstr>
      <vt:lpstr>Concourse</vt:lpstr>
      <vt:lpstr>Slide 1</vt:lpstr>
      <vt:lpstr>Slide 2</vt:lpstr>
      <vt:lpstr>4.2  Algorithms</vt:lpstr>
      <vt:lpstr>4.4  Control Structures</vt:lpstr>
      <vt:lpstr>4.4  Control Structures (cont.)</vt:lpstr>
      <vt:lpstr>4.4  Control Structures (cont.)</vt:lpstr>
      <vt:lpstr>4.4  Control Structures (cont.)</vt:lpstr>
      <vt:lpstr>4.4  Control Structures (cont.)</vt:lpstr>
      <vt:lpstr>4.4  Control Structures (cont.)</vt:lpstr>
      <vt:lpstr>4.5  if Selection Statement (cont.)</vt:lpstr>
      <vt:lpstr>4.6  if…else Double-Selection Statement</vt:lpstr>
      <vt:lpstr>4.6  if…else Double-Selection Statement</vt:lpstr>
      <vt:lpstr>4.6  Nested if…else Double-Selection Statement (cont.)</vt:lpstr>
      <vt:lpstr>4.6  if…else Double-Selection Statement (cont.)</vt:lpstr>
      <vt:lpstr>4.6  if…else Double-Selection Statement (cont.)</vt:lpstr>
      <vt:lpstr>4.6  if…else Double-Selection Statement (cont.)</vt:lpstr>
      <vt:lpstr>4.7  while Repetition Statement</vt:lpstr>
      <vt:lpstr>4.8  Formulating Algorithms: Counter-Controlled Repetition</vt:lpstr>
      <vt:lpstr>4.8  Formulating Algorithms: Counter-Controlled Repetition (cont.)</vt:lpstr>
      <vt:lpstr>4.8  Formulating Algorithms: Counter-Controlled Repetition (cont.)</vt:lpstr>
      <vt:lpstr>Slide 21</vt:lpstr>
      <vt:lpstr>Slide 22</vt:lpstr>
      <vt:lpstr>Slide 23</vt:lpstr>
      <vt:lpstr>Slide 24</vt:lpstr>
      <vt:lpstr>Slide 25</vt:lpstr>
      <vt:lpstr>Slide 26</vt:lpstr>
      <vt:lpstr>4.9  Formulating Algorithms: Sentinel-Controlled Repetition</vt:lpstr>
      <vt:lpstr>4.9  Formulating Algorithms: Sentinel-Controlled Repetition (cont.)</vt:lpstr>
      <vt:lpstr>Slide 29</vt:lpstr>
      <vt:lpstr>Slide 30</vt:lpstr>
      <vt:lpstr>Slide 31</vt:lpstr>
      <vt:lpstr>4.9  Formulating Algorithms: Sentinel-Controlled Repetition (cont.)</vt:lpstr>
      <vt:lpstr>4.9  Formulating Algorithms: Sentinel-Controlled Repetition (cont.)</vt:lpstr>
      <vt:lpstr>4.9  Formulating Algorithms: Sentinel-Controlled Repetition (cont.)</vt:lpstr>
      <vt:lpstr>4.9  Formulating Algorithms: Sentinel-Controlled Repetition (cont.)</vt:lpstr>
      <vt:lpstr>4.9  Formulating Algorithms: Sentinel-Controlled Repetition (cont.)</vt:lpstr>
      <vt:lpstr>4.9  Formulating Algorithms: Sentinel-Controlled Repetition (cont.)</vt:lpstr>
      <vt:lpstr>4.9  Formulating Algorithms: Sentinel-Controlled Repetition (cont.)</vt:lpstr>
      <vt:lpstr>4.9  Formulating Algorithms: Sentinel-Controlled Repetition (cont.)</vt:lpstr>
      <vt:lpstr>Slide 40</vt:lpstr>
      <vt:lpstr>Slide 41</vt:lpstr>
      <vt:lpstr>Slide 42</vt:lpstr>
      <vt:lpstr>4.10  Formulating Algorithms: Nested Control Statements (cont.)</vt:lpstr>
      <vt:lpstr>4.10  Formulating Algorithms: Nested Control Statements (cont.)</vt:lpstr>
      <vt:lpstr>Slide 45</vt:lpstr>
      <vt:lpstr>4.12  Increment and Decrement Operators</vt:lpstr>
      <vt:lpstr>Slide 47</vt:lpstr>
      <vt:lpstr>Slide 48</vt:lpstr>
      <vt:lpstr>Slide 49</vt:lpstr>
      <vt:lpstr>4.12  Increment and Decrement Operators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and C++</dc:title>
  <dc:creator>Abbey Deitel</dc:creator>
  <cp:lastModifiedBy>TheOrangeDuke</cp:lastModifiedBy>
  <cp:revision>140</cp:revision>
  <dcterms:created xsi:type="dcterms:W3CDTF">2011-03-24T18:49:08Z</dcterms:created>
  <dcterms:modified xsi:type="dcterms:W3CDTF">2013-10-01T13:33:10Z</dcterms:modified>
</cp:coreProperties>
</file>