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473" r:id="rId2"/>
    <p:sldId id="474" r:id="rId3"/>
    <p:sldId id="475" r:id="rId4"/>
    <p:sldId id="477" r:id="rId5"/>
    <p:sldId id="479" r:id="rId6"/>
    <p:sldId id="480" r:id="rId7"/>
    <p:sldId id="482" r:id="rId8"/>
    <p:sldId id="485" r:id="rId9"/>
    <p:sldId id="486" r:id="rId10"/>
    <p:sldId id="487" r:id="rId11"/>
    <p:sldId id="489" r:id="rId12"/>
    <p:sldId id="490" r:id="rId13"/>
    <p:sldId id="496" r:id="rId14"/>
    <p:sldId id="497" r:id="rId15"/>
    <p:sldId id="500" r:id="rId16"/>
    <p:sldId id="501" r:id="rId17"/>
    <p:sldId id="512" r:id="rId18"/>
    <p:sldId id="513" r:id="rId19"/>
    <p:sldId id="519" r:id="rId20"/>
    <p:sldId id="526" r:id="rId21"/>
    <p:sldId id="527" r:id="rId22"/>
    <p:sldId id="528" r:id="rId23"/>
    <p:sldId id="529" r:id="rId24"/>
    <p:sldId id="533" r:id="rId25"/>
    <p:sldId id="534" r:id="rId26"/>
    <p:sldId id="535" r:id="rId27"/>
    <p:sldId id="537" r:id="rId28"/>
    <p:sldId id="542" r:id="rId29"/>
    <p:sldId id="543" r:id="rId30"/>
    <p:sldId id="551" r:id="rId31"/>
    <p:sldId id="552" r:id="rId32"/>
    <p:sldId id="553" r:id="rId33"/>
    <p:sldId id="554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5" r:id="rId42"/>
    <p:sldId id="566" r:id="rId43"/>
    <p:sldId id="572" r:id="rId44"/>
    <p:sldId id="57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54" autoAdjust="0"/>
    <p:restoredTop sz="85595" autoAdjust="0"/>
  </p:normalViewPr>
  <p:slideViewPr>
    <p:cSldViewPr>
      <p:cViewPr varScale="1">
        <p:scale>
          <a:sx n="48" d="100"/>
          <a:sy n="48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16C405-9061-4166-B1DE-492E988348B8}" type="datetimeFigureOut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10BD48-224A-47AB-8E9B-F8D0C1BB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4343D9D-9D8E-4F4C-BF8E-4D06D26F8BA0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E77426F-05FB-427F-8272-D4E2E7594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2ACB-D040-46BC-AFA3-02F7246F479D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49AB-7A51-4AEA-ACB7-879F05805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AE6E0-0946-4AE2-8790-2DCE0782C8D4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D84BF-C4C0-4AEB-852A-737BE308A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25E0-E9BF-4133-9E4A-0E019A769317}" type="datetime1">
              <a:rPr lang="en-US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A1DAA-9935-4550-99C4-F9B168529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F1D5F7-8070-4960-BAEF-64AE9EF01BB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EF86DE-4728-4A91-A34F-12863021C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D04624-F206-45B8-8A51-5E8332714BCD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E475F5-6384-4C68-BDD9-FD598E8C2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C02BD1-E529-4464-9020-4310A881B228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67DA0D-C2E6-4BD7-8D13-50F72EA6D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79F371-0984-4440-9B88-E2F074C050B3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8EF055-56BD-4B3C-8B60-0EDF0028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9B5D6B-4A15-4C5D-A733-D23E5CA1E703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EA9EE-51B2-4844-9528-5FE47CB27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6C03-A363-4A5E-92D3-F777BC3B627C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73050-B456-4BFE-8174-579565BF0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55154E-230D-49EB-976D-DD469B72206F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9702F7-3646-41D1-A6D4-73DFCF3C7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1861BEF-08CB-4E64-BB4B-1EE47753921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7C772A1-8126-46F4-A6F3-3BF598B80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4B1CD43-7ECF-47A9-9091-6B44798B2C9A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D1E69A8-D67B-45AD-8177-B80A746E8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5" r:id="rId7"/>
    <p:sldLayoutId id="2147483834" r:id="rId8"/>
    <p:sldLayoutId id="2147483835" r:id="rId9"/>
    <p:sldLayoutId id="2147483826" r:id="rId10"/>
    <p:sldLayoutId id="2147483827" r:id="rId11"/>
    <p:sldLayoutId id="214748383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1992-2014 by Pearson Education, Inc. All Rights Reserved.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304800" y="2438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6" tIns="50938" rIns="101876" bIns="50938" anchor="ctr"/>
          <a:lstStyle/>
          <a:p>
            <a:pPr algn="ctr" defTabSz="1019175" eaLnBrk="0" hangingPunct="0"/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COEN 243: Programming Methodology I</a:t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/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Lecture 4: Control Flow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(cont.)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Comma-Separated Lists of Expressions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initialization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 increment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expressions can be comma-separated lists of expressions.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commas, as used in these expressions, are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comma operators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which guarantee that lists of expressions evaluate from left to right.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lowest precedence of all C++ opera-tors.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The value and type of a comma-separated list of expressions is the value and type of the rightmost expression.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Expressions in the </a:t>
            </a:r>
            <a:r>
              <a:rPr lang="en-US" sz="2000" b="1" i="1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 Statement’s Header Are Optional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three expressions in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header are optional (but the two semicolon separators are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required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If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loopContinuationCondition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is omitted, C++ assumes that the condition is true, thus creating an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infinite loop.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One might omit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initialization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expression if the control variable is initialized earlier in the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One might omit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increment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expression if the increment is calculated by statements in the body of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or if no increment is needed.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Increment Expression Acts Like a Standalone Statement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increment expression in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acts like a standalone statement at the end of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statement’s body.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expressions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counter = counter + </a:t>
            </a:r>
            <a:r>
              <a:rPr lang="en-US" dirty="0" smtClean="0">
                <a:solidFill>
                  <a:srgbClr val="128AFF"/>
                </a:solidFill>
                <a:latin typeface="Lucida Console" pitchFamily="49" charset="0"/>
              </a:rPr>
              <a:t>1</a:t>
            </a:r>
            <a:br>
              <a:rPr lang="en-US" dirty="0" smtClean="0">
                <a:solidFill>
                  <a:srgbClr val="128AFF"/>
                </a:solidFill>
                <a:latin typeface="Lucida Console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counter += </a:t>
            </a:r>
            <a:r>
              <a:rPr lang="en-US" dirty="0" smtClean="0">
                <a:solidFill>
                  <a:srgbClr val="128AFF"/>
                </a:solidFill>
                <a:latin typeface="Lucida Console" pitchFamily="49" charset="0"/>
              </a:rPr>
              <a:t>1</a:t>
            </a:r>
            <a:br>
              <a:rPr lang="en-US" dirty="0" smtClean="0">
                <a:solidFill>
                  <a:srgbClr val="128AFF"/>
                </a:solidFill>
                <a:latin typeface="Lucida Console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++counter</a:t>
            </a:r>
            <a:b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counter++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are all equivalent in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expression (when no other code appears there).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Examples Using the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Statement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from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100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in increments of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 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unsigned 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1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&lt;=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100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++i )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from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100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down to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0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in decrements of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 Notice that we used type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for the control variable in this for header. The condition does not become false until control variable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i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contains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-1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so the control variable must be able to store both positive and negative numbers.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 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100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&gt;=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0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--i )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from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7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77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in steps of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7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unsigned 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7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&lt;=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77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+=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7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from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20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down to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in steps of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-2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unsigned 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20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&gt;=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2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-=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2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Examples Using the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Statement (cont.)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over the following sequence of values: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5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8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11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14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17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unsigned 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2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&lt;=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17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+=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3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Vary the control variable over the following sequence of values: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99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88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77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66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55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nn-NO" sz="1800" smtClean="0">
                <a:solidFill>
                  <a:srgbClr val="0000FF"/>
                </a:solidFill>
                <a:latin typeface="Lucida Console" pitchFamily="49" charset="0"/>
              </a:rPr>
              <a:t>unsigned int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i 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99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&gt;=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55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; i -= </a:t>
            </a:r>
            <a:r>
              <a:rPr lang="nn-NO" sz="1800" smtClean="0">
                <a:solidFill>
                  <a:srgbClr val="128AFF"/>
                </a:solidFill>
                <a:latin typeface="Lucida Console" pitchFamily="49" charset="0"/>
              </a:rPr>
              <a:t>11</a:t>
            </a:r>
            <a:r>
              <a:rPr lang="nn-NO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Examples Using the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Statement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Application: Summing the Even Integers from 2 to 20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program of Fig. 5.5 uses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to sum the even integers from 2 to 20.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cpphtp9_05_Page_1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5.5  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do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while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Similar to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tests the loop-continuation condition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after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loop body executes; therefore,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the loop body always executes at least once.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Figure 5.7 uses a 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do…while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to print the numbers 1–10.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pphtp9_05_Page_2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switch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 multiple-selection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performs many different actions based on the possible values of a variable or expression.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Each action is associated with the value of an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integral constant expression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(i.e., any combination of character and integer constants that evaluates to a constant integer value).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counter-controlled repetition.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Expand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GradeBook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class presented in Chapters 3–4.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Introduce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continue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program control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Logical operators for more powerful conditional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Examine the common error of confusing the equality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==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and assignment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operators, and how to avoid it.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Summarize C++’s control statements.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cpphtp9_05_Page_3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pphtp9_05_Page_3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cpphtp9_05_Page_32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100" b="1" i="1" dirty="0" smtClean="0">
                <a:solidFill>
                  <a:srgbClr val="000000"/>
                </a:solidFill>
                <a:latin typeface="Times New Roman" pitchFamily="18" charset="0"/>
              </a:rPr>
              <a:t>Reading Character Input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cin.get()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function reads one character from the keyboard.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Normally, characters are stored in variables of type </a:t>
            </a:r>
            <a:r>
              <a:rPr lang="en-US" sz="2100" dirty="0" smtClean="0">
                <a:solidFill>
                  <a:srgbClr val="0000FF"/>
                </a:solidFill>
                <a:latin typeface="LucidaSansTypewriter" pitchFamily="49" charset="0"/>
              </a:rPr>
              <a:t>char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; how-ever, characters can be stored in any integer data type, because types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short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long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long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long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are guaranteed to be at least as big as type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char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Can treat a character either as an integer or as a character, depending on its use.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For example, the statement</a:t>
            </a:r>
          </a:p>
          <a:p>
            <a:pPr marL="630238" lvl="2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cout &lt;&lt; </a:t>
            </a:r>
            <a:r>
              <a:rPr lang="en-US" sz="1600" dirty="0" smtClean="0">
                <a:solidFill>
                  <a:srgbClr val="128AFF"/>
                </a:solidFill>
                <a:latin typeface="Lucida Console" pitchFamily="49" charset="0"/>
              </a:rPr>
              <a:t>"The character ("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 &lt;&lt; </a:t>
            </a:r>
            <a:r>
              <a:rPr lang="en-US" sz="1600" dirty="0" smtClean="0">
                <a:solidFill>
                  <a:srgbClr val="128AFF"/>
                </a:solidFill>
                <a:latin typeface="Lucida Console" pitchFamily="49" charset="0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 &lt;&lt; </a:t>
            </a:r>
            <a:r>
              <a:rPr lang="en-US" sz="1600" dirty="0" smtClean="0">
                <a:solidFill>
                  <a:srgbClr val="128AFF"/>
                </a:solidFill>
                <a:latin typeface="Lucida Console" pitchFamily="49" charset="0"/>
              </a:rPr>
              <a:t>") has the value "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b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   &lt;&lt;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&lt;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 &gt; ( </a:t>
            </a:r>
            <a:r>
              <a:rPr lang="en-US" sz="1600" dirty="0" smtClean="0">
                <a:solidFill>
                  <a:srgbClr val="128AFF"/>
                </a:solidFill>
                <a:latin typeface="Lucida Console" pitchFamily="49" charset="0"/>
              </a:rPr>
              <a:t>'a' 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) &lt;&lt; endl;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prints the character </a:t>
            </a:r>
            <a:r>
              <a:rPr lang="en-US" sz="2100" dirty="0" smtClean="0">
                <a:solidFill>
                  <a:srgbClr val="000000"/>
                </a:solidFill>
                <a:latin typeface="Lucida Console" pitchFamily="49" charset="0"/>
              </a:rPr>
              <a:t>a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 and its integer value as follows:</a:t>
            </a:r>
          </a:p>
          <a:p>
            <a:pPr marL="630238" lvl="2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The character (a) has the value 97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</a:rPr>
              <a:t>The integer 97 is the character’s numerical representation in the computer.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 Statement Details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consists of a series of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case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 labels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and an optional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default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 case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When the flow of control reaches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the program evaluates the expression in the parentheses.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controlling expression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compares the value of the controlling expression with each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label.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If a match occurs, the program executes the statements for that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causes program control to proceed with the first statement after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Listing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s consecutively with no statements between them enables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s to perform the same set of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Each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can have multiple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selection statement does not require braces around multiple statements in each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Without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statements, each time a match occurs in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the statements for that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subsequent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s execute until a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statement or the end of the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encountered.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Referred to as “falling through” to the statements in subsequent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s.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cpphtp9_05_Page_3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Providing a </a:t>
            </a:r>
            <a:r>
              <a:rPr lang="en-US" sz="2400" b="1" i="1" dirty="0" smtClean="0">
                <a:solidFill>
                  <a:srgbClr val="000000"/>
                </a:solidFill>
                <a:latin typeface="Lucida Console" pitchFamily="49" charset="0"/>
              </a:rPr>
              <a:t>default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 Case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no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match occurs between the controlling expression’s value and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label,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case executes.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If no match occurs in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that does not contain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case, program control continues with the first statement after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pphtp9_05_Page_3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cpphtp9_05_Page_4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Essentials of Counter-Controlled Repetition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Counter-controlled repetition requires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name of a control variable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(or loop counter)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initial value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of the control variable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loop-continuation condition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that tests for 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final value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of the control variable (i.e., whether looping should continue)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increment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(or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decrement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by which the control variable is modified each time through the loop.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5.7  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break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continue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Statements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break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 statement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when executed in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statement, causes immediate exit from that statement.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Program execution continues with the next statement.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Common uses of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are to escape early from a loop or to skip the remainder of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Figure 5.13 demonstrates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statement (line 13) exiting a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repetition statement.</a:t>
            </a: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cpphtp9_05_Page_4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5.7  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break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continue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Statements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continue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 statement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when executed in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statement, skips the remaining statements in the body of that statement and proceeds with the next iteration of the loop.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statements, the loop-continuation test evaluates immediately after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continue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executes.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statement, the increment expression executes, then the loop-continuation test evaluates. 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 descr="cpphtp9_05_Page_4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Logical Operators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provides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logical operators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that are used to form more complex conditions by combining simple conditions.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logical operators are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(logical AND),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(logical OR)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!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(logical NOT, also called logical negation). 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Logical Operators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Logical AND (</a:t>
            </a:r>
            <a:r>
              <a:rPr lang="en-US" b="1" i="1" dirty="0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) Operator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&amp;&amp;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logical AND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) operator is used to ensure that two conditions are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both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before we choose a certain path of execution.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simple condition to the left of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operator evaluates first.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If necessary, the simple condition to the right of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operator evaluates next.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right side of a logical AND expression is evaluated only if the left side is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 descr="cpphtp9_05_Page_4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5.10  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Logical Operators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Figure 5.15 summarizes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operator.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table shows all four possible combinations of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false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values for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expression1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 expression2.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Such tables are often 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truth tables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evaluates to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false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all expressions that include relational operators, equality operators and/or logical operators.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cpphtp9_05_Page_4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Logical Operators (cont.)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500" b="1" i="1" dirty="0" smtClean="0">
                <a:solidFill>
                  <a:srgbClr val="000000"/>
                </a:solidFill>
                <a:latin typeface="Times New Roman" pitchFamily="18" charset="0"/>
              </a:rPr>
              <a:t>Logical OR (</a:t>
            </a:r>
            <a:r>
              <a:rPr lang="en-US" sz="2500" b="1" dirty="0" smtClean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z="2500" b="1" i="1" dirty="0" smtClean="0">
                <a:solidFill>
                  <a:srgbClr val="000000"/>
                </a:solidFill>
                <a:latin typeface="Times New Roman" pitchFamily="18" charset="0"/>
              </a:rPr>
              <a:t>) Operator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latin typeface="LucidaSansTypewriter" pitchFamily="49" charset="0"/>
              </a:rPr>
              <a:t>||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logical OR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 operator determines if either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both of two conditions are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before we choose a certain path of execution.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Figure 5.16 is a truth table for the logical OR operator (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). 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operator has a higher precedence than the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operator.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Both operators associate from left to right.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An expression containing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operators evaluates only until the truth or falsehood of the expression is known.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This performance feature for the evaluation of logical AND and logical OR expressions is called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short-circuit evaluation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en-US" sz="25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cpphtp9_05_Page_0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cpphtp9_05_Page_5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Logical Operators (cont.)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Logical Negation (!) Operator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C++ provides the </a:t>
            </a:r>
            <a:r>
              <a:rPr lang="en-US" dirty="0" smtClean="0">
                <a:solidFill>
                  <a:srgbClr val="0000FF"/>
                </a:solidFill>
                <a:latin typeface="LucidaSansTypewriter" pitchFamily="49" charset="0"/>
              </a:rPr>
              <a:t>!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logical NOT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, also called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logical negation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) operator to “reverse” a condition’s meaning.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unary logical negation operator has only a single condition as an operand.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You can often avoid the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!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operator by using an appropriate relational or equality operator.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Figure 5.17 is a truth table for the logical negation operator (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</a:rPr>
              <a:t>!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cpphtp9_05_Page_52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5.9  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Confusing the Equality (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==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) and Assignment (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=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) Operators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Accidentally swapping the operators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==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(equality) and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(assignment).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Damaging because they ordinarily do not cause syntax errors.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Rather, statements with these errors tend to compile correctly and the programs run to completion, often generating incorrect results through runtime logic errors.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Note: Some compilers issue a warning when </a:t>
            </a:r>
            <a:r>
              <a:rPr lang="en-US" sz="2300" i="1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 is used in a context where </a:t>
            </a:r>
            <a:r>
              <a:rPr lang="en-US" sz="2300" i="1" smtClean="0">
                <a:solidFill>
                  <a:srgbClr val="000000"/>
                </a:solidFill>
                <a:latin typeface="Lucida Console" pitchFamily="49" charset="0"/>
              </a:rPr>
              <a:t>==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 typically is expected.]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Two aspects of C++ contribute to these problems.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One is that </a:t>
            </a:r>
            <a:r>
              <a:rPr lang="en-US" sz="2000" i="1" smtClean="0">
                <a:solidFill>
                  <a:srgbClr val="000000"/>
                </a:solidFill>
                <a:latin typeface="Times New Roman" pitchFamily="18" charset="0"/>
              </a:rPr>
              <a:t>any expression that produces a value can be used in the decision portion of any control statement.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The second is that assignments produce a value—namely, the value assigned to the variable on the left side of the assignment operator.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</a:rPr>
              <a:t>Any nonzero value is interpreted as </a:t>
            </a:r>
            <a:r>
              <a:rPr lang="en-US" sz="2300" i="1" smtClean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sz="23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i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5.11  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Confusing the Equality (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==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) and Assignment (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=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) Operators (cont.)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lvalues 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 rvalues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Variable names are said to be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lvalues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(for “left values”) because they can be used on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side of an assignment operator.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Constants are said to be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rvalues</a:t>
            </a:r>
            <a:r>
              <a:rPr lang="en-US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(for “right values”) because they can be used on only the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side of an assignment operator.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Lvalues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can also be used as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 rvalues,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but not vice versa.</a:t>
            </a: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400" smtClean="0">
                <a:solidFill>
                  <a:srgbClr val="0000FF"/>
                </a:solidFill>
                <a:latin typeface="LucidaSansTypewriter" pitchFamily="49" charset="0"/>
              </a:rPr>
              <a:t>for</a:t>
            </a:r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</a:rPr>
              <a:t> repetition statement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 specifies the counter-controlled repetition details in a single line of code.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To illustrate the power of 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, let’s rewrite the program of Fig. 5.1. The result is shown in Fig. 5.2.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initialization occurs once when the loop is encountered.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condition is tested next and each time the body completes.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body executes if the condition is true. 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increment occurs after the body executes.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Then, the condition is tested again.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If there is more than one statement in the body of the 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, braces are required to enclose the body of the loop.</a:t>
            </a:r>
          </a:p>
          <a:p>
            <a:pPr eaLnBrk="1" hangingPunct="1"/>
            <a:endParaRPr lang="en-US" sz="2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cpphtp9_05_Page_0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cpphtp9_05_Page_0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 smtClean="0">
                <a:solidFill>
                  <a:srgbClr val="000000"/>
                </a:solidFill>
                <a:latin typeface="Times New Roman" pitchFamily="18" charset="0"/>
              </a:rPr>
              <a:t>General Format of a </a:t>
            </a:r>
            <a:r>
              <a:rPr lang="en-US" sz="2000" b="1" i="1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300" b="1" i="1" dirty="0" smtClean="0">
                <a:solidFill>
                  <a:srgbClr val="000000"/>
                </a:solidFill>
                <a:latin typeface="Times New Roman" pitchFamily="18" charset="0"/>
              </a:rPr>
              <a:t>Statement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The general form of the 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 statement is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Lucida Console" pitchFamily="49" charset="0"/>
              </a:rPr>
              <a:t> (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initialization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loopContinuationCondition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increment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b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statement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where the </a:t>
            </a:r>
            <a:r>
              <a:rPr lang="en-US" sz="2300" i="1" dirty="0" smtClean="0">
                <a:solidFill>
                  <a:srgbClr val="000000"/>
                </a:solidFill>
                <a:latin typeface="Times New Roman" pitchFamily="18" charset="0"/>
              </a:rPr>
              <a:t>initialization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expression initializes the loop’s control variable, </a:t>
            </a:r>
            <a:r>
              <a:rPr lang="en-US" sz="2300" i="1" dirty="0" smtClean="0">
                <a:solidFill>
                  <a:srgbClr val="000000"/>
                </a:solidFill>
                <a:latin typeface="Times New Roman" pitchFamily="18" charset="0"/>
              </a:rPr>
              <a:t>loopContinuationCondition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determines whether the loop should continue executing and </a:t>
            </a:r>
            <a:r>
              <a:rPr lang="en-US" sz="2300" i="1" dirty="0" smtClean="0">
                <a:solidFill>
                  <a:srgbClr val="000000"/>
                </a:solidFill>
                <a:latin typeface="Times New Roman" pitchFamily="18" charset="0"/>
              </a:rPr>
              <a:t>increment 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increments the control variable.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In most cases, the 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 statement can be represented by an equivalent </a:t>
            </a:r>
            <a:r>
              <a:rPr lang="en-US" sz="2300" dirty="0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z="2300" dirty="0" smtClean="0">
                <a:solidFill>
                  <a:srgbClr val="000000"/>
                </a:solidFill>
                <a:latin typeface="Times New Roman" pitchFamily="18" charset="0"/>
              </a:rPr>
              <a:t> statement, as follows: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initialization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800" i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(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loopContinuationCondition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b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statement</a:t>
            </a:r>
            <a:b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</a:b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i="1" dirty="0" smtClean="0">
                <a:solidFill>
                  <a:srgbClr val="000000"/>
                </a:solidFill>
                <a:latin typeface="AGaramond" pitchFamily="50" charset="0"/>
              </a:rPr>
              <a:t>increment</a:t>
            </a: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i="1" dirty="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for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If the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initialization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expression declares the control variable, the control variable can be used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the body of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statement—the control variable will be unknown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outside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restricted use of the control variable name is known as the variable’s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scope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scope of a variable specifies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it can be used in a program.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1943</TotalTime>
  <Words>2252</Words>
  <Application>Microsoft Office PowerPoint</Application>
  <PresentationFormat>On-screen Show (4:3)</PresentationFormat>
  <Paragraphs>201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Lucida Sans Unicode</vt:lpstr>
      <vt:lpstr>Wingdings 3</vt:lpstr>
      <vt:lpstr>Verdana</vt:lpstr>
      <vt:lpstr>Wingdings 2</vt:lpstr>
      <vt:lpstr>Calibri</vt:lpstr>
      <vt:lpstr>Lucida Console</vt:lpstr>
      <vt:lpstr>Times New Roman</vt:lpstr>
      <vt:lpstr>LucidaSansTypewriter</vt:lpstr>
      <vt:lpstr>AGaramond</vt:lpstr>
      <vt:lpstr>Concourse</vt:lpstr>
      <vt:lpstr>Slide 1</vt:lpstr>
      <vt:lpstr>5.1  Introduction</vt:lpstr>
      <vt:lpstr>5.2  Essentials of Counter-Controlled Repetition</vt:lpstr>
      <vt:lpstr>Slide 4</vt:lpstr>
      <vt:lpstr>5.3  for Repetition Statement </vt:lpstr>
      <vt:lpstr>Slide 6</vt:lpstr>
      <vt:lpstr>Slide 7</vt:lpstr>
      <vt:lpstr>5.3  for Repetition Statement (cont.)</vt:lpstr>
      <vt:lpstr>5.3  for Repetition Statement (cont.)</vt:lpstr>
      <vt:lpstr>5.3  for Repetition Statement (cont.)</vt:lpstr>
      <vt:lpstr>5.3  for Repetition Statement (cont.)</vt:lpstr>
      <vt:lpstr>5.3  for Repetition Statement (cont.)</vt:lpstr>
      <vt:lpstr>5.4  Examples Using the for Statement</vt:lpstr>
      <vt:lpstr>5.4  Examples Using the for Statement (cont.)</vt:lpstr>
      <vt:lpstr>5.4  Examples Using the for Statement (cont.)</vt:lpstr>
      <vt:lpstr>Slide 16</vt:lpstr>
      <vt:lpstr>5.5  do…while Repetition Statement</vt:lpstr>
      <vt:lpstr>Slide 18</vt:lpstr>
      <vt:lpstr>5.6  switch Multiple-Selection Statement</vt:lpstr>
      <vt:lpstr>Slide 20</vt:lpstr>
      <vt:lpstr>Slide 21</vt:lpstr>
      <vt:lpstr>Slide 22</vt:lpstr>
      <vt:lpstr>5.6  switch Multiple-Selection Statement (cont.)</vt:lpstr>
      <vt:lpstr>5.6  switch Multiple-Selection Statement (cont.)</vt:lpstr>
      <vt:lpstr>5.6  switch Multiple-Selection Statement (cont.)</vt:lpstr>
      <vt:lpstr>Slide 26</vt:lpstr>
      <vt:lpstr>5.6  switch Multiple-Selection Statement (cont.)</vt:lpstr>
      <vt:lpstr>Slide 28</vt:lpstr>
      <vt:lpstr>Slide 29</vt:lpstr>
      <vt:lpstr>5.7  break and continue Statements</vt:lpstr>
      <vt:lpstr>Slide 31</vt:lpstr>
      <vt:lpstr>5.7  break and continue Statements (cont.)</vt:lpstr>
      <vt:lpstr>Slide 33</vt:lpstr>
      <vt:lpstr>5.8  Logical Operators</vt:lpstr>
      <vt:lpstr>5.8  Logical Operators (cont.)</vt:lpstr>
      <vt:lpstr>Slide 36</vt:lpstr>
      <vt:lpstr>5.10  Logical Operators (cont.)</vt:lpstr>
      <vt:lpstr>Slide 38</vt:lpstr>
      <vt:lpstr>5.8  Logical Operators (cont.)</vt:lpstr>
      <vt:lpstr>Slide 40</vt:lpstr>
      <vt:lpstr>5.8  Logical Operators (cont.)</vt:lpstr>
      <vt:lpstr>Slide 42</vt:lpstr>
      <vt:lpstr>5.9  Confusing the Equality (==) and Assignment (=) Operators</vt:lpstr>
      <vt:lpstr>5.11  Confusing the Equality (==) and Assignment (=) Operators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C++</dc:title>
  <dc:creator>Abbey Deitel</dc:creator>
  <cp:lastModifiedBy>TheOrangeDuke</cp:lastModifiedBy>
  <cp:revision>81</cp:revision>
  <dcterms:created xsi:type="dcterms:W3CDTF">2011-03-24T18:49:08Z</dcterms:created>
  <dcterms:modified xsi:type="dcterms:W3CDTF">2013-10-01T13:38:38Z</dcterms:modified>
</cp:coreProperties>
</file>