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8" r:id="rId19"/>
    <p:sldId id="277" r:id="rId20"/>
    <p:sldId id="28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73C2C0-85B5-4378-9D94-91947E12C7D2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28E2890-B0A4-4BB0-9615-5AFF64EB64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StickFigure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StickFigure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tickFigure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5.0/docs/api/java/awt/Frame.html" TargetMode="External"/><Relationship Id="rId3" Type="http://schemas.openxmlformats.org/officeDocument/2006/relationships/hyperlink" Target="http://java.sun.com/j2se/1.5.0/docs/api/java/awt/Component.html" TargetMode="External"/><Relationship Id="rId7" Type="http://schemas.openxmlformats.org/officeDocument/2006/relationships/hyperlink" Target="http://java.sun.com/j2se/1.5.0/docs/api/java/awt/Window.html" TargetMode="External"/><Relationship Id="rId2" Type="http://schemas.openxmlformats.org/officeDocument/2006/relationships/hyperlink" Target="http://java.sun.com/j2se/1.5.0/docs/api/java/lang/Object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java.sun.com/j2se/1.5.0/docs/api/javax/swing/JPanel.html" TargetMode="External"/><Relationship Id="rId5" Type="http://schemas.openxmlformats.org/officeDocument/2006/relationships/hyperlink" Target="http://java.sun.com/j2se/1.5.0/docs/api/javax/swing/JComponent.html" TargetMode="External"/><Relationship Id="rId4" Type="http://schemas.openxmlformats.org/officeDocument/2006/relationships/hyperlink" Target="http://java.sun.com/j2se/1.5.0/docs/api/java/awt/Containe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5.0/docs/api/java/awt/Graphi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PaintComponentDemo.java" TargetMode="External"/><Relationship Id="rId2" Type="http://schemas.openxmlformats.org/officeDocument/2006/relationships/hyperlink" Target="Face.jav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SmilingFace.jav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5.0/docs/api/java/awt/Graphic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 249: Programming Methodology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Graphics Class 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(Chap. 18</a:t>
            </a:r>
            <a:r>
              <a:rPr lang="en-US" sz="2800" dirty="0" smtClean="0"/>
              <a:t>)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66A93777-7F11-440D-AAC7-4BAD126AF9E8}" type="slidenum">
              <a:rPr lang="en-US" altLang="en-US" sz="1200" smtClean="0">
                <a:latin typeface="Garamond" pitchFamily="18" charset="0"/>
              </a:rPr>
              <a:pPr eaLnBrk="1" hangingPunct="1"/>
              <a:t>1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56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a Rectangle</a:t>
            </a:r>
          </a:p>
        </p:txBody>
      </p:sp>
      <p:sp>
        <p:nvSpPr>
          <p:cNvPr id="81923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62512"/>
          </a:xfrm>
          <a:noFill/>
        </p:spPr>
        <p:txBody>
          <a:bodyPr/>
          <a:lstStyle/>
          <a:p>
            <a:pPr eaLnBrk="1" hangingPunct="1"/>
            <a:r>
              <a:rPr lang="en-US" sz="2600" b="1" smtClean="0">
                <a:latin typeface="Courier New" pitchFamily="49" charset="0"/>
              </a:rPr>
              <a:t>drawRect() </a:t>
            </a:r>
            <a:r>
              <a:rPr lang="en-US" sz="2600" smtClean="0"/>
              <a:t>and</a:t>
            </a:r>
            <a:r>
              <a:rPr lang="en-US" sz="2600" b="1" smtClean="0">
                <a:latin typeface="Courier New" pitchFamily="49" charset="0"/>
              </a:rPr>
              <a:t> fillRect()</a:t>
            </a:r>
          </a:p>
          <a:p>
            <a:pPr marL="742950" lvl="1" indent="-285750" eaLnBrk="1" hangingPunct="1"/>
            <a:endParaRPr lang="en-US" b="1" smtClean="0"/>
          </a:p>
          <a:p>
            <a:pPr eaLnBrk="1" hangingPunct="1">
              <a:spcBef>
                <a:spcPct val="55000"/>
              </a:spcBef>
            </a:pPr>
            <a:endParaRPr lang="en-US" sz="3500" smtClean="0"/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1BD9F47B-307E-483B-BC5D-01561050E94F}" type="slidenum">
              <a:rPr lang="en-US" altLang="en-US" sz="1200" smtClean="0">
                <a:latin typeface="Garamond" pitchFamily="18" charset="0"/>
              </a:rPr>
              <a:pPr eaLnBrk="1" hangingPunct="1"/>
              <a:t>10</a:t>
            </a:fld>
            <a:endParaRPr lang="en-US" altLang="en-US" sz="1200" smtClean="0">
              <a:latin typeface="Garamond" pitchFamily="18" charset="0"/>
            </a:endParaRPr>
          </a:p>
        </p:txBody>
      </p:sp>
      <p:grpSp>
        <p:nvGrpSpPr>
          <p:cNvPr id="81925" name="Group 3"/>
          <p:cNvGrpSpPr>
            <a:grpSpLocks/>
          </p:cNvGrpSpPr>
          <p:nvPr/>
        </p:nvGrpSpPr>
        <p:grpSpPr bwMode="auto">
          <a:xfrm>
            <a:off x="1031875" y="1798638"/>
            <a:ext cx="6908800" cy="3476625"/>
            <a:chOff x="688" y="882"/>
            <a:chExt cx="4352" cy="2190"/>
          </a:xfrm>
        </p:grpSpPr>
        <p:sp>
          <p:nvSpPr>
            <p:cNvPr id="8192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4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Line 5"/>
            <p:cNvSpPr>
              <a:spLocks noChangeShapeType="1"/>
            </p:cNvSpPr>
            <p:nvPr/>
          </p:nvSpPr>
          <p:spPr bwMode="auto">
            <a:xfrm>
              <a:off x="912" y="1104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1" name="Text Box 6"/>
            <p:cNvSpPr txBox="1">
              <a:spLocks noChangeArrowheads="1"/>
            </p:cNvSpPr>
            <p:nvPr/>
          </p:nvSpPr>
          <p:spPr bwMode="auto">
            <a:xfrm>
              <a:off x="4704" y="88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/>
                <a:t>X</a:t>
              </a:r>
              <a:endParaRPr lang="en-US" sz="2400"/>
            </a:p>
          </p:txBody>
        </p:sp>
        <p:sp>
          <p:nvSpPr>
            <p:cNvPr id="81932" name="Text Box 7"/>
            <p:cNvSpPr txBox="1">
              <a:spLocks noChangeArrowheads="1"/>
            </p:cNvSpPr>
            <p:nvPr/>
          </p:nvSpPr>
          <p:spPr bwMode="auto">
            <a:xfrm>
              <a:off x="688" y="2786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/>
                <a:t>Y</a:t>
              </a:r>
              <a:endParaRPr lang="en-US" sz="2400"/>
            </a:p>
          </p:txBody>
        </p:sp>
      </p:grpSp>
      <p:sp>
        <p:nvSpPr>
          <p:cNvPr id="81926" name="Text Box 8"/>
          <p:cNvSpPr txBox="1">
            <a:spLocks noChangeArrowheads="1"/>
          </p:cNvSpPr>
          <p:nvPr/>
        </p:nvSpPr>
        <p:spPr bwMode="auto">
          <a:xfrm>
            <a:off x="1774825" y="5411788"/>
            <a:ext cx="4476750" cy="4222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page.fillRect(0, 0, 40, 20);</a:t>
            </a:r>
          </a:p>
        </p:txBody>
      </p:sp>
      <p:pic>
        <p:nvPicPr>
          <p:cNvPr id="81927" name="Picture 22" descr="write_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4699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8" name="Text Box 23"/>
          <p:cNvSpPr txBox="1">
            <a:spLocks noChangeArrowheads="1"/>
          </p:cNvSpPr>
          <p:nvPr/>
        </p:nvSpPr>
        <p:spPr bwMode="auto">
          <a:xfrm>
            <a:off x="1763713" y="4652963"/>
            <a:ext cx="4933950" cy="4222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page.drawRect(50, 20, 100, 40);</a:t>
            </a:r>
          </a:p>
        </p:txBody>
      </p:sp>
    </p:spTree>
    <p:extLst>
      <p:ext uri="{BB962C8B-B14F-4D97-AF65-F5344CB8AC3E}">
        <p14:creationId xmlns:p14="http://schemas.microsoft.com/office/powerpoint/2010/main" val="3721384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an Oval</a:t>
            </a:r>
            <a:endParaRPr lang="en-US" sz="2600" b="1" smtClean="0">
              <a:latin typeface="Courier New" pitchFamily="49" charset="0"/>
            </a:endParaRPr>
          </a:p>
        </p:txBody>
      </p:sp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EBD7054C-B11A-4B35-AF44-8D1A252F1E6D}" type="slidenum">
              <a:rPr lang="en-US" altLang="en-US" sz="1200" smtClean="0">
                <a:latin typeface="Garamond" pitchFamily="18" charset="0"/>
              </a:rPr>
              <a:pPr eaLnBrk="1" hangingPunct="1"/>
              <a:t>11</a:t>
            </a:fld>
            <a:endParaRPr lang="en-US" altLang="en-US" sz="1200" smtClean="0">
              <a:latin typeface="Garamond" pitchFamily="18" charset="0"/>
            </a:endParaRPr>
          </a:p>
        </p:txBody>
      </p:sp>
      <p:grpSp>
        <p:nvGrpSpPr>
          <p:cNvPr id="82948" name="Group 3"/>
          <p:cNvGrpSpPr>
            <a:grpSpLocks/>
          </p:cNvGrpSpPr>
          <p:nvPr/>
        </p:nvGrpSpPr>
        <p:grpSpPr bwMode="auto">
          <a:xfrm>
            <a:off x="1047750" y="1790700"/>
            <a:ext cx="6908800" cy="3476625"/>
            <a:chOff x="688" y="882"/>
            <a:chExt cx="4352" cy="2190"/>
          </a:xfrm>
        </p:grpSpPr>
        <p:sp>
          <p:nvSpPr>
            <p:cNvPr id="82965" name="Line 4"/>
            <p:cNvSpPr>
              <a:spLocks noChangeShapeType="1"/>
            </p:cNvSpPr>
            <p:nvPr/>
          </p:nvSpPr>
          <p:spPr bwMode="auto">
            <a:xfrm>
              <a:off x="912" y="1104"/>
              <a:ext cx="4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6" name="Line 5"/>
            <p:cNvSpPr>
              <a:spLocks noChangeShapeType="1"/>
            </p:cNvSpPr>
            <p:nvPr/>
          </p:nvSpPr>
          <p:spPr bwMode="auto">
            <a:xfrm>
              <a:off x="912" y="1104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Text Box 6"/>
            <p:cNvSpPr txBox="1">
              <a:spLocks noChangeArrowheads="1"/>
            </p:cNvSpPr>
            <p:nvPr/>
          </p:nvSpPr>
          <p:spPr bwMode="auto">
            <a:xfrm>
              <a:off x="4704" y="88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/>
                <a:t>X</a:t>
              </a:r>
              <a:endParaRPr lang="en-US" sz="2400"/>
            </a:p>
          </p:txBody>
        </p:sp>
        <p:sp>
          <p:nvSpPr>
            <p:cNvPr id="82968" name="Text Box 7"/>
            <p:cNvSpPr txBox="1">
              <a:spLocks noChangeArrowheads="1"/>
            </p:cNvSpPr>
            <p:nvPr/>
          </p:nvSpPr>
          <p:spPr bwMode="auto">
            <a:xfrm>
              <a:off x="688" y="2786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/>
                <a:t>Y</a:t>
              </a:r>
              <a:endParaRPr lang="en-US" sz="2400"/>
            </a:p>
          </p:txBody>
        </p:sp>
      </p:grpSp>
      <p:sp>
        <p:nvSpPr>
          <p:cNvPr id="82949" name="Text Box 8"/>
          <p:cNvSpPr txBox="1">
            <a:spLocks noChangeArrowheads="1"/>
          </p:cNvSpPr>
          <p:nvPr/>
        </p:nvSpPr>
        <p:spPr bwMode="auto">
          <a:xfrm>
            <a:off x="1935163" y="5691188"/>
            <a:ext cx="4933950" cy="4222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page.drawOval(175, 20, 50, 80);</a:t>
            </a:r>
          </a:p>
        </p:txBody>
      </p:sp>
      <p:sp>
        <p:nvSpPr>
          <p:cNvPr id="82950" name="Text Box 9"/>
          <p:cNvSpPr txBox="1">
            <a:spLocks noChangeArrowheads="1"/>
          </p:cNvSpPr>
          <p:nvPr/>
        </p:nvSpPr>
        <p:spPr bwMode="auto">
          <a:xfrm>
            <a:off x="4730750" y="17653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175</a:t>
            </a:r>
            <a:endParaRPr lang="en-US" sz="2400"/>
          </a:p>
        </p:txBody>
      </p:sp>
      <p:sp>
        <p:nvSpPr>
          <p:cNvPr id="82951" name="Text Box 10"/>
          <p:cNvSpPr txBox="1">
            <a:spLocks noChangeArrowheads="1"/>
          </p:cNvSpPr>
          <p:nvPr/>
        </p:nvSpPr>
        <p:spPr bwMode="auto">
          <a:xfrm>
            <a:off x="971550" y="25654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20</a:t>
            </a:r>
            <a:endParaRPr lang="en-US" sz="2400"/>
          </a:p>
        </p:txBody>
      </p:sp>
      <p:sp>
        <p:nvSpPr>
          <p:cNvPr id="82952" name="Line 11"/>
          <p:cNvSpPr>
            <a:spLocks noChangeShapeType="1"/>
          </p:cNvSpPr>
          <p:nvPr/>
        </p:nvSpPr>
        <p:spPr bwMode="auto">
          <a:xfrm>
            <a:off x="4984750" y="214312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Line 12"/>
          <p:cNvSpPr>
            <a:spLocks noChangeShapeType="1"/>
          </p:cNvSpPr>
          <p:nvPr/>
        </p:nvSpPr>
        <p:spPr bwMode="auto">
          <a:xfrm>
            <a:off x="1403350" y="2752725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Rectangle 13"/>
          <p:cNvSpPr>
            <a:spLocks noChangeArrowheads="1"/>
          </p:cNvSpPr>
          <p:nvPr/>
        </p:nvSpPr>
        <p:spPr bwMode="auto">
          <a:xfrm>
            <a:off x="4984750" y="2752725"/>
            <a:ext cx="1600200" cy="19050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955" name="Group 14"/>
          <p:cNvGrpSpPr>
            <a:grpSpLocks/>
          </p:cNvGrpSpPr>
          <p:nvPr/>
        </p:nvGrpSpPr>
        <p:grpSpPr bwMode="auto">
          <a:xfrm>
            <a:off x="4984750" y="4775200"/>
            <a:ext cx="1600200" cy="366713"/>
            <a:chOff x="2064" y="2762"/>
            <a:chExt cx="1008" cy="231"/>
          </a:xfrm>
        </p:grpSpPr>
        <p:sp>
          <p:nvSpPr>
            <p:cNvPr id="82963" name="Line 15"/>
            <p:cNvSpPr>
              <a:spLocks noChangeShapeType="1"/>
            </p:cNvSpPr>
            <p:nvPr/>
          </p:nvSpPr>
          <p:spPr bwMode="auto">
            <a:xfrm>
              <a:off x="2064" y="278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4" name="Text Box 16"/>
            <p:cNvSpPr txBox="1">
              <a:spLocks noChangeArrowheads="1"/>
            </p:cNvSpPr>
            <p:nvPr/>
          </p:nvSpPr>
          <p:spPr bwMode="auto">
            <a:xfrm>
              <a:off x="2478" y="2762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/>
                <a:t>50</a:t>
              </a:r>
              <a:endParaRPr lang="en-US" sz="2400"/>
            </a:p>
          </p:txBody>
        </p:sp>
      </p:grpSp>
      <p:grpSp>
        <p:nvGrpSpPr>
          <p:cNvPr id="82956" name="Group 17"/>
          <p:cNvGrpSpPr>
            <a:grpSpLocks/>
          </p:cNvGrpSpPr>
          <p:nvPr/>
        </p:nvGrpSpPr>
        <p:grpSpPr bwMode="auto">
          <a:xfrm>
            <a:off x="6737350" y="2752725"/>
            <a:ext cx="463550" cy="1905000"/>
            <a:chOff x="3168" y="1488"/>
            <a:chExt cx="292" cy="1200"/>
          </a:xfrm>
        </p:grpSpPr>
        <p:sp>
          <p:nvSpPr>
            <p:cNvPr id="82961" name="Line 18"/>
            <p:cNvSpPr>
              <a:spLocks noChangeShapeType="1"/>
            </p:cNvSpPr>
            <p:nvPr/>
          </p:nvSpPr>
          <p:spPr bwMode="auto">
            <a:xfrm>
              <a:off x="3168" y="14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2" name="Text Box 19"/>
            <p:cNvSpPr txBox="1">
              <a:spLocks noChangeArrowheads="1"/>
            </p:cNvSpPr>
            <p:nvPr/>
          </p:nvSpPr>
          <p:spPr bwMode="auto">
            <a:xfrm>
              <a:off x="3168" y="2002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/>
                <a:t>80</a:t>
              </a:r>
              <a:endParaRPr lang="en-US" sz="2400"/>
            </a:p>
          </p:txBody>
        </p:sp>
      </p:grpSp>
      <p:sp>
        <p:nvSpPr>
          <p:cNvPr id="82957" name="Oval 20"/>
          <p:cNvSpPr>
            <a:spLocks noChangeArrowheads="1"/>
          </p:cNvSpPr>
          <p:nvPr/>
        </p:nvSpPr>
        <p:spPr bwMode="auto">
          <a:xfrm>
            <a:off x="4984750" y="2752725"/>
            <a:ext cx="1600200" cy="1905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Text Box 21"/>
          <p:cNvSpPr txBox="1">
            <a:spLocks noChangeArrowheads="1"/>
          </p:cNvSpPr>
          <p:nvPr/>
        </p:nvSpPr>
        <p:spPr bwMode="auto">
          <a:xfrm>
            <a:off x="2771775" y="4070350"/>
            <a:ext cx="1222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bounding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box</a:t>
            </a:r>
            <a:endParaRPr lang="en-US" sz="2400"/>
          </a:p>
        </p:txBody>
      </p:sp>
      <p:sp>
        <p:nvSpPr>
          <p:cNvPr id="82959" name="Line 22"/>
          <p:cNvSpPr>
            <a:spLocks noChangeShapeType="1"/>
          </p:cNvSpPr>
          <p:nvPr/>
        </p:nvSpPr>
        <p:spPr bwMode="auto">
          <a:xfrm>
            <a:off x="4070350" y="4429125"/>
            <a:ext cx="838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0" name="Rectangle 24"/>
          <p:cNvSpPr>
            <a:spLocks noChangeArrowheads="1"/>
          </p:cNvSpPr>
          <p:nvPr/>
        </p:nvSpPr>
        <p:spPr bwMode="auto">
          <a:xfrm>
            <a:off x="468313" y="1268413"/>
            <a:ext cx="53165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drawOval()</a:t>
            </a:r>
            <a:r>
              <a:rPr lang="en-US" b="1"/>
              <a:t> </a:t>
            </a:r>
            <a:r>
              <a:rPr lang="en-US"/>
              <a:t>and</a:t>
            </a:r>
            <a:r>
              <a:rPr lang="en-US" b="1"/>
              <a:t> </a:t>
            </a:r>
            <a:r>
              <a:rPr lang="en-US" b="1">
                <a:latin typeface="Courier New" pitchFamily="49" charset="0"/>
              </a:rPr>
              <a:t>fillOval()</a:t>
            </a:r>
          </a:p>
        </p:txBody>
      </p:sp>
    </p:spTree>
    <p:extLst>
      <p:ext uri="{BB962C8B-B14F-4D97-AF65-F5344CB8AC3E}">
        <p14:creationId xmlns:p14="http://schemas.microsoft.com/office/powerpoint/2010/main" val="3682995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772400" cy="1428750"/>
          </a:xfrm>
        </p:spPr>
        <p:txBody>
          <a:bodyPr/>
          <a:lstStyle/>
          <a:p>
            <a:pPr eaLnBrk="1" hangingPunct="1"/>
            <a:r>
              <a:rPr lang="en-US" smtClean="0"/>
              <a:t>Drawing a Rounded Rectangle</a:t>
            </a:r>
            <a:endParaRPr lang="en-US" b="1" smtClean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5446713"/>
            <a:ext cx="6911975" cy="431800"/>
          </a:xfr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page.drawRoundRect(x, y, w, h, aw, ah);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569299BD-8AD2-4572-AD3E-10163DA82AB4}" type="slidenum">
              <a:rPr lang="en-US" altLang="en-US" sz="1200" smtClean="0">
                <a:latin typeface="Garamond" pitchFamily="18" charset="0"/>
              </a:rPr>
              <a:pPr eaLnBrk="1" hangingPunct="1"/>
              <a:t>12</a:t>
            </a:fld>
            <a:endParaRPr lang="en-US" altLang="en-US" sz="1200" smtClean="0">
              <a:latin typeface="Garamond" pitchFamily="18" charset="0"/>
            </a:endParaRPr>
          </a:p>
        </p:txBody>
      </p:sp>
      <p:graphicFrame>
        <p:nvGraphicFramePr>
          <p:cNvPr id="83973" name="Object 4"/>
          <p:cNvGraphicFramePr>
            <a:graphicFrameLocks noChangeAspect="1"/>
          </p:cNvGraphicFramePr>
          <p:nvPr/>
        </p:nvGraphicFramePr>
        <p:xfrm>
          <a:off x="1619250" y="1989138"/>
          <a:ext cx="4951413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icture" r:id="rId3" imgW="2857310" imgH="1941388" progId="Word.Picture.8">
                  <p:embed/>
                </p:oleObj>
              </mc:Choice>
              <mc:Fallback>
                <p:oleObj name="Picture" r:id="rId3" imgW="2857310" imgH="19413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4260" r="18896"/>
                      <a:stretch>
                        <a:fillRect/>
                      </a:stretch>
                    </p:blipFill>
                    <p:spPr bwMode="auto">
                      <a:xfrm>
                        <a:off x="1619250" y="1989138"/>
                        <a:ext cx="4951413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468313" y="1268413"/>
            <a:ext cx="73009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drawRoundRect()</a:t>
            </a:r>
            <a:r>
              <a:rPr lang="en-US" b="1"/>
              <a:t> </a:t>
            </a:r>
            <a:r>
              <a:rPr lang="en-US"/>
              <a:t>and</a:t>
            </a:r>
            <a:r>
              <a:rPr lang="en-US" b="1"/>
              <a:t> </a:t>
            </a:r>
            <a:r>
              <a:rPr lang="en-US" b="1">
                <a:latin typeface="Courier New" pitchFamily="49" charset="0"/>
              </a:rPr>
              <a:t>fillRoundRect()</a:t>
            </a:r>
          </a:p>
        </p:txBody>
      </p:sp>
    </p:spTree>
    <p:extLst>
      <p:ext uri="{BB962C8B-B14F-4D97-AF65-F5344CB8AC3E}">
        <p14:creationId xmlns:p14="http://schemas.microsoft.com/office/powerpoint/2010/main" val="27354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72400" cy="1428750"/>
          </a:xfrm>
        </p:spPr>
        <p:txBody>
          <a:bodyPr/>
          <a:lstStyle/>
          <a:p>
            <a:pPr eaLnBrk="1" hangingPunct="1"/>
            <a:r>
              <a:rPr lang="en-US" smtClean="0"/>
              <a:t>Drawing an Arc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5229225"/>
            <a:ext cx="7772400" cy="504825"/>
          </a:xfr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100" b="1" smtClean="0">
                <a:latin typeface="Courier New" pitchFamily="49" charset="0"/>
              </a:rPr>
              <a:t>page.drawArc(x, y, w, h, begAngle, endAngle);</a:t>
            </a:r>
          </a:p>
        </p:txBody>
      </p:sp>
      <p:sp>
        <p:nvSpPr>
          <p:cNvPr id="849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8F2F4A68-6626-4727-94F8-F8BC9429E06F}" type="slidenum">
              <a:rPr lang="en-US" altLang="en-US" sz="1200" smtClean="0">
                <a:latin typeface="Garamond" pitchFamily="18" charset="0"/>
              </a:rPr>
              <a:pPr eaLnBrk="1" hangingPunct="1"/>
              <a:t>13</a:t>
            </a:fld>
            <a:endParaRPr lang="en-US" altLang="en-US" sz="1200" smtClean="0">
              <a:latin typeface="Garamond" pitchFamily="18" charset="0"/>
            </a:endParaRPr>
          </a:p>
        </p:txBody>
      </p:sp>
      <p:graphicFrame>
        <p:nvGraphicFramePr>
          <p:cNvPr id="84997" name="Object 4"/>
          <p:cNvGraphicFramePr>
            <a:graphicFrameLocks noChangeAspect="1"/>
          </p:cNvGraphicFramePr>
          <p:nvPr/>
        </p:nvGraphicFramePr>
        <p:xfrm>
          <a:off x="395288" y="1989138"/>
          <a:ext cx="5113337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icture" r:id="rId3" imgW="2804160" imgH="1885188" progId="Word.Picture.8">
                  <p:embed/>
                </p:oleObj>
              </mc:Choice>
              <mc:Fallback>
                <p:oleObj name="Picture" r:id="rId3" imgW="2804160" imgH="18851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42" r="5655" b="8586"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5113337" cy="2549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prstDash val="sysDot"/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6084888" y="1412875"/>
            <a:ext cx="2735262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endParaRPr lang="en-US" sz="1600"/>
          </a:p>
          <a:p>
            <a:pPr>
              <a:buFont typeface="Wingdings" pitchFamily="2" charset="2"/>
              <a:buNone/>
            </a:pPr>
            <a:r>
              <a:rPr lang="en-US" sz="1600"/>
              <a:t>where: </a:t>
            </a:r>
          </a:p>
          <a:p>
            <a:r>
              <a:rPr lang="en-US" sz="1600"/>
              <a:t>0</a:t>
            </a:r>
            <a:r>
              <a:rPr lang="en-US" sz="1600" baseline="30000"/>
              <a:t>o</a:t>
            </a:r>
            <a:r>
              <a:rPr lang="en-US" sz="1600"/>
              <a:t> is 3 o'clock and </a:t>
            </a:r>
          </a:p>
          <a:p>
            <a:r>
              <a:rPr lang="en-US" sz="1600"/>
              <a:t>positive angles turn counterclockwise </a:t>
            </a:r>
          </a:p>
          <a:p>
            <a:r>
              <a:rPr lang="en-US" sz="1600"/>
              <a:t>so 90</a:t>
            </a:r>
            <a:r>
              <a:rPr lang="en-US" sz="1600" baseline="30000"/>
              <a:t>o</a:t>
            </a:r>
            <a:r>
              <a:rPr lang="en-US" sz="1600"/>
              <a:t> is 12 o'clock, 180</a:t>
            </a:r>
            <a:r>
              <a:rPr lang="en-US" sz="1600" baseline="30000"/>
              <a:t>o</a:t>
            </a:r>
            <a:r>
              <a:rPr lang="en-US" sz="1600"/>
              <a:t> is 9 o'clock, …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1400">
              <a:latin typeface="Times New Roman" pitchFamily="18" charset="0"/>
            </a:endParaRPr>
          </a:p>
        </p:txBody>
      </p:sp>
      <p:pic>
        <p:nvPicPr>
          <p:cNvPr id="84999" name="Picture 6" descr="drwAr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676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611188" y="1341438"/>
            <a:ext cx="49196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drawArc()</a:t>
            </a:r>
            <a:r>
              <a:rPr lang="en-US" b="1"/>
              <a:t> </a:t>
            </a:r>
            <a:r>
              <a:rPr lang="en-US"/>
              <a:t>and</a:t>
            </a:r>
            <a:r>
              <a:rPr lang="en-US" b="1"/>
              <a:t> </a:t>
            </a:r>
            <a:r>
              <a:rPr lang="en-US" b="1">
                <a:latin typeface="Courier New" pitchFamily="49" charset="0"/>
              </a:rPr>
              <a:t>fillArc()</a:t>
            </a: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3635375" y="2565400"/>
            <a:ext cx="1152525" cy="3587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1428750"/>
          </a:xfrm>
        </p:spPr>
        <p:txBody>
          <a:bodyPr/>
          <a:lstStyle/>
          <a:p>
            <a:pPr eaLnBrk="1" hangingPunct="1"/>
            <a:r>
              <a:rPr lang="en-US" smtClean="0"/>
              <a:t>Drawing Polygons</a:t>
            </a:r>
            <a:endParaRPr lang="en-US" b="1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5084763"/>
            <a:ext cx="5216525" cy="1008062"/>
          </a:xfr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int[] x = {40, 70, 60, 45, 20};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int[] y = {20, 40, 80, 45, 60};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page.drawPolygon(x, y, x.length);</a:t>
            </a:r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693AB42-3E9D-4399-AC30-80322D039C71}" type="slidenum">
              <a:rPr lang="en-US" altLang="en-US" sz="1200" smtClean="0">
                <a:latin typeface="Garamond" pitchFamily="18" charset="0"/>
              </a:rPr>
              <a:pPr eaLnBrk="1" hangingPunct="1"/>
              <a:t>14</a:t>
            </a:fld>
            <a:endParaRPr lang="en-US" altLang="en-US" sz="1200" smtClean="0">
              <a:latin typeface="Garamond" pitchFamily="18" charset="0"/>
            </a:endParaRPr>
          </a:p>
        </p:txBody>
      </p:sp>
      <p:graphicFrame>
        <p:nvGraphicFramePr>
          <p:cNvPr id="86021" name="Object 4"/>
          <p:cNvGraphicFramePr>
            <a:graphicFrameLocks noChangeAspect="1"/>
          </p:cNvGraphicFramePr>
          <p:nvPr/>
        </p:nvGraphicFramePr>
        <p:xfrm>
          <a:off x="4211638" y="2565400"/>
          <a:ext cx="4727575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icture" r:id="rId3" imgW="2743200" imgH="1825757" progId="Word.Picture.8">
                  <p:embed/>
                </p:oleObj>
              </mc:Choice>
              <mc:Fallback>
                <p:oleObj name="Picture" r:id="rId3" imgW="2743200" imgH="182575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6930" r="18373" b="13977"/>
                      <a:stretch>
                        <a:fillRect/>
                      </a:stretch>
                    </p:blipFill>
                    <p:spPr bwMode="auto">
                      <a:xfrm>
                        <a:off x="4211638" y="2565400"/>
                        <a:ext cx="4727575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539750" y="1341438"/>
            <a:ext cx="806450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A </a:t>
            </a:r>
            <a:r>
              <a:rPr lang="en-US" sz="2000">
                <a:solidFill>
                  <a:schemeClr val="tx2"/>
                </a:solidFill>
              </a:rPr>
              <a:t>polygon</a:t>
            </a:r>
            <a:r>
              <a:rPr lang="en-US" sz="2000">
                <a:solidFill>
                  <a:schemeClr val="folHlink"/>
                </a:solidFill>
              </a:rPr>
              <a:t> </a:t>
            </a:r>
            <a:r>
              <a:rPr lang="en-US" sz="2000"/>
              <a:t>is a multi-sided shape</a:t>
            </a:r>
          </a:p>
          <a:p>
            <a:pPr marL="342900" indent="-342900"/>
            <a:r>
              <a:rPr lang="en-US" sz="2000"/>
              <a:t>It is always </a:t>
            </a:r>
            <a:r>
              <a:rPr lang="en-US" sz="2000">
                <a:solidFill>
                  <a:schemeClr val="tx2"/>
                </a:solidFill>
              </a:rPr>
              <a:t>closed</a:t>
            </a:r>
            <a:r>
              <a:rPr lang="en-US" sz="2000"/>
              <a:t> – last point connected back to first point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drawPolygon()</a:t>
            </a:r>
            <a:r>
              <a:rPr lang="en-US" sz="2000" b="1"/>
              <a:t>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 b="1">
                <a:latin typeface="Courier New" pitchFamily="49" charset="0"/>
              </a:rPr>
              <a:t>fillPolygon()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/>
              <a:t>Specify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an array of x coordinates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an array of y coordinates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a coordinate count</a:t>
            </a:r>
          </a:p>
          <a:p>
            <a:pPr marL="342900" indent="-34290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071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Useful Graphics methods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drawPolyline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[] </a:t>
            </a:r>
            <a:r>
              <a:rPr lang="en-US" b="1" dirty="0" err="1" smtClean="0">
                <a:latin typeface="Courier New" pitchFamily="49" charset="0"/>
              </a:rPr>
              <a:t>xPts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[] </a:t>
            </a:r>
            <a:r>
              <a:rPr lang="en-US" b="1" dirty="0" err="1" smtClean="0">
                <a:latin typeface="Courier New" pitchFamily="49" charset="0"/>
              </a:rPr>
              <a:t>yPts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 </a:t>
            </a:r>
            <a:r>
              <a:rPr lang="en-US" b="1" dirty="0" err="1" smtClean="0">
                <a:latin typeface="Courier New" pitchFamily="49" charset="0"/>
              </a:rPr>
              <a:t>nPts</a:t>
            </a:r>
            <a:r>
              <a:rPr lang="en-US" b="1" dirty="0" smtClean="0">
                <a:latin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</a:rPr>
            </a:br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clearRect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 x,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 y,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 width,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 height)</a:t>
            </a:r>
            <a:r>
              <a:rPr lang="en-US" dirty="0" smtClean="0"/>
              <a:t> </a:t>
            </a:r>
          </a:p>
          <a:p>
            <a:pPr marL="742950" lvl="1" indent="-285750" eaLnBrk="1" hangingPunct="1"/>
            <a:r>
              <a:rPr lang="en-US" sz="2400" dirty="0" smtClean="0"/>
              <a:t>Repaint rectangle with current background </a:t>
            </a:r>
            <a:r>
              <a:rPr lang="en-US" sz="2400" dirty="0" err="1" smtClean="0"/>
              <a:t>colour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getColor</a:t>
            </a:r>
            <a:r>
              <a:rPr lang="en-US" b="1" dirty="0" smtClean="0">
                <a:latin typeface="Courier New" pitchFamily="49" charset="0"/>
              </a:rPr>
              <a:t>()</a:t>
            </a:r>
            <a:br>
              <a:rPr lang="en-US" b="1" dirty="0" smtClean="0">
                <a:latin typeface="Courier New" pitchFamily="49" charset="0"/>
              </a:rPr>
            </a:br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setColor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</a:rPr>
              <a:t>…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C92C4EAC-6011-42B8-9243-3CB29BE65157}" type="slidenum">
              <a:rPr lang="en-US" altLang="en-US" sz="1200" smtClean="0">
                <a:latin typeface="Garamond" pitchFamily="18" charset="0"/>
              </a:rPr>
              <a:pPr eaLnBrk="1" hangingPunct="1"/>
              <a:t>15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93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what is this?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6696075" cy="3311525"/>
          </a:xfr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public void paint(Graphics g)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  super.paint(g);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	g.setColor(Color.yellow);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	g.fillArc(10, 20, 50, 50, 45, 270);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	g.setColor(Color.red);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	g.fillOval(30, 25, 10, 10);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}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0AA94955-4A7F-4408-B424-ECD607089220}" type="slidenum">
              <a:rPr lang="en-US" altLang="en-US" sz="1200" smtClean="0">
                <a:latin typeface="Garamond" pitchFamily="18" charset="0"/>
              </a:rPr>
              <a:pPr eaLnBrk="1" hangingPunct="1"/>
              <a:t>16</a:t>
            </a:fld>
            <a:endParaRPr lang="en-US" altLang="en-US" sz="1200" smtClean="0">
              <a:latin typeface="Garamond" pitchFamily="18" charset="0"/>
            </a:endParaRPr>
          </a:p>
        </p:txBody>
      </p:sp>
      <p:pic>
        <p:nvPicPr>
          <p:cNvPr id="88069" name="Picture 5" descr="write_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4699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1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Objects </a:t>
            </a:r>
            <a:endParaRPr lang="en-US" sz="200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sz="2600" smtClean="0"/>
              <a:t>Any class can have graphical elements</a:t>
            </a:r>
          </a:p>
          <a:p>
            <a:pPr eaLnBrk="1" hangingPunct="1">
              <a:spcBef>
                <a:spcPct val="75000"/>
              </a:spcBef>
            </a:pPr>
            <a:r>
              <a:rPr lang="en-US" sz="2600" smtClean="0"/>
              <a:t>The object must simply have a </a:t>
            </a:r>
            <a:r>
              <a:rPr lang="en-US" sz="2600" b="1" smtClean="0">
                <a:latin typeface="Courier New" pitchFamily="49" charset="0"/>
              </a:rPr>
              <a:t>Graphics</a:t>
            </a:r>
            <a:r>
              <a:rPr lang="en-US" sz="2600" smtClean="0"/>
              <a:t> object in which to draw</a:t>
            </a:r>
          </a:p>
          <a:p>
            <a:pPr eaLnBrk="1" hangingPunct="1">
              <a:spcBef>
                <a:spcPct val="75000"/>
              </a:spcBef>
            </a:pPr>
            <a:r>
              <a:rPr lang="en-US" sz="2600" smtClean="0"/>
              <a:t>A program can pass its graphics context to another object just as it can any other parameter</a:t>
            </a:r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AE50400A-FEFB-4817-B8FF-7349AB05743F}" type="slidenum">
              <a:rPr lang="en-US" altLang="en-US" sz="1200" smtClean="0">
                <a:latin typeface="Garamond" pitchFamily="18" charset="0"/>
              </a:rPr>
              <a:pPr eaLnBrk="1" hangingPunct="1"/>
              <a:t>17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0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Drawing Stick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45" b="60685"/>
          <a:stretch/>
        </p:blipFill>
        <p:spPr bwMode="auto">
          <a:xfrm>
            <a:off x="1979712" y="1844824"/>
            <a:ext cx="4725222" cy="469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1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hlinkClick r:id="rId2" action="ppaction://hlinkfile"/>
              </a:rPr>
              <a:t>StickFigure.java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569325" cy="5256584"/>
          </a:xfr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import </a:t>
            </a:r>
            <a:r>
              <a:rPr lang="en-US" sz="1800" b="1" dirty="0" err="1"/>
              <a:t>java.awt</a:t>
            </a:r>
            <a:r>
              <a:rPr lang="en-US" sz="1800" b="1" dirty="0"/>
              <a:t>.*;</a:t>
            </a:r>
          </a:p>
          <a:p>
            <a:pPr marL="0" indent="0">
              <a:buNone/>
            </a:pPr>
            <a:r>
              <a:rPr lang="en-US" sz="1800" b="1" dirty="0"/>
              <a:t>import </a:t>
            </a:r>
            <a:r>
              <a:rPr lang="en-US" sz="1800" b="1" dirty="0" err="1"/>
              <a:t>javax.swing.JFrame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CA" sz="1800" b="1" dirty="0"/>
              <a:t>public class </a:t>
            </a:r>
            <a:r>
              <a:rPr lang="en-CA" sz="1800" b="1" dirty="0" err="1"/>
              <a:t>StickFigure</a:t>
            </a:r>
            <a:r>
              <a:rPr lang="en-CA" sz="1800" b="1" dirty="0"/>
              <a:t> extends </a:t>
            </a:r>
            <a:r>
              <a:rPr lang="en-CA" sz="1800" b="1" dirty="0" err="1"/>
              <a:t>JFrame</a:t>
            </a:r>
            <a:endParaRPr lang="en-CA" sz="1800" b="1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CA" sz="1800" dirty="0"/>
              <a:t>   </a:t>
            </a:r>
            <a:r>
              <a:rPr lang="en-CA" sz="1800" b="1" dirty="0"/>
              <a:t>private static final </a:t>
            </a:r>
            <a:r>
              <a:rPr lang="en-CA" sz="1800" b="1" dirty="0" err="1"/>
              <a:t>int</a:t>
            </a:r>
            <a:r>
              <a:rPr lang="en-CA" sz="1800" b="1" dirty="0"/>
              <a:t> </a:t>
            </a:r>
            <a:r>
              <a:rPr lang="en-CA" sz="1800" b="1" i="1" dirty="0" err="1"/>
              <a:t>baseX</a:t>
            </a:r>
            <a:r>
              <a:rPr lang="en-CA" sz="1800" b="1" i="1" dirty="0"/>
              <a:t> = 100;     // center of figure</a:t>
            </a:r>
          </a:p>
          <a:p>
            <a:pPr marL="0" indent="0">
              <a:buNone/>
            </a:pPr>
            <a:r>
              <a:rPr lang="en-CA" sz="1800" dirty="0"/>
              <a:t>   </a:t>
            </a:r>
            <a:r>
              <a:rPr lang="en-CA" sz="1800" b="1" dirty="0"/>
              <a:t>private static final </a:t>
            </a:r>
            <a:r>
              <a:rPr lang="en-CA" sz="1800" b="1" dirty="0" err="1"/>
              <a:t>int</a:t>
            </a:r>
            <a:r>
              <a:rPr lang="en-CA" sz="1800" b="1" dirty="0"/>
              <a:t> </a:t>
            </a:r>
            <a:r>
              <a:rPr lang="en-CA" sz="1800" b="1" i="1" dirty="0" err="1"/>
              <a:t>baseY</a:t>
            </a:r>
            <a:r>
              <a:rPr lang="en-CA" sz="1800" b="1" i="1" dirty="0"/>
              <a:t> = 200;     // floor (bottom of feet)</a:t>
            </a:r>
          </a:p>
          <a:p>
            <a:pPr marL="0" indent="0">
              <a:buNone/>
            </a:pPr>
            <a:r>
              <a:rPr lang="en-CA" sz="1800" dirty="0"/>
              <a:t>   </a:t>
            </a:r>
            <a:r>
              <a:rPr lang="en-CA" sz="1800" b="1" dirty="0"/>
              <a:t>private static final Color </a:t>
            </a:r>
            <a:r>
              <a:rPr lang="en-CA" sz="1800" b="1" i="1" dirty="0" err="1"/>
              <a:t>color</a:t>
            </a:r>
            <a:r>
              <a:rPr lang="en-CA" sz="1800" b="1" i="1" dirty="0"/>
              <a:t> =  </a:t>
            </a:r>
            <a:r>
              <a:rPr lang="en-CA" sz="1800" b="1" i="1" dirty="0" err="1"/>
              <a:t>Color.blue</a:t>
            </a:r>
            <a:r>
              <a:rPr lang="en-CA" sz="1800" b="1" i="1" dirty="0"/>
              <a:t>;   // color of stick figure</a:t>
            </a:r>
          </a:p>
          <a:p>
            <a:pPr marL="0" indent="0">
              <a:buNone/>
            </a:pPr>
            <a:r>
              <a:rPr lang="en-CA" sz="1800" dirty="0"/>
              <a:t>   </a:t>
            </a:r>
            <a:r>
              <a:rPr lang="en-CA" sz="1800" b="1" dirty="0"/>
              <a:t>private static final </a:t>
            </a:r>
            <a:r>
              <a:rPr lang="en-CA" sz="1800" b="1" dirty="0" err="1"/>
              <a:t>int</a:t>
            </a:r>
            <a:r>
              <a:rPr lang="en-CA" sz="1800" b="1" dirty="0"/>
              <a:t> </a:t>
            </a:r>
            <a:r>
              <a:rPr lang="en-CA" sz="1800" b="1" i="1" dirty="0"/>
              <a:t>height = 100;    // height of stick figure</a:t>
            </a:r>
          </a:p>
          <a:p>
            <a:pPr marL="0" indent="0">
              <a:buNone/>
            </a:pPr>
            <a:r>
              <a:rPr lang="en-CA" sz="1800" dirty="0"/>
              <a:t>   </a:t>
            </a:r>
            <a:r>
              <a:rPr lang="en-CA" sz="1800" b="1" dirty="0"/>
              <a:t>public static final </a:t>
            </a:r>
            <a:r>
              <a:rPr lang="en-CA" sz="1800" b="1" dirty="0" err="1"/>
              <a:t>int</a:t>
            </a:r>
            <a:r>
              <a:rPr lang="en-CA" sz="1800" b="1" dirty="0"/>
              <a:t> </a:t>
            </a:r>
            <a:r>
              <a:rPr lang="en-CA" sz="1800" b="1" i="1" dirty="0"/>
              <a:t>WINDOW_WIDTH = 300;</a:t>
            </a:r>
          </a:p>
          <a:p>
            <a:pPr marL="0" indent="0">
              <a:buNone/>
            </a:pPr>
            <a:r>
              <a:rPr lang="en-CA" sz="1800" dirty="0"/>
              <a:t>   </a:t>
            </a:r>
            <a:r>
              <a:rPr lang="en-CA" sz="1800" b="1" dirty="0"/>
              <a:t>public static final </a:t>
            </a:r>
            <a:r>
              <a:rPr lang="en-CA" sz="1800" b="1" dirty="0" err="1"/>
              <a:t>int</a:t>
            </a:r>
            <a:r>
              <a:rPr lang="en-CA" sz="1800" b="1" dirty="0"/>
              <a:t> </a:t>
            </a:r>
            <a:r>
              <a:rPr lang="en-CA" sz="1800" b="1" i="1" dirty="0"/>
              <a:t>WINDOW_HEIGHT = 300;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CA" sz="1800" dirty="0"/>
              <a:t>   </a:t>
            </a:r>
            <a:r>
              <a:rPr lang="en-CA" sz="1800" b="1" dirty="0"/>
              <a:t>public static void main(String[] </a:t>
            </a:r>
            <a:r>
              <a:rPr lang="en-CA" sz="1800" b="1" dirty="0" err="1"/>
              <a:t>args</a:t>
            </a:r>
            <a:r>
              <a:rPr lang="en-CA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{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StickFigure</a:t>
            </a:r>
            <a:r>
              <a:rPr lang="en-US" sz="1800" dirty="0"/>
              <a:t> drawing = </a:t>
            </a:r>
            <a:r>
              <a:rPr lang="en-US" sz="1800" b="1" dirty="0"/>
              <a:t>new </a:t>
            </a:r>
            <a:r>
              <a:rPr lang="en-US" sz="1800" b="1" dirty="0" err="1"/>
              <a:t>StickFigure</a:t>
            </a:r>
            <a:r>
              <a:rPr lang="en-US" sz="1800" b="1" dirty="0"/>
              <a:t>( 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drawing.setVisible</a:t>
            </a:r>
            <a:r>
              <a:rPr lang="en-US" sz="1800" dirty="0"/>
              <a:t>(</a:t>
            </a:r>
            <a:r>
              <a:rPr lang="en-US" sz="1800" b="1" dirty="0"/>
              <a:t>true);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}</a:t>
            </a:r>
            <a:endParaRPr lang="en-US" sz="18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1500" b="1" dirty="0" smtClean="0">
              <a:latin typeface="Courier New" pitchFamily="49" charset="0"/>
            </a:endParaRP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80992F-9540-4FD6-9A30-515CB2F63B91}" type="slidenum">
              <a:rPr lang="en-US" altLang="en-US" sz="1200" smtClean="0">
                <a:latin typeface="Garamond" pitchFamily="18" charset="0"/>
              </a:rPr>
              <a:pPr eaLnBrk="1" hangingPunct="1"/>
              <a:t>19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4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413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dirty="0" smtClean="0"/>
              <a:t>Graphics on a </a:t>
            </a:r>
            <a:r>
              <a:rPr lang="en-US" sz="3800" b="1" dirty="0" err="1" smtClean="0">
                <a:latin typeface="Courier New" pitchFamily="49" charset="0"/>
              </a:rPr>
              <a:t>JPanel</a:t>
            </a:r>
            <a:r>
              <a:rPr lang="en-US" sz="3800" b="1" dirty="0" smtClean="0">
                <a:latin typeface="Courier New" pitchFamily="49" charset="0"/>
              </a:rPr>
              <a:t> </a:t>
            </a:r>
            <a:r>
              <a:rPr lang="en-US" sz="3800" dirty="0" smtClean="0"/>
              <a:t>or a </a:t>
            </a:r>
            <a:r>
              <a:rPr lang="en-US" sz="3800" b="1" dirty="0" err="1" smtClean="0">
                <a:latin typeface="Courier New" pitchFamily="49" charset="0"/>
              </a:rPr>
              <a:t>JFrame</a:t>
            </a:r>
            <a:endParaRPr lang="en-US" sz="1800" dirty="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 indent="-495300" eaLnBrk="1" hangingPunct="1">
              <a:lnSpc>
                <a:spcPct val="90000"/>
              </a:lnSpc>
            </a:pPr>
            <a:r>
              <a:rPr lang="en-US" dirty="0" smtClean="0"/>
              <a:t>Remember  a  </a:t>
            </a:r>
            <a:r>
              <a:rPr lang="en-US" b="1" dirty="0" err="1" smtClean="0">
                <a:latin typeface="Courier New" pitchFamily="49" charset="0"/>
              </a:rPr>
              <a:t>JPanel</a:t>
            </a:r>
            <a:r>
              <a:rPr lang="en-US" dirty="0" smtClean="0"/>
              <a:t> doesn’t do much by itself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dirty="0" smtClean="0"/>
              <a:t>It’s a blank </a:t>
            </a:r>
            <a:r>
              <a:rPr lang="en-US" dirty="0" smtClean="0">
                <a:solidFill>
                  <a:schemeClr val="tx2"/>
                </a:solidFill>
              </a:rPr>
              <a:t>container</a:t>
            </a:r>
            <a:r>
              <a:rPr lang="en-US" dirty="0" smtClean="0"/>
              <a:t> object - an empty area that can be used to</a:t>
            </a:r>
          </a:p>
          <a:p>
            <a:pPr marL="876300" lvl="1" indent="-4191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smtClean="0"/>
              <a:t>Layout other components or containers (seen already)</a:t>
            </a:r>
          </a:p>
          <a:p>
            <a:pPr marL="876300" lvl="1" indent="-4191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smtClean="0"/>
              <a:t>Draw graphics on  </a:t>
            </a:r>
            <a:r>
              <a:rPr lang="en-US" sz="2400" dirty="0" smtClean="0">
                <a:solidFill>
                  <a:srgbClr val="800000"/>
                </a:solidFill>
                <a:sym typeface="Wingdings" pitchFamily="2" charset="2"/>
              </a:rPr>
              <a:t> </a:t>
            </a:r>
            <a:endParaRPr lang="en-US" sz="2400" dirty="0" smtClean="0">
              <a:solidFill>
                <a:srgbClr val="800000"/>
              </a:solidFill>
            </a:endParaRPr>
          </a:p>
          <a:p>
            <a:pPr marL="1295400" lvl="2" indent="-3810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You need to override </a:t>
            </a:r>
            <a:r>
              <a:rPr lang="en-US" sz="2400" b="1" dirty="0" smtClean="0">
                <a:latin typeface="Courier New" pitchFamily="49" charset="0"/>
              </a:rPr>
              <a:t>paint(Graphics g) </a:t>
            </a:r>
            <a:r>
              <a:rPr lang="en-US" sz="2400" dirty="0" smtClean="0"/>
              <a:t>or </a:t>
            </a:r>
            <a:r>
              <a:rPr lang="en-US" sz="2400" b="1" dirty="0" err="1" smtClean="0">
                <a:latin typeface="Courier New" pitchFamily="49" charset="0"/>
              </a:rPr>
              <a:t>paintComponent</a:t>
            </a:r>
            <a:r>
              <a:rPr lang="en-US" sz="2400" b="1" dirty="0" smtClean="0">
                <a:latin typeface="Courier New" pitchFamily="49" charset="0"/>
              </a:rPr>
              <a:t>(Graphics g) </a:t>
            </a:r>
          </a:p>
          <a:p>
            <a:pPr marL="1714500" lvl="3" indent="-3429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First line should be </a:t>
            </a:r>
            <a:r>
              <a:rPr lang="en-US" sz="2400" b="1" dirty="0" err="1" smtClean="0">
                <a:latin typeface="Courier New" pitchFamily="49" charset="0"/>
              </a:rPr>
              <a:t>super.paint</a:t>
            </a:r>
            <a:r>
              <a:rPr lang="en-US" sz="2400" b="1" dirty="0" smtClean="0">
                <a:latin typeface="Courier New" pitchFamily="49" charset="0"/>
              </a:rPr>
              <a:t>(g) </a:t>
            </a:r>
            <a:r>
              <a:rPr lang="en-US" sz="2400" dirty="0" smtClean="0"/>
              <a:t>or </a:t>
            </a:r>
            <a:r>
              <a:rPr lang="en-US" sz="2400" b="1" dirty="0" err="1" smtClean="0">
                <a:latin typeface="Courier New" pitchFamily="49" charset="0"/>
              </a:rPr>
              <a:t>super.paintComponent</a:t>
            </a:r>
            <a:r>
              <a:rPr lang="en-US" sz="2400" b="1" dirty="0" smtClean="0">
                <a:latin typeface="Courier New" pitchFamily="49" charset="0"/>
              </a:rPr>
              <a:t>(g)</a:t>
            </a:r>
          </a:p>
          <a:p>
            <a:pPr marL="1714500" lvl="3" indent="-3429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Then you add your drawing code</a:t>
            </a:r>
          </a:p>
          <a:p>
            <a:pPr marL="876300" lvl="1" indent="-4191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3300" dirty="0" smtClean="0">
              <a:solidFill>
                <a:srgbClr val="800000"/>
              </a:solidFill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9E6A4DD4-3614-447E-97CF-93F7795B6622}" type="slidenum">
              <a:rPr lang="en-US" altLang="en-US" sz="1200" smtClean="0">
                <a:latin typeface="Garamond" pitchFamily="18" charset="0"/>
              </a:rPr>
              <a:pPr eaLnBrk="1" hangingPunct="1"/>
              <a:t>2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11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hlinkClick r:id="rId2" action="ppaction://hlinkfile"/>
              </a:rPr>
              <a:t>StickFigure.java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569325" cy="5184775"/>
          </a:xfr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//-----------------------------------------------------------------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/>
              <a:t>public </a:t>
            </a:r>
            <a:r>
              <a:rPr lang="en-US" sz="1800" b="1" dirty="0" err="1"/>
              <a:t>StickFigure</a:t>
            </a:r>
            <a:r>
              <a:rPr lang="en-US" sz="1800" b="1" dirty="0"/>
              <a:t>( )</a:t>
            </a:r>
          </a:p>
          <a:p>
            <a:pPr marL="0" indent="0">
              <a:buNone/>
            </a:pPr>
            <a:r>
              <a:rPr lang="en-US" sz="1800" dirty="0"/>
              <a:t>   {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super("Stick Figure");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setSize</a:t>
            </a:r>
            <a:r>
              <a:rPr lang="en-US" sz="1800" dirty="0"/>
              <a:t>(</a:t>
            </a:r>
            <a:r>
              <a:rPr lang="en-US" sz="1800" i="1" dirty="0"/>
              <a:t>WINDOW_WIDTH, WINDOW_HEIGHT);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setDefaultCloseOperation</a:t>
            </a:r>
            <a:r>
              <a:rPr lang="en-US" sz="1800" dirty="0"/>
              <a:t>(</a:t>
            </a:r>
            <a:r>
              <a:rPr lang="en-US" sz="1800" dirty="0" err="1"/>
              <a:t>JFrame.</a:t>
            </a:r>
            <a:r>
              <a:rPr lang="en-US" sz="1800" i="1" dirty="0" err="1"/>
              <a:t>EXIT_ON_CLOSE</a:t>
            </a:r>
            <a:r>
              <a:rPr lang="en-US" sz="1800" i="1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getContentPane</a:t>
            </a:r>
            <a:r>
              <a:rPr lang="en-US" sz="1800" dirty="0"/>
              <a:t>( ).</a:t>
            </a:r>
            <a:r>
              <a:rPr lang="en-US" sz="1800" dirty="0" err="1"/>
              <a:t>setBackground</a:t>
            </a:r>
            <a:r>
              <a:rPr lang="en-US" sz="1800" dirty="0"/>
              <a:t>(</a:t>
            </a:r>
            <a:r>
              <a:rPr lang="en-US" sz="1800" dirty="0" err="1"/>
              <a:t>Color.</a:t>
            </a:r>
            <a:r>
              <a:rPr lang="en-US" sz="1800" i="1" dirty="0" err="1"/>
              <a:t>white</a:t>
            </a:r>
            <a:r>
              <a:rPr lang="en-US" sz="1800" i="1" dirty="0"/>
              <a:t>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1500" b="1" dirty="0" smtClean="0">
              <a:latin typeface="Courier New" pitchFamily="49" charset="0"/>
            </a:endParaRP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80992F-9540-4FD6-9A30-515CB2F63B91}" type="slidenum">
              <a:rPr lang="en-US" altLang="en-US" sz="1200" smtClean="0">
                <a:latin typeface="Garamond" pitchFamily="18" charset="0"/>
              </a:rPr>
              <a:pPr eaLnBrk="1" hangingPunct="1"/>
              <a:t>20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0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hlinkClick r:id="rId2" action="ppaction://hlinkfile"/>
              </a:rPr>
              <a:t>StickFigure.java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//-----------------------------------------------------------------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   public void paint(Graphics g)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super.paint</a:t>
            </a:r>
            <a:r>
              <a:rPr lang="en-US" dirty="0"/>
              <a:t>(g);</a:t>
            </a:r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int</a:t>
            </a:r>
            <a:r>
              <a:rPr lang="en-CA" dirty="0"/>
              <a:t> top = </a:t>
            </a:r>
            <a:r>
              <a:rPr lang="en-CA" i="1" dirty="0" err="1"/>
              <a:t>baseY</a:t>
            </a:r>
            <a:r>
              <a:rPr lang="en-CA" i="1" dirty="0"/>
              <a:t> - height;  // top of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g.setColor</a:t>
            </a:r>
            <a:r>
              <a:rPr lang="en-US" dirty="0"/>
              <a:t> (</a:t>
            </a:r>
            <a:r>
              <a:rPr lang="en-US" i="1" dirty="0"/>
              <a:t>color);</a:t>
            </a:r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g.drawOval</a:t>
            </a:r>
            <a:r>
              <a:rPr lang="en-CA" dirty="0"/>
              <a:t> (</a:t>
            </a:r>
            <a:r>
              <a:rPr lang="en-CA" i="1" dirty="0"/>
              <a:t>baseX-10, top, 20, 20);  //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g.drawLine</a:t>
            </a:r>
            <a:r>
              <a:rPr lang="en-CA" dirty="0"/>
              <a:t> (</a:t>
            </a:r>
            <a:r>
              <a:rPr lang="en-CA" i="1" dirty="0" err="1"/>
              <a:t>baseX</a:t>
            </a:r>
            <a:r>
              <a:rPr lang="en-CA" i="1" dirty="0"/>
              <a:t>, top+20, </a:t>
            </a:r>
            <a:r>
              <a:rPr lang="en-CA" i="1" dirty="0" err="1"/>
              <a:t>baseX</a:t>
            </a:r>
            <a:r>
              <a:rPr lang="en-CA" i="1" dirty="0"/>
              <a:t>, baseY-30);  // trunk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g.drawLine</a:t>
            </a:r>
            <a:r>
              <a:rPr lang="en-CA" dirty="0"/>
              <a:t> (</a:t>
            </a:r>
            <a:r>
              <a:rPr lang="en-CA" i="1" dirty="0" err="1"/>
              <a:t>baseX</a:t>
            </a:r>
            <a:r>
              <a:rPr lang="en-CA" i="1" dirty="0"/>
              <a:t>, baseY-30, baseX-15, </a:t>
            </a:r>
            <a:r>
              <a:rPr lang="en-CA" i="1" dirty="0" err="1"/>
              <a:t>baseY</a:t>
            </a:r>
            <a:r>
              <a:rPr lang="en-CA" i="1" dirty="0"/>
              <a:t>);  // legs</a:t>
            </a:r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g.drawLine</a:t>
            </a:r>
            <a:r>
              <a:rPr lang="en-CA" dirty="0"/>
              <a:t> (</a:t>
            </a:r>
            <a:r>
              <a:rPr lang="en-CA" i="1" dirty="0" err="1"/>
              <a:t>baseX</a:t>
            </a:r>
            <a:r>
              <a:rPr lang="en-CA" i="1" dirty="0"/>
              <a:t>, baseY-30, baseX+15, </a:t>
            </a:r>
            <a:r>
              <a:rPr lang="en-CA" i="1" dirty="0" err="1"/>
              <a:t>baseY</a:t>
            </a:r>
            <a:r>
              <a:rPr lang="en-CA" i="1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g.drawLine</a:t>
            </a:r>
            <a:r>
              <a:rPr lang="en-CA" dirty="0"/>
              <a:t> (</a:t>
            </a:r>
            <a:r>
              <a:rPr lang="en-CA" i="1" dirty="0" err="1"/>
              <a:t>baseX</a:t>
            </a:r>
            <a:r>
              <a:rPr lang="en-CA" i="1" dirty="0"/>
              <a:t>, baseY-70, baseX-25, baseY-70);  // arms</a:t>
            </a:r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g.drawLine</a:t>
            </a:r>
            <a:r>
              <a:rPr lang="en-CA" dirty="0"/>
              <a:t> (</a:t>
            </a:r>
            <a:r>
              <a:rPr lang="en-CA" i="1" dirty="0" err="1"/>
              <a:t>baseX</a:t>
            </a:r>
            <a:r>
              <a:rPr lang="en-CA" i="1" dirty="0"/>
              <a:t>, baseY-70, baseX+20, baseY-85);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5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>
                <a:latin typeface="Courier New" pitchFamily="49" charset="0"/>
              </a:rPr>
              <a:t>paint()</a:t>
            </a:r>
            <a:r>
              <a:rPr lang="en-US" sz="3800" smtClean="0"/>
              <a:t> and </a:t>
            </a:r>
            <a:r>
              <a:rPr lang="en-US" sz="3800" b="1" smtClean="0">
                <a:latin typeface="Courier New" pitchFamily="49" charset="0"/>
              </a:rPr>
              <a:t>paintComponent()</a:t>
            </a:r>
            <a:endParaRPr lang="en-US" sz="380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0825" y="1600200"/>
            <a:ext cx="4465638" cy="4530725"/>
          </a:xfrm>
          <a:solidFill>
            <a:schemeClr val="accent2">
              <a:alpha val="20000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JPanel is a JComponent - swing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hlinkClick r:id="rId2" tooltip="class in java.lang"/>
              </a:rPr>
              <a:t>java.lang.Object</a:t>
            </a:r>
            <a:r>
              <a:rPr lang="en-US" sz="1800" b="1" smtClean="0">
                <a:latin typeface="Courier New" pitchFamily="49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</a:t>
            </a:r>
            <a:r>
              <a:rPr lang="en-US" sz="1800" b="1" smtClean="0">
                <a:latin typeface="Courier New" pitchFamily="49" charset="0"/>
                <a:hlinkClick r:id="rId3" tooltip="class in java.awt"/>
              </a:rPr>
              <a:t>java.awt.Component</a:t>
            </a:r>
            <a:r>
              <a:rPr lang="en-US" sz="1800" b="1" smtClean="0">
                <a:latin typeface="Courier New" pitchFamily="49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</a:t>
            </a:r>
            <a:r>
              <a:rPr lang="en-US" sz="1800" b="1" smtClean="0">
                <a:latin typeface="Courier New" pitchFamily="49" charset="0"/>
                <a:hlinkClick r:id="rId4" tooltip="class in java.awt"/>
              </a:rPr>
              <a:t>java.awt.Container</a:t>
            </a:r>
            <a:r>
              <a:rPr lang="en-US" sz="1800" b="1" smtClean="0">
                <a:latin typeface="Courier New" pitchFamily="49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latin typeface="Courier New" pitchFamily="49" charset="0"/>
                <a:hlinkClick r:id="rId5" tooltip="class in javax.swing"/>
              </a:rPr>
              <a:t>javax.swing.JComponent</a:t>
            </a:r>
            <a:r>
              <a:rPr lang="en-US" sz="1800" b="1" smtClean="0">
                <a:latin typeface="Courier New" pitchFamily="49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</a:t>
            </a:r>
            <a:r>
              <a:rPr lang="en-US" sz="1800" b="1" smtClean="0">
                <a:latin typeface="Courier New" pitchFamily="49" charset="0"/>
                <a:hlinkClick r:id="rId6"/>
              </a:rPr>
              <a:t>javax.swing.JPanel</a:t>
            </a:r>
            <a:r>
              <a:rPr lang="en-US" sz="1800" b="1" smtClean="0">
                <a:latin typeface="Courier New" pitchFamily="49" charset="0"/>
              </a:rPr>
              <a:t> </a:t>
            </a:r>
          </a:p>
          <a:p>
            <a:pPr eaLnBrk="1" hangingPunct="1"/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z="1900" b="1" smtClean="0">
                <a:latin typeface="Courier New" pitchFamily="49" charset="0"/>
              </a:rPr>
              <a:t>paintComponent(Graphics g)</a:t>
            </a:r>
            <a:endParaRPr lang="en-US" sz="2200" smtClean="0"/>
          </a:p>
          <a:p>
            <a:pPr lvl="1" eaLnBrk="1" hangingPunct="1"/>
            <a:r>
              <a:rPr lang="en-US" smtClean="0"/>
              <a:t>called automatically when the component needs to be drawn on the screen</a:t>
            </a:r>
            <a:r>
              <a:rPr lang="en-US" sz="2300" b="1" smtClean="0">
                <a:latin typeface="Courier New" pitchFamily="49" charset="0"/>
              </a:rPr>
              <a:t> </a:t>
            </a:r>
            <a:endParaRPr lang="en-US" smtClean="0"/>
          </a:p>
        </p:txBody>
      </p:sp>
      <p:sp>
        <p:nvSpPr>
          <p:cNvPr id="74757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4787900" y="1600200"/>
            <a:ext cx="4105275" cy="4530725"/>
          </a:xfrm>
          <a:solidFill>
            <a:schemeClr val="accent1">
              <a:alpha val="20000"/>
            </a:schemeClr>
          </a:solidFill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JFrame is a Component - AWT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hlinkClick r:id="rId2" tooltip="class in java.lang"/>
              </a:rPr>
              <a:t>java.lang.Object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</a:t>
            </a:r>
            <a:r>
              <a:rPr lang="en-US" sz="1800" b="1" smtClean="0">
                <a:latin typeface="Courier New" pitchFamily="49" charset="0"/>
                <a:hlinkClick r:id="rId3" tooltip="class in java.awt"/>
              </a:rPr>
              <a:t>java.awt.Component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latin typeface="Courier New" pitchFamily="49" charset="0"/>
                <a:hlinkClick r:id="rId4" tooltip="class in java.awt"/>
              </a:rPr>
              <a:t>java.awt.Container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</a:t>
            </a:r>
            <a:r>
              <a:rPr lang="en-US" sz="1800" b="1" smtClean="0">
                <a:latin typeface="Courier New" pitchFamily="49" charset="0"/>
                <a:hlinkClick r:id="rId7" tooltip="class in java.awt"/>
              </a:rPr>
              <a:t>java.awt.Window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en-US" sz="1800" b="1" smtClean="0">
                <a:latin typeface="Courier New" pitchFamily="49" charset="0"/>
                <a:hlinkClick r:id="rId8" tooltip="class in java.awt"/>
              </a:rPr>
              <a:t>java.awt.Frame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  </a:t>
            </a:r>
            <a:r>
              <a:rPr lang="en-US" sz="1800" b="1" smtClean="0">
                <a:latin typeface="Courier New" pitchFamily="49" charset="0"/>
                <a:hlinkClick r:id=""/>
              </a:rPr>
              <a:t>javax.swing.JFrame</a:t>
            </a:r>
          </a:p>
          <a:p>
            <a:pPr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  <a:hlinkClick r:id=""/>
            </a:endParaRPr>
          </a:p>
          <a:p>
            <a:pPr eaLnBrk="1" hangingPunct="1"/>
            <a:r>
              <a:rPr lang="en-US" sz="2100" b="1" smtClean="0">
                <a:latin typeface="Courier New" pitchFamily="49" charset="0"/>
              </a:rPr>
              <a:t>paint(Graphics g)</a:t>
            </a:r>
            <a:endParaRPr lang="en-US" sz="2500" b="1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called automatically when the component needs to be drawn on the screen</a:t>
            </a:r>
            <a:endParaRPr lang="en-US" sz="1700" smtClean="0"/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7C3AFF-07E5-494C-8051-CE1F212AAED7}" type="slidenum">
              <a:rPr lang="en-US" altLang="en-US" sz="1200" smtClean="0">
                <a:latin typeface="Garamond" pitchFamily="18" charset="0"/>
              </a:rPr>
              <a:pPr eaLnBrk="1" hangingPunct="1"/>
              <a:t>3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  <a:hlinkClick r:id="rId2"/>
              </a:rPr>
              <a:t>Graphics</a:t>
            </a:r>
            <a:r>
              <a:rPr lang="en-US" smtClean="0">
                <a:hlinkClick r:id="rId2"/>
              </a:rPr>
              <a:t> </a:t>
            </a:r>
            <a:r>
              <a:rPr lang="en-US" smtClean="0"/>
              <a:t>class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All components that can be drawn have an associated </a:t>
            </a:r>
            <a:r>
              <a:rPr lang="en-US" sz="2600" b="1" dirty="0" smtClean="0">
                <a:latin typeface="Courier New" pitchFamily="49" charset="0"/>
              </a:rPr>
              <a:t>Graphics </a:t>
            </a:r>
            <a:r>
              <a:rPr lang="en-US" dirty="0" smtClean="0"/>
              <a:t>object</a:t>
            </a:r>
          </a:p>
          <a:p>
            <a:pPr lvl="1" eaLnBrk="1" hangingPunct="1"/>
            <a:r>
              <a:rPr lang="en-US" sz="2400" dirty="0" smtClean="0"/>
              <a:t>Graphics object specifies what area of the screen the component </a:t>
            </a:r>
            <a:r>
              <a:rPr lang="en-US" sz="2400" dirty="0" smtClean="0"/>
              <a:t>covers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 smtClean="0"/>
              <a:t>Graphics class has methods to draw geometric figures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27E117C-F5A3-4552-9D7C-F2426AEC984C}" type="slidenum">
              <a:rPr lang="en-US" altLang="en-US" sz="1200" smtClean="0">
                <a:latin typeface="Garamond" pitchFamily="18" charset="0"/>
              </a:rPr>
              <a:pPr eaLnBrk="1" hangingPunct="1"/>
              <a:t>4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draw your own components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18488" cy="4530725"/>
          </a:xfrm>
          <a:noFill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571500" indent="-571500" eaLnBrk="1" hangingPunct="1"/>
            <a:r>
              <a:rPr lang="en-US" sz="2400" dirty="0" smtClean="0"/>
              <a:t>Override the </a:t>
            </a:r>
            <a:r>
              <a:rPr lang="en-US" sz="2400" b="1" dirty="0" smtClean="0">
                <a:latin typeface="Courier New" pitchFamily="49" charset="0"/>
              </a:rPr>
              <a:t>paint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latin typeface="Courier New" pitchFamily="49" charset="0"/>
              </a:rPr>
              <a:t>paintComponent</a:t>
            </a:r>
            <a:r>
              <a:rPr lang="en-US" sz="2400" dirty="0" smtClean="0"/>
              <a:t> method</a:t>
            </a:r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line should be:</a:t>
            </a:r>
          </a:p>
          <a:p>
            <a:pPr marL="1090613" lvl="2" indent="-419100" eaLnBrk="1" hangingPunct="1"/>
            <a:r>
              <a:rPr lang="en-US" sz="2400" b="1" dirty="0" err="1" smtClean="0">
                <a:latin typeface="Courier New" pitchFamily="49" charset="0"/>
              </a:rPr>
              <a:t>super.paint</a:t>
            </a:r>
            <a:r>
              <a:rPr lang="en-US" sz="2400" b="1" dirty="0" smtClean="0">
                <a:latin typeface="Courier New" pitchFamily="49" charset="0"/>
              </a:rPr>
              <a:t>(g) </a:t>
            </a:r>
            <a:r>
              <a:rPr lang="en-US" sz="2400" dirty="0" smtClean="0"/>
              <a:t>or </a:t>
            </a:r>
          </a:p>
          <a:p>
            <a:pPr marL="1090613" lvl="2" indent="-419100" eaLnBrk="1" hangingPunct="1"/>
            <a:r>
              <a:rPr lang="en-US" sz="2400" b="1" dirty="0" err="1" smtClean="0">
                <a:latin typeface="Courier New" pitchFamily="49" charset="0"/>
              </a:rPr>
              <a:t>super.paintComponent</a:t>
            </a:r>
            <a:r>
              <a:rPr lang="en-US" sz="2400" b="1" dirty="0" smtClean="0">
                <a:latin typeface="Courier New" pitchFamily="49" charset="0"/>
              </a:rPr>
              <a:t>()</a:t>
            </a:r>
            <a:r>
              <a:rPr lang="en-US" sz="2400" dirty="0" smtClean="0"/>
              <a:t> </a:t>
            </a:r>
            <a:endParaRPr lang="en-US" sz="2400" b="1" dirty="0" smtClean="0">
              <a:latin typeface="Courier New" pitchFamily="49" charset="0"/>
            </a:endParaRPr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r>
              <a:rPr lang="en-US" dirty="0" smtClean="0"/>
              <a:t>then add your calls to the drawing methods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en-US" sz="2200" dirty="0" smtClean="0"/>
          </a:p>
          <a:p>
            <a:r>
              <a:rPr lang="en-US" sz="2400" b="1" dirty="0" smtClean="0">
                <a:latin typeface="Courier New" pitchFamily="49" charset="0"/>
                <a:hlinkClick r:id="rId2" action="ppaction://hlinkfile"/>
              </a:rPr>
              <a:t>Face.java</a:t>
            </a:r>
            <a:r>
              <a:rPr lang="en-US" sz="2400" b="1" dirty="0" smtClean="0">
                <a:latin typeface="Courier New" pitchFamily="49" charset="0"/>
              </a:rPr>
              <a:t>  paint </a:t>
            </a:r>
            <a:r>
              <a:rPr lang="en-US" sz="2400" dirty="0" smtClean="0"/>
              <a:t>on a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JFrame</a:t>
            </a:r>
            <a:endParaRPr lang="en-US" sz="2400" b="1" dirty="0" smtClean="0">
              <a:latin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hlinkClick r:id="rId3" action="ppaction://hlinkfile"/>
              </a:rPr>
              <a:t>PaintComponentDemo.java</a:t>
            </a: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paintComponent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on a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JPanel</a:t>
            </a:r>
            <a:endParaRPr lang="en-US" sz="2400" b="1" dirty="0" smtClean="0">
              <a:latin typeface="Courier New" pitchFamily="49" charset="0"/>
            </a:endParaRPr>
          </a:p>
          <a:p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  <a:hlinkClick r:id="rId4" action="ppaction://hlinkfile"/>
              </a:rPr>
              <a:t>SmilingFace.java</a:t>
            </a: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paintComponent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on a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JPanel</a:t>
            </a:r>
            <a:endParaRPr lang="en-US" sz="2400" b="1" dirty="0" smtClean="0">
              <a:latin typeface="Courier New" pitchFamily="49" charset="0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en-US" sz="2400" b="1" dirty="0" smtClean="0">
              <a:solidFill>
                <a:srgbClr val="800000"/>
              </a:solidFill>
              <a:latin typeface="Courier New" pitchFamily="49" charset="0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FB28DE3-21AE-41C8-A66E-BC3D97ACF719}" type="slidenum">
              <a:rPr lang="en-US" altLang="en-US" sz="1200" smtClean="0">
                <a:latin typeface="Garamond" pitchFamily="18" charset="0"/>
              </a:rPr>
              <a:pPr eaLnBrk="1" hangingPunct="1"/>
              <a:t>5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Objects </a:t>
            </a:r>
            <a:endParaRPr lang="en-US" sz="20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238125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 sz="2200" smtClean="0"/>
              <a:t>Need to </a:t>
            </a:r>
            <a:r>
              <a:rPr lang="en-US" sz="2200" b="1" smtClean="0">
                <a:solidFill>
                  <a:srgbClr val="800000"/>
                </a:solidFill>
                <a:latin typeface="Courier New" pitchFamily="49" charset="0"/>
              </a:rPr>
              <a:t>import java.awt;</a:t>
            </a:r>
          </a:p>
          <a:p>
            <a:pPr eaLnBrk="1" hangingPunct="1"/>
            <a:r>
              <a:rPr lang="en-US" sz="2200" smtClean="0"/>
              <a:t>Fundamental methods found in the </a:t>
            </a:r>
            <a:r>
              <a:rPr lang="en-US" sz="2200" b="1" smtClean="0">
                <a:solidFill>
                  <a:schemeClr val="tx2"/>
                </a:solidFill>
                <a:latin typeface="Courier New" pitchFamily="49" charset="0"/>
              </a:rPr>
              <a:t>Graphics</a:t>
            </a:r>
            <a:r>
              <a:rPr lang="en-US" sz="2200" smtClean="0"/>
              <a:t> class</a:t>
            </a:r>
          </a:p>
          <a:p>
            <a:pPr eaLnBrk="1" hangingPunct="1"/>
            <a:r>
              <a:rPr lang="en-US" sz="2200" smtClean="0"/>
              <a:t>Methods for drawing rectangles, lines, strings, etc.</a:t>
            </a:r>
          </a:p>
          <a:p>
            <a:pPr eaLnBrk="1" hangingPunct="1"/>
            <a:r>
              <a:rPr lang="en-US" sz="2200" smtClean="0"/>
              <a:t>Graphics are drawn in a two dimensional coordinate system</a:t>
            </a:r>
          </a:p>
          <a:p>
            <a:pPr eaLnBrk="1" hangingPunct="1"/>
            <a:r>
              <a:rPr lang="en-US" sz="2200" smtClean="0"/>
              <a:t>Points are specified as a an </a:t>
            </a:r>
            <a:r>
              <a:rPr lang="en-US" sz="2200" smtClean="0">
                <a:solidFill>
                  <a:schemeClr val="tx2"/>
                </a:solidFill>
              </a:rPr>
              <a:t>x/y coordinate pair</a:t>
            </a:r>
          </a:p>
          <a:p>
            <a:pPr eaLnBrk="1" hangingPunct="1"/>
            <a:r>
              <a:rPr lang="en-US" sz="2200" smtClean="0"/>
              <a:t>The origin (0,0) is in the top left corner</a:t>
            </a:r>
          </a:p>
          <a:p>
            <a:pPr eaLnBrk="1" hangingPunct="1"/>
            <a:endParaRPr lang="en-US" sz="2000" smtClean="0">
              <a:solidFill>
                <a:schemeClr val="tx2"/>
              </a:solidFill>
            </a:endParaRPr>
          </a:p>
        </p:txBody>
      </p:sp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8FE5A26-E99E-4C2E-B7F1-0502B471AAAA}" type="slidenum">
              <a:rPr lang="en-US" altLang="en-US" sz="1200" smtClean="0">
                <a:latin typeface="Garamond" pitchFamily="18" charset="0"/>
              </a:rPr>
              <a:pPr eaLnBrk="1" hangingPunct="1"/>
              <a:t>6</a:t>
            </a:fld>
            <a:endParaRPr lang="en-US" altLang="en-US" sz="1200" smtClean="0">
              <a:latin typeface="Garamond" pitchFamily="18" charset="0"/>
            </a:endParaRPr>
          </a:p>
        </p:txBody>
      </p:sp>
      <p:grpSp>
        <p:nvGrpSpPr>
          <p:cNvPr id="77829" name="Group 4"/>
          <p:cNvGrpSpPr>
            <a:grpSpLocks/>
          </p:cNvGrpSpPr>
          <p:nvPr/>
        </p:nvGrpSpPr>
        <p:grpSpPr bwMode="auto">
          <a:xfrm>
            <a:off x="2051050" y="4149725"/>
            <a:ext cx="4465638" cy="2016125"/>
            <a:chOff x="1776" y="2544"/>
            <a:chExt cx="2736" cy="1536"/>
          </a:xfrm>
        </p:grpSpPr>
        <p:sp>
          <p:nvSpPr>
            <p:cNvPr id="77830" name="Rectangle 5"/>
            <p:cNvSpPr>
              <a:spLocks noChangeArrowheads="1"/>
            </p:cNvSpPr>
            <p:nvPr/>
          </p:nvSpPr>
          <p:spPr bwMode="auto">
            <a:xfrm>
              <a:off x="2208" y="2832"/>
              <a:ext cx="2304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Text Box 6"/>
            <p:cNvSpPr txBox="1">
              <a:spLocks noChangeArrowheads="1"/>
            </p:cNvSpPr>
            <p:nvPr/>
          </p:nvSpPr>
          <p:spPr bwMode="auto">
            <a:xfrm>
              <a:off x="1776" y="2544"/>
              <a:ext cx="48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(0,0)</a:t>
              </a:r>
            </a:p>
          </p:txBody>
        </p:sp>
        <p:sp>
          <p:nvSpPr>
            <p:cNvPr id="77832" name="Line 7"/>
            <p:cNvSpPr>
              <a:spLocks noChangeShapeType="1"/>
            </p:cNvSpPr>
            <p:nvPr/>
          </p:nvSpPr>
          <p:spPr bwMode="auto">
            <a:xfrm>
              <a:off x="1968" y="288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3" name="Line 8"/>
            <p:cNvSpPr>
              <a:spLocks noChangeShapeType="1"/>
            </p:cNvSpPr>
            <p:nvPr/>
          </p:nvSpPr>
          <p:spPr bwMode="auto">
            <a:xfrm>
              <a:off x="2256" y="26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4" name="Text Box 9"/>
            <p:cNvSpPr txBox="1">
              <a:spLocks noChangeArrowheads="1"/>
            </p:cNvSpPr>
            <p:nvPr/>
          </p:nvSpPr>
          <p:spPr bwMode="auto">
            <a:xfrm>
              <a:off x="2976" y="3216"/>
              <a:ext cx="43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(5,4)</a:t>
              </a:r>
            </a:p>
          </p:txBody>
        </p:sp>
        <p:sp>
          <p:nvSpPr>
            <p:cNvPr id="77835" name="Oval 10"/>
            <p:cNvSpPr>
              <a:spLocks noChangeArrowheads="1"/>
            </p:cNvSpPr>
            <p:nvPr/>
          </p:nvSpPr>
          <p:spPr bwMode="auto">
            <a:xfrm>
              <a:off x="3120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682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shapes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600" smtClean="0">
                <a:solidFill>
                  <a:schemeClr val="tx2"/>
                </a:solidFill>
              </a:rPr>
              <a:t>Line</a:t>
            </a:r>
          </a:p>
          <a:p>
            <a:pPr marL="742950" lvl="1" indent="-285750" eaLnBrk="1" hangingPunct="1"/>
            <a:r>
              <a:rPr lang="en-US" sz="2400" smtClean="0"/>
              <a:t>specify start and end point</a:t>
            </a:r>
          </a:p>
          <a:p>
            <a:pPr eaLnBrk="1" hangingPunct="1"/>
            <a:r>
              <a:rPr lang="en-US" sz="2600" smtClean="0">
                <a:solidFill>
                  <a:schemeClr val="tx2"/>
                </a:solidFill>
              </a:rPr>
              <a:t>Rectangle</a:t>
            </a:r>
          </a:p>
          <a:p>
            <a:pPr marL="742950" lvl="1" indent="-285750" eaLnBrk="1" hangingPunct="1"/>
            <a:r>
              <a:rPr lang="en-US" sz="2400" smtClean="0"/>
              <a:t>specify top left corner, width, height</a:t>
            </a:r>
          </a:p>
          <a:p>
            <a:pPr eaLnBrk="1" hangingPunct="1"/>
            <a:r>
              <a:rPr lang="en-US" sz="2600" smtClean="0">
                <a:solidFill>
                  <a:schemeClr val="tx2"/>
                </a:solidFill>
              </a:rPr>
              <a:t>Circles/ovals/curves</a:t>
            </a:r>
          </a:p>
          <a:p>
            <a:pPr marL="742950" lvl="1" indent="-285750" eaLnBrk="1" hangingPunct="1"/>
            <a:r>
              <a:rPr lang="en-US" sz="2400" smtClean="0"/>
              <a:t>much like a rectangle specify a bounding box</a:t>
            </a:r>
          </a:p>
          <a:p>
            <a:pPr eaLnBrk="1" hangingPunct="1"/>
            <a:r>
              <a:rPr lang="en-US" sz="2600" smtClean="0">
                <a:solidFill>
                  <a:schemeClr val="tx2"/>
                </a:solidFill>
              </a:rPr>
              <a:t>Polygons</a:t>
            </a:r>
          </a:p>
          <a:p>
            <a:pPr marL="742950" lvl="1" indent="-285750" eaLnBrk="1" hangingPunct="1"/>
            <a:r>
              <a:rPr lang="en-US" sz="2400" smtClean="0"/>
              <a:t>specify array of points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600" smtClean="0"/>
              <a:t>Can draw just</a:t>
            </a:r>
            <a:r>
              <a:rPr lang="en-US" sz="2600" smtClean="0">
                <a:solidFill>
                  <a:schemeClr val="hlink"/>
                </a:solidFill>
              </a:rPr>
              <a:t> outline </a:t>
            </a:r>
            <a:r>
              <a:rPr lang="en-US" sz="2600" smtClean="0"/>
              <a:t>of shape </a:t>
            </a:r>
            <a:r>
              <a:rPr lang="en-US" sz="2600" b="1" smtClean="0">
                <a:latin typeface="Courier New" pitchFamily="49" charset="0"/>
              </a:rPr>
              <a:t>drawX()</a:t>
            </a:r>
            <a:endParaRPr lang="en-US" sz="2600" smtClean="0"/>
          </a:p>
          <a:p>
            <a:pPr eaLnBrk="1" hangingPunct="1"/>
            <a:r>
              <a:rPr lang="en-US" sz="2600" smtClean="0"/>
              <a:t>Can </a:t>
            </a:r>
            <a:r>
              <a:rPr lang="en-US" sz="2600" smtClean="0">
                <a:solidFill>
                  <a:schemeClr val="hlink"/>
                </a:solidFill>
              </a:rPr>
              <a:t>fill</a:t>
            </a:r>
            <a:r>
              <a:rPr lang="en-US" sz="2600" smtClean="0"/>
              <a:t> shapes with color  </a:t>
            </a:r>
            <a:r>
              <a:rPr lang="en-US" sz="2600" b="1" smtClean="0">
                <a:latin typeface="Courier New" pitchFamily="49" charset="0"/>
              </a:rPr>
              <a:t>fillX()</a:t>
            </a:r>
          </a:p>
        </p:txBody>
      </p:sp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563DF898-F01D-4D9E-B03B-FA5A3ECF5C99}" type="slidenum">
              <a:rPr lang="en-US" altLang="en-US" sz="1200" smtClean="0">
                <a:latin typeface="Garamond" pitchFamily="18" charset="0"/>
              </a:rPr>
              <a:pPr eaLnBrk="1" hangingPunct="1"/>
              <a:t>7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2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shapes </a:t>
            </a:r>
            <a:endParaRPr lang="en-US" sz="200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862512"/>
          </a:xfrm>
        </p:spPr>
        <p:txBody>
          <a:bodyPr/>
          <a:lstStyle/>
          <a:p>
            <a:pPr eaLnBrk="1" hangingPunct="1"/>
            <a:r>
              <a:rPr lang="en-US" sz="2600" smtClean="0"/>
              <a:t>some methods of the </a:t>
            </a:r>
            <a:r>
              <a:rPr lang="en-US" sz="2500" b="1" smtClean="0">
                <a:latin typeface="Courier New" pitchFamily="49" charset="0"/>
                <a:hlinkClick r:id="rId2"/>
              </a:rPr>
              <a:t>Graphics</a:t>
            </a:r>
            <a:r>
              <a:rPr lang="en-US" sz="1900" smtClean="0">
                <a:hlinkClick r:id="rId2"/>
              </a:rPr>
              <a:t> </a:t>
            </a:r>
            <a:r>
              <a:rPr lang="en-US" sz="1900" smtClean="0"/>
              <a:t> </a:t>
            </a:r>
            <a:r>
              <a:rPr lang="en-US" sz="2600" smtClean="0"/>
              <a:t>class</a:t>
            </a:r>
          </a:p>
          <a:p>
            <a:pPr eaLnBrk="1" hangingPunct="1"/>
            <a:endParaRPr lang="en-US" sz="2600" smtClean="0"/>
          </a:p>
          <a:p>
            <a:pPr marL="742950" lvl="1" indent="-285750" eaLnBrk="1" hangingPunct="1"/>
            <a:r>
              <a:rPr lang="en-US" sz="1800" b="1" smtClean="0">
                <a:latin typeface="Courier New" pitchFamily="49" charset="0"/>
              </a:rPr>
              <a:t>void drawLine(int x1, int y1, int x2, int y2)</a:t>
            </a:r>
          </a:p>
          <a:p>
            <a:pPr marL="742950" lvl="1" indent="-285750" eaLnBrk="1" hangingPunct="1"/>
            <a:r>
              <a:rPr lang="en-US" sz="1800" b="1" smtClean="0">
                <a:latin typeface="Courier New" pitchFamily="49" charset="0"/>
              </a:rPr>
              <a:t>void drawOval(int x, int y, int width, int height)</a:t>
            </a:r>
          </a:p>
          <a:p>
            <a:pPr marL="742950" lvl="1" indent="-285750" eaLnBrk="1" hangingPunct="1"/>
            <a:r>
              <a:rPr lang="en-US" sz="1800" b="1" smtClean="0">
                <a:latin typeface="Courier New" pitchFamily="49" charset="0"/>
              </a:rPr>
              <a:t>void drawRect(int x, int y, int width, int height)</a:t>
            </a:r>
          </a:p>
          <a:p>
            <a:pPr marL="742950" lvl="1" indent="-285750" eaLnBrk="1" hangingPunct="1"/>
            <a:r>
              <a:rPr lang="en-US" sz="1800" b="1" smtClean="0">
                <a:latin typeface="Courier New" pitchFamily="49" charset="0"/>
              </a:rPr>
              <a:t>…</a:t>
            </a:r>
          </a:p>
          <a:p>
            <a:pPr marL="742950" lvl="1" indent="-285750" eaLnBrk="1" hangingPunct="1"/>
            <a:r>
              <a:rPr lang="en-US" sz="1800" b="1" smtClean="0">
                <a:latin typeface="Courier New" pitchFamily="49" charset="0"/>
              </a:rPr>
              <a:t>void fillOval(int x, int y, int width, int height)</a:t>
            </a:r>
          </a:p>
          <a:p>
            <a:pPr marL="742950" lvl="1" indent="-285750" eaLnBrk="1" hangingPunct="1"/>
            <a:r>
              <a:rPr lang="en-US" sz="1800" b="1" smtClean="0">
                <a:latin typeface="Courier New" pitchFamily="49" charset="0"/>
              </a:rPr>
              <a:t>void fillRect(int x, int y, int width, int height)</a:t>
            </a:r>
          </a:p>
          <a:p>
            <a:pPr marL="742950" lvl="1" indent="-285750" eaLnBrk="1" hangingPunct="1"/>
            <a:r>
              <a:rPr lang="en-US" sz="1800" b="1" smtClean="0">
                <a:latin typeface="Courier New" pitchFamily="49" charset="0"/>
              </a:rPr>
              <a:t>…</a:t>
            </a:r>
          </a:p>
          <a:p>
            <a:pPr marL="742950" lvl="1" indent="-285750" eaLnBrk="1" hangingPunct="1"/>
            <a:r>
              <a:rPr lang="en-US" sz="1800" b="1" smtClean="0">
                <a:latin typeface="Courier New" pitchFamily="49" charset="0"/>
              </a:rPr>
              <a:t>void setColor(Color color)</a:t>
            </a:r>
          </a:p>
          <a:p>
            <a:pPr marL="742950" lvl="1" indent="-285750" eaLnBrk="1" hangingPunct="1">
              <a:spcBef>
                <a:spcPct val="5000"/>
              </a:spcBef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spcBef>
                <a:spcPct val="55000"/>
              </a:spcBef>
            </a:pPr>
            <a:endParaRPr lang="en-US" sz="2600" smtClean="0"/>
          </a:p>
        </p:txBody>
      </p:sp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189B5BCD-09CB-45E9-91CF-8DF7440FF918}" type="slidenum">
              <a:rPr lang="en-US" altLang="en-US" sz="1200" smtClean="0">
                <a:latin typeface="Garamond" pitchFamily="18" charset="0"/>
              </a:rPr>
              <a:pPr eaLnBrk="1" hangingPunct="1"/>
              <a:t>8</a:t>
            </a:fld>
            <a:endParaRPr lang="en-US" altLang="en-US" sz="120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1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a Line</a:t>
            </a:r>
          </a:p>
        </p:txBody>
      </p:sp>
      <p:sp>
        <p:nvSpPr>
          <p:cNvPr id="80914" name="Rectangle 2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62512"/>
          </a:xfrm>
          <a:noFill/>
        </p:spPr>
        <p:txBody>
          <a:bodyPr/>
          <a:lstStyle/>
          <a:p>
            <a:pPr eaLnBrk="1" hangingPunct="1"/>
            <a:r>
              <a:rPr lang="en-US" sz="2600" b="1" smtClean="0">
                <a:latin typeface="Courier New" pitchFamily="49" charset="0"/>
              </a:rPr>
              <a:t>drawLine()</a:t>
            </a:r>
          </a:p>
          <a:p>
            <a:pPr marL="742950" lvl="1" indent="-285750" eaLnBrk="1" hangingPunct="1"/>
            <a:endParaRPr lang="en-US" b="1" smtClean="0"/>
          </a:p>
          <a:p>
            <a:pPr eaLnBrk="1" hangingPunct="1">
              <a:spcBef>
                <a:spcPct val="55000"/>
              </a:spcBef>
            </a:pPr>
            <a:endParaRPr lang="en-US" sz="3500" smtClean="0"/>
          </a:p>
        </p:txBody>
      </p:sp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33E8E328-8417-42F5-9BF9-44FBED7CFC64}" type="slidenum">
              <a:rPr lang="en-US" altLang="en-US" sz="1200" smtClean="0">
                <a:latin typeface="Garamond" pitchFamily="18" charset="0"/>
              </a:rPr>
              <a:pPr eaLnBrk="1" hangingPunct="1"/>
              <a:t>9</a:t>
            </a:fld>
            <a:endParaRPr lang="en-US" altLang="en-US" sz="1200" smtClean="0">
              <a:latin typeface="Garamond" pitchFamily="18" charset="0"/>
            </a:endParaRPr>
          </a:p>
        </p:txBody>
      </p:sp>
      <p:grpSp>
        <p:nvGrpSpPr>
          <p:cNvPr id="80900" name="Group 3"/>
          <p:cNvGrpSpPr>
            <a:grpSpLocks/>
          </p:cNvGrpSpPr>
          <p:nvPr/>
        </p:nvGrpSpPr>
        <p:grpSpPr bwMode="auto">
          <a:xfrm>
            <a:off x="1009650" y="1941513"/>
            <a:ext cx="6908800" cy="3476625"/>
            <a:chOff x="688" y="882"/>
            <a:chExt cx="4352" cy="2190"/>
          </a:xfrm>
        </p:grpSpPr>
        <p:sp>
          <p:nvSpPr>
            <p:cNvPr id="80915" name="Line 4"/>
            <p:cNvSpPr>
              <a:spLocks noChangeShapeType="1"/>
            </p:cNvSpPr>
            <p:nvPr/>
          </p:nvSpPr>
          <p:spPr bwMode="auto">
            <a:xfrm>
              <a:off x="912" y="1104"/>
              <a:ext cx="4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5"/>
            <p:cNvSpPr>
              <a:spLocks noChangeShapeType="1"/>
            </p:cNvSpPr>
            <p:nvPr/>
          </p:nvSpPr>
          <p:spPr bwMode="auto">
            <a:xfrm>
              <a:off x="912" y="1104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6"/>
            <p:cNvSpPr txBox="1">
              <a:spLocks noChangeArrowheads="1"/>
            </p:cNvSpPr>
            <p:nvPr/>
          </p:nvSpPr>
          <p:spPr bwMode="auto">
            <a:xfrm>
              <a:off x="4704" y="88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/>
                <a:t>X</a:t>
              </a:r>
              <a:endParaRPr lang="en-US" sz="2400"/>
            </a:p>
          </p:txBody>
        </p:sp>
        <p:sp>
          <p:nvSpPr>
            <p:cNvPr id="80918" name="Text Box 7"/>
            <p:cNvSpPr txBox="1">
              <a:spLocks noChangeArrowheads="1"/>
            </p:cNvSpPr>
            <p:nvPr/>
          </p:nvSpPr>
          <p:spPr bwMode="auto">
            <a:xfrm>
              <a:off x="688" y="2786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/>
                <a:t>Y</a:t>
              </a:r>
              <a:endParaRPr lang="en-US" sz="2400"/>
            </a:p>
          </p:txBody>
        </p:sp>
      </p:grpSp>
      <p:sp>
        <p:nvSpPr>
          <p:cNvPr id="80901" name="Text Box 8"/>
          <p:cNvSpPr txBox="1">
            <a:spLocks noChangeArrowheads="1"/>
          </p:cNvSpPr>
          <p:nvPr/>
        </p:nvSpPr>
        <p:spPr bwMode="auto">
          <a:xfrm>
            <a:off x="1619250" y="19161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10</a:t>
            </a:r>
            <a:endParaRPr lang="en-US" sz="2400"/>
          </a:p>
        </p:txBody>
      </p:sp>
      <p:sp>
        <p:nvSpPr>
          <p:cNvPr id="80902" name="Text Box 9"/>
          <p:cNvSpPr txBox="1">
            <a:spLocks noChangeArrowheads="1"/>
          </p:cNvSpPr>
          <p:nvPr/>
        </p:nvSpPr>
        <p:spPr bwMode="auto">
          <a:xfrm>
            <a:off x="933450" y="27162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20</a:t>
            </a:r>
            <a:endParaRPr lang="en-US" sz="2400"/>
          </a:p>
        </p:txBody>
      </p:sp>
      <p:sp>
        <p:nvSpPr>
          <p:cNvPr id="80903" name="Line 10"/>
          <p:cNvSpPr>
            <a:spLocks noChangeShapeType="1"/>
          </p:cNvSpPr>
          <p:nvPr/>
        </p:nvSpPr>
        <p:spPr bwMode="auto">
          <a:xfrm>
            <a:off x="1822450" y="229393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11"/>
          <p:cNvSpPr>
            <a:spLocks noChangeShapeType="1"/>
          </p:cNvSpPr>
          <p:nvPr/>
        </p:nvSpPr>
        <p:spPr bwMode="auto">
          <a:xfrm>
            <a:off x="1365250" y="290353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5289550" y="19161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150</a:t>
            </a:r>
            <a:endParaRPr lang="en-US" sz="2400"/>
          </a:p>
        </p:txBody>
      </p:sp>
      <p:sp>
        <p:nvSpPr>
          <p:cNvPr id="80906" name="Text Box 13"/>
          <p:cNvSpPr txBox="1">
            <a:spLocks noChangeArrowheads="1"/>
          </p:cNvSpPr>
          <p:nvPr/>
        </p:nvSpPr>
        <p:spPr bwMode="auto">
          <a:xfrm>
            <a:off x="946150" y="38592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45</a:t>
            </a:r>
            <a:endParaRPr lang="en-US" sz="2400"/>
          </a:p>
        </p:txBody>
      </p:sp>
      <p:sp>
        <p:nvSpPr>
          <p:cNvPr id="80907" name="Line 14"/>
          <p:cNvSpPr>
            <a:spLocks noChangeShapeType="1"/>
          </p:cNvSpPr>
          <p:nvPr/>
        </p:nvSpPr>
        <p:spPr bwMode="auto">
          <a:xfrm>
            <a:off x="5556250" y="2293938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>
            <a:off x="1365250" y="4046538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Text Box 17"/>
          <p:cNvSpPr txBox="1">
            <a:spLocks noChangeArrowheads="1"/>
          </p:cNvSpPr>
          <p:nvPr/>
        </p:nvSpPr>
        <p:spPr bwMode="auto">
          <a:xfrm>
            <a:off x="1897063" y="4691063"/>
            <a:ext cx="4933950" cy="4222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page.drawLine(10, 20, 150, 45);</a:t>
            </a:r>
          </a:p>
        </p:txBody>
      </p:sp>
      <p:sp>
        <p:nvSpPr>
          <p:cNvPr id="80910" name="Text Box 18"/>
          <p:cNvSpPr txBox="1">
            <a:spLocks noChangeArrowheads="1"/>
          </p:cNvSpPr>
          <p:nvPr/>
        </p:nvSpPr>
        <p:spPr bwMode="auto">
          <a:xfrm>
            <a:off x="1897063" y="5626100"/>
            <a:ext cx="4933950" cy="4222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page.drawLine(150, 45, 10, 20);</a:t>
            </a:r>
          </a:p>
        </p:txBody>
      </p:sp>
      <p:sp>
        <p:nvSpPr>
          <p:cNvPr id="80911" name="Text Box 19"/>
          <p:cNvSpPr txBox="1">
            <a:spLocks noChangeArrowheads="1"/>
          </p:cNvSpPr>
          <p:nvPr/>
        </p:nvSpPr>
        <p:spPr bwMode="auto">
          <a:xfrm>
            <a:off x="4202113" y="5194300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/>
              <a:t>or</a:t>
            </a:r>
            <a:endParaRPr lang="en-US" sz="2400"/>
          </a:p>
        </p:txBody>
      </p:sp>
      <p:sp>
        <p:nvSpPr>
          <p:cNvPr id="80912" name="Line 20"/>
          <p:cNvSpPr>
            <a:spLocks noChangeShapeType="1"/>
          </p:cNvSpPr>
          <p:nvPr/>
        </p:nvSpPr>
        <p:spPr bwMode="auto">
          <a:xfrm>
            <a:off x="1822450" y="2903538"/>
            <a:ext cx="3733800" cy="1143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AutoShape 22"/>
          <p:cNvSpPr>
            <a:spLocks/>
          </p:cNvSpPr>
          <p:nvPr/>
        </p:nvSpPr>
        <p:spPr bwMode="auto">
          <a:xfrm>
            <a:off x="6865938" y="3754438"/>
            <a:ext cx="1730375" cy="906462"/>
          </a:xfrm>
          <a:prstGeom prst="borderCallout1">
            <a:avLst>
              <a:gd name="adj1" fmla="val 12611"/>
              <a:gd name="adj2" fmla="val -4403"/>
              <a:gd name="adj3" fmla="val 100352"/>
              <a:gd name="adj4" fmla="val -254403"/>
            </a:avLst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/>
          <a:p>
            <a:pPr marL="342900" indent="-342900">
              <a:buFont typeface="Wingdings" pitchFamily="2" charset="2"/>
              <a:buNone/>
            </a:pPr>
            <a:r>
              <a:rPr lang="en-US" sz="2000"/>
              <a:t>an object of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000"/>
              <a:t>class </a:t>
            </a:r>
            <a:r>
              <a:rPr lang="en-US" sz="1800" b="1">
                <a:latin typeface="Courier New" pitchFamily="49" charset="0"/>
              </a:rPr>
              <a:t>Graphics</a:t>
            </a:r>
          </a:p>
        </p:txBody>
      </p:sp>
    </p:spTree>
    <p:extLst>
      <p:ext uri="{BB962C8B-B14F-4D97-AF65-F5344CB8AC3E}">
        <p14:creationId xmlns:p14="http://schemas.microsoft.com/office/powerpoint/2010/main" val="264670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</TotalTime>
  <Words>956</Words>
  <Application>Microsoft Office PowerPoint</Application>
  <PresentationFormat>On-screen Show (4:3)</PresentationFormat>
  <Paragraphs>217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Clarity</vt:lpstr>
      <vt:lpstr>Microsoft Word Picture</vt:lpstr>
      <vt:lpstr>COMP 249: Programming Methodology</vt:lpstr>
      <vt:lpstr>Graphics on a JPanel or a JFrame</vt:lpstr>
      <vt:lpstr>paint() and paintComponent()</vt:lpstr>
      <vt:lpstr>The Graphics class</vt:lpstr>
      <vt:lpstr>To draw your own components</vt:lpstr>
      <vt:lpstr>Graphical Objects </vt:lpstr>
      <vt:lpstr>Drawing shapes</vt:lpstr>
      <vt:lpstr>Drawing shapes </vt:lpstr>
      <vt:lpstr>Drawing a Line</vt:lpstr>
      <vt:lpstr>Drawing a Rectangle</vt:lpstr>
      <vt:lpstr>Drawing an Oval</vt:lpstr>
      <vt:lpstr>Drawing a Rounded Rectangle</vt:lpstr>
      <vt:lpstr>Drawing an Arc</vt:lpstr>
      <vt:lpstr>Drawing Polygons</vt:lpstr>
      <vt:lpstr>Other Useful Graphics methods</vt:lpstr>
      <vt:lpstr>So what is this?</vt:lpstr>
      <vt:lpstr>Graphical Objects </vt:lpstr>
      <vt:lpstr>Drawing Stick Figure</vt:lpstr>
      <vt:lpstr>StickFigure.java</vt:lpstr>
      <vt:lpstr>StickFigure.java</vt:lpstr>
      <vt:lpstr>StickFigure.java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9</cp:revision>
  <dcterms:created xsi:type="dcterms:W3CDTF">2014-03-12T00:38:30Z</dcterms:created>
  <dcterms:modified xsi:type="dcterms:W3CDTF">2014-03-12T02:13:26Z</dcterms:modified>
</cp:coreProperties>
</file>