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2" r:id="rId1"/>
  </p:sldMasterIdLst>
  <p:notesMasterIdLst>
    <p:notesMasterId r:id="rId12"/>
  </p:notesMasterIdLst>
  <p:handoutMasterIdLst>
    <p:handoutMasterId r:id="rId13"/>
  </p:handoutMasterIdLst>
  <p:sldIdLst>
    <p:sldId id="256" r:id="rId2"/>
    <p:sldId id="262" r:id="rId3"/>
    <p:sldId id="263" r:id="rId4"/>
    <p:sldId id="259" r:id="rId5"/>
    <p:sldId id="257" r:id="rId6"/>
    <p:sldId id="265" r:id="rId7"/>
    <p:sldId id="258" r:id="rId8"/>
    <p:sldId id="260" r:id="rId9"/>
    <p:sldId id="261" r:id="rId10"/>
    <p:sldId id="26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70" d="100"/>
          <a:sy n="70" d="100"/>
        </p:scale>
        <p:origin x="-138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D6C6D26-A811-7244-B7FE-924A378CBC63}" type="datetime1">
              <a:rPr lang="en-IN" smtClean="0"/>
              <a:t>21-02-2014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6996808-7444-F44C-BC57-1907B266CDB3}" type="slidenum">
              <a:rPr lang="en-US" smtClean="0"/>
              <a:t>‹#›</a:t>
            </a:fld>
            <a:endParaRPr lang="en-US"/>
          </a:p>
        </p:txBody>
      </p:sp>
    </p:spTree>
    <p:extLst>
      <p:ext uri="{BB962C8B-B14F-4D97-AF65-F5344CB8AC3E}">
        <p14:creationId xmlns:p14="http://schemas.microsoft.com/office/powerpoint/2010/main" val="36008011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E18DF2-F148-2F48-9C55-89633D060CD4}" type="datetime1">
              <a:rPr lang="en-IN" smtClean="0"/>
              <a:t>21-02-2014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659845-E69E-264A-9B48-6176222EF1C8}" type="slidenum">
              <a:rPr lang="en-US" smtClean="0"/>
              <a:t>‹#›</a:t>
            </a:fld>
            <a:endParaRPr lang="en-US"/>
          </a:p>
        </p:txBody>
      </p:sp>
    </p:spTree>
    <p:extLst>
      <p:ext uri="{BB962C8B-B14F-4D97-AF65-F5344CB8AC3E}">
        <p14:creationId xmlns:p14="http://schemas.microsoft.com/office/powerpoint/2010/main" val="42461581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659845-E69E-264A-9B48-6176222EF1C8}" type="slidenum">
              <a:rPr lang="en-US" smtClean="0"/>
              <a:t>2</a:t>
            </a:fld>
            <a:endParaRPr lang="en-US"/>
          </a:p>
        </p:txBody>
      </p:sp>
    </p:spTree>
    <p:extLst>
      <p:ext uri="{BB962C8B-B14F-4D97-AF65-F5344CB8AC3E}">
        <p14:creationId xmlns:p14="http://schemas.microsoft.com/office/powerpoint/2010/main" val="3502687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US" smtClean="0"/>
              <a:t>COMP249 WINTER 2014</a:t>
            </a:r>
            <a:endParaRPr lang="en-US"/>
          </a:p>
        </p:txBody>
      </p:sp>
      <p:sp>
        <p:nvSpPr>
          <p:cNvPr id="5" name="Footer Placeholder 4"/>
          <p:cNvSpPr>
            <a:spLocks noGrp="1"/>
          </p:cNvSpPr>
          <p:nvPr>
            <p:ph type="ftr" sz="quarter" idx="11"/>
          </p:nvPr>
        </p:nvSpPr>
        <p:spPr/>
        <p:txBody>
          <a:bodyPr/>
          <a:lstStyle/>
          <a:p>
            <a:pPr algn="r"/>
            <a:r>
              <a:rPr lang="en-US" smtClean="0"/>
              <a:t>Polymorphism and Abstract Classes</a:t>
            </a:r>
            <a:endParaRPr lang="en-US" dirty="0"/>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COMP249 WINTER 2014</a:t>
            </a:r>
            <a:endParaRPr lang="en-US"/>
          </a:p>
        </p:txBody>
      </p:sp>
      <p:sp>
        <p:nvSpPr>
          <p:cNvPr id="5" name="Footer Placeholder 4"/>
          <p:cNvSpPr>
            <a:spLocks noGrp="1"/>
          </p:cNvSpPr>
          <p:nvPr>
            <p:ph type="ftr" sz="quarter" idx="11"/>
          </p:nvPr>
        </p:nvSpPr>
        <p:spPr/>
        <p:txBody>
          <a:bodyPr/>
          <a:lstStyle/>
          <a:p>
            <a:pPr algn="r"/>
            <a:r>
              <a:rPr lang="en-US" smtClean="0"/>
              <a:t>Polymorphism and Abstract Classes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COMP249 WINTER 2014</a:t>
            </a:r>
            <a:endParaRPr lang="en-US"/>
          </a:p>
        </p:txBody>
      </p:sp>
      <p:sp>
        <p:nvSpPr>
          <p:cNvPr id="5" name="Footer Placeholder 4"/>
          <p:cNvSpPr>
            <a:spLocks noGrp="1"/>
          </p:cNvSpPr>
          <p:nvPr>
            <p:ph type="ftr" sz="quarter" idx="11"/>
          </p:nvPr>
        </p:nvSpPr>
        <p:spPr/>
        <p:txBody>
          <a:bodyPr/>
          <a:lstStyle/>
          <a:p>
            <a:pPr algn="r"/>
            <a:r>
              <a:rPr lang="en-US" smtClean="0"/>
              <a:t>Polymorphism and Abstract Classes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COMP249 WINTER 2014</a:t>
            </a:r>
            <a:endParaRPr lang="en-US"/>
          </a:p>
        </p:txBody>
      </p:sp>
      <p:sp>
        <p:nvSpPr>
          <p:cNvPr id="5" name="Footer Placeholder 4"/>
          <p:cNvSpPr>
            <a:spLocks noGrp="1"/>
          </p:cNvSpPr>
          <p:nvPr>
            <p:ph type="ftr" sz="quarter" idx="11"/>
          </p:nvPr>
        </p:nvSpPr>
        <p:spPr/>
        <p:txBody>
          <a:bodyPr/>
          <a:lstStyle/>
          <a:p>
            <a:pPr algn="r"/>
            <a:r>
              <a:rPr lang="en-US" smtClean="0"/>
              <a:t>Polymorphism and Abstract Classes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COMP249 WINTER 2014</a:t>
            </a:r>
            <a:endParaRPr lang="en-US"/>
          </a:p>
        </p:txBody>
      </p:sp>
      <p:sp>
        <p:nvSpPr>
          <p:cNvPr id="5" name="Footer Placeholder 4"/>
          <p:cNvSpPr>
            <a:spLocks noGrp="1"/>
          </p:cNvSpPr>
          <p:nvPr>
            <p:ph type="ftr" sz="quarter" idx="11"/>
          </p:nvPr>
        </p:nvSpPr>
        <p:spPr/>
        <p:txBody>
          <a:bodyPr/>
          <a:lstStyle/>
          <a:p>
            <a:pPr algn="r"/>
            <a:r>
              <a:rPr lang="en-US" smtClean="0"/>
              <a:t>Polymorphism and Abstract Classes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COMP249 WINTER 2014</a:t>
            </a:r>
            <a:endParaRPr lang="en-US"/>
          </a:p>
        </p:txBody>
      </p:sp>
      <p:sp>
        <p:nvSpPr>
          <p:cNvPr id="6" name="Footer Placeholder 5"/>
          <p:cNvSpPr>
            <a:spLocks noGrp="1"/>
          </p:cNvSpPr>
          <p:nvPr>
            <p:ph type="ftr" sz="quarter" idx="11"/>
          </p:nvPr>
        </p:nvSpPr>
        <p:spPr/>
        <p:txBody>
          <a:bodyPr/>
          <a:lstStyle/>
          <a:p>
            <a:pPr algn="r"/>
            <a:r>
              <a:rPr lang="en-US" smtClean="0"/>
              <a:t>Polymorphism and Abstract Classes</a:t>
            </a: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COMP249 WINTER 2014</a:t>
            </a:r>
            <a:endParaRPr lang="en-US"/>
          </a:p>
        </p:txBody>
      </p:sp>
      <p:sp>
        <p:nvSpPr>
          <p:cNvPr id="8" name="Footer Placeholder 7"/>
          <p:cNvSpPr>
            <a:spLocks noGrp="1"/>
          </p:cNvSpPr>
          <p:nvPr>
            <p:ph type="ftr" sz="quarter" idx="11"/>
          </p:nvPr>
        </p:nvSpPr>
        <p:spPr/>
        <p:txBody>
          <a:bodyPr/>
          <a:lstStyle/>
          <a:p>
            <a:pPr algn="r"/>
            <a:r>
              <a:rPr lang="en-US" smtClean="0"/>
              <a:t>Polymorphism and Abstract Classes</a:t>
            </a: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COMP249 WINTER 2014</a:t>
            </a:r>
            <a:endParaRPr lang="en-US"/>
          </a:p>
        </p:txBody>
      </p:sp>
      <p:sp>
        <p:nvSpPr>
          <p:cNvPr id="4" name="Footer Placeholder 3"/>
          <p:cNvSpPr>
            <a:spLocks noGrp="1"/>
          </p:cNvSpPr>
          <p:nvPr>
            <p:ph type="ftr" sz="quarter" idx="11"/>
          </p:nvPr>
        </p:nvSpPr>
        <p:spPr/>
        <p:txBody>
          <a:bodyPr/>
          <a:lstStyle/>
          <a:p>
            <a:pPr algn="r"/>
            <a:r>
              <a:rPr lang="en-US" smtClean="0"/>
              <a:t>Polymorphism and Abstract Classes</a:t>
            </a: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COMP249 WINTER 2014</a:t>
            </a:r>
            <a:endParaRPr lang="en-US"/>
          </a:p>
        </p:txBody>
      </p:sp>
      <p:sp>
        <p:nvSpPr>
          <p:cNvPr id="3" name="Footer Placeholder 2"/>
          <p:cNvSpPr>
            <a:spLocks noGrp="1"/>
          </p:cNvSpPr>
          <p:nvPr>
            <p:ph type="ftr" sz="quarter" idx="11"/>
          </p:nvPr>
        </p:nvSpPr>
        <p:spPr/>
        <p:txBody>
          <a:bodyPr/>
          <a:lstStyle/>
          <a:p>
            <a:pPr algn="r"/>
            <a:r>
              <a:rPr lang="en-US" smtClean="0"/>
              <a:t>Polymorphism and Abstract Classes</a:t>
            </a: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COMP249 WINTER 2014</a:t>
            </a:r>
            <a:endParaRPr lang="en-US"/>
          </a:p>
        </p:txBody>
      </p:sp>
      <p:sp>
        <p:nvSpPr>
          <p:cNvPr id="6" name="Footer Placeholder 5"/>
          <p:cNvSpPr>
            <a:spLocks noGrp="1"/>
          </p:cNvSpPr>
          <p:nvPr>
            <p:ph type="ftr" sz="quarter" idx="11"/>
          </p:nvPr>
        </p:nvSpPr>
        <p:spPr/>
        <p:txBody>
          <a:bodyPr/>
          <a:lstStyle/>
          <a:p>
            <a:pPr algn="r"/>
            <a:r>
              <a:rPr lang="en-US" smtClean="0"/>
              <a:t>Polymorphism and Abstract Classes</a:t>
            </a:r>
            <a:endParaRPr lang="en-US" dirty="0"/>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COMP249 WINTER 2014</a:t>
            </a:r>
            <a:endParaRPr lang="en-US"/>
          </a:p>
        </p:txBody>
      </p:sp>
      <p:sp>
        <p:nvSpPr>
          <p:cNvPr id="6" name="Footer Placeholder 5"/>
          <p:cNvSpPr>
            <a:spLocks noGrp="1"/>
          </p:cNvSpPr>
          <p:nvPr>
            <p:ph type="ftr" sz="quarter" idx="11"/>
          </p:nvPr>
        </p:nvSpPr>
        <p:spPr/>
        <p:txBody>
          <a:bodyPr/>
          <a:lstStyle/>
          <a:p>
            <a:pPr algn="r"/>
            <a:r>
              <a:rPr lang="en-US" smtClean="0"/>
              <a:t>Polymorphism and Abstract Classes</a:t>
            </a: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r>
              <a:rPr lang="en-US" smtClean="0"/>
              <a:t>COMP249 WINTER 2014</a:t>
            </a:r>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r>
              <a:rPr lang="en-US" smtClean="0"/>
              <a:t>Polymorphism and Abstract Classes</a:t>
            </a: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4163" r:id="rId1"/>
    <p:sldLayoutId id="2147484164" r:id="rId2"/>
    <p:sldLayoutId id="2147484165" r:id="rId3"/>
    <p:sldLayoutId id="2147484166" r:id="rId4"/>
    <p:sldLayoutId id="2147484167" r:id="rId5"/>
    <p:sldLayoutId id="2147484168" r:id="rId6"/>
    <p:sldLayoutId id="2147484169" r:id="rId7"/>
    <p:sldLayoutId id="2147484170" r:id="rId8"/>
    <p:sldLayoutId id="2147484171" r:id="rId9"/>
    <p:sldLayoutId id="2147484172" r:id="rId10"/>
    <p:sldLayoutId id="2147484173" r:id="rId11"/>
  </p:sldLayoutIdLst>
  <p:hf hd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t>COMP 249: Winter 2014 </a:t>
            </a:r>
            <a:endParaRPr lang="en-US" sz="3600" dirty="0"/>
          </a:p>
        </p:txBody>
      </p:sp>
      <p:sp>
        <p:nvSpPr>
          <p:cNvPr id="3" name="Subtitle 2"/>
          <p:cNvSpPr>
            <a:spLocks noGrp="1"/>
          </p:cNvSpPr>
          <p:nvPr>
            <p:ph type="subTitle" idx="1"/>
          </p:nvPr>
        </p:nvSpPr>
        <p:spPr>
          <a:xfrm>
            <a:off x="685800" y="3505200"/>
            <a:ext cx="7848600" cy="1752600"/>
          </a:xfrm>
        </p:spPr>
        <p:txBody>
          <a:bodyPr/>
          <a:lstStyle/>
          <a:p>
            <a:r>
              <a:rPr lang="en-US" dirty="0" smtClean="0"/>
              <a:t>Tutorial 3: Polymorphism and Abstract Classes</a:t>
            </a:r>
          </a:p>
          <a:p>
            <a:endParaRPr lang="en-US" dirty="0" smtClean="0"/>
          </a:p>
          <a:p>
            <a:endParaRPr lang="en-US" dirty="0"/>
          </a:p>
        </p:txBody>
      </p:sp>
      <p:sp>
        <p:nvSpPr>
          <p:cNvPr id="4" name="Date Placeholder 3"/>
          <p:cNvSpPr>
            <a:spLocks noGrp="1"/>
          </p:cNvSpPr>
          <p:nvPr>
            <p:ph type="dt" sz="half" idx="10"/>
          </p:nvPr>
        </p:nvSpPr>
        <p:spPr/>
        <p:txBody>
          <a:bodyPr/>
          <a:lstStyle/>
          <a:p>
            <a:r>
              <a:rPr lang="en-US" smtClean="0"/>
              <a:t>COMP249 WINTER 2014</a:t>
            </a:r>
            <a:endParaRPr lang="en-US"/>
          </a:p>
        </p:txBody>
      </p:sp>
      <p:sp>
        <p:nvSpPr>
          <p:cNvPr id="5" name="Footer Placeholder 4"/>
          <p:cNvSpPr>
            <a:spLocks noGrp="1"/>
          </p:cNvSpPr>
          <p:nvPr>
            <p:ph type="ftr" sz="quarter" idx="11"/>
          </p:nvPr>
        </p:nvSpPr>
        <p:spPr/>
        <p:txBody>
          <a:bodyPr/>
          <a:lstStyle/>
          <a:p>
            <a:pPr algn="r"/>
            <a:r>
              <a:rPr lang="en-US" smtClean="0"/>
              <a:t>Polymorphism and Abstract Classes</a:t>
            </a:r>
            <a:endParaRPr lang="en-US" dirty="0"/>
          </a:p>
        </p:txBody>
      </p:sp>
      <p:sp>
        <p:nvSpPr>
          <p:cNvPr id="6" name="Slide Number Placeholder 5"/>
          <p:cNvSpPr>
            <a:spLocks noGrp="1"/>
          </p:cNvSpPr>
          <p:nvPr>
            <p:ph type="sldNum" sz="quarter" idx="12"/>
          </p:nvPr>
        </p:nvSpPr>
        <p:spPr/>
        <p:txBody>
          <a:bodyPr/>
          <a:lstStyle/>
          <a:p>
            <a:fld id="{2754ED01-E2A0-4C1E-8E21-014B99041579}" type="slidenum">
              <a:rPr lang="en-US" smtClean="0"/>
              <a:pPr/>
              <a:t>1</a:t>
            </a:fld>
            <a:endParaRPr lang="en-US"/>
          </a:p>
        </p:txBody>
      </p:sp>
    </p:spTree>
    <p:extLst>
      <p:ext uri="{BB962C8B-B14F-4D97-AF65-F5344CB8AC3E}">
        <p14:creationId xmlns:p14="http://schemas.microsoft.com/office/powerpoint/2010/main" val="1691481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0" y="536575"/>
            <a:ext cx="8229600" cy="5940425"/>
          </a:xfrm>
        </p:spPr>
        <p:txBody>
          <a:bodyPr>
            <a:normAutofit/>
          </a:bodyPr>
          <a:lstStyle/>
          <a:p>
            <a:pPr marL="0" indent="0">
              <a:buNone/>
            </a:pPr>
            <a:r>
              <a:rPr lang="en-US" sz="2800" dirty="0" smtClean="0">
                <a:solidFill>
                  <a:srgbClr val="3366FF"/>
                </a:solidFill>
              </a:rPr>
              <a:t>Answer:</a:t>
            </a:r>
          </a:p>
          <a:p>
            <a:pPr marL="0" indent="0">
              <a:buNone/>
            </a:pPr>
            <a:r>
              <a:rPr lang="en-US" sz="2800" dirty="0" smtClean="0">
                <a:solidFill>
                  <a:srgbClr val="3366FF"/>
                </a:solidFill>
              </a:rPr>
              <a:t>Public static double</a:t>
            </a:r>
            <a:r>
              <a:rPr lang="en-US" sz="2800" dirty="0">
                <a:solidFill>
                  <a:srgbClr val="3366FF"/>
                </a:solidFill>
              </a:rPr>
              <a:t> </a:t>
            </a:r>
            <a:r>
              <a:rPr lang="en-US" sz="2800" dirty="0" err="1" smtClean="0">
                <a:solidFill>
                  <a:srgbClr val="3366FF"/>
                </a:solidFill>
              </a:rPr>
              <a:t>getTotalArea</a:t>
            </a:r>
            <a:r>
              <a:rPr lang="nl-NL" sz="2800" dirty="0" smtClean="0">
                <a:solidFill>
                  <a:srgbClr val="3366FF"/>
                </a:solidFill>
              </a:rPr>
              <a:t>(</a:t>
            </a:r>
            <a:r>
              <a:rPr lang="nl-NL" sz="2800" dirty="0" err="1" smtClean="0">
                <a:solidFill>
                  <a:srgbClr val="3366FF"/>
                </a:solidFill>
              </a:rPr>
              <a:t>Figure</a:t>
            </a:r>
            <a:r>
              <a:rPr lang="nl-NL" sz="2800" dirty="0" smtClean="0">
                <a:solidFill>
                  <a:srgbClr val="3366FF"/>
                </a:solidFill>
              </a:rPr>
              <a:t>[] </a:t>
            </a:r>
            <a:r>
              <a:rPr lang="nl-NL" sz="2800" dirty="0" err="1" smtClean="0">
                <a:solidFill>
                  <a:srgbClr val="3366FF"/>
                </a:solidFill>
              </a:rPr>
              <a:t>figs</a:t>
            </a:r>
            <a:r>
              <a:rPr lang="nl-NL" sz="2800" dirty="0" smtClean="0">
                <a:solidFill>
                  <a:srgbClr val="3366FF"/>
                </a:solidFill>
              </a:rPr>
              <a:t>)</a:t>
            </a:r>
            <a:r>
              <a:rPr lang="en-US" sz="2800" dirty="0" smtClean="0">
                <a:solidFill>
                  <a:srgbClr val="3366FF"/>
                </a:solidFill>
              </a:rPr>
              <a:t>{</a:t>
            </a:r>
            <a:endParaRPr lang="en-US" sz="2800" dirty="0">
              <a:solidFill>
                <a:srgbClr val="3366FF"/>
              </a:solidFill>
            </a:endParaRPr>
          </a:p>
          <a:p>
            <a:pPr marL="0" indent="0">
              <a:buNone/>
            </a:pPr>
            <a:endParaRPr lang="en-US" sz="2800" dirty="0" smtClean="0">
              <a:solidFill>
                <a:srgbClr val="3366FF"/>
              </a:solidFill>
            </a:endParaRPr>
          </a:p>
          <a:p>
            <a:pPr marL="0" indent="0">
              <a:buNone/>
            </a:pPr>
            <a:r>
              <a:rPr lang="en-US" sz="2800" dirty="0" smtClean="0">
                <a:solidFill>
                  <a:srgbClr val="3366FF"/>
                </a:solidFill>
              </a:rPr>
              <a:t>	double </a:t>
            </a:r>
            <a:r>
              <a:rPr lang="ro-RO" sz="2800" dirty="0" smtClean="0">
                <a:solidFill>
                  <a:srgbClr val="3366FF"/>
                </a:solidFill>
              </a:rPr>
              <a:t>areaSum</a:t>
            </a:r>
            <a:r>
              <a:rPr lang="ro-RO" sz="2800" dirty="0">
                <a:solidFill>
                  <a:srgbClr val="3366FF"/>
                </a:solidFill>
              </a:rPr>
              <a:t> </a:t>
            </a:r>
            <a:r>
              <a:rPr lang="en-US" sz="2800" dirty="0" smtClean="0">
                <a:solidFill>
                  <a:srgbClr val="3366FF"/>
                </a:solidFill>
              </a:rPr>
              <a:t>=</a:t>
            </a:r>
            <a:r>
              <a:rPr lang="en-US" sz="2800" dirty="0">
                <a:solidFill>
                  <a:srgbClr val="3366FF"/>
                </a:solidFill>
              </a:rPr>
              <a:t> </a:t>
            </a:r>
            <a:r>
              <a:rPr lang="en-US" sz="2800" dirty="0" smtClean="0">
                <a:solidFill>
                  <a:srgbClr val="3366FF"/>
                </a:solidFill>
              </a:rPr>
              <a:t>0.0</a:t>
            </a:r>
            <a:r>
              <a:rPr lang="en-US" sz="2800" dirty="0">
                <a:solidFill>
                  <a:srgbClr val="3366FF"/>
                </a:solidFill>
              </a:rPr>
              <a:t>;</a:t>
            </a:r>
          </a:p>
          <a:p>
            <a:pPr marL="0" indent="0">
              <a:buNone/>
            </a:pPr>
            <a:r>
              <a:rPr lang="en-US" sz="2800" dirty="0" smtClean="0">
                <a:solidFill>
                  <a:srgbClr val="3366FF"/>
                </a:solidFill>
              </a:rPr>
              <a:t>	</a:t>
            </a:r>
          </a:p>
          <a:p>
            <a:pPr marL="0" indent="0">
              <a:buNone/>
            </a:pPr>
            <a:r>
              <a:rPr lang="en-US" sz="2800" dirty="0" smtClean="0">
                <a:solidFill>
                  <a:srgbClr val="3366FF"/>
                </a:solidFill>
              </a:rPr>
              <a:t>	for(</a:t>
            </a:r>
            <a:r>
              <a:rPr lang="en-US" sz="2800" dirty="0" err="1" smtClean="0">
                <a:solidFill>
                  <a:srgbClr val="3366FF"/>
                </a:solidFill>
              </a:rPr>
              <a:t>int</a:t>
            </a:r>
            <a:r>
              <a:rPr lang="en-US" sz="2800" dirty="0">
                <a:solidFill>
                  <a:srgbClr val="3366FF"/>
                </a:solidFill>
              </a:rPr>
              <a:t> </a:t>
            </a:r>
            <a:r>
              <a:rPr lang="en-US" sz="2800" dirty="0" err="1" smtClean="0">
                <a:solidFill>
                  <a:srgbClr val="3366FF"/>
                </a:solidFill>
              </a:rPr>
              <a:t>i</a:t>
            </a:r>
            <a:r>
              <a:rPr lang="en-US" sz="2800" dirty="0">
                <a:solidFill>
                  <a:srgbClr val="3366FF"/>
                </a:solidFill>
              </a:rPr>
              <a:t>=0</a:t>
            </a:r>
            <a:r>
              <a:rPr lang="en-US" sz="2800" dirty="0" smtClean="0">
                <a:solidFill>
                  <a:srgbClr val="3366FF"/>
                </a:solidFill>
              </a:rPr>
              <a:t>; </a:t>
            </a:r>
            <a:r>
              <a:rPr lang="en-US" sz="2800" dirty="0" err="1" smtClean="0">
                <a:solidFill>
                  <a:srgbClr val="3366FF"/>
                </a:solidFill>
              </a:rPr>
              <a:t>i</a:t>
            </a:r>
            <a:r>
              <a:rPr lang="en-US" sz="2800" dirty="0" smtClean="0">
                <a:solidFill>
                  <a:srgbClr val="3366FF"/>
                </a:solidFill>
              </a:rPr>
              <a:t>&lt;</a:t>
            </a:r>
            <a:r>
              <a:rPr lang="en-US" sz="2800" dirty="0" err="1" smtClean="0">
                <a:solidFill>
                  <a:srgbClr val="3366FF"/>
                </a:solidFill>
              </a:rPr>
              <a:t>figs.length</a:t>
            </a:r>
            <a:r>
              <a:rPr lang="en-US" sz="2800" dirty="0" smtClean="0">
                <a:solidFill>
                  <a:srgbClr val="3366FF"/>
                </a:solidFill>
              </a:rPr>
              <a:t>; </a:t>
            </a:r>
            <a:r>
              <a:rPr lang="en-US" sz="2800" dirty="0" err="1" smtClean="0">
                <a:solidFill>
                  <a:srgbClr val="3366FF"/>
                </a:solidFill>
              </a:rPr>
              <a:t>i</a:t>
            </a:r>
            <a:r>
              <a:rPr lang="en-US" sz="2800" dirty="0">
                <a:solidFill>
                  <a:srgbClr val="3366FF"/>
                </a:solidFill>
              </a:rPr>
              <a:t>++</a:t>
            </a:r>
            <a:r>
              <a:rPr lang="en-US" sz="2800" dirty="0" smtClean="0">
                <a:solidFill>
                  <a:srgbClr val="3366FF"/>
                </a:solidFill>
              </a:rPr>
              <a:t>){</a:t>
            </a:r>
            <a:endParaRPr lang="en-US" sz="2800" dirty="0">
              <a:solidFill>
                <a:srgbClr val="3366FF"/>
              </a:solidFill>
            </a:endParaRPr>
          </a:p>
          <a:p>
            <a:pPr marL="0" indent="0">
              <a:buNone/>
            </a:pPr>
            <a:r>
              <a:rPr lang="ro-RO" sz="2800" dirty="0" smtClean="0">
                <a:solidFill>
                  <a:srgbClr val="3366FF"/>
                </a:solidFill>
              </a:rPr>
              <a:t>		areaSum</a:t>
            </a:r>
            <a:r>
              <a:rPr lang="ro-RO" sz="2800" dirty="0">
                <a:solidFill>
                  <a:srgbClr val="3366FF"/>
                </a:solidFill>
              </a:rPr>
              <a:t> </a:t>
            </a:r>
            <a:r>
              <a:rPr lang="en-US" sz="2800" dirty="0" smtClean="0">
                <a:solidFill>
                  <a:srgbClr val="3366FF"/>
                </a:solidFill>
              </a:rPr>
              <a:t>+= </a:t>
            </a:r>
            <a:r>
              <a:rPr lang="nl-NL" sz="2800" dirty="0" err="1" smtClean="0">
                <a:solidFill>
                  <a:srgbClr val="3366FF"/>
                </a:solidFill>
              </a:rPr>
              <a:t>figs</a:t>
            </a:r>
            <a:r>
              <a:rPr lang="nl-NL" sz="2800" dirty="0">
                <a:solidFill>
                  <a:srgbClr val="3366FF"/>
                </a:solidFill>
              </a:rPr>
              <a:t>[i].</a:t>
            </a:r>
            <a:r>
              <a:rPr lang="nl-NL" sz="2800" dirty="0" err="1">
                <a:solidFill>
                  <a:srgbClr val="3366FF"/>
                </a:solidFill>
              </a:rPr>
              <a:t>getArea</a:t>
            </a:r>
            <a:r>
              <a:rPr lang="nl-NL" sz="2800" dirty="0">
                <a:solidFill>
                  <a:srgbClr val="3366FF"/>
                </a:solidFill>
              </a:rPr>
              <a:t>();</a:t>
            </a:r>
          </a:p>
          <a:p>
            <a:pPr marL="0" indent="0">
              <a:buNone/>
            </a:pPr>
            <a:r>
              <a:rPr lang="en-US" sz="2800" dirty="0">
                <a:solidFill>
                  <a:srgbClr val="3366FF"/>
                </a:solidFill>
              </a:rPr>
              <a:t>	</a:t>
            </a:r>
            <a:r>
              <a:rPr lang="en-US" sz="2800" dirty="0" smtClean="0">
                <a:solidFill>
                  <a:srgbClr val="3366FF"/>
                </a:solidFill>
              </a:rPr>
              <a:t>}</a:t>
            </a:r>
            <a:endParaRPr lang="en-US" sz="2800" dirty="0">
              <a:solidFill>
                <a:srgbClr val="3366FF"/>
              </a:solidFill>
            </a:endParaRPr>
          </a:p>
          <a:p>
            <a:pPr marL="0" indent="0">
              <a:buNone/>
            </a:pPr>
            <a:endParaRPr lang="is-IS" sz="2800" dirty="0" smtClean="0">
              <a:solidFill>
                <a:srgbClr val="3366FF"/>
              </a:solidFill>
            </a:endParaRPr>
          </a:p>
          <a:p>
            <a:pPr marL="0" indent="0">
              <a:buNone/>
            </a:pPr>
            <a:r>
              <a:rPr lang="en-US" sz="2800" dirty="0" smtClean="0">
                <a:solidFill>
                  <a:srgbClr val="3366FF"/>
                </a:solidFill>
              </a:rPr>
              <a:t>	r</a:t>
            </a:r>
            <a:r>
              <a:rPr lang="is-IS" sz="2800" dirty="0" smtClean="0">
                <a:solidFill>
                  <a:srgbClr val="3366FF"/>
                </a:solidFill>
              </a:rPr>
              <a:t>eturn </a:t>
            </a:r>
            <a:r>
              <a:rPr lang="ro-RO" sz="2800" dirty="0" smtClean="0">
                <a:solidFill>
                  <a:srgbClr val="3366FF"/>
                </a:solidFill>
              </a:rPr>
              <a:t>areaSum</a:t>
            </a:r>
            <a:r>
              <a:rPr lang="ro-RO" sz="2800" dirty="0">
                <a:solidFill>
                  <a:srgbClr val="3366FF"/>
                </a:solidFill>
              </a:rPr>
              <a:t>;</a:t>
            </a:r>
          </a:p>
          <a:p>
            <a:pPr marL="0" indent="0">
              <a:buNone/>
            </a:pPr>
            <a:r>
              <a:rPr lang="en-US" sz="2800" dirty="0">
                <a:solidFill>
                  <a:srgbClr val="3366FF"/>
                </a:solidFill>
              </a:rPr>
              <a:t>}</a:t>
            </a:r>
          </a:p>
          <a:p>
            <a:pPr marL="0" indent="0">
              <a:buNone/>
            </a:pPr>
            <a:endParaRPr lang="en-US" sz="2800" dirty="0">
              <a:solidFill>
                <a:srgbClr val="3366FF"/>
              </a:solidFill>
            </a:endParaRPr>
          </a:p>
        </p:txBody>
      </p:sp>
      <p:sp>
        <p:nvSpPr>
          <p:cNvPr id="6" name="Date Placeholder 5"/>
          <p:cNvSpPr>
            <a:spLocks noGrp="1"/>
          </p:cNvSpPr>
          <p:nvPr>
            <p:ph type="dt" sz="half" idx="10"/>
          </p:nvPr>
        </p:nvSpPr>
        <p:spPr/>
        <p:txBody>
          <a:bodyPr/>
          <a:lstStyle/>
          <a:p>
            <a:r>
              <a:rPr lang="en-US" smtClean="0"/>
              <a:t>COMP249 WINTER 2014</a:t>
            </a:r>
            <a:endParaRPr lang="en-US"/>
          </a:p>
        </p:txBody>
      </p:sp>
      <p:sp>
        <p:nvSpPr>
          <p:cNvPr id="7" name="Footer Placeholder 6"/>
          <p:cNvSpPr>
            <a:spLocks noGrp="1"/>
          </p:cNvSpPr>
          <p:nvPr>
            <p:ph type="ftr" sz="quarter" idx="11"/>
          </p:nvPr>
        </p:nvSpPr>
        <p:spPr/>
        <p:txBody>
          <a:bodyPr/>
          <a:lstStyle/>
          <a:p>
            <a:pPr algn="r"/>
            <a:r>
              <a:rPr lang="en-US" smtClean="0"/>
              <a:t>Polymorphism and Abstract Classes</a:t>
            </a:r>
            <a:endParaRPr lang="en-US" dirty="0"/>
          </a:p>
        </p:txBody>
      </p:sp>
      <p:sp>
        <p:nvSpPr>
          <p:cNvPr id="8" name="Slide Number Placeholder 7"/>
          <p:cNvSpPr>
            <a:spLocks noGrp="1"/>
          </p:cNvSpPr>
          <p:nvPr>
            <p:ph type="sldNum" sz="quarter" idx="12"/>
          </p:nvPr>
        </p:nvSpPr>
        <p:spPr/>
        <p:txBody>
          <a:bodyPr/>
          <a:lstStyle/>
          <a:p>
            <a:fld id="{0CFEC368-1D7A-4F81-ABF6-AE0E36BAF64C}" type="slidenum">
              <a:rPr lang="en-US" smtClean="0"/>
              <a:pPr/>
              <a:t>10</a:t>
            </a:fld>
            <a:endParaRPr lang="en-US"/>
          </a:p>
        </p:txBody>
      </p:sp>
    </p:spTree>
    <p:extLst>
      <p:ext uri="{BB962C8B-B14F-4D97-AF65-F5344CB8AC3E}">
        <p14:creationId xmlns:p14="http://schemas.microsoft.com/office/powerpoint/2010/main" val="4188105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smtClean="0"/>
              <a:t>Exercise 1</a:t>
            </a:r>
            <a:r>
              <a:rPr lang="en-US" sz="1600" dirty="0" smtClean="0"/>
              <a:t/>
            </a:r>
            <a:br>
              <a:rPr lang="en-US" sz="1600" dirty="0" smtClean="0"/>
            </a:br>
            <a:r>
              <a:rPr lang="en-US" sz="2200" b="1" dirty="0" smtClean="0">
                <a:solidFill>
                  <a:schemeClr val="tx1"/>
                </a:solidFill>
              </a:rPr>
              <a:t>Which </a:t>
            </a:r>
            <a:r>
              <a:rPr lang="en-US" sz="2200" b="1" dirty="0">
                <a:solidFill>
                  <a:schemeClr val="tx1"/>
                </a:solidFill>
              </a:rPr>
              <a:t>one of the following class definitions is a valid definition of a class that cannot be instantiated?</a:t>
            </a:r>
            <a:r>
              <a:rPr lang="en-US" sz="2200" dirty="0"/>
              <a:t/>
            </a:r>
            <a:br>
              <a:rPr lang="en-US" sz="2200" dirty="0"/>
            </a:br>
            <a:endParaRPr lang="en-US" sz="2200" dirty="0"/>
          </a:p>
        </p:txBody>
      </p:sp>
      <p:sp>
        <p:nvSpPr>
          <p:cNvPr id="3" name="Content Placeholder 2"/>
          <p:cNvSpPr>
            <a:spLocks noGrp="1"/>
          </p:cNvSpPr>
          <p:nvPr>
            <p:ph idx="1"/>
          </p:nvPr>
        </p:nvSpPr>
        <p:spPr>
          <a:xfrm>
            <a:off x="457200" y="1600200"/>
            <a:ext cx="4101571" cy="4876800"/>
          </a:xfrm>
        </p:spPr>
        <p:txBody>
          <a:bodyPr>
            <a:noAutofit/>
          </a:bodyPr>
          <a:lstStyle/>
          <a:p>
            <a:pPr marL="0" indent="0">
              <a:buNone/>
            </a:pPr>
            <a:r>
              <a:rPr lang="en-US" sz="1400" dirty="0" smtClean="0">
                <a:latin typeface="Arial"/>
                <a:cs typeface="Arial"/>
              </a:rPr>
              <a:t>(a)class Ghost</a:t>
            </a:r>
          </a:p>
          <a:p>
            <a:pPr marL="0" indent="0">
              <a:buNone/>
            </a:pPr>
            <a:r>
              <a:rPr lang="en-US" sz="1400" dirty="0" smtClean="0">
                <a:latin typeface="Arial"/>
                <a:cs typeface="Arial"/>
              </a:rPr>
              <a:t>       {</a:t>
            </a:r>
          </a:p>
          <a:p>
            <a:pPr marL="0" indent="0">
              <a:buNone/>
            </a:pPr>
            <a:r>
              <a:rPr lang="fi-FI" sz="1400" dirty="0" smtClean="0">
                <a:latin typeface="Arial"/>
                <a:cs typeface="Arial"/>
              </a:rPr>
              <a:t>              </a:t>
            </a:r>
            <a:r>
              <a:rPr lang="fi-FI" sz="1400" dirty="0" err="1" smtClean="0">
                <a:latin typeface="Arial"/>
                <a:cs typeface="Arial"/>
              </a:rPr>
              <a:t>abstract</a:t>
            </a:r>
            <a:r>
              <a:rPr lang="fi-FI" sz="1400" dirty="0" smtClean="0">
                <a:latin typeface="Arial"/>
                <a:cs typeface="Arial"/>
              </a:rPr>
              <a:t> </a:t>
            </a:r>
            <a:r>
              <a:rPr lang="fi-FI" sz="1400" dirty="0" err="1" smtClean="0">
                <a:latin typeface="Arial"/>
                <a:cs typeface="Arial"/>
              </a:rPr>
              <a:t>void</a:t>
            </a:r>
            <a:r>
              <a:rPr lang="fi-FI" sz="1400" dirty="0" smtClean="0">
                <a:latin typeface="Arial"/>
                <a:cs typeface="Arial"/>
              </a:rPr>
              <a:t> </a:t>
            </a:r>
            <a:r>
              <a:rPr lang="fi-FI" sz="1400" dirty="0" err="1" smtClean="0">
                <a:latin typeface="Arial"/>
                <a:cs typeface="Arial"/>
              </a:rPr>
              <a:t>haunt</a:t>
            </a:r>
            <a:r>
              <a:rPr lang="fi-FI" sz="1400" dirty="0" smtClean="0">
                <a:latin typeface="Arial"/>
                <a:cs typeface="Arial"/>
              </a:rPr>
              <a:t>();   </a:t>
            </a:r>
          </a:p>
          <a:p>
            <a:pPr marL="0" indent="0">
              <a:buNone/>
            </a:pPr>
            <a:r>
              <a:rPr lang="en-US" sz="1400" dirty="0" smtClean="0">
                <a:latin typeface="Arial"/>
                <a:cs typeface="Arial"/>
              </a:rPr>
              <a:t>       }</a:t>
            </a:r>
          </a:p>
          <a:p>
            <a:pPr marL="0" indent="0">
              <a:buNone/>
            </a:pPr>
            <a:r>
              <a:rPr lang="en-US" sz="1400" dirty="0" smtClean="0">
                <a:latin typeface="Arial"/>
                <a:cs typeface="Arial"/>
              </a:rPr>
              <a:t>(b)abstract class Ghost</a:t>
            </a:r>
          </a:p>
          <a:p>
            <a:pPr marL="0" indent="0">
              <a:buNone/>
            </a:pPr>
            <a:r>
              <a:rPr lang="en-US" sz="1400" dirty="0" smtClean="0">
                <a:latin typeface="Arial"/>
                <a:cs typeface="Arial"/>
              </a:rPr>
              <a:t>       {</a:t>
            </a:r>
          </a:p>
          <a:p>
            <a:pPr marL="0" indent="0">
              <a:buNone/>
            </a:pPr>
            <a:r>
              <a:rPr lang="fi-FI" sz="1400" dirty="0" smtClean="0">
                <a:latin typeface="Arial"/>
                <a:cs typeface="Arial"/>
              </a:rPr>
              <a:t>              </a:t>
            </a:r>
            <a:r>
              <a:rPr lang="fi-FI" sz="1400" dirty="0" err="1" smtClean="0">
                <a:latin typeface="Arial"/>
                <a:cs typeface="Arial"/>
              </a:rPr>
              <a:t>void</a:t>
            </a:r>
            <a:r>
              <a:rPr lang="fi-FI" sz="1400" dirty="0" smtClean="0">
                <a:latin typeface="Arial"/>
                <a:cs typeface="Arial"/>
              </a:rPr>
              <a:t> </a:t>
            </a:r>
            <a:r>
              <a:rPr lang="fi-FI" sz="1400" dirty="0" err="1" smtClean="0">
                <a:latin typeface="Arial"/>
                <a:cs typeface="Arial"/>
              </a:rPr>
              <a:t>haunt</a:t>
            </a:r>
            <a:r>
              <a:rPr lang="fi-FI" sz="1400" dirty="0" smtClean="0">
                <a:latin typeface="Arial"/>
                <a:cs typeface="Arial"/>
              </a:rPr>
              <a:t>();  </a:t>
            </a:r>
          </a:p>
          <a:p>
            <a:pPr marL="0" indent="0">
              <a:buNone/>
            </a:pPr>
            <a:r>
              <a:rPr lang="en-US" sz="1400" dirty="0" smtClean="0">
                <a:latin typeface="Arial"/>
                <a:cs typeface="Arial"/>
              </a:rPr>
              <a:t>       }</a:t>
            </a:r>
          </a:p>
          <a:p>
            <a:pPr marL="0" indent="0">
              <a:buNone/>
            </a:pPr>
            <a:r>
              <a:rPr lang="en-US" sz="1400" dirty="0" smtClean="0">
                <a:latin typeface="Arial"/>
                <a:cs typeface="Arial"/>
              </a:rPr>
              <a:t>(c)abstract class Ghost</a:t>
            </a:r>
          </a:p>
          <a:p>
            <a:pPr marL="0" indent="0">
              <a:buNone/>
            </a:pPr>
            <a:r>
              <a:rPr lang="en-US" sz="1400" dirty="0" smtClean="0">
                <a:latin typeface="Arial"/>
                <a:cs typeface="Arial"/>
              </a:rPr>
              <a:t>       {</a:t>
            </a:r>
          </a:p>
          <a:p>
            <a:pPr marL="0" indent="0">
              <a:buNone/>
            </a:pPr>
            <a:r>
              <a:rPr lang="fi-FI" sz="1400" dirty="0" smtClean="0">
                <a:latin typeface="Arial"/>
                <a:cs typeface="Arial"/>
              </a:rPr>
              <a:t>              </a:t>
            </a:r>
            <a:r>
              <a:rPr lang="fi-FI" sz="1400" dirty="0" err="1" smtClean="0">
                <a:latin typeface="Arial"/>
                <a:cs typeface="Arial"/>
              </a:rPr>
              <a:t>void</a:t>
            </a:r>
            <a:r>
              <a:rPr lang="fi-FI" sz="1400" dirty="0" smtClean="0">
                <a:latin typeface="Arial"/>
                <a:cs typeface="Arial"/>
              </a:rPr>
              <a:t> </a:t>
            </a:r>
            <a:r>
              <a:rPr lang="fi-FI" sz="1400" dirty="0" err="1" smtClean="0">
                <a:latin typeface="Arial"/>
                <a:cs typeface="Arial"/>
              </a:rPr>
              <a:t>haunt</a:t>
            </a:r>
            <a:r>
              <a:rPr lang="fi-FI" sz="1400" dirty="0" smtClean="0">
                <a:latin typeface="Arial"/>
                <a:cs typeface="Arial"/>
              </a:rPr>
              <a:t>() { };     </a:t>
            </a:r>
          </a:p>
          <a:p>
            <a:pPr marL="0" indent="0">
              <a:buNone/>
            </a:pPr>
            <a:r>
              <a:rPr lang="en-US" sz="1400" dirty="0" smtClean="0">
                <a:latin typeface="Arial"/>
                <a:cs typeface="Arial"/>
              </a:rPr>
              <a:t>       }</a:t>
            </a:r>
          </a:p>
          <a:p>
            <a:pPr marL="0" indent="0">
              <a:buNone/>
            </a:pPr>
            <a:r>
              <a:rPr lang="en-US" sz="1400" dirty="0" smtClean="0">
                <a:latin typeface="Arial"/>
                <a:cs typeface="Arial"/>
              </a:rPr>
              <a:t>(d)abstract Ghost</a:t>
            </a:r>
          </a:p>
          <a:p>
            <a:pPr marL="0" indent="0">
              <a:buNone/>
            </a:pPr>
            <a:r>
              <a:rPr lang="en-US" sz="1400" dirty="0" smtClean="0">
                <a:latin typeface="Arial"/>
                <a:cs typeface="Arial"/>
              </a:rPr>
              <a:t>       {</a:t>
            </a:r>
          </a:p>
          <a:p>
            <a:pPr marL="0" indent="0">
              <a:buNone/>
            </a:pPr>
            <a:r>
              <a:rPr lang="fi-FI" sz="1400" dirty="0" smtClean="0">
                <a:latin typeface="Arial"/>
                <a:cs typeface="Arial"/>
              </a:rPr>
              <a:t>              </a:t>
            </a:r>
            <a:r>
              <a:rPr lang="fi-FI" sz="1400" dirty="0" err="1" smtClean="0">
                <a:latin typeface="Arial"/>
                <a:cs typeface="Arial"/>
              </a:rPr>
              <a:t>abstract</a:t>
            </a:r>
            <a:r>
              <a:rPr lang="fi-FI" sz="1400" dirty="0" smtClean="0">
                <a:latin typeface="Arial"/>
                <a:cs typeface="Arial"/>
              </a:rPr>
              <a:t> </a:t>
            </a:r>
            <a:r>
              <a:rPr lang="fi-FI" sz="1400" dirty="0" err="1" smtClean="0">
                <a:latin typeface="Arial"/>
                <a:cs typeface="Arial"/>
              </a:rPr>
              <a:t>void</a:t>
            </a:r>
            <a:r>
              <a:rPr lang="fi-FI" sz="1400" dirty="0" smtClean="0">
                <a:latin typeface="Arial"/>
                <a:cs typeface="Arial"/>
              </a:rPr>
              <a:t> </a:t>
            </a:r>
            <a:r>
              <a:rPr lang="fi-FI" sz="1400" dirty="0" err="1" smtClean="0">
                <a:latin typeface="Arial"/>
                <a:cs typeface="Arial"/>
              </a:rPr>
              <a:t>haunt</a:t>
            </a:r>
            <a:r>
              <a:rPr lang="fi-FI" sz="1400" dirty="0" smtClean="0">
                <a:latin typeface="Arial"/>
                <a:cs typeface="Arial"/>
              </a:rPr>
              <a:t>();   </a:t>
            </a:r>
          </a:p>
          <a:p>
            <a:pPr marL="0" indent="0">
              <a:buNone/>
            </a:pPr>
            <a:r>
              <a:rPr lang="en-US" sz="1400" dirty="0" smtClean="0">
                <a:latin typeface="Arial"/>
                <a:cs typeface="Arial"/>
              </a:rPr>
              <a:t>       }</a:t>
            </a:r>
          </a:p>
          <a:p>
            <a:pPr marL="0" indent="0">
              <a:buNone/>
            </a:pPr>
            <a:r>
              <a:rPr lang="en-US" sz="1400" dirty="0" smtClean="0">
                <a:latin typeface="Arial"/>
                <a:cs typeface="Arial"/>
              </a:rPr>
              <a:t>(e)static class Ghost</a:t>
            </a:r>
          </a:p>
          <a:p>
            <a:pPr marL="0" indent="0">
              <a:buNone/>
            </a:pPr>
            <a:r>
              <a:rPr lang="en-US" sz="1400" dirty="0" smtClean="0">
                <a:latin typeface="Arial"/>
                <a:cs typeface="Arial"/>
              </a:rPr>
              <a:t>       {</a:t>
            </a:r>
          </a:p>
          <a:p>
            <a:pPr marL="0" indent="0">
              <a:buNone/>
            </a:pPr>
            <a:r>
              <a:rPr lang="en-US" sz="1400" dirty="0" smtClean="0">
                <a:latin typeface="Arial"/>
                <a:cs typeface="Arial"/>
              </a:rPr>
              <a:t>              abstract haunt();</a:t>
            </a:r>
          </a:p>
          <a:p>
            <a:pPr marL="0" indent="0">
              <a:buNone/>
            </a:pPr>
            <a:r>
              <a:rPr lang="en-US" sz="1400" dirty="0" smtClean="0">
                <a:latin typeface="Arial"/>
                <a:cs typeface="Arial"/>
              </a:rPr>
              <a:t>       }	</a:t>
            </a:r>
          </a:p>
          <a:p>
            <a:pPr marL="0" indent="0">
              <a:buNone/>
            </a:pPr>
            <a:endParaRPr lang="en-US" sz="1400" dirty="0">
              <a:latin typeface="Arial"/>
              <a:cs typeface="Arial"/>
            </a:endParaRPr>
          </a:p>
        </p:txBody>
      </p:sp>
      <p:sp>
        <p:nvSpPr>
          <p:cNvPr id="6" name="Content Placeholder 2"/>
          <p:cNvSpPr txBox="1">
            <a:spLocks/>
          </p:cNvSpPr>
          <p:nvPr/>
        </p:nvSpPr>
        <p:spPr>
          <a:xfrm>
            <a:off x="4662327" y="1502067"/>
            <a:ext cx="4052727" cy="4876800"/>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de-DE" sz="2000" dirty="0" err="1">
                <a:solidFill>
                  <a:srgbClr val="3366FF"/>
                </a:solidFill>
              </a:rPr>
              <a:t>Answer</a:t>
            </a:r>
            <a:r>
              <a:rPr lang="de-DE" sz="2000" dirty="0">
                <a:solidFill>
                  <a:srgbClr val="3366FF"/>
                </a:solidFill>
              </a:rPr>
              <a:t> : (c)</a:t>
            </a:r>
          </a:p>
          <a:p>
            <a:pPr marL="0" indent="0" algn="just">
              <a:buNone/>
            </a:pPr>
            <a:r>
              <a:rPr lang="en-US" sz="2000" dirty="0">
                <a:solidFill>
                  <a:srgbClr val="3366FF"/>
                </a:solidFill>
              </a:rPr>
              <a:t>Reason:  A class is </a:t>
            </a:r>
            <a:r>
              <a:rPr lang="en-US" sz="2000" dirty="0" err="1">
                <a:solidFill>
                  <a:srgbClr val="3366FF"/>
                </a:solidFill>
              </a:rPr>
              <a:t>uninstantiable</a:t>
            </a:r>
            <a:r>
              <a:rPr lang="en-US" sz="2000" dirty="0">
                <a:solidFill>
                  <a:srgbClr val="3366FF"/>
                </a:solidFill>
              </a:rPr>
              <a:t> if the class is declared abstract. The declaration of an abstract method cannot provide an implementation. The declaration of a non-abstract method must provide an implementation. If any method in a class is declared abstract, then the class must be declared abstract. Definition (d) is not valid since it omits the class keyword.	</a:t>
            </a:r>
          </a:p>
        </p:txBody>
      </p:sp>
      <p:sp>
        <p:nvSpPr>
          <p:cNvPr id="8" name="Date Placeholder 7"/>
          <p:cNvSpPr>
            <a:spLocks noGrp="1"/>
          </p:cNvSpPr>
          <p:nvPr>
            <p:ph type="dt" sz="half" idx="10"/>
          </p:nvPr>
        </p:nvSpPr>
        <p:spPr/>
        <p:txBody>
          <a:bodyPr/>
          <a:lstStyle/>
          <a:p>
            <a:r>
              <a:rPr lang="en-US" smtClean="0"/>
              <a:t>COMP249 WINTER 2014</a:t>
            </a:r>
            <a:endParaRPr lang="en-US"/>
          </a:p>
        </p:txBody>
      </p:sp>
      <p:sp>
        <p:nvSpPr>
          <p:cNvPr id="9" name="Footer Placeholder 8"/>
          <p:cNvSpPr>
            <a:spLocks noGrp="1"/>
          </p:cNvSpPr>
          <p:nvPr>
            <p:ph type="ftr" sz="quarter" idx="11"/>
          </p:nvPr>
        </p:nvSpPr>
        <p:spPr/>
        <p:txBody>
          <a:bodyPr/>
          <a:lstStyle/>
          <a:p>
            <a:pPr algn="r"/>
            <a:r>
              <a:rPr lang="en-US" smtClean="0"/>
              <a:t>Polymorphism and Abstract Classes</a:t>
            </a:r>
            <a:endParaRPr lang="en-US" dirty="0"/>
          </a:p>
        </p:txBody>
      </p:sp>
      <p:sp>
        <p:nvSpPr>
          <p:cNvPr id="10" name="Slide Number Placeholder 9"/>
          <p:cNvSpPr>
            <a:spLocks noGrp="1"/>
          </p:cNvSpPr>
          <p:nvPr>
            <p:ph type="sldNum" sz="quarter" idx="12"/>
          </p:nvPr>
        </p:nvSpPr>
        <p:spPr/>
        <p:txBody>
          <a:bodyPr/>
          <a:lstStyle/>
          <a:p>
            <a:fld id="{0CFEC368-1D7A-4F81-ABF6-AE0E36BAF64C}" type="slidenum">
              <a:rPr lang="en-US" smtClean="0"/>
              <a:pPr/>
              <a:t>2</a:t>
            </a:fld>
            <a:endParaRPr lang="en-US"/>
          </a:p>
        </p:txBody>
      </p:sp>
    </p:spTree>
    <p:extLst>
      <p:ext uri="{BB962C8B-B14F-4D97-AF65-F5344CB8AC3E}">
        <p14:creationId xmlns:p14="http://schemas.microsoft.com/office/powerpoint/2010/main" val="34368253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800" dirty="0" smtClean="0"/>
              <a:t/>
            </a:r>
            <a:br>
              <a:rPr lang="en-US" sz="1800" dirty="0" smtClean="0"/>
            </a:br>
            <a:r>
              <a:rPr lang="en-US" sz="3200" dirty="0" smtClean="0"/>
              <a:t>Exercise 1 (continued...)</a:t>
            </a:r>
            <a:r>
              <a:rPr lang="en-US" sz="1800" dirty="0"/>
              <a:t/>
            </a:r>
            <a:br>
              <a:rPr lang="en-US" sz="1800" dirty="0"/>
            </a:br>
            <a:r>
              <a:rPr lang="en-US" sz="2000" b="1" dirty="0" smtClean="0">
                <a:solidFill>
                  <a:srgbClr val="292934"/>
                </a:solidFill>
              </a:rPr>
              <a:t>What </a:t>
            </a:r>
            <a:r>
              <a:rPr lang="en-US" sz="2000" b="1" dirty="0">
                <a:solidFill>
                  <a:srgbClr val="292934"/>
                </a:solidFill>
              </a:rPr>
              <a:t>will be the result of attempting to compile and run the following program?</a:t>
            </a:r>
            <a:r>
              <a:rPr lang="en-US" sz="1800" dirty="0"/>
              <a:t/>
            </a:r>
            <a:br>
              <a:rPr lang="en-US" sz="1800" dirty="0"/>
            </a:br>
            <a:endParaRPr lang="en-US" sz="1800" dirty="0"/>
          </a:p>
        </p:txBody>
      </p:sp>
      <p:sp>
        <p:nvSpPr>
          <p:cNvPr id="3" name="Content Placeholder 2"/>
          <p:cNvSpPr>
            <a:spLocks noGrp="1"/>
          </p:cNvSpPr>
          <p:nvPr>
            <p:ph idx="1"/>
          </p:nvPr>
        </p:nvSpPr>
        <p:spPr>
          <a:xfrm>
            <a:off x="457200" y="1600200"/>
            <a:ext cx="4069009" cy="4876800"/>
          </a:xfrm>
        </p:spPr>
        <p:txBody>
          <a:bodyPr>
            <a:normAutofit fontScale="70000" lnSpcReduction="20000"/>
          </a:bodyPr>
          <a:lstStyle/>
          <a:p>
            <a:pPr marL="0" indent="0">
              <a:buNone/>
            </a:pPr>
            <a:r>
              <a:rPr lang="en-US" sz="2200" dirty="0" smtClean="0"/>
              <a:t>public </a:t>
            </a:r>
            <a:r>
              <a:rPr lang="en-US" sz="2200" dirty="0"/>
              <a:t>class Polymorphism</a:t>
            </a:r>
          </a:p>
          <a:p>
            <a:pPr marL="0" indent="0">
              <a:buNone/>
            </a:pPr>
            <a:r>
              <a:rPr lang="en-US" sz="2200" dirty="0"/>
              <a:t>{</a:t>
            </a:r>
          </a:p>
          <a:p>
            <a:pPr marL="0" indent="0">
              <a:buNone/>
            </a:pPr>
            <a:r>
              <a:rPr lang="en-US" sz="2200" dirty="0"/>
              <a:t>   public static void main(String[] </a:t>
            </a:r>
            <a:r>
              <a:rPr lang="en-US" sz="2200" dirty="0" err="1"/>
              <a:t>args</a:t>
            </a:r>
            <a:r>
              <a:rPr lang="en-US" sz="2200" dirty="0"/>
              <a:t>)</a:t>
            </a:r>
          </a:p>
          <a:p>
            <a:pPr marL="0" indent="0">
              <a:buNone/>
            </a:pPr>
            <a:r>
              <a:rPr lang="en-US" sz="2200" dirty="0"/>
              <a:t>   {</a:t>
            </a:r>
          </a:p>
          <a:p>
            <a:pPr marL="0" indent="0">
              <a:buNone/>
            </a:pPr>
            <a:r>
              <a:rPr lang="en-US" sz="2200" dirty="0"/>
              <a:t>          A ref1 = new C();</a:t>
            </a:r>
          </a:p>
          <a:p>
            <a:pPr marL="0" indent="0">
              <a:buNone/>
            </a:pPr>
            <a:r>
              <a:rPr lang="en-US" sz="2200" dirty="0"/>
              <a:t>          B ref2 = (B) ref1;</a:t>
            </a:r>
          </a:p>
          <a:p>
            <a:pPr marL="0" indent="0">
              <a:buNone/>
            </a:pPr>
            <a:r>
              <a:rPr lang="ro-RO" sz="2200" dirty="0"/>
              <a:t>          System.out.println(ref2.f());</a:t>
            </a:r>
          </a:p>
          <a:p>
            <a:pPr marL="0" indent="0">
              <a:buNone/>
            </a:pPr>
            <a:r>
              <a:rPr lang="en-US" sz="2200" dirty="0"/>
              <a:t>   }</a:t>
            </a:r>
          </a:p>
          <a:p>
            <a:pPr marL="0" indent="0">
              <a:buNone/>
            </a:pPr>
            <a:r>
              <a:rPr lang="en-US" sz="2200" dirty="0"/>
              <a:t>}</a:t>
            </a:r>
          </a:p>
          <a:p>
            <a:pPr marL="0" indent="0">
              <a:buNone/>
            </a:pPr>
            <a:r>
              <a:rPr lang="en-US" sz="2200" dirty="0"/>
              <a:t>class A</a:t>
            </a:r>
          </a:p>
          <a:p>
            <a:pPr marL="0" indent="0">
              <a:buNone/>
            </a:pPr>
            <a:r>
              <a:rPr lang="en-US" sz="2200" dirty="0"/>
              <a:t>{</a:t>
            </a:r>
          </a:p>
          <a:p>
            <a:pPr marL="0" indent="0">
              <a:buNone/>
            </a:pPr>
            <a:r>
              <a:rPr lang="en-US" sz="2200" dirty="0"/>
              <a:t>   </a:t>
            </a:r>
            <a:r>
              <a:rPr lang="en-US" sz="2200" dirty="0" err="1"/>
              <a:t>int</a:t>
            </a:r>
            <a:r>
              <a:rPr lang="en-US" sz="2200" dirty="0"/>
              <a:t> f() { return 0; }</a:t>
            </a:r>
          </a:p>
          <a:p>
            <a:pPr marL="0" indent="0">
              <a:buNone/>
            </a:pPr>
            <a:r>
              <a:rPr lang="en-US" sz="2200" dirty="0"/>
              <a:t>}</a:t>
            </a:r>
          </a:p>
          <a:p>
            <a:pPr marL="0" indent="0">
              <a:buNone/>
            </a:pPr>
            <a:r>
              <a:rPr lang="en-US" sz="2200" dirty="0"/>
              <a:t>class B extends A</a:t>
            </a:r>
          </a:p>
          <a:p>
            <a:pPr marL="0" indent="0">
              <a:buNone/>
            </a:pPr>
            <a:r>
              <a:rPr lang="en-US" sz="2200" dirty="0"/>
              <a:t>{</a:t>
            </a:r>
          </a:p>
          <a:p>
            <a:pPr marL="0" indent="0">
              <a:buNone/>
            </a:pPr>
            <a:r>
              <a:rPr lang="en-US" sz="2200" dirty="0"/>
              <a:t>   </a:t>
            </a:r>
            <a:r>
              <a:rPr lang="en-US" sz="2200" dirty="0" err="1"/>
              <a:t>int</a:t>
            </a:r>
            <a:r>
              <a:rPr lang="en-US" sz="2200" dirty="0"/>
              <a:t> f() { return 1; }</a:t>
            </a:r>
          </a:p>
          <a:p>
            <a:pPr marL="0" indent="0">
              <a:buNone/>
            </a:pPr>
            <a:r>
              <a:rPr lang="en-US" sz="2200" dirty="0"/>
              <a:t>}</a:t>
            </a:r>
          </a:p>
          <a:p>
            <a:pPr marL="0" indent="0">
              <a:buNone/>
            </a:pPr>
            <a:r>
              <a:rPr lang="en-US" sz="2200" dirty="0"/>
              <a:t>class C extends B</a:t>
            </a:r>
          </a:p>
          <a:p>
            <a:pPr marL="0" indent="0">
              <a:buNone/>
            </a:pPr>
            <a:r>
              <a:rPr lang="en-US" sz="2200" dirty="0"/>
              <a:t>{</a:t>
            </a:r>
          </a:p>
          <a:p>
            <a:pPr marL="0" indent="0">
              <a:buNone/>
            </a:pPr>
            <a:r>
              <a:rPr lang="en-US" sz="2200" dirty="0"/>
              <a:t>   </a:t>
            </a:r>
            <a:r>
              <a:rPr lang="en-US" sz="2200" dirty="0" err="1"/>
              <a:t>int</a:t>
            </a:r>
            <a:r>
              <a:rPr lang="en-US" sz="2200" dirty="0"/>
              <a:t> f() { return 2; }</a:t>
            </a:r>
          </a:p>
          <a:p>
            <a:pPr marL="0" indent="0">
              <a:buNone/>
            </a:pPr>
            <a:r>
              <a:rPr lang="en-US" sz="2200" dirty="0"/>
              <a:t>}	</a:t>
            </a:r>
          </a:p>
          <a:p>
            <a:endParaRPr lang="en-US" dirty="0"/>
          </a:p>
        </p:txBody>
      </p:sp>
      <p:sp>
        <p:nvSpPr>
          <p:cNvPr id="6" name="Content Placeholder 2"/>
          <p:cNvSpPr txBox="1">
            <a:spLocks/>
          </p:cNvSpPr>
          <p:nvPr/>
        </p:nvSpPr>
        <p:spPr>
          <a:xfrm>
            <a:off x="4526209" y="1600200"/>
            <a:ext cx="4069009" cy="4876800"/>
          </a:xfrm>
          <a:prstGeom prst="rect">
            <a:avLst/>
          </a:prstGeom>
        </p:spPr>
        <p:txBody>
          <a:bodyPr vert="horz" lIns="91440" tIns="45720" rIns="91440" bIns="45720" rtlCol="0">
            <a:normAutofit fontScale="925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de-DE" smtClean="0">
                <a:solidFill>
                  <a:srgbClr val="3366FF"/>
                </a:solidFill>
              </a:rPr>
              <a:t>Answer : (e)</a:t>
            </a:r>
          </a:p>
          <a:p>
            <a:pPr marL="0" indent="0" algn="just">
              <a:buFont typeface="Arial" pitchFamily="34" charset="0"/>
              <a:buNone/>
            </a:pPr>
            <a:r>
              <a:rPr lang="en-US" smtClean="0">
                <a:solidFill>
                  <a:srgbClr val="3366FF"/>
                </a:solidFill>
              </a:rPr>
              <a:t>Reason:  </a:t>
            </a:r>
          </a:p>
          <a:p>
            <a:pPr marL="0" indent="0" algn="just">
              <a:buFont typeface="Arial" pitchFamily="34" charset="0"/>
              <a:buNone/>
            </a:pPr>
            <a:r>
              <a:rPr lang="en-US" smtClean="0">
                <a:solidFill>
                  <a:srgbClr val="3366FF"/>
                </a:solidFill>
              </a:rPr>
              <a:t>The program will print 2 when System.out.println(ref2.f()) is executed. The object referenced by ref2 is of class C, but the reference is of type B. Since B contains a method f(), the method call will be allowed at compile time. During execution it is determined that the object is of class C, and dynamic method lookup will cause the overridden method in C to be executed.</a:t>
            </a:r>
            <a:r>
              <a:rPr lang="en-US" smtClean="0"/>
              <a:t>	</a:t>
            </a:r>
          </a:p>
          <a:p>
            <a:endParaRPr lang="en-US" dirty="0"/>
          </a:p>
        </p:txBody>
      </p:sp>
      <p:sp>
        <p:nvSpPr>
          <p:cNvPr id="8" name="Date Placeholder 7"/>
          <p:cNvSpPr>
            <a:spLocks noGrp="1"/>
          </p:cNvSpPr>
          <p:nvPr>
            <p:ph type="dt" sz="half" idx="10"/>
          </p:nvPr>
        </p:nvSpPr>
        <p:spPr/>
        <p:txBody>
          <a:bodyPr/>
          <a:lstStyle/>
          <a:p>
            <a:r>
              <a:rPr lang="en-US" smtClean="0"/>
              <a:t>COMP249 WINTER 2014</a:t>
            </a:r>
            <a:endParaRPr lang="en-US"/>
          </a:p>
        </p:txBody>
      </p:sp>
      <p:sp>
        <p:nvSpPr>
          <p:cNvPr id="9" name="Footer Placeholder 8"/>
          <p:cNvSpPr>
            <a:spLocks noGrp="1"/>
          </p:cNvSpPr>
          <p:nvPr>
            <p:ph type="ftr" sz="quarter" idx="11"/>
          </p:nvPr>
        </p:nvSpPr>
        <p:spPr/>
        <p:txBody>
          <a:bodyPr/>
          <a:lstStyle/>
          <a:p>
            <a:pPr algn="r"/>
            <a:r>
              <a:rPr lang="en-US" smtClean="0"/>
              <a:t>Polymorphism and Abstract Classes</a:t>
            </a:r>
            <a:endParaRPr lang="en-US" dirty="0"/>
          </a:p>
        </p:txBody>
      </p:sp>
      <p:sp>
        <p:nvSpPr>
          <p:cNvPr id="10" name="Slide Number Placeholder 9"/>
          <p:cNvSpPr>
            <a:spLocks noGrp="1"/>
          </p:cNvSpPr>
          <p:nvPr>
            <p:ph type="sldNum" sz="quarter" idx="12"/>
          </p:nvPr>
        </p:nvSpPr>
        <p:spPr/>
        <p:txBody>
          <a:bodyPr/>
          <a:lstStyle/>
          <a:p>
            <a:fld id="{0CFEC368-1D7A-4F81-ABF6-AE0E36BAF64C}" type="slidenum">
              <a:rPr lang="en-US" smtClean="0"/>
              <a:pPr/>
              <a:t>3</a:t>
            </a:fld>
            <a:endParaRPr lang="en-US"/>
          </a:p>
        </p:txBody>
      </p:sp>
    </p:spTree>
    <p:extLst>
      <p:ext uri="{BB962C8B-B14F-4D97-AF65-F5344CB8AC3E}">
        <p14:creationId xmlns:p14="http://schemas.microsoft.com/office/powerpoint/2010/main" val="4102453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541088"/>
          </a:xfrm>
        </p:spPr>
        <p:txBody>
          <a:bodyPr>
            <a:noAutofit/>
          </a:bodyPr>
          <a:lstStyle/>
          <a:p>
            <a:r>
              <a:rPr lang="en-US" sz="3200" dirty="0" smtClean="0"/>
              <a:t>Exercise 1 (continued...)</a:t>
            </a:r>
            <a:endParaRPr lang="en-US" sz="3200" dirty="0"/>
          </a:p>
        </p:txBody>
      </p:sp>
      <p:sp>
        <p:nvSpPr>
          <p:cNvPr id="3" name="Content Placeholder 2"/>
          <p:cNvSpPr>
            <a:spLocks noGrp="1"/>
          </p:cNvSpPr>
          <p:nvPr>
            <p:ph idx="1"/>
          </p:nvPr>
        </p:nvSpPr>
        <p:spPr>
          <a:xfrm>
            <a:off x="457200" y="1188449"/>
            <a:ext cx="5566891" cy="5669551"/>
          </a:xfrm>
        </p:spPr>
        <p:txBody>
          <a:bodyPr>
            <a:normAutofit fontScale="77500" lnSpcReduction="20000"/>
          </a:bodyPr>
          <a:lstStyle/>
          <a:p>
            <a:pPr marL="0" indent="0">
              <a:buNone/>
            </a:pPr>
            <a:r>
              <a:rPr lang="en-US" sz="2300" b="1" dirty="0" smtClean="0">
                <a:latin typeface="Arial"/>
                <a:cs typeface="Arial"/>
              </a:rPr>
              <a:t>What is the output of the following program?</a:t>
            </a:r>
          </a:p>
          <a:p>
            <a:pPr marL="0" indent="0">
              <a:buNone/>
            </a:pPr>
            <a:endParaRPr lang="en-US" b="1" dirty="0">
              <a:latin typeface="Arial"/>
              <a:cs typeface="Arial"/>
            </a:endParaRPr>
          </a:p>
          <a:p>
            <a:pPr marL="0" indent="0" algn="just">
              <a:buNone/>
            </a:pPr>
            <a:r>
              <a:rPr lang="en-US" dirty="0" smtClean="0">
                <a:latin typeface="Arial"/>
                <a:cs typeface="Arial"/>
              </a:rPr>
              <a:t>    abstract </a:t>
            </a:r>
            <a:r>
              <a:rPr lang="en-US" dirty="0">
                <a:latin typeface="Arial"/>
                <a:cs typeface="Arial"/>
              </a:rPr>
              <a:t>class A</a:t>
            </a:r>
            <a:r>
              <a:rPr lang="en-US" dirty="0" smtClean="0">
                <a:latin typeface="Arial"/>
                <a:cs typeface="Arial"/>
              </a:rPr>
              <a:t>{</a:t>
            </a:r>
            <a:endParaRPr lang="fr-FR" dirty="0">
              <a:latin typeface="Arial"/>
              <a:cs typeface="Arial"/>
            </a:endParaRPr>
          </a:p>
          <a:p>
            <a:pPr marL="0" indent="0" algn="just">
              <a:buNone/>
            </a:pPr>
            <a:r>
              <a:rPr lang="en-US" dirty="0">
                <a:latin typeface="Arial"/>
                <a:cs typeface="Arial"/>
              </a:rPr>
              <a:t>        abstract void display();</a:t>
            </a:r>
          </a:p>
          <a:p>
            <a:pPr marL="0" indent="0" algn="just">
              <a:buNone/>
            </a:pPr>
            <a:r>
              <a:rPr lang="en-US" dirty="0">
                <a:latin typeface="Arial"/>
                <a:cs typeface="Arial"/>
              </a:rPr>
              <a:t>    }    </a:t>
            </a:r>
          </a:p>
          <a:p>
            <a:pPr marL="0" indent="0" algn="just">
              <a:buNone/>
            </a:pPr>
            <a:r>
              <a:rPr lang="en-US" dirty="0">
                <a:latin typeface="Arial"/>
                <a:cs typeface="Arial"/>
              </a:rPr>
              <a:t>    class B extends A {</a:t>
            </a:r>
          </a:p>
          <a:p>
            <a:pPr marL="0" indent="0" algn="just">
              <a:buNone/>
            </a:pPr>
            <a:r>
              <a:rPr lang="fr-FR" dirty="0">
                <a:latin typeface="Arial"/>
                <a:cs typeface="Arial"/>
              </a:rPr>
              <a:t>        </a:t>
            </a:r>
            <a:r>
              <a:rPr lang="fr-FR" dirty="0" err="1">
                <a:latin typeface="Arial"/>
                <a:cs typeface="Arial"/>
              </a:rPr>
              <a:t>int</a:t>
            </a:r>
            <a:r>
              <a:rPr lang="fr-FR" dirty="0">
                <a:latin typeface="Arial"/>
                <a:cs typeface="Arial"/>
              </a:rPr>
              <a:t> j;</a:t>
            </a:r>
          </a:p>
          <a:p>
            <a:pPr marL="0" indent="0" algn="just">
              <a:buNone/>
            </a:pPr>
            <a:r>
              <a:rPr lang="fi-FI" dirty="0">
                <a:latin typeface="Arial"/>
                <a:cs typeface="Arial"/>
              </a:rPr>
              <a:t>        </a:t>
            </a:r>
            <a:r>
              <a:rPr lang="fi-FI" dirty="0" err="1">
                <a:latin typeface="Arial"/>
                <a:cs typeface="Arial"/>
              </a:rPr>
              <a:t>void</a:t>
            </a:r>
            <a:r>
              <a:rPr lang="fi-FI" dirty="0">
                <a:latin typeface="Arial"/>
                <a:cs typeface="Arial"/>
              </a:rPr>
              <a:t> </a:t>
            </a:r>
            <a:r>
              <a:rPr lang="fi-FI" dirty="0" err="1">
                <a:latin typeface="Arial"/>
                <a:cs typeface="Arial"/>
              </a:rPr>
              <a:t>display</a:t>
            </a:r>
            <a:r>
              <a:rPr lang="fi-FI" dirty="0">
                <a:latin typeface="Arial"/>
                <a:cs typeface="Arial"/>
              </a:rPr>
              <a:t>() {</a:t>
            </a:r>
          </a:p>
          <a:p>
            <a:pPr marL="0" indent="0" algn="just">
              <a:buNone/>
            </a:pPr>
            <a:r>
              <a:rPr lang="ro-RO" dirty="0">
                <a:latin typeface="Arial"/>
                <a:cs typeface="Arial"/>
              </a:rPr>
              <a:t>            System.</a:t>
            </a:r>
            <a:r>
              <a:rPr lang="ro-RO" i="1" dirty="0">
                <a:latin typeface="Arial"/>
                <a:cs typeface="Arial"/>
              </a:rPr>
              <a:t>out.println</a:t>
            </a:r>
            <a:r>
              <a:rPr lang="ro-RO" i="1" dirty="0" smtClean="0">
                <a:latin typeface="Arial"/>
                <a:cs typeface="Arial"/>
              </a:rPr>
              <a:t>(“Output = ” + j</a:t>
            </a:r>
            <a:r>
              <a:rPr lang="ro-RO" i="1" dirty="0">
                <a:latin typeface="Arial"/>
                <a:cs typeface="Arial"/>
              </a:rPr>
              <a:t>);</a:t>
            </a:r>
          </a:p>
          <a:p>
            <a:pPr marL="0" indent="0" algn="just">
              <a:buNone/>
            </a:pPr>
            <a:r>
              <a:rPr lang="en-US" dirty="0">
                <a:latin typeface="Arial"/>
                <a:cs typeface="Arial"/>
              </a:rPr>
              <a:t>        }</a:t>
            </a:r>
          </a:p>
          <a:p>
            <a:pPr marL="0" indent="0" algn="just">
              <a:buNone/>
            </a:pPr>
            <a:r>
              <a:rPr lang="en-US" dirty="0">
                <a:latin typeface="Arial"/>
                <a:cs typeface="Arial"/>
              </a:rPr>
              <a:t>    }    </a:t>
            </a:r>
          </a:p>
          <a:p>
            <a:pPr marL="0" indent="0" algn="just">
              <a:buNone/>
            </a:pPr>
            <a:r>
              <a:rPr lang="en-US" dirty="0">
                <a:latin typeface="Arial"/>
                <a:cs typeface="Arial"/>
              </a:rPr>
              <a:t>    class Tutorial3 {</a:t>
            </a:r>
          </a:p>
          <a:p>
            <a:pPr marL="0" indent="0" algn="just">
              <a:buNone/>
            </a:pPr>
            <a:r>
              <a:rPr lang="en-US" dirty="0">
                <a:latin typeface="Arial"/>
                <a:cs typeface="Arial"/>
              </a:rPr>
              <a:t>        public static void main(</a:t>
            </a:r>
            <a:r>
              <a:rPr lang="en-US" dirty="0" smtClean="0">
                <a:latin typeface="Arial"/>
                <a:cs typeface="Arial"/>
              </a:rPr>
              <a:t>String[] </a:t>
            </a:r>
            <a:r>
              <a:rPr lang="en-US" dirty="0" err="1" smtClean="0">
                <a:latin typeface="Arial"/>
                <a:cs typeface="Arial"/>
              </a:rPr>
              <a:t>args</a:t>
            </a:r>
            <a:r>
              <a:rPr lang="en-US" dirty="0" smtClean="0">
                <a:latin typeface="Arial"/>
                <a:cs typeface="Arial"/>
              </a:rPr>
              <a:t>){</a:t>
            </a:r>
            <a:endParaRPr lang="en-US" dirty="0">
              <a:latin typeface="Arial"/>
              <a:cs typeface="Arial"/>
            </a:endParaRPr>
          </a:p>
          <a:p>
            <a:pPr marL="0" indent="0" algn="just">
              <a:buNone/>
            </a:pPr>
            <a:r>
              <a:rPr lang="en-US" dirty="0">
                <a:latin typeface="Arial"/>
                <a:cs typeface="Arial"/>
              </a:rPr>
              <a:t>            B </a:t>
            </a:r>
            <a:r>
              <a:rPr lang="en-US" dirty="0" err="1" smtClean="0">
                <a:latin typeface="Arial"/>
                <a:cs typeface="Arial"/>
              </a:rPr>
              <a:t>obj</a:t>
            </a:r>
            <a:r>
              <a:rPr lang="en-US" dirty="0" smtClean="0">
                <a:latin typeface="Arial"/>
                <a:cs typeface="Arial"/>
              </a:rPr>
              <a:t> </a:t>
            </a:r>
            <a:r>
              <a:rPr lang="en-US" dirty="0">
                <a:latin typeface="Arial"/>
                <a:cs typeface="Arial"/>
              </a:rPr>
              <a:t>= new B();</a:t>
            </a:r>
          </a:p>
          <a:p>
            <a:pPr marL="0" indent="0" algn="just">
              <a:buNone/>
            </a:pPr>
            <a:r>
              <a:rPr lang="en-US" dirty="0">
                <a:latin typeface="Arial"/>
                <a:cs typeface="Arial"/>
              </a:rPr>
              <a:t>            </a:t>
            </a:r>
            <a:r>
              <a:rPr lang="en-US" dirty="0" err="1" smtClean="0">
                <a:latin typeface="Arial"/>
                <a:cs typeface="Arial"/>
              </a:rPr>
              <a:t>obj.j</a:t>
            </a:r>
            <a:r>
              <a:rPr lang="en-US" dirty="0">
                <a:latin typeface="Arial"/>
                <a:cs typeface="Arial"/>
              </a:rPr>
              <a:t>=100;</a:t>
            </a:r>
          </a:p>
          <a:p>
            <a:pPr marL="0" indent="0" algn="just">
              <a:buNone/>
            </a:pPr>
            <a:r>
              <a:rPr lang="is-IS" dirty="0">
                <a:latin typeface="Arial"/>
                <a:cs typeface="Arial"/>
              </a:rPr>
              <a:t>            </a:t>
            </a:r>
            <a:r>
              <a:rPr lang="is-IS" dirty="0" smtClean="0">
                <a:latin typeface="Arial"/>
                <a:cs typeface="Arial"/>
              </a:rPr>
              <a:t>obj.display</a:t>
            </a:r>
            <a:r>
              <a:rPr lang="is-IS" dirty="0">
                <a:latin typeface="Arial"/>
                <a:cs typeface="Arial"/>
              </a:rPr>
              <a:t>();    </a:t>
            </a:r>
          </a:p>
          <a:p>
            <a:pPr marL="0" indent="0" algn="just">
              <a:buNone/>
            </a:pPr>
            <a:r>
              <a:rPr lang="en-US" dirty="0">
                <a:latin typeface="Arial"/>
                <a:cs typeface="Arial"/>
              </a:rPr>
              <a:t>        }</a:t>
            </a:r>
          </a:p>
          <a:p>
            <a:pPr marL="0" indent="0" algn="just">
              <a:buNone/>
            </a:pPr>
            <a:r>
              <a:rPr lang="en-US" dirty="0">
                <a:latin typeface="Arial"/>
                <a:cs typeface="Arial"/>
              </a:rPr>
              <a:t>   } </a:t>
            </a:r>
          </a:p>
        </p:txBody>
      </p:sp>
      <p:sp>
        <p:nvSpPr>
          <p:cNvPr id="6" name="Content Placeholder 2"/>
          <p:cNvSpPr txBox="1">
            <a:spLocks/>
          </p:cNvSpPr>
          <p:nvPr/>
        </p:nvSpPr>
        <p:spPr>
          <a:xfrm>
            <a:off x="6188278" y="1102527"/>
            <a:ext cx="2636201" cy="5669551"/>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dirty="0" smtClean="0">
                <a:solidFill>
                  <a:srgbClr val="3366FF"/>
                </a:solidFill>
                <a:latin typeface="Calibri"/>
                <a:cs typeface="Calibri"/>
              </a:rPr>
              <a:t>Answer:</a:t>
            </a:r>
          </a:p>
          <a:p>
            <a:pPr marL="0" indent="0">
              <a:buFont typeface="Arial" pitchFamily="34" charset="0"/>
              <a:buNone/>
            </a:pPr>
            <a:r>
              <a:rPr lang="en-US" dirty="0" smtClean="0">
                <a:solidFill>
                  <a:srgbClr val="3366FF"/>
                </a:solidFill>
                <a:latin typeface="Calibri"/>
                <a:cs typeface="Calibri"/>
              </a:rPr>
              <a:t>Output =100</a:t>
            </a:r>
            <a:endParaRPr lang="en-US" dirty="0">
              <a:solidFill>
                <a:srgbClr val="3366FF"/>
              </a:solidFill>
              <a:latin typeface="Calibri"/>
              <a:cs typeface="Calibri"/>
            </a:endParaRPr>
          </a:p>
        </p:txBody>
      </p:sp>
      <p:sp>
        <p:nvSpPr>
          <p:cNvPr id="8" name="Date Placeholder 7"/>
          <p:cNvSpPr>
            <a:spLocks noGrp="1"/>
          </p:cNvSpPr>
          <p:nvPr>
            <p:ph type="dt" sz="half" idx="10"/>
          </p:nvPr>
        </p:nvSpPr>
        <p:spPr/>
        <p:txBody>
          <a:bodyPr/>
          <a:lstStyle/>
          <a:p>
            <a:r>
              <a:rPr lang="en-US" smtClean="0"/>
              <a:t>COMP249 WINTER 2014</a:t>
            </a:r>
            <a:endParaRPr lang="en-US"/>
          </a:p>
        </p:txBody>
      </p:sp>
      <p:sp>
        <p:nvSpPr>
          <p:cNvPr id="9" name="Footer Placeholder 8"/>
          <p:cNvSpPr>
            <a:spLocks noGrp="1"/>
          </p:cNvSpPr>
          <p:nvPr>
            <p:ph type="ftr" sz="quarter" idx="11"/>
          </p:nvPr>
        </p:nvSpPr>
        <p:spPr/>
        <p:txBody>
          <a:bodyPr/>
          <a:lstStyle/>
          <a:p>
            <a:pPr algn="r"/>
            <a:r>
              <a:rPr lang="en-US" smtClean="0"/>
              <a:t>Polymorphism and Abstract Classes</a:t>
            </a:r>
            <a:endParaRPr lang="en-US" dirty="0"/>
          </a:p>
        </p:txBody>
      </p:sp>
      <p:sp>
        <p:nvSpPr>
          <p:cNvPr id="10" name="Slide Number Placeholder 9"/>
          <p:cNvSpPr>
            <a:spLocks noGrp="1"/>
          </p:cNvSpPr>
          <p:nvPr>
            <p:ph type="sldNum" sz="quarter" idx="12"/>
          </p:nvPr>
        </p:nvSpPr>
        <p:spPr/>
        <p:txBody>
          <a:bodyPr/>
          <a:lstStyle/>
          <a:p>
            <a:fld id="{0CFEC368-1D7A-4F81-ABF6-AE0E36BAF64C}" type="slidenum">
              <a:rPr lang="en-US" smtClean="0"/>
              <a:pPr/>
              <a:t>4</a:t>
            </a:fld>
            <a:endParaRPr lang="en-US"/>
          </a:p>
        </p:txBody>
      </p:sp>
    </p:spTree>
    <p:extLst>
      <p:ext uri="{BB962C8B-B14F-4D97-AF65-F5344CB8AC3E}">
        <p14:creationId xmlns:p14="http://schemas.microsoft.com/office/powerpoint/2010/main" val="1015930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3481" y="533400"/>
            <a:ext cx="8229600" cy="655049"/>
          </a:xfrm>
        </p:spPr>
        <p:txBody>
          <a:bodyPr>
            <a:normAutofit fontScale="90000"/>
          </a:bodyPr>
          <a:lstStyle/>
          <a:p>
            <a:r>
              <a:rPr lang="en-US" dirty="0" smtClean="0"/>
              <a:t>Exercise 2 (Abstract Classes)</a:t>
            </a:r>
            <a:endParaRPr lang="en-US" dirty="0"/>
          </a:p>
        </p:txBody>
      </p:sp>
      <p:sp>
        <p:nvSpPr>
          <p:cNvPr id="3" name="Content Placeholder 2"/>
          <p:cNvSpPr>
            <a:spLocks noGrp="1"/>
          </p:cNvSpPr>
          <p:nvPr>
            <p:ph idx="1"/>
          </p:nvPr>
        </p:nvSpPr>
        <p:spPr>
          <a:xfrm>
            <a:off x="457200" y="1448930"/>
            <a:ext cx="8229600" cy="2295497"/>
          </a:xfrm>
        </p:spPr>
        <p:txBody>
          <a:bodyPr>
            <a:normAutofit/>
          </a:bodyPr>
          <a:lstStyle/>
          <a:p>
            <a:pPr algn="just"/>
            <a:r>
              <a:rPr lang="en-US" dirty="0">
                <a:cs typeface="Calibri"/>
              </a:rPr>
              <a:t>Create an abstract </a:t>
            </a:r>
            <a:r>
              <a:rPr lang="en-US" dirty="0" smtClean="0">
                <a:cs typeface="Calibri"/>
              </a:rPr>
              <a:t>class called Figure </a:t>
            </a:r>
            <a:r>
              <a:rPr lang="en-US" dirty="0">
                <a:cs typeface="Calibri"/>
              </a:rPr>
              <a:t>having variables </a:t>
            </a:r>
            <a:r>
              <a:rPr lang="en-US" dirty="0" smtClean="0">
                <a:cs typeface="Calibri"/>
              </a:rPr>
              <a:t>dim1 and dim2 </a:t>
            </a:r>
            <a:r>
              <a:rPr lang="en-US" dirty="0">
                <a:cs typeface="Calibri"/>
              </a:rPr>
              <a:t>of </a:t>
            </a:r>
            <a:r>
              <a:rPr lang="en-US" dirty="0" smtClean="0">
                <a:cs typeface="Calibri"/>
              </a:rPr>
              <a:t>type double </a:t>
            </a:r>
            <a:r>
              <a:rPr lang="en-US" dirty="0">
                <a:cs typeface="Calibri"/>
              </a:rPr>
              <a:t>and an abstract method </a:t>
            </a:r>
            <a:r>
              <a:rPr lang="en-US" dirty="0" smtClean="0">
                <a:cs typeface="Calibri"/>
              </a:rPr>
              <a:t>called </a:t>
            </a:r>
            <a:r>
              <a:rPr lang="en-US" dirty="0" err="1" smtClean="0">
                <a:cs typeface="Calibri"/>
              </a:rPr>
              <a:t>getArea</a:t>
            </a:r>
            <a:r>
              <a:rPr lang="en-US" dirty="0">
                <a:cs typeface="Calibri"/>
              </a:rPr>
              <a:t>, then make two subclasses </a:t>
            </a:r>
            <a:r>
              <a:rPr lang="en-US" dirty="0" smtClean="0">
                <a:cs typeface="Calibri"/>
              </a:rPr>
              <a:t>Rectangle and </a:t>
            </a:r>
            <a:r>
              <a:rPr lang="en-US" dirty="0">
                <a:cs typeface="Calibri"/>
              </a:rPr>
              <a:t>Triangle which will implement the area method. Create </a:t>
            </a:r>
            <a:r>
              <a:rPr lang="en-US" dirty="0" smtClean="0">
                <a:cs typeface="Calibri"/>
              </a:rPr>
              <a:t>an </a:t>
            </a:r>
            <a:r>
              <a:rPr lang="en-US" dirty="0">
                <a:cs typeface="Calibri"/>
              </a:rPr>
              <a:t>abstract class reference variable, assign subclass objects to it and print the corresponding area.</a:t>
            </a:r>
          </a:p>
        </p:txBody>
      </p:sp>
      <p:sp>
        <p:nvSpPr>
          <p:cNvPr id="6" name="Content Placeholder 2"/>
          <p:cNvSpPr txBox="1">
            <a:spLocks/>
          </p:cNvSpPr>
          <p:nvPr/>
        </p:nvSpPr>
        <p:spPr>
          <a:xfrm>
            <a:off x="609600" y="4114348"/>
            <a:ext cx="4649268" cy="2295497"/>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lgn="just">
              <a:buNone/>
            </a:pPr>
            <a:r>
              <a:rPr lang="en-US" b="1" u="sng" dirty="0" smtClean="0">
                <a:cs typeface="Calibri"/>
              </a:rPr>
              <a:t>For Example</a:t>
            </a:r>
            <a:r>
              <a:rPr lang="en-US" dirty="0" smtClean="0">
                <a:cs typeface="Calibri"/>
              </a:rPr>
              <a:t>:</a:t>
            </a:r>
          </a:p>
          <a:p>
            <a:pPr marL="0" indent="0" algn="just">
              <a:buNone/>
            </a:pPr>
            <a:r>
              <a:rPr lang="en-US" dirty="0">
                <a:cs typeface="Calibri"/>
              </a:rPr>
              <a:t>d</a:t>
            </a:r>
            <a:r>
              <a:rPr lang="en-US" dirty="0" smtClean="0">
                <a:cs typeface="Calibri"/>
              </a:rPr>
              <a:t>im1 = 2.5 and dim2 = 3.5 </a:t>
            </a:r>
          </a:p>
          <a:p>
            <a:pPr marL="0" indent="0">
              <a:buNone/>
            </a:pPr>
            <a:r>
              <a:rPr lang="ro-RO" dirty="0">
                <a:cs typeface="Calibri"/>
              </a:rPr>
              <a:t>Inside Area for </a:t>
            </a:r>
            <a:r>
              <a:rPr lang="ro-RO" dirty="0" smtClean="0">
                <a:cs typeface="Calibri"/>
              </a:rPr>
              <a:t>Rectangle</a:t>
            </a:r>
            <a:r>
              <a:rPr lang="ro-RO" dirty="0">
                <a:cs typeface="Calibri"/>
              </a:rPr>
              <a:t> </a:t>
            </a:r>
            <a:r>
              <a:rPr lang="ro-RO" dirty="0" smtClean="0">
                <a:cs typeface="Calibri"/>
              </a:rPr>
              <a:t>is 8.75</a:t>
            </a:r>
            <a:endParaRPr lang="en-US" dirty="0">
              <a:cs typeface="Calibri"/>
            </a:endParaRPr>
          </a:p>
          <a:p>
            <a:pPr marL="0" indent="0">
              <a:buNone/>
            </a:pPr>
            <a:r>
              <a:rPr lang="ro-RO" dirty="0">
                <a:cs typeface="Calibri"/>
              </a:rPr>
              <a:t>Inside Area for </a:t>
            </a:r>
            <a:r>
              <a:rPr lang="ro-RO" dirty="0" smtClean="0">
                <a:cs typeface="Calibri"/>
              </a:rPr>
              <a:t>Triangle is 4.37</a:t>
            </a:r>
            <a:endParaRPr lang="ro-RO" dirty="0">
              <a:cs typeface="Calibri"/>
            </a:endParaRPr>
          </a:p>
        </p:txBody>
      </p:sp>
      <p:sp>
        <p:nvSpPr>
          <p:cNvPr id="8" name="TextBox 7"/>
          <p:cNvSpPr txBox="1"/>
          <p:nvPr/>
        </p:nvSpPr>
        <p:spPr>
          <a:xfrm>
            <a:off x="5258868" y="4155828"/>
            <a:ext cx="3885133" cy="1200329"/>
          </a:xfrm>
          <a:prstGeom prst="rect">
            <a:avLst/>
          </a:prstGeom>
          <a:noFill/>
        </p:spPr>
        <p:txBody>
          <a:bodyPr wrap="square" rtlCol="0">
            <a:spAutoFit/>
          </a:bodyPr>
          <a:lstStyle/>
          <a:p>
            <a:r>
              <a:rPr lang="en-US" b="1" u="sng" dirty="0" smtClean="0">
                <a:cs typeface="Calibri"/>
              </a:rPr>
              <a:t>Formula:</a:t>
            </a:r>
          </a:p>
          <a:p>
            <a:endParaRPr lang="en-US" dirty="0" smtClean="0">
              <a:cs typeface="Calibri"/>
            </a:endParaRPr>
          </a:p>
          <a:p>
            <a:r>
              <a:rPr lang="en-US" dirty="0" smtClean="0">
                <a:cs typeface="Calibri"/>
              </a:rPr>
              <a:t>Area of Rectangle = dim1 * dim2</a:t>
            </a:r>
          </a:p>
          <a:p>
            <a:r>
              <a:rPr lang="en-US" dirty="0" smtClean="0">
                <a:cs typeface="Calibri"/>
              </a:rPr>
              <a:t>Area of Triangle = ½ * dim1 * dim2</a:t>
            </a:r>
            <a:endParaRPr lang="en-US" dirty="0">
              <a:cs typeface="Calibri"/>
            </a:endParaRPr>
          </a:p>
        </p:txBody>
      </p:sp>
      <p:sp>
        <p:nvSpPr>
          <p:cNvPr id="9" name="Date Placeholder 8"/>
          <p:cNvSpPr>
            <a:spLocks noGrp="1"/>
          </p:cNvSpPr>
          <p:nvPr>
            <p:ph type="dt" sz="half" idx="10"/>
          </p:nvPr>
        </p:nvSpPr>
        <p:spPr/>
        <p:txBody>
          <a:bodyPr/>
          <a:lstStyle/>
          <a:p>
            <a:r>
              <a:rPr lang="en-US" smtClean="0"/>
              <a:t>COMP249 WINTER 2014</a:t>
            </a:r>
            <a:endParaRPr lang="en-US"/>
          </a:p>
        </p:txBody>
      </p:sp>
      <p:sp>
        <p:nvSpPr>
          <p:cNvPr id="10" name="Footer Placeholder 9"/>
          <p:cNvSpPr>
            <a:spLocks noGrp="1"/>
          </p:cNvSpPr>
          <p:nvPr>
            <p:ph type="ftr" sz="quarter" idx="11"/>
          </p:nvPr>
        </p:nvSpPr>
        <p:spPr/>
        <p:txBody>
          <a:bodyPr/>
          <a:lstStyle/>
          <a:p>
            <a:pPr algn="r"/>
            <a:r>
              <a:rPr lang="en-US" smtClean="0"/>
              <a:t>Polymorphism and Abstract Classes</a:t>
            </a:r>
            <a:endParaRPr lang="en-US" dirty="0"/>
          </a:p>
        </p:txBody>
      </p:sp>
      <p:sp>
        <p:nvSpPr>
          <p:cNvPr id="11" name="Slide Number Placeholder 10"/>
          <p:cNvSpPr>
            <a:spLocks noGrp="1"/>
          </p:cNvSpPr>
          <p:nvPr>
            <p:ph type="sldNum" sz="quarter" idx="12"/>
          </p:nvPr>
        </p:nvSpPr>
        <p:spPr/>
        <p:txBody>
          <a:bodyPr/>
          <a:lstStyle/>
          <a:p>
            <a:fld id="{0CFEC368-1D7A-4F81-ABF6-AE0E36BAF64C}" type="slidenum">
              <a:rPr lang="en-US" smtClean="0"/>
              <a:pPr/>
              <a:t>5</a:t>
            </a:fld>
            <a:endParaRPr lang="en-US"/>
          </a:p>
        </p:txBody>
      </p:sp>
    </p:spTree>
    <p:extLst>
      <p:ext uri="{BB962C8B-B14F-4D97-AF65-F5344CB8AC3E}">
        <p14:creationId xmlns:p14="http://schemas.microsoft.com/office/powerpoint/2010/main" val="2355476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1141"/>
            <a:ext cx="8229600" cy="537985"/>
          </a:xfrm>
        </p:spPr>
        <p:txBody>
          <a:bodyPr>
            <a:normAutofit fontScale="90000"/>
          </a:bodyPr>
          <a:lstStyle/>
          <a:p>
            <a:r>
              <a:rPr lang="en-US" dirty="0" smtClean="0"/>
              <a:t>Exercise 2 (continued…)</a:t>
            </a:r>
            <a:endParaRPr lang="en-US" dirty="0"/>
          </a:p>
        </p:txBody>
      </p:sp>
      <p:sp>
        <p:nvSpPr>
          <p:cNvPr id="3" name="Content Placeholder 2"/>
          <p:cNvSpPr>
            <a:spLocks noGrp="1"/>
          </p:cNvSpPr>
          <p:nvPr>
            <p:ph idx="1"/>
          </p:nvPr>
        </p:nvSpPr>
        <p:spPr>
          <a:xfrm>
            <a:off x="457200" y="1546610"/>
            <a:ext cx="8229600" cy="3386265"/>
          </a:xfrm>
        </p:spPr>
        <p:txBody>
          <a:bodyPr>
            <a:normAutofit lnSpcReduction="10000"/>
          </a:bodyPr>
          <a:lstStyle/>
          <a:p>
            <a:pPr marL="0" indent="0">
              <a:buNone/>
            </a:pPr>
            <a:r>
              <a:rPr lang="en-US" sz="1800" dirty="0"/>
              <a:t>public class </a:t>
            </a:r>
            <a:r>
              <a:rPr lang="en-US" sz="1800" dirty="0" err="1"/>
              <a:t>FigureMain</a:t>
            </a:r>
            <a:r>
              <a:rPr lang="en-US" sz="1800" dirty="0"/>
              <a:t>()</a:t>
            </a:r>
            <a:r>
              <a:rPr lang="en-US" sz="1800" dirty="0" smtClean="0"/>
              <a:t>{</a:t>
            </a:r>
          </a:p>
          <a:p>
            <a:pPr marL="0" indent="0">
              <a:buNone/>
            </a:pPr>
            <a:r>
              <a:rPr lang="en-US" sz="1800" dirty="0"/>
              <a:t>	</a:t>
            </a:r>
            <a:r>
              <a:rPr lang="en-US" sz="1800" dirty="0" smtClean="0"/>
              <a:t>public </a:t>
            </a:r>
            <a:r>
              <a:rPr lang="en-US" sz="1800" dirty="0"/>
              <a:t>static void main(String[] </a:t>
            </a:r>
            <a:r>
              <a:rPr lang="en-US" sz="1800" dirty="0" err="1"/>
              <a:t>args</a:t>
            </a:r>
            <a:r>
              <a:rPr lang="en-US" sz="1800" dirty="0"/>
              <a:t>)</a:t>
            </a:r>
            <a:r>
              <a:rPr lang="en-US" sz="1800" dirty="0" smtClean="0"/>
              <a:t>{</a:t>
            </a:r>
            <a:endParaRPr lang="en-US" sz="1800" dirty="0"/>
          </a:p>
          <a:p>
            <a:pPr marL="0" indent="0">
              <a:buNone/>
            </a:pPr>
            <a:r>
              <a:rPr lang="en-US" sz="1800" dirty="0"/>
              <a:t>	</a:t>
            </a:r>
            <a:r>
              <a:rPr lang="en-US" sz="1800" dirty="0" smtClean="0"/>
              <a:t>	Rectangle </a:t>
            </a:r>
            <a:r>
              <a:rPr lang="en-US" sz="1800" dirty="0"/>
              <a:t>r1 = new Rectangle(</a:t>
            </a:r>
            <a:r>
              <a:rPr lang="en-US" sz="1800" dirty="0" smtClean="0"/>
              <a:t>2.5, 3.5)</a:t>
            </a:r>
            <a:r>
              <a:rPr lang="en-US" sz="1800" dirty="0"/>
              <a:t>;	</a:t>
            </a:r>
            <a:r>
              <a:rPr lang="en-US" sz="1800" dirty="0" smtClean="0"/>
              <a:t>    			</a:t>
            </a:r>
            <a:r>
              <a:rPr lang="en-US" sz="1800" dirty="0" err="1" smtClean="0"/>
              <a:t>System.out.println</a:t>
            </a:r>
            <a:r>
              <a:rPr lang="en-US" sz="1800" dirty="0"/>
              <a:t>(“Inside Area for Rectangle is ” + r1.getArea());</a:t>
            </a:r>
          </a:p>
          <a:p>
            <a:pPr marL="0" indent="0">
              <a:buNone/>
            </a:pPr>
            <a:endParaRPr lang="en-US" sz="1800" dirty="0"/>
          </a:p>
          <a:p>
            <a:pPr marL="0" indent="0">
              <a:buNone/>
            </a:pPr>
            <a:r>
              <a:rPr lang="en-US" sz="1800" dirty="0"/>
              <a:t>	</a:t>
            </a:r>
            <a:endParaRPr lang="en-US" sz="1800" dirty="0" smtClean="0"/>
          </a:p>
          <a:p>
            <a:pPr marL="0" indent="0">
              <a:buNone/>
            </a:pPr>
            <a:r>
              <a:rPr lang="en-US" sz="1800" dirty="0"/>
              <a:t>	</a:t>
            </a:r>
            <a:r>
              <a:rPr lang="en-US" sz="1800" dirty="0" smtClean="0"/>
              <a:t>	</a:t>
            </a:r>
            <a:r>
              <a:rPr lang="en-US" sz="1800" dirty="0"/>
              <a:t>Triangle t1 = new Triangle(2.5, 3.5);</a:t>
            </a:r>
          </a:p>
          <a:p>
            <a:pPr marL="0" indent="0">
              <a:buNone/>
            </a:pPr>
            <a:r>
              <a:rPr lang="en-US" sz="1800" dirty="0"/>
              <a:t>		</a:t>
            </a:r>
            <a:r>
              <a:rPr lang="en-US" sz="1800" dirty="0" err="1"/>
              <a:t>System.out.println</a:t>
            </a:r>
            <a:r>
              <a:rPr lang="en-US" sz="1800" dirty="0"/>
              <a:t>(“Inside Area for triangle is ”+ t1.getArea())</a:t>
            </a:r>
            <a:r>
              <a:rPr lang="en-US" sz="1800" dirty="0" smtClean="0"/>
              <a:t>;</a:t>
            </a:r>
            <a:endParaRPr lang="pl-PL" sz="1800" dirty="0"/>
          </a:p>
          <a:p>
            <a:pPr marL="0" indent="0">
              <a:buNone/>
            </a:pPr>
            <a:r>
              <a:rPr lang="en-US" sz="1800" dirty="0" smtClean="0"/>
              <a:t> 	}</a:t>
            </a:r>
          </a:p>
          <a:p>
            <a:pPr marL="0" indent="0">
              <a:buNone/>
            </a:pPr>
            <a:r>
              <a:rPr lang="en-US" sz="1800" dirty="0"/>
              <a:t>}</a:t>
            </a:r>
          </a:p>
        </p:txBody>
      </p:sp>
      <p:sp>
        <p:nvSpPr>
          <p:cNvPr id="5" name="Content Placeholder 2"/>
          <p:cNvSpPr txBox="1">
            <a:spLocks/>
          </p:cNvSpPr>
          <p:nvPr/>
        </p:nvSpPr>
        <p:spPr>
          <a:xfrm>
            <a:off x="457200" y="4562503"/>
            <a:ext cx="4144547" cy="2295497"/>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lgn="just">
              <a:buNone/>
            </a:pPr>
            <a:r>
              <a:rPr lang="en-US" dirty="0" smtClean="0">
                <a:solidFill>
                  <a:srgbClr val="3366FF"/>
                </a:solidFill>
                <a:latin typeface="Calibri"/>
                <a:cs typeface="Calibri"/>
              </a:rPr>
              <a:t>Answer:</a:t>
            </a:r>
          </a:p>
          <a:p>
            <a:pPr marL="0" indent="0" algn="just">
              <a:buNone/>
            </a:pPr>
            <a:r>
              <a:rPr lang="en-US" dirty="0" err="1" smtClean="0">
                <a:solidFill>
                  <a:srgbClr val="3366FF"/>
                </a:solidFill>
                <a:latin typeface="Calibri"/>
                <a:cs typeface="Calibri"/>
              </a:rPr>
              <a:t>AbstractAreas.java</a:t>
            </a:r>
            <a:endParaRPr lang="ro-RO" dirty="0">
              <a:solidFill>
                <a:srgbClr val="3366FF"/>
              </a:solidFill>
              <a:latin typeface="Calibri"/>
              <a:cs typeface="Calibri"/>
            </a:endParaRPr>
          </a:p>
        </p:txBody>
      </p:sp>
      <p:sp>
        <p:nvSpPr>
          <p:cNvPr id="8" name="Date Placeholder 7"/>
          <p:cNvSpPr>
            <a:spLocks noGrp="1"/>
          </p:cNvSpPr>
          <p:nvPr>
            <p:ph type="dt" sz="half" idx="10"/>
          </p:nvPr>
        </p:nvSpPr>
        <p:spPr/>
        <p:txBody>
          <a:bodyPr/>
          <a:lstStyle/>
          <a:p>
            <a:r>
              <a:rPr lang="en-US" smtClean="0"/>
              <a:t>COMP249 WINTER 2014</a:t>
            </a:r>
            <a:endParaRPr lang="en-US"/>
          </a:p>
        </p:txBody>
      </p:sp>
      <p:sp>
        <p:nvSpPr>
          <p:cNvPr id="9" name="Footer Placeholder 8"/>
          <p:cNvSpPr>
            <a:spLocks noGrp="1"/>
          </p:cNvSpPr>
          <p:nvPr>
            <p:ph type="ftr" sz="quarter" idx="11"/>
          </p:nvPr>
        </p:nvSpPr>
        <p:spPr/>
        <p:txBody>
          <a:bodyPr/>
          <a:lstStyle/>
          <a:p>
            <a:pPr algn="r"/>
            <a:r>
              <a:rPr lang="en-US" smtClean="0"/>
              <a:t>Polymorphism and Abstract Classes</a:t>
            </a:r>
            <a:endParaRPr lang="en-US" dirty="0"/>
          </a:p>
        </p:txBody>
      </p:sp>
      <p:sp>
        <p:nvSpPr>
          <p:cNvPr id="10" name="Slide Number Placeholder 9"/>
          <p:cNvSpPr>
            <a:spLocks noGrp="1"/>
          </p:cNvSpPr>
          <p:nvPr>
            <p:ph type="sldNum" sz="quarter" idx="12"/>
          </p:nvPr>
        </p:nvSpPr>
        <p:spPr/>
        <p:txBody>
          <a:bodyPr/>
          <a:lstStyle/>
          <a:p>
            <a:fld id="{0CFEC368-1D7A-4F81-ABF6-AE0E36BAF64C}" type="slidenum">
              <a:rPr lang="en-US" smtClean="0"/>
              <a:pPr/>
              <a:t>6</a:t>
            </a:fld>
            <a:endParaRPr lang="en-US"/>
          </a:p>
        </p:txBody>
      </p:sp>
    </p:spTree>
    <p:extLst>
      <p:ext uri="{BB962C8B-B14F-4D97-AF65-F5344CB8AC3E}">
        <p14:creationId xmlns:p14="http://schemas.microsoft.com/office/powerpoint/2010/main" val="3192604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8749"/>
            <a:ext cx="8229600" cy="557368"/>
          </a:xfrm>
        </p:spPr>
        <p:txBody>
          <a:bodyPr>
            <a:normAutofit fontScale="90000"/>
          </a:bodyPr>
          <a:lstStyle/>
          <a:p>
            <a:r>
              <a:rPr lang="en-US" dirty="0" smtClean="0"/>
              <a:t>Exercise 3 (Polymorphism)</a:t>
            </a:r>
            <a:endParaRPr lang="en-US" dirty="0"/>
          </a:p>
        </p:txBody>
      </p:sp>
      <p:sp>
        <p:nvSpPr>
          <p:cNvPr id="3" name="Content Placeholder 2"/>
          <p:cNvSpPr>
            <a:spLocks noGrp="1"/>
          </p:cNvSpPr>
          <p:nvPr>
            <p:ph idx="1"/>
          </p:nvPr>
        </p:nvSpPr>
        <p:spPr>
          <a:xfrm>
            <a:off x="457200" y="974256"/>
            <a:ext cx="8530092" cy="3142064"/>
          </a:xfrm>
        </p:spPr>
        <p:txBody>
          <a:bodyPr/>
          <a:lstStyle/>
          <a:p>
            <a:pPr algn="just"/>
            <a:r>
              <a:rPr lang="en-US" dirty="0" smtClean="0"/>
              <a:t>Rewrite the class Figure </a:t>
            </a:r>
            <a:r>
              <a:rPr lang="en-US" b="1" dirty="0" smtClean="0"/>
              <a:t>without using an Abstract class</a:t>
            </a:r>
            <a:r>
              <a:rPr lang="en-US" dirty="0" smtClean="0"/>
              <a:t>. This new class Figure should match your class implementation of exercise 2 and produce the same result. </a:t>
            </a:r>
            <a:endParaRPr lang="en-US" dirty="0"/>
          </a:p>
          <a:p>
            <a:pPr marL="0" indent="0" algn="just">
              <a:buNone/>
            </a:pPr>
            <a:endParaRPr lang="en-US" dirty="0"/>
          </a:p>
          <a:p>
            <a:pPr marL="0" indent="0" algn="just">
              <a:buNone/>
            </a:pPr>
            <a:r>
              <a:rPr lang="en-US" b="1" u="sng" dirty="0">
                <a:cs typeface="Calibri"/>
              </a:rPr>
              <a:t>Expected Output</a:t>
            </a:r>
            <a:r>
              <a:rPr lang="en-US" dirty="0">
                <a:cs typeface="Calibri"/>
              </a:rPr>
              <a:t>:</a:t>
            </a:r>
          </a:p>
          <a:p>
            <a:pPr marL="0" indent="0">
              <a:buNone/>
            </a:pPr>
            <a:r>
              <a:rPr lang="ro-RO" dirty="0">
                <a:cs typeface="Calibri"/>
              </a:rPr>
              <a:t>Inside Area for Rectangle is </a:t>
            </a:r>
            <a:r>
              <a:rPr lang="ro-RO" dirty="0" smtClean="0">
                <a:cs typeface="Calibri"/>
              </a:rPr>
              <a:t>8.75</a:t>
            </a:r>
            <a:endParaRPr lang="en-US" dirty="0">
              <a:cs typeface="Calibri"/>
            </a:endParaRPr>
          </a:p>
          <a:p>
            <a:pPr marL="0" indent="0">
              <a:buNone/>
            </a:pPr>
            <a:r>
              <a:rPr lang="ro-RO" dirty="0">
                <a:cs typeface="Calibri"/>
              </a:rPr>
              <a:t>Inside Area for Triangle is </a:t>
            </a:r>
            <a:r>
              <a:rPr lang="ro-RO" dirty="0" smtClean="0">
                <a:cs typeface="Calibri"/>
              </a:rPr>
              <a:t>4.37</a:t>
            </a:r>
            <a:endParaRPr lang="ro-RO" dirty="0">
              <a:cs typeface="Calibri"/>
            </a:endParaRPr>
          </a:p>
          <a:p>
            <a:pPr algn="just"/>
            <a:endParaRPr lang="en-US" dirty="0" smtClean="0"/>
          </a:p>
          <a:p>
            <a:pPr algn="just"/>
            <a:endParaRPr lang="en-US" dirty="0"/>
          </a:p>
        </p:txBody>
      </p:sp>
      <p:sp>
        <p:nvSpPr>
          <p:cNvPr id="6" name="TextBox 5"/>
          <p:cNvSpPr txBox="1"/>
          <p:nvPr/>
        </p:nvSpPr>
        <p:spPr>
          <a:xfrm>
            <a:off x="5063492" y="2181536"/>
            <a:ext cx="4233145" cy="6247864"/>
          </a:xfrm>
          <a:prstGeom prst="rect">
            <a:avLst/>
          </a:prstGeom>
          <a:noFill/>
        </p:spPr>
        <p:txBody>
          <a:bodyPr wrap="square" rtlCol="0">
            <a:spAutoFit/>
          </a:bodyPr>
          <a:lstStyle/>
          <a:p>
            <a:r>
              <a:rPr lang="en-US" sz="2000" dirty="0" smtClean="0">
                <a:solidFill>
                  <a:srgbClr val="3366FF"/>
                </a:solidFill>
              </a:rPr>
              <a:t>Answer:</a:t>
            </a:r>
          </a:p>
          <a:p>
            <a:r>
              <a:rPr lang="en-US" sz="2000" dirty="0" smtClean="0">
                <a:solidFill>
                  <a:srgbClr val="3366FF"/>
                </a:solidFill>
              </a:rPr>
              <a:t>public </a:t>
            </a:r>
            <a:r>
              <a:rPr lang="en-US" sz="2000" dirty="0">
                <a:solidFill>
                  <a:srgbClr val="3366FF"/>
                </a:solidFill>
              </a:rPr>
              <a:t>class Figure</a:t>
            </a:r>
            <a:r>
              <a:rPr lang="en-US" sz="2000" dirty="0" smtClean="0">
                <a:solidFill>
                  <a:srgbClr val="3366FF"/>
                </a:solidFill>
              </a:rPr>
              <a:t>{</a:t>
            </a:r>
            <a:endParaRPr lang="nb-NO" sz="2000" dirty="0" smtClean="0">
              <a:solidFill>
                <a:srgbClr val="3366FF"/>
              </a:solidFill>
            </a:endParaRPr>
          </a:p>
          <a:p>
            <a:r>
              <a:rPr lang="nb-NO" sz="2000" dirty="0">
                <a:solidFill>
                  <a:srgbClr val="3366FF"/>
                </a:solidFill>
              </a:rPr>
              <a:t>	double dim1;</a:t>
            </a:r>
          </a:p>
          <a:p>
            <a:r>
              <a:rPr lang="nb-NO" sz="2000" dirty="0">
                <a:solidFill>
                  <a:srgbClr val="3366FF"/>
                </a:solidFill>
              </a:rPr>
              <a:t>	double dim2</a:t>
            </a:r>
            <a:r>
              <a:rPr lang="nb-NO" sz="2000" dirty="0" smtClean="0">
                <a:solidFill>
                  <a:srgbClr val="3366FF"/>
                </a:solidFill>
              </a:rPr>
              <a:t>;</a:t>
            </a:r>
          </a:p>
          <a:p>
            <a:endParaRPr lang="en-US" sz="2000" dirty="0">
              <a:solidFill>
                <a:srgbClr val="3366FF"/>
              </a:solidFill>
            </a:endParaRPr>
          </a:p>
          <a:p>
            <a:r>
              <a:rPr lang="nb-NO" sz="2000" dirty="0">
                <a:solidFill>
                  <a:srgbClr val="3366FF"/>
                </a:solidFill>
              </a:rPr>
              <a:t>	</a:t>
            </a:r>
            <a:r>
              <a:rPr lang="nb-NO" sz="2000" dirty="0" err="1">
                <a:solidFill>
                  <a:srgbClr val="3366FF"/>
                </a:solidFill>
              </a:rPr>
              <a:t>Figure</a:t>
            </a:r>
            <a:r>
              <a:rPr lang="nb-NO" sz="2000" dirty="0">
                <a:solidFill>
                  <a:srgbClr val="3366FF"/>
                </a:solidFill>
              </a:rPr>
              <a:t>(double a, double b){</a:t>
            </a:r>
          </a:p>
          <a:p>
            <a:r>
              <a:rPr lang="en-US" sz="2000" dirty="0">
                <a:solidFill>
                  <a:srgbClr val="3366FF"/>
                </a:solidFill>
              </a:rPr>
              <a:t>		dim1 = a;</a:t>
            </a:r>
          </a:p>
          <a:p>
            <a:r>
              <a:rPr lang="en-US" sz="2000" dirty="0">
                <a:solidFill>
                  <a:srgbClr val="3366FF"/>
                </a:solidFill>
              </a:rPr>
              <a:t>		dim2 = b;</a:t>
            </a:r>
          </a:p>
          <a:p>
            <a:r>
              <a:rPr lang="en-US" sz="2000" dirty="0">
                <a:solidFill>
                  <a:srgbClr val="3366FF"/>
                </a:solidFill>
              </a:rPr>
              <a:t>	}</a:t>
            </a:r>
          </a:p>
          <a:p>
            <a:endParaRPr lang="en-US" sz="2000" dirty="0">
              <a:solidFill>
                <a:srgbClr val="3366FF"/>
              </a:solidFill>
            </a:endParaRPr>
          </a:p>
          <a:p>
            <a:r>
              <a:rPr lang="en-US" sz="2000" dirty="0">
                <a:solidFill>
                  <a:srgbClr val="3366FF"/>
                </a:solidFill>
              </a:rPr>
              <a:t>	</a:t>
            </a:r>
            <a:r>
              <a:rPr lang="en-US" sz="2000" dirty="0" smtClean="0">
                <a:solidFill>
                  <a:srgbClr val="3366FF"/>
                </a:solidFill>
              </a:rPr>
              <a:t>double </a:t>
            </a:r>
            <a:r>
              <a:rPr lang="en-US" sz="2000" dirty="0" err="1" smtClean="0">
                <a:solidFill>
                  <a:srgbClr val="3366FF"/>
                </a:solidFill>
              </a:rPr>
              <a:t>getArea</a:t>
            </a:r>
            <a:r>
              <a:rPr lang="en-US" sz="2000" dirty="0">
                <a:solidFill>
                  <a:srgbClr val="3366FF"/>
                </a:solidFill>
              </a:rPr>
              <a:t>(</a:t>
            </a:r>
            <a:r>
              <a:rPr lang="en-US" sz="2000" dirty="0" smtClean="0">
                <a:solidFill>
                  <a:srgbClr val="3366FF"/>
                </a:solidFill>
              </a:rPr>
              <a:t>){</a:t>
            </a:r>
          </a:p>
          <a:p>
            <a:r>
              <a:rPr lang="en-US" sz="2000" dirty="0">
                <a:solidFill>
                  <a:srgbClr val="3366FF"/>
                </a:solidFill>
              </a:rPr>
              <a:t>	</a:t>
            </a:r>
            <a:r>
              <a:rPr lang="en-US" sz="2000" dirty="0" smtClean="0">
                <a:solidFill>
                  <a:srgbClr val="3366FF"/>
                </a:solidFill>
              </a:rPr>
              <a:t>	return 0.0;</a:t>
            </a:r>
          </a:p>
          <a:p>
            <a:r>
              <a:rPr lang="en-US" sz="2000" dirty="0">
                <a:solidFill>
                  <a:srgbClr val="3366FF"/>
                </a:solidFill>
              </a:rPr>
              <a:t>	</a:t>
            </a:r>
            <a:r>
              <a:rPr lang="en-US" sz="2000" dirty="0" smtClean="0">
                <a:solidFill>
                  <a:srgbClr val="3366FF"/>
                </a:solidFill>
              </a:rPr>
              <a:t>}</a:t>
            </a:r>
            <a:endParaRPr lang="en-US" sz="2000" dirty="0">
              <a:solidFill>
                <a:srgbClr val="3366FF"/>
              </a:solidFill>
            </a:endParaRPr>
          </a:p>
          <a:p>
            <a:r>
              <a:rPr lang="en-US" sz="2000" dirty="0">
                <a:solidFill>
                  <a:srgbClr val="3366FF"/>
                </a:solidFill>
              </a:rPr>
              <a:t>}</a:t>
            </a:r>
          </a:p>
          <a:p>
            <a:endParaRPr lang="en-US" sz="2000" dirty="0" smtClean="0">
              <a:solidFill>
                <a:srgbClr val="3366FF"/>
              </a:solidFill>
            </a:endParaRPr>
          </a:p>
          <a:p>
            <a:endParaRPr lang="en-US" sz="2000" dirty="0">
              <a:solidFill>
                <a:srgbClr val="3366FF"/>
              </a:solidFill>
            </a:endParaRPr>
          </a:p>
          <a:p>
            <a:endParaRPr lang="en-US" sz="2000" dirty="0" smtClean="0">
              <a:solidFill>
                <a:srgbClr val="3366FF"/>
              </a:solidFill>
            </a:endParaRPr>
          </a:p>
          <a:p>
            <a:endParaRPr lang="en-US" sz="2000" dirty="0">
              <a:solidFill>
                <a:srgbClr val="3366FF"/>
              </a:solidFill>
            </a:endParaRPr>
          </a:p>
          <a:p>
            <a:endParaRPr lang="en-US" sz="2000" dirty="0" smtClean="0">
              <a:solidFill>
                <a:srgbClr val="3366FF"/>
              </a:solidFill>
            </a:endParaRPr>
          </a:p>
          <a:p>
            <a:endParaRPr lang="en-US" sz="2000" dirty="0">
              <a:solidFill>
                <a:srgbClr val="3366FF"/>
              </a:solidFill>
            </a:endParaRPr>
          </a:p>
        </p:txBody>
      </p:sp>
      <p:sp>
        <p:nvSpPr>
          <p:cNvPr id="8" name="Date Placeholder 7"/>
          <p:cNvSpPr>
            <a:spLocks noGrp="1"/>
          </p:cNvSpPr>
          <p:nvPr>
            <p:ph type="dt" sz="half" idx="10"/>
          </p:nvPr>
        </p:nvSpPr>
        <p:spPr/>
        <p:txBody>
          <a:bodyPr/>
          <a:lstStyle/>
          <a:p>
            <a:r>
              <a:rPr lang="en-US" smtClean="0"/>
              <a:t>COMP249 WINTER 2014</a:t>
            </a:r>
            <a:endParaRPr lang="en-US"/>
          </a:p>
        </p:txBody>
      </p:sp>
      <p:sp>
        <p:nvSpPr>
          <p:cNvPr id="9" name="Footer Placeholder 8"/>
          <p:cNvSpPr>
            <a:spLocks noGrp="1"/>
          </p:cNvSpPr>
          <p:nvPr>
            <p:ph type="ftr" sz="quarter" idx="11"/>
          </p:nvPr>
        </p:nvSpPr>
        <p:spPr/>
        <p:txBody>
          <a:bodyPr/>
          <a:lstStyle/>
          <a:p>
            <a:pPr algn="r"/>
            <a:r>
              <a:rPr lang="en-US" smtClean="0"/>
              <a:t>Polymorphism and Abstract Classes</a:t>
            </a:r>
            <a:endParaRPr lang="en-US" dirty="0"/>
          </a:p>
        </p:txBody>
      </p:sp>
      <p:sp>
        <p:nvSpPr>
          <p:cNvPr id="10" name="Slide Number Placeholder 9"/>
          <p:cNvSpPr>
            <a:spLocks noGrp="1"/>
          </p:cNvSpPr>
          <p:nvPr>
            <p:ph type="sldNum" sz="quarter" idx="12"/>
          </p:nvPr>
        </p:nvSpPr>
        <p:spPr/>
        <p:txBody>
          <a:bodyPr/>
          <a:lstStyle/>
          <a:p>
            <a:fld id="{0CFEC368-1D7A-4F81-ABF6-AE0E36BAF64C}" type="slidenum">
              <a:rPr lang="en-US" smtClean="0"/>
              <a:pPr/>
              <a:t>7</a:t>
            </a:fld>
            <a:endParaRPr lang="en-US"/>
          </a:p>
        </p:txBody>
      </p:sp>
    </p:spTree>
    <p:extLst>
      <p:ext uri="{BB962C8B-B14F-4D97-AF65-F5344CB8AC3E}">
        <p14:creationId xmlns:p14="http://schemas.microsoft.com/office/powerpoint/2010/main" val="4233330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7472"/>
            <a:ext cx="8229600" cy="557368"/>
          </a:xfrm>
        </p:spPr>
        <p:txBody>
          <a:bodyPr>
            <a:normAutofit fontScale="90000"/>
          </a:bodyPr>
          <a:lstStyle/>
          <a:p>
            <a:r>
              <a:rPr lang="en-US" dirty="0" smtClean="0"/>
              <a:t>Exercise 4</a:t>
            </a:r>
            <a:endParaRPr lang="en-US" dirty="0"/>
          </a:p>
        </p:txBody>
      </p:sp>
      <p:sp>
        <p:nvSpPr>
          <p:cNvPr id="3" name="Content Placeholder 2"/>
          <p:cNvSpPr>
            <a:spLocks noGrp="1"/>
          </p:cNvSpPr>
          <p:nvPr>
            <p:ph idx="1"/>
          </p:nvPr>
        </p:nvSpPr>
        <p:spPr>
          <a:xfrm>
            <a:off x="457200" y="904840"/>
            <a:ext cx="8229600" cy="5572160"/>
          </a:xfrm>
        </p:spPr>
        <p:txBody>
          <a:bodyPr>
            <a:normAutofit fontScale="85000" lnSpcReduction="20000"/>
          </a:bodyPr>
          <a:lstStyle/>
          <a:p>
            <a:pPr marL="0" indent="0" algn="just">
              <a:buNone/>
            </a:pPr>
            <a:r>
              <a:rPr lang="en-US" sz="2800" dirty="0" smtClean="0"/>
              <a:t>The capability</a:t>
            </a:r>
            <a:r>
              <a:rPr lang="en-US" sz="2800" dirty="0"/>
              <a:t> </a:t>
            </a:r>
            <a:r>
              <a:rPr lang="en-US" sz="2800" dirty="0" smtClean="0"/>
              <a:t>to</a:t>
            </a:r>
            <a:r>
              <a:rPr lang="en-US" sz="2800" dirty="0"/>
              <a:t> </a:t>
            </a:r>
            <a:r>
              <a:rPr lang="en-US" sz="2800" dirty="0" smtClean="0"/>
              <a:t>reference</a:t>
            </a:r>
            <a:r>
              <a:rPr lang="en-US" sz="2800" dirty="0"/>
              <a:t> </a:t>
            </a:r>
            <a:r>
              <a:rPr lang="en-US" sz="2800" dirty="0" smtClean="0"/>
              <a:t>instances</a:t>
            </a:r>
            <a:r>
              <a:rPr lang="en-US" sz="2800" dirty="0"/>
              <a:t> </a:t>
            </a:r>
            <a:r>
              <a:rPr lang="en-US" sz="2800" dirty="0" smtClean="0"/>
              <a:t>of</a:t>
            </a:r>
            <a:r>
              <a:rPr lang="en-US" sz="2800" dirty="0"/>
              <a:t> </a:t>
            </a:r>
            <a:r>
              <a:rPr lang="es-ES_tradnl" sz="2800" dirty="0" err="1" smtClean="0"/>
              <a:t>Rectangle</a:t>
            </a:r>
            <a:r>
              <a:rPr lang="es-ES_tradnl" sz="2800" dirty="0" smtClean="0"/>
              <a:t> </a:t>
            </a:r>
            <a:r>
              <a:rPr lang="en-US" sz="2800" dirty="0" smtClean="0"/>
              <a:t>and Triangle as </a:t>
            </a:r>
            <a:r>
              <a:rPr lang="nl-NL" sz="2800" dirty="0" err="1" smtClean="0"/>
              <a:t>Figure</a:t>
            </a:r>
            <a:r>
              <a:rPr lang="nl-NL" sz="2800" dirty="0" smtClean="0"/>
              <a:t> </a:t>
            </a:r>
            <a:r>
              <a:rPr lang="en-US" sz="2800" dirty="0" smtClean="0"/>
              <a:t>types brings</a:t>
            </a:r>
            <a:r>
              <a:rPr lang="en-US" sz="2800" dirty="0"/>
              <a:t> </a:t>
            </a:r>
            <a:r>
              <a:rPr lang="en-US" sz="2800" dirty="0" smtClean="0"/>
              <a:t>the</a:t>
            </a:r>
            <a:r>
              <a:rPr lang="en-US" sz="2800" dirty="0"/>
              <a:t> a</a:t>
            </a:r>
            <a:r>
              <a:rPr lang="da-DK" sz="2800" dirty="0" err="1" smtClean="0"/>
              <a:t>dvantage</a:t>
            </a:r>
            <a:r>
              <a:rPr lang="da-DK" sz="2800" dirty="0" smtClean="0"/>
              <a:t> </a:t>
            </a:r>
            <a:r>
              <a:rPr lang="en-US" sz="2800" dirty="0" smtClean="0"/>
              <a:t>of</a:t>
            </a:r>
            <a:r>
              <a:rPr lang="en-US" sz="2800" dirty="0"/>
              <a:t> </a:t>
            </a:r>
            <a:r>
              <a:rPr lang="en-US" sz="2800" dirty="0" smtClean="0"/>
              <a:t>treating </a:t>
            </a:r>
            <a:r>
              <a:rPr lang="en-US" sz="2800" dirty="0"/>
              <a:t>a</a:t>
            </a:r>
            <a:r>
              <a:rPr lang="en-US" sz="2800" dirty="0" smtClean="0"/>
              <a:t> set</a:t>
            </a:r>
            <a:r>
              <a:rPr lang="en-US" sz="2800" dirty="0"/>
              <a:t> </a:t>
            </a:r>
            <a:r>
              <a:rPr lang="en-US" sz="2800" dirty="0" smtClean="0"/>
              <a:t>of</a:t>
            </a:r>
            <a:r>
              <a:rPr lang="en-US" sz="2800" dirty="0"/>
              <a:t> </a:t>
            </a:r>
            <a:r>
              <a:rPr lang="en-US" sz="2800" dirty="0" smtClean="0"/>
              <a:t>different</a:t>
            </a:r>
            <a:r>
              <a:rPr lang="en-US" sz="2800" dirty="0"/>
              <a:t> </a:t>
            </a:r>
            <a:r>
              <a:rPr lang="en-US" sz="2800" dirty="0" smtClean="0"/>
              <a:t>types</a:t>
            </a:r>
            <a:r>
              <a:rPr lang="en-US" sz="2800" dirty="0"/>
              <a:t> </a:t>
            </a:r>
            <a:r>
              <a:rPr lang="en-US" sz="2800" dirty="0" smtClean="0"/>
              <a:t>of</a:t>
            </a:r>
            <a:r>
              <a:rPr lang="en-US" sz="2800" dirty="0"/>
              <a:t> </a:t>
            </a:r>
            <a:r>
              <a:rPr lang="nl-NL" sz="2800" dirty="0" err="1" smtClean="0"/>
              <a:t>figures</a:t>
            </a:r>
            <a:r>
              <a:rPr lang="nl-NL" sz="2800" dirty="0" smtClean="0"/>
              <a:t> </a:t>
            </a:r>
            <a:r>
              <a:rPr lang="en-US" sz="2800" dirty="0" smtClean="0"/>
              <a:t>as one</a:t>
            </a:r>
            <a:r>
              <a:rPr lang="en-US" sz="2800" dirty="0"/>
              <a:t> </a:t>
            </a:r>
            <a:r>
              <a:rPr lang="en-US" sz="2800" dirty="0" smtClean="0"/>
              <a:t>common</a:t>
            </a:r>
            <a:r>
              <a:rPr lang="en-US" sz="2800" dirty="0"/>
              <a:t> </a:t>
            </a:r>
            <a:r>
              <a:rPr lang="en-US" sz="2800" dirty="0" smtClean="0"/>
              <a:t>type. Define a</a:t>
            </a:r>
            <a:r>
              <a:rPr lang="en-US" sz="2800" dirty="0"/>
              <a:t> </a:t>
            </a:r>
            <a:r>
              <a:rPr lang="en-US" sz="2800" dirty="0" smtClean="0"/>
              <a:t>method</a:t>
            </a:r>
            <a:r>
              <a:rPr lang="en-US" sz="2800" dirty="0"/>
              <a:t> </a:t>
            </a:r>
            <a:r>
              <a:rPr lang="en-US" sz="2800" dirty="0" smtClean="0"/>
              <a:t>called </a:t>
            </a:r>
            <a:r>
              <a:rPr lang="en-US" sz="2800" b="1" dirty="0" err="1" smtClean="0"/>
              <a:t>getTotalArea</a:t>
            </a:r>
            <a:r>
              <a:rPr lang="en-US" sz="2800" dirty="0" smtClean="0"/>
              <a:t> in</a:t>
            </a:r>
            <a:r>
              <a:rPr lang="en-US" sz="2800" dirty="0"/>
              <a:t> </a:t>
            </a:r>
            <a:r>
              <a:rPr lang="en-US" sz="2800" dirty="0" smtClean="0"/>
              <a:t>your main class in order</a:t>
            </a:r>
            <a:r>
              <a:rPr lang="en-US" sz="2800" dirty="0"/>
              <a:t> </a:t>
            </a:r>
            <a:r>
              <a:rPr lang="en-US" sz="2800" dirty="0" smtClean="0"/>
              <a:t>to</a:t>
            </a:r>
            <a:r>
              <a:rPr lang="en-US" sz="2800" dirty="0"/>
              <a:t> </a:t>
            </a:r>
            <a:r>
              <a:rPr lang="en-US" sz="2800" dirty="0" smtClean="0"/>
              <a:t>get</a:t>
            </a:r>
            <a:r>
              <a:rPr lang="en-US" sz="2800" dirty="0"/>
              <a:t> </a:t>
            </a:r>
            <a:r>
              <a:rPr lang="en-US" sz="2800" dirty="0" smtClean="0"/>
              <a:t>the</a:t>
            </a:r>
            <a:r>
              <a:rPr lang="en-US" sz="2800" dirty="0"/>
              <a:t> </a:t>
            </a:r>
            <a:r>
              <a:rPr lang="en-US" sz="2800" dirty="0" smtClean="0"/>
              <a:t>result</a:t>
            </a:r>
            <a:r>
              <a:rPr lang="en-US" sz="2800" dirty="0"/>
              <a:t> </a:t>
            </a:r>
            <a:r>
              <a:rPr lang="pl-PL" sz="2800" dirty="0" err="1" smtClean="0"/>
              <a:t>below</a:t>
            </a:r>
            <a:r>
              <a:rPr lang="pl-PL" sz="2800" dirty="0" smtClean="0"/>
              <a:t>:</a:t>
            </a:r>
          </a:p>
          <a:p>
            <a:pPr marL="0" indent="0">
              <a:buNone/>
            </a:pPr>
            <a:endParaRPr lang="pl-PL" sz="2000" dirty="0" smtClean="0"/>
          </a:p>
          <a:p>
            <a:pPr marL="0" indent="0">
              <a:buNone/>
            </a:pPr>
            <a:r>
              <a:rPr lang="en-US" sz="2200" dirty="0" smtClean="0"/>
              <a:t>public class </a:t>
            </a:r>
            <a:r>
              <a:rPr lang="en-US" sz="2200" dirty="0" err="1" smtClean="0"/>
              <a:t>FigureMain</a:t>
            </a:r>
            <a:r>
              <a:rPr lang="en-US" sz="2200" dirty="0" smtClean="0"/>
              <a:t>(){</a:t>
            </a:r>
          </a:p>
          <a:p>
            <a:pPr marL="0" indent="0">
              <a:buNone/>
            </a:pPr>
            <a:r>
              <a:rPr lang="en-US" sz="2200" dirty="0"/>
              <a:t> </a:t>
            </a:r>
            <a:r>
              <a:rPr lang="en-US" sz="2200" dirty="0" smtClean="0"/>
              <a:t>     </a:t>
            </a:r>
          </a:p>
          <a:p>
            <a:pPr marL="0" indent="0">
              <a:buNone/>
            </a:pPr>
            <a:r>
              <a:rPr lang="en-US" sz="2200" dirty="0"/>
              <a:t>	</a:t>
            </a:r>
            <a:r>
              <a:rPr lang="en-US" sz="2200" dirty="0" smtClean="0"/>
              <a:t> // define </a:t>
            </a:r>
            <a:r>
              <a:rPr lang="en-US" sz="2200" b="1" dirty="0" err="1" smtClean="0"/>
              <a:t>getTotalArea</a:t>
            </a:r>
            <a:r>
              <a:rPr lang="en-US" sz="2200" dirty="0" smtClean="0"/>
              <a:t> method here</a:t>
            </a:r>
            <a:endParaRPr lang="en-US" sz="2200" dirty="0"/>
          </a:p>
          <a:p>
            <a:pPr marL="0" indent="0">
              <a:buNone/>
            </a:pPr>
            <a:r>
              <a:rPr lang="en-US" sz="2200" dirty="0"/>
              <a:t> </a:t>
            </a:r>
            <a:r>
              <a:rPr lang="en-US" sz="2200" dirty="0" smtClean="0"/>
              <a:t>      </a:t>
            </a:r>
          </a:p>
          <a:p>
            <a:pPr marL="0" indent="0">
              <a:buNone/>
            </a:pPr>
            <a:r>
              <a:rPr lang="en-US" sz="2200" dirty="0"/>
              <a:t>	</a:t>
            </a:r>
            <a:r>
              <a:rPr lang="en-US" sz="2200" dirty="0" smtClean="0"/>
              <a:t>public static void main(String[] </a:t>
            </a:r>
            <a:r>
              <a:rPr lang="en-US" sz="2200" dirty="0" err="1" smtClean="0"/>
              <a:t>args</a:t>
            </a:r>
            <a:r>
              <a:rPr lang="en-US" sz="2200" dirty="0" smtClean="0"/>
              <a:t>){</a:t>
            </a:r>
          </a:p>
          <a:p>
            <a:pPr marL="0" indent="0">
              <a:buNone/>
            </a:pPr>
            <a:r>
              <a:rPr lang="en-US" sz="2200" dirty="0" smtClean="0"/>
              <a:t>	</a:t>
            </a:r>
          </a:p>
          <a:p>
            <a:pPr marL="0" indent="0">
              <a:buNone/>
            </a:pPr>
            <a:r>
              <a:rPr lang="en-US" sz="2200" dirty="0"/>
              <a:t>	</a:t>
            </a:r>
            <a:r>
              <a:rPr lang="en-US" sz="2200" dirty="0" smtClean="0"/>
              <a:t>Triangle t1 = new Triangle(12,13);</a:t>
            </a:r>
          </a:p>
          <a:p>
            <a:pPr marL="0" indent="0">
              <a:buNone/>
            </a:pPr>
            <a:r>
              <a:rPr lang="en-US" sz="2200" dirty="0"/>
              <a:t>	</a:t>
            </a:r>
            <a:r>
              <a:rPr lang="en-US" sz="2200" dirty="0" err="1" smtClean="0"/>
              <a:t>System.out.println</a:t>
            </a:r>
            <a:r>
              <a:rPr lang="en-US" sz="2200" dirty="0" smtClean="0"/>
              <a:t>(“Inside Area for triangle is ” + t1.getArea());</a:t>
            </a:r>
            <a:endParaRPr lang="en-US" sz="2200" dirty="0"/>
          </a:p>
          <a:p>
            <a:pPr marL="0" indent="0">
              <a:buNone/>
            </a:pPr>
            <a:endParaRPr lang="en-US" sz="2200" dirty="0"/>
          </a:p>
          <a:p>
            <a:pPr marL="0" indent="0">
              <a:buNone/>
            </a:pPr>
            <a:r>
              <a:rPr lang="en-US" sz="2200" dirty="0" smtClean="0"/>
              <a:t>	Rectangle r1 = new Rectangle(20,30);		</a:t>
            </a:r>
          </a:p>
          <a:p>
            <a:pPr marL="0" indent="0">
              <a:buNone/>
            </a:pPr>
            <a:r>
              <a:rPr lang="en-US" sz="2200" dirty="0" smtClean="0"/>
              <a:t>	</a:t>
            </a:r>
            <a:r>
              <a:rPr lang="en-US" sz="2200" dirty="0" err="1"/>
              <a:t>System.out.println</a:t>
            </a:r>
            <a:r>
              <a:rPr lang="en-US" sz="2200" dirty="0"/>
              <a:t>(“Inside Area for </a:t>
            </a:r>
            <a:r>
              <a:rPr lang="en-US" sz="2200" dirty="0" smtClean="0"/>
              <a:t>Rectangle </a:t>
            </a:r>
            <a:r>
              <a:rPr lang="en-US" sz="2200" dirty="0"/>
              <a:t>is ” + </a:t>
            </a:r>
            <a:r>
              <a:rPr lang="en-US" sz="2200" dirty="0" smtClean="0"/>
              <a:t>r1</a:t>
            </a:r>
            <a:r>
              <a:rPr lang="en-US" sz="2200" dirty="0"/>
              <a:t>.getArea());</a:t>
            </a:r>
          </a:p>
          <a:p>
            <a:pPr marL="0" indent="0">
              <a:buNone/>
            </a:pPr>
            <a:endParaRPr lang="en-US" sz="2000" dirty="0" smtClean="0"/>
          </a:p>
          <a:p>
            <a:pPr marL="0" indent="0">
              <a:buNone/>
            </a:pPr>
            <a:r>
              <a:rPr lang="en-US" sz="2000" dirty="0" smtClean="0"/>
              <a:t>	</a:t>
            </a:r>
            <a:endParaRPr lang="pl-PL" sz="2000" dirty="0"/>
          </a:p>
          <a:p>
            <a:pPr marL="0" indent="0">
              <a:buNone/>
            </a:pPr>
            <a:endParaRPr lang="pl-PL" sz="2000" dirty="0"/>
          </a:p>
          <a:p>
            <a:pPr marL="0" indent="0">
              <a:buNone/>
            </a:pPr>
            <a:endParaRPr lang="en-US" dirty="0"/>
          </a:p>
        </p:txBody>
      </p:sp>
      <p:sp>
        <p:nvSpPr>
          <p:cNvPr id="7" name="Date Placeholder 6"/>
          <p:cNvSpPr>
            <a:spLocks noGrp="1"/>
          </p:cNvSpPr>
          <p:nvPr>
            <p:ph type="dt" sz="half" idx="10"/>
          </p:nvPr>
        </p:nvSpPr>
        <p:spPr/>
        <p:txBody>
          <a:bodyPr/>
          <a:lstStyle/>
          <a:p>
            <a:r>
              <a:rPr lang="en-US" smtClean="0"/>
              <a:t>COMP249 WINTER 2014</a:t>
            </a:r>
            <a:endParaRPr lang="en-US"/>
          </a:p>
        </p:txBody>
      </p:sp>
      <p:sp>
        <p:nvSpPr>
          <p:cNvPr id="8" name="Footer Placeholder 7"/>
          <p:cNvSpPr>
            <a:spLocks noGrp="1"/>
          </p:cNvSpPr>
          <p:nvPr>
            <p:ph type="ftr" sz="quarter" idx="11"/>
          </p:nvPr>
        </p:nvSpPr>
        <p:spPr/>
        <p:txBody>
          <a:bodyPr/>
          <a:lstStyle/>
          <a:p>
            <a:pPr algn="r"/>
            <a:r>
              <a:rPr lang="en-US" smtClean="0"/>
              <a:t>Polymorphism and Abstract Classes</a:t>
            </a: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8</a:t>
            </a:fld>
            <a:endParaRPr lang="en-US"/>
          </a:p>
        </p:txBody>
      </p:sp>
    </p:spTree>
    <p:extLst>
      <p:ext uri="{BB962C8B-B14F-4D97-AF65-F5344CB8AC3E}">
        <p14:creationId xmlns:p14="http://schemas.microsoft.com/office/powerpoint/2010/main" val="2917256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541088"/>
          </a:xfrm>
        </p:spPr>
        <p:txBody>
          <a:bodyPr>
            <a:normAutofit fontScale="90000"/>
          </a:bodyPr>
          <a:lstStyle/>
          <a:p>
            <a:r>
              <a:rPr lang="en-US" dirty="0" smtClean="0">
                <a:latin typeface="Arial"/>
                <a:cs typeface="Arial"/>
              </a:rPr>
              <a:t>Exercise 4 (continued...)</a:t>
            </a:r>
            <a:endParaRPr lang="en-US" dirty="0">
              <a:latin typeface="Arial"/>
              <a:cs typeface="Arial"/>
            </a:endParaRPr>
          </a:p>
        </p:txBody>
      </p:sp>
      <p:sp>
        <p:nvSpPr>
          <p:cNvPr id="3" name="Content Placeholder 2"/>
          <p:cNvSpPr>
            <a:spLocks noGrp="1"/>
          </p:cNvSpPr>
          <p:nvPr>
            <p:ph idx="1"/>
          </p:nvPr>
        </p:nvSpPr>
        <p:spPr>
          <a:xfrm>
            <a:off x="457200" y="1383810"/>
            <a:ext cx="8229600" cy="3381744"/>
          </a:xfrm>
        </p:spPr>
        <p:txBody>
          <a:bodyPr>
            <a:normAutofit/>
          </a:bodyPr>
          <a:lstStyle/>
          <a:p>
            <a:pPr marL="0" indent="0">
              <a:buNone/>
            </a:pPr>
            <a:r>
              <a:rPr lang="en-US" sz="2200" dirty="0" smtClean="0"/>
              <a:t>	</a:t>
            </a:r>
            <a:r>
              <a:rPr lang="en-US" sz="2000" dirty="0"/>
              <a:t>Triangle t2 = new Triangle(21,13);</a:t>
            </a:r>
          </a:p>
          <a:p>
            <a:pPr marL="0" indent="0">
              <a:buNone/>
            </a:pPr>
            <a:r>
              <a:rPr lang="en-US" sz="2000" dirty="0"/>
              <a:t>	</a:t>
            </a:r>
            <a:r>
              <a:rPr lang="en-US" sz="2000" dirty="0" err="1"/>
              <a:t>System.out.println</a:t>
            </a:r>
            <a:r>
              <a:rPr lang="en-US" sz="2000" dirty="0"/>
              <a:t>(“Inside Area for triangle is ” + t2.getArea());</a:t>
            </a:r>
          </a:p>
          <a:p>
            <a:pPr marL="0" indent="0">
              <a:buNone/>
            </a:pPr>
            <a:endParaRPr lang="en-US" sz="2000" dirty="0" smtClean="0"/>
          </a:p>
          <a:p>
            <a:pPr marL="0" indent="0">
              <a:buNone/>
            </a:pPr>
            <a:r>
              <a:rPr lang="en-US" sz="2000" dirty="0"/>
              <a:t>	</a:t>
            </a:r>
            <a:r>
              <a:rPr lang="en-US" sz="2000" dirty="0" smtClean="0"/>
              <a:t>//defining array of Figures</a:t>
            </a:r>
          </a:p>
          <a:p>
            <a:pPr marL="0" indent="0">
              <a:buNone/>
            </a:pPr>
            <a:r>
              <a:rPr lang="en-US" sz="2000" dirty="0"/>
              <a:t>	</a:t>
            </a:r>
            <a:r>
              <a:rPr lang="en-US" sz="2000" dirty="0" smtClean="0"/>
              <a:t>Figure fig[] = {t1, r1, t2};	</a:t>
            </a:r>
          </a:p>
          <a:p>
            <a:pPr marL="0" indent="0">
              <a:buNone/>
            </a:pPr>
            <a:r>
              <a:rPr lang="en-US" sz="2000" dirty="0"/>
              <a:t>	</a:t>
            </a:r>
            <a:r>
              <a:rPr lang="en-US" sz="2000" dirty="0" err="1" smtClean="0"/>
              <a:t>System.out.println</a:t>
            </a:r>
            <a:r>
              <a:rPr lang="en-US" sz="2000" dirty="0" smtClean="0"/>
              <a:t>(“Total Area is ” + </a:t>
            </a:r>
            <a:r>
              <a:rPr lang="en-US" sz="2000" dirty="0" err="1" smtClean="0"/>
              <a:t>getTotalArea</a:t>
            </a:r>
            <a:r>
              <a:rPr lang="en-US" sz="2000" dirty="0" smtClean="0"/>
              <a:t>(fig));			</a:t>
            </a:r>
          </a:p>
          <a:p>
            <a:pPr marL="0" indent="0">
              <a:buNone/>
            </a:pPr>
            <a:r>
              <a:rPr lang="en-US" sz="2000" dirty="0" smtClean="0"/>
              <a:t>     }</a:t>
            </a:r>
            <a:endParaRPr lang="en-US" sz="2000" dirty="0"/>
          </a:p>
          <a:p>
            <a:pPr marL="0" indent="0">
              <a:buNone/>
            </a:pPr>
            <a:r>
              <a:rPr lang="en-US" sz="2000" dirty="0"/>
              <a:t>}</a:t>
            </a:r>
            <a:endParaRPr lang="pl-PL" sz="2000" dirty="0"/>
          </a:p>
          <a:p>
            <a:pPr marL="0" indent="0">
              <a:buNone/>
            </a:pPr>
            <a:endParaRPr lang="en-US" dirty="0"/>
          </a:p>
        </p:txBody>
      </p:sp>
      <p:sp>
        <p:nvSpPr>
          <p:cNvPr id="4" name="Content Placeholder 2"/>
          <p:cNvSpPr txBox="1">
            <a:spLocks/>
          </p:cNvSpPr>
          <p:nvPr/>
        </p:nvSpPr>
        <p:spPr>
          <a:xfrm>
            <a:off x="609600" y="4765554"/>
            <a:ext cx="8229600" cy="1909296"/>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b="1" u="sng" dirty="0" smtClean="0">
                <a:latin typeface="Arial"/>
                <a:cs typeface="Arial"/>
              </a:rPr>
              <a:t>Expected Result:</a:t>
            </a:r>
          </a:p>
          <a:p>
            <a:pPr marL="0" indent="0">
              <a:buNone/>
            </a:pPr>
            <a:r>
              <a:rPr lang="ro-RO" sz="2000" dirty="0">
                <a:latin typeface="Arial"/>
                <a:cs typeface="Arial"/>
              </a:rPr>
              <a:t>Inside Area for </a:t>
            </a:r>
            <a:r>
              <a:rPr lang="ro-RO" sz="2000" dirty="0" smtClean="0">
                <a:latin typeface="Arial"/>
                <a:cs typeface="Arial"/>
              </a:rPr>
              <a:t>Triangle </a:t>
            </a:r>
            <a:r>
              <a:rPr lang="ro-RO" sz="2000" dirty="0">
                <a:latin typeface="Arial"/>
                <a:cs typeface="Arial"/>
              </a:rPr>
              <a:t>is </a:t>
            </a:r>
            <a:r>
              <a:rPr lang="ro-RO" sz="2000" dirty="0" smtClean="0">
                <a:latin typeface="Arial"/>
                <a:cs typeface="Arial"/>
              </a:rPr>
              <a:t>78.0</a:t>
            </a:r>
            <a:endParaRPr lang="en-US" sz="2000" dirty="0">
              <a:latin typeface="Arial"/>
              <a:cs typeface="Arial"/>
            </a:endParaRPr>
          </a:p>
          <a:p>
            <a:pPr marL="0" indent="0">
              <a:buNone/>
            </a:pPr>
            <a:r>
              <a:rPr lang="ro-RO" sz="2000" dirty="0">
                <a:latin typeface="Arial"/>
                <a:cs typeface="Arial"/>
              </a:rPr>
              <a:t>Inside Area for </a:t>
            </a:r>
            <a:r>
              <a:rPr lang="ro-RO" sz="2000" dirty="0" smtClean="0">
                <a:latin typeface="Arial"/>
                <a:cs typeface="Arial"/>
              </a:rPr>
              <a:t>Rectangle </a:t>
            </a:r>
            <a:r>
              <a:rPr lang="ro-RO" sz="2000" dirty="0">
                <a:latin typeface="Arial"/>
                <a:cs typeface="Arial"/>
              </a:rPr>
              <a:t>is </a:t>
            </a:r>
            <a:r>
              <a:rPr lang="ro-RO" sz="2000" dirty="0" smtClean="0">
                <a:latin typeface="Arial"/>
                <a:cs typeface="Arial"/>
              </a:rPr>
              <a:t>600.0</a:t>
            </a:r>
          </a:p>
          <a:p>
            <a:pPr marL="0" indent="0">
              <a:buNone/>
            </a:pPr>
            <a:r>
              <a:rPr lang="ro-RO" sz="2000" dirty="0" smtClean="0">
                <a:latin typeface="Arial"/>
                <a:cs typeface="Arial"/>
              </a:rPr>
              <a:t>Inside </a:t>
            </a:r>
            <a:r>
              <a:rPr lang="ro-RO" sz="2000" dirty="0">
                <a:latin typeface="Arial"/>
                <a:cs typeface="Arial"/>
              </a:rPr>
              <a:t>Area for Triangle</a:t>
            </a:r>
            <a:r>
              <a:rPr lang="ro-RO" sz="2000" dirty="0" smtClean="0">
                <a:latin typeface="Arial"/>
                <a:cs typeface="Arial"/>
              </a:rPr>
              <a:t> </a:t>
            </a:r>
            <a:r>
              <a:rPr lang="ro-RO" sz="2000" dirty="0">
                <a:latin typeface="Arial"/>
                <a:cs typeface="Arial"/>
              </a:rPr>
              <a:t>is </a:t>
            </a:r>
            <a:r>
              <a:rPr lang="ro-RO" sz="2000" dirty="0" smtClean="0">
                <a:latin typeface="Arial"/>
                <a:cs typeface="Arial"/>
              </a:rPr>
              <a:t>136.5</a:t>
            </a:r>
            <a:endParaRPr lang="en-US" sz="2000" dirty="0">
              <a:latin typeface="Arial"/>
              <a:cs typeface="Arial"/>
            </a:endParaRPr>
          </a:p>
          <a:p>
            <a:pPr marL="0" indent="0">
              <a:buNone/>
            </a:pPr>
            <a:r>
              <a:rPr lang="ro-RO" sz="2000" dirty="0" smtClean="0">
                <a:latin typeface="Arial"/>
                <a:cs typeface="Arial"/>
              </a:rPr>
              <a:t>Total Area is 814.5</a:t>
            </a:r>
            <a:endParaRPr lang="ro-RO" sz="2000" dirty="0">
              <a:latin typeface="Arial"/>
              <a:cs typeface="Arial"/>
            </a:endParaRPr>
          </a:p>
          <a:p>
            <a:pPr marL="0" indent="0">
              <a:buFont typeface="Arial" pitchFamily="34" charset="0"/>
              <a:buNone/>
            </a:pPr>
            <a:endParaRPr lang="en-US" b="1" u="sng" dirty="0"/>
          </a:p>
        </p:txBody>
      </p:sp>
      <p:sp>
        <p:nvSpPr>
          <p:cNvPr id="8" name="Date Placeholder 7"/>
          <p:cNvSpPr>
            <a:spLocks noGrp="1"/>
          </p:cNvSpPr>
          <p:nvPr>
            <p:ph type="dt" sz="half" idx="10"/>
          </p:nvPr>
        </p:nvSpPr>
        <p:spPr/>
        <p:txBody>
          <a:bodyPr/>
          <a:lstStyle/>
          <a:p>
            <a:r>
              <a:rPr lang="en-US" smtClean="0"/>
              <a:t>COMP249 WINTER 2014</a:t>
            </a:r>
            <a:endParaRPr lang="en-US"/>
          </a:p>
        </p:txBody>
      </p:sp>
      <p:sp>
        <p:nvSpPr>
          <p:cNvPr id="9" name="Footer Placeholder 8"/>
          <p:cNvSpPr>
            <a:spLocks noGrp="1"/>
          </p:cNvSpPr>
          <p:nvPr>
            <p:ph type="ftr" sz="quarter" idx="11"/>
          </p:nvPr>
        </p:nvSpPr>
        <p:spPr/>
        <p:txBody>
          <a:bodyPr/>
          <a:lstStyle/>
          <a:p>
            <a:pPr algn="r"/>
            <a:r>
              <a:rPr lang="en-US" smtClean="0"/>
              <a:t>Polymorphism and Abstract Classes</a:t>
            </a:r>
            <a:endParaRPr lang="en-US" dirty="0"/>
          </a:p>
        </p:txBody>
      </p:sp>
      <p:sp>
        <p:nvSpPr>
          <p:cNvPr id="10" name="Slide Number Placeholder 9"/>
          <p:cNvSpPr>
            <a:spLocks noGrp="1"/>
          </p:cNvSpPr>
          <p:nvPr>
            <p:ph type="sldNum" sz="quarter" idx="12"/>
          </p:nvPr>
        </p:nvSpPr>
        <p:spPr/>
        <p:txBody>
          <a:bodyPr/>
          <a:lstStyle/>
          <a:p>
            <a:fld id="{0CFEC368-1D7A-4F81-ABF6-AE0E36BAF64C}" type="slidenum">
              <a:rPr lang="en-US" smtClean="0"/>
              <a:pPr/>
              <a:t>9</a:t>
            </a:fld>
            <a:endParaRPr lang="en-US"/>
          </a:p>
        </p:txBody>
      </p:sp>
    </p:spTree>
    <p:extLst>
      <p:ext uri="{BB962C8B-B14F-4D97-AF65-F5344CB8AC3E}">
        <p14:creationId xmlns:p14="http://schemas.microsoft.com/office/powerpoint/2010/main" val="12130464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891</TotalTime>
  <Words>464</Words>
  <Application>Microsoft Office PowerPoint</Application>
  <PresentationFormat>On-screen Show (4:3)</PresentationFormat>
  <Paragraphs>189</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Clarity</vt:lpstr>
      <vt:lpstr>COMP 249: Winter 2014 </vt:lpstr>
      <vt:lpstr>Exercise 1 Which one of the following class definitions is a valid definition of a class that cannot be instantiated? </vt:lpstr>
      <vt:lpstr> Exercise 1 (continued...) What will be the result of attempting to compile and run the following program? </vt:lpstr>
      <vt:lpstr>Exercise 1 (continued...)</vt:lpstr>
      <vt:lpstr>Exercise 2 (Abstract Classes)</vt:lpstr>
      <vt:lpstr>Exercise 2 (continued…)</vt:lpstr>
      <vt:lpstr>Exercise 3 (Polymorphism)</vt:lpstr>
      <vt:lpstr>Exercise 4</vt:lpstr>
      <vt:lpstr>Exercise 4 (continued...)</vt:lpstr>
      <vt:lpstr>PowerPoint Presentation</vt:lpstr>
    </vt:vector>
  </TitlesOfParts>
  <Company>erjaimin89@gmail.com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249: Winter 2014 </dc:title>
  <dc:creator>Jaimin Patel</dc:creator>
  <cp:lastModifiedBy>Jordan</cp:lastModifiedBy>
  <cp:revision>89</cp:revision>
  <dcterms:created xsi:type="dcterms:W3CDTF">2013-12-17T18:12:48Z</dcterms:created>
  <dcterms:modified xsi:type="dcterms:W3CDTF">2014-02-22T01:26:38Z</dcterms:modified>
</cp:coreProperties>
</file>