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59" r:id="rId5"/>
    <p:sldId id="257" r:id="rId6"/>
    <p:sldId id="265" r:id="rId7"/>
    <p:sldId id="258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6D26-A811-7244-B7FE-924A378CBC63}" type="datetime1">
              <a:rPr lang="en-IN" smtClean="0"/>
              <a:t>18/01/2014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808-7444-F44C-BC57-1907B266C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1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8DF2-F148-2F48-9C55-89633D060CD4}" type="datetime1">
              <a:rPr lang="en-IN" smtClean="0"/>
              <a:t>18/01/2014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59845-E69E-264A-9B48-6176222E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8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59845-E69E-264A-9B48-6176222EF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COMP249 WINTER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 249: Winter 2014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r>
              <a:rPr lang="en-US" dirty="0" smtClean="0"/>
              <a:t>Tutorial 3: Polymorphism and Abstract 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Exercise </a:t>
            </a:r>
            <a:r>
              <a:rPr lang="en-US" sz="3600" dirty="0" smtClean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200" b="1" dirty="0" smtClean="0">
                <a:solidFill>
                  <a:schemeClr val="tx1"/>
                </a:solidFill>
              </a:rPr>
              <a:t>Which </a:t>
            </a:r>
            <a:r>
              <a:rPr lang="en-US" sz="2200" b="1" dirty="0">
                <a:solidFill>
                  <a:schemeClr val="tx1"/>
                </a:solidFill>
              </a:rPr>
              <a:t>one of the following class definitions is a valid definition of a class that cannot be instantiated?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>
                <a:latin typeface="Arial"/>
                <a:cs typeface="Arial"/>
              </a:rPr>
              <a:t>a)class Ghost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{</a:t>
            </a:r>
          </a:p>
          <a:p>
            <a:pPr marL="0" indent="0">
              <a:buNone/>
            </a:pPr>
            <a:r>
              <a:rPr lang="fi-FI" sz="1400" dirty="0">
                <a:latin typeface="Arial"/>
                <a:cs typeface="Arial"/>
              </a:rPr>
              <a:t>              </a:t>
            </a:r>
            <a:r>
              <a:rPr lang="fi-FI" sz="1400" dirty="0" err="1">
                <a:latin typeface="Arial"/>
                <a:cs typeface="Arial"/>
              </a:rPr>
              <a:t>abstract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void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haunt</a:t>
            </a:r>
            <a:r>
              <a:rPr lang="fi-FI" sz="1400" dirty="0">
                <a:latin typeface="Arial"/>
                <a:cs typeface="Arial"/>
              </a:rPr>
              <a:t>();   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</a:t>
            </a:r>
            <a:r>
              <a:rPr lang="en-US" sz="1400" dirty="0" smtClean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>
                <a:latin typeface="Arial"/>
                <a:cs typeface="Arial"/>
              </a:rPr>
              <a:t>b)abstract class Ghost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{</a:t>
            </a:r>
          </a:p>
          <a:p>
            <a:pPr marL="0" indent="0">
              <a:buNone/>
            </a:pPr>
            <a:r>
              <a:rPr lang="fi-FI" sz="1400" dirty="0">
                <a:latin typeface="Arial"/>
                <a:cs typeface="Arial"/>
              </a:rPr>
              <a:t>              </a:t>
            </a:r>
            <a:r>
              <a:rPr lang="fi-FI" sz="1400" dirty="0" err="1">
                <a:latin typeface="Arial"/>
                <a:cs typeface="Arial"/>
              </a:rPr>
              <a:t>void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haunt</a:t>
            </a:r>
            <a:r>
              <a:rPr lang="fi-FI" sz="1400" dirty="0">
                <a:latin typeface="Arial"/>
                <a:cs typeface="Arial"/>
              </a:rPr>
              <a:t>();  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</a:t>
            </a:r>
            <a:r>
              <a:rPr lang="en-US" sz="1400" dirty="0" smtClean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>
                <a:latin typeface="Arial"/>
                <a:cs typeface="Arial"/>
              </a:rPr>
              <a:t>c)abstract class Ghost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{</a:t>
            </a:r>
          </a:p>
          <a:p>
            <a:pPr marL="0" indent="0">
              <a:buNone/>
            </a:pPr>
            <a:r>
              <a:rPr lang="fi-FI" sz="1400" dirty="0">
                <a:latin typeface="Arial"/>
                <a:cs typeface="Arial"/>
              </a:rPr>
              <a:t>              </a:t>
            </a:r>
            <a:r>
              <a:rPr lang="fi-FI" sz="1400" dirty="0" err="1">
                <a:latin typeface="Arial"/>
                <a:cs typeface="Arial"/>
              </a:rPr>
              <a:t>void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haunt</a:t>
            </a:r>
            <a:r>
              <a:rPr lang="fi-FI" sz="1400" dirty="0">
                <a:latin typeface="Arial"/>
                <a:cs typeface="Arial"/>
              </a:rPr>
              <a:t>() { };     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</a:t>
            </a:r>
            <a:r>
              <a:rPr lang="en-US" sz="1400" dirty="0" smtClean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>
                <a:latin typeface="Arial"/>
                <a:cs typeface="Arial"/>
              </a:rPr>
              <a:t>d)abstract Ghost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{</a:t>
            </a:r>
          </a:p>
          <a:p>
            <a:pPr marL="0" indent="0">
              <a:buNone/>
            </a:pPr>
            <a:r>
              <a:rPr lang="fi-FI" sz="1400" dirty="0">
                <a:latin typeface="Arial"/>
                <a:cs typeface="Arial"/>
              </a:rPr>
              <a:t>              </a:t>
            </a:r>
            <a:r>
              <a:rPr lang="fi-FI" sz="1400" dirty="0" err="1">
                <a:latin typeface="Arial"/>
                <a:cs typeface="Arial"/>
              </a:rPr>
              <a:t>abstract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void</a:t>
            </a:r>
            <a:r>
              <a:rPr lang="fi-FI" sz="1400" dirty="0">
                <a:latin typeface="Arial"/>
                <a:cs typeface="Arial"/>
              </a:rPr>
              <a:t> </a:t>
            </a:r>
            <a:r>
              <a:rPr lang="fi-FI" sz="1400" dirty="0" err="1">
                <a:latin typeface="Arial"/>
                <a:cs typeface="Arial"/>
              </a:rPr>
              <a:t>haunt</a:t>
            </a:r>
            <a:r>
              <a:rPr lang="fi-FI" sz="1400" dirty="0">
                <a:latin typeface="Arial"/>
                <a:cs typeface="Arial"/>
              </a:rPr>
              <a:t>();   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</a:t>
            </a:r>
            <a:r>
              <a:rPr lang="en-US" sz="1400" dirty="0" smtClean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>
                <a:latin typeface="Arial"/>
                <a:cs typeface="Arial"/>
              </a:rPr>
              <a:t>e)static class Ghost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{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        abstract haunt();</a:t>
            </a:r>
          </a:p>
          <a:p>
            <a:pPr marL="0" indent="0">
              <a:buNone/>
            </a:pPr>
            <a:r>
              <a:rPr lang="en-US" sz="1400" dirty="0">
                <a:latin typeface="Arial"/>
                <a:cs typeface="Arial"/>
              </a:rPr>
              <a:t>       }	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749"/>
            <a:ext cx="8229600" cy="990600"/>
          </a:xfrm>
        </p:spPr>
        <p:txBody>
          <a:bodyPr>
            <a:no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200" dirty="0" smtClean="0"/>
              <a:t>Exercise 1 (continued...)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2000" b="1" dirty="0" smtClean="0">
                <a:solidFill>
                  <a:srgbClr val="292934"/>
                </a:solidFill>
              </a:rPr>
              <a:t>What </a:t>
            </a:r>
            <a:r>
              <a:rPr lang="en-US" sz="2000" b="1" dirty="0">
                <a:solidFill>
                  <a:srgbClr val="292934"/>
                </a:solidFill>
              </a:rPr>
              <a:t>will be the result of attempting to compile and run the following program?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23824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Polymorphism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 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   {</a:t>
            </a:r>
          </a:p>
          <a:p>
            <a:pPr marL="0" indent="0">
              <a:buNone/>
            </a:pPr>
            <a:r>
              <a:rPr lang="en-US" sz="2200" dirty="0"/>
              <a:t>          A ref1 = new C();</a:t>
            </a:r>
          </a:p>
          <a:p>
            <a:pPr marL="0" indent="0">
              <a:buNone/>
            </a:pPr>
            <a:r>
              <a:rPr lang="en-US" sz="2200" dirty="0"/>
              <a:t>          B ref2 = (B) ref1;</a:t>
            </a:r>
          </a:p>
          <a:p>
            <a:pPr marL="0" indent="0">
              <a:buNone/>
            </a:pPr>
            <a:r>
              <a:rPr lang="ro-RO" sz="2200" dirty="0"/>
              <a:t>          System.out.println(ref2.f());</a:t>
            </a:r>
          </a:p>
          <a:p>
            <a:pPr marL="0" indent="0">
              <a:buNone/>
            </a:pPr>
            <a:r>
              <a:rPr lang="en-US" sz="2200" dirty="0"/>
              <a:t>  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class A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  </a:t>
            </a:r>
            <a:r>
              <a:rPr lang="en-US" sz="2200" dirty="0" err="1"/>
              <a:t>int</a:t>
            </a:r>
            <a:r>
              <a:rPr lang="en-US" sz="2200" dirty="0"/>
              <a:t> f() { return 0;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class B extends A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  </a:t>
            </a:r>
            <a:r>
              <a:rPr lang="en-US" sz="2200" dirty="0" err="1"/>
              <a:t>int</a:t>
            </a:r>
            <a:r>
              <a:rPr lang="en-US" sz="2200" dirty="0"/>
              <a:t> f() { return 1;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class C extends B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   </a:t>
            </a:r>
            <a:r>
              <a:rPr lang="en-US" sz="2200" dirty="0" err="1"/>
              <a:t>int</a:t>
            </a:r>
            <a:r>
              <a:rPr lang="en-US" sz="2200" dirty="0"/>
              <a:t> f() { return 2; }</a:t>
            </a:r>
          </a:p>
          <a:p>
            <a:pPr marL="0" indent="0">
              <a:buNone/>
            </a:pPr>
            <a:r>
              <a:rPr lang="en-US" sz="2200" dirty="0"/>
              <a:t>}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80814" y="1600200"/>
            <a:ext cx="400598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Choose Answer:</a:t>
            </a:r>
          </a:p>
          <a:p>
            <a:pPr marL="0" indent="0">
              <a:buFont typeface="Arial" pitchFamily="34" charset="0"/>
              <a:buNone/>
            </a:pP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(a)The program will fail to compile</a:t>
            </a:r>
          </a:p>
          <a:p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(b)The program will compile without error, but will throw a    </a:t>
            </a:r>
            <a:r>
              <a:rPr lang="en-US" sz="1500" dirty="0" err="1" smtClean="0"/>
              <a:t>ClassCastException</a:t>
            </a:r>
            <a:r>
              <a:rPr lang="en-US" sz="1500" dirty="0" smtClean="0"/>
              <a:t> when run</a:t>
            </a:r>
          </a:p>
          <a:p>
            <a:pPr marL="0" indent="0">
              <a:buFont typeface="Arial" pitchFamily="34" charset="0"/>
              <a:buNone/>
            </a:pP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(c)The program will compile without error and print 0 when run</a:t>
            </a:r>
          </a:p>
          <a:p>
            <a:pPr marL="0" indent="0">
              <a:buFont typeface="Arial" pitchFamily="34" charset="0"/>
              <a:buNone/>
            </a:pP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(d)The program will compile without error and print 1 when run</a:t>
            </a:r>
          </a:p>
          <a:p>
            <a:pPr marL="0" indent="0">
              <a:buFont typeface="Arial" pitchFamily="34" charset="0"/>
              <a:buNone/>
            </a:pP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 smtClean="0"/>
              <a:t>(e)The program will compile without error and print 2 when run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024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9908"/>
            <a:ext cx="8229600" cy="541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Exercise 1 (continued...)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449"/>
            <a:ext cx="8229600" cy="56695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b="1" dirty="0" smtClean="0">
                <a:latin typeface="Arial"/>
                <a:cs typeface="Arial"/>
              </a:rPr>
              <a:t>What is the output of the following program?</a:t>
            </a: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/>
                <a:cs typeface="Arial"/>
              </a:rPr>
              <a:t>    abstract </a:t>
            </a:r>
            <a:r>
              <a:rPr lang="en-US" dirty="0">
                <a:latin typeface="Arial"/>
                <a:cs typeface="Arial"/>
              </a:rPr>
              <a:t>class A</a:t>
            </a:r>
            <a:r>
              <a:rPr lang="en-US" dirty="0" smtClean="0">
                <a:latin typeface="Arial"/>
                <a:cs typeface="Arial"/>
              </a:rPr>
              <a:t>{</a:t>
            </a:r>
            <a:endParaRPr lang="fr-FR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abstract void display();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class B extends A {</a:t>
            </a:r>
          </a:p>
          <a:p>
            <a:pPr marL="0" indent="0" algn="just">
              <a:buNone/>
            </a:pPr>
            <a:r>
              <a:rPr lang="fr-FR" dirty="0">
                <a:latin typeface="Arial"/>
                <a:cs typeface="Arial"/>
              </a:rPr>
              <a:t>        </a:t>
            </a:r>
            <a:r>
              <a:rPr lang="fr-FR" dirty="0" err="1">
                <a:latin typeface="Arial"/>
                <a:cs typeface="Arial"/>
              </a:rPr>
              <a:t>int</a:t>
            </a:r>
            <a:r>
              <a:rPr lang="fr-FR" dirty="0">
                <a:latin typeface="Arial"/>
                <a:cs typeface="Arial"/>
              </a:rPr>
              <a:t> j;</a:t>
            </a:r>
          </a:p>
          <a:p>
            <a:pPr marL="0" indent="0" algn="just">
              <a:buNone/>
            </a:pPr>
            <a:r>
              <a:rPr lang="fi-FI" dirty="0">
                <a:latin typeface="Arial"/>
                <a:cs typeface="Arial"/>
              </a:rPr>
              <a:t>        </a:t>
            </a:r>
            <a:r>
              <a:rPr lang="fi-FI" dirty="0" err="1">
                <a:latin typeface="Arial"/>
                <a:cs typeface="Arial"/>
              </a:rPr>
              <a:t>void</a:t>
            </a:r>
            <a:r>
              <a:rPr lang="fi-FI" dirty="0">
                <a:latin typeface="Arial"/>
                <a:cs typeface="Arial"/>
              </a:rPr>
              <a:t> </a:t>
            </a:r>
            <a:r>
              <a:rPr lang="fi-FI" dirty="0" err="1">
                <a:latin typeface="Arial"/>
                <a:cs typeface="Arial"/>
              </a:rPr>
              <a:t>display</a:t>
            </a:r>
            <a:r>
              <a:rPr lang="fi-FI" dirty="0">
                <a:latin typeface="Arial"/>
                <a:cs typeface="Arial"/>
              </a:rPr>
              <a:t>() {</a:t>
            </a:r>
          </a:p>
          <a:p>
            <a:pPr marL="0" indent="0" algn="just">
              <a:buNone/>
            </a:pPr>
            <a:r>
              <a:rPr lang="ro-RO" dirty="0">
                <a:latin typeface="Arial"/>
                <a:cs typeface="Arial"/>
              </a:rPr>
              <a:t>            System.</a:t>
            </a:r>
            <a:r>
              <a:rPr lang="ro-RO" i="1" dirty="0">
                <a:latin typeface="Arial"/>
                <a:cs typeface="Arial"/>
              </a:rPr>
              <a:t>out.println</a:t>
            </a:r>
            <a:r>
              <a:rPr lang="ro-RO" i="1" dirty="0" smtClean="0">
                <a:latin typeface="Arial"/>
                <a:cs typeface="Arial"/>
              </a:rPr>
              <a:t>(“Output = ” + j</a:t>
            </a:r>
            <a:r>
              <a:rPr lang="ro-RO" i="1" dirty="0">
                <a:latin typeface="Arial"/>
                <a:cs typeface="Arial"/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}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class Tutorial3 {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public static void main(</a:t>
            </a:r>
            <a:r>
              <a:rPr lang="en-US" dirty="0" smtClean="0">
                <a:latin typeface="Arial"/>
                <a:cs typeface="Arial"/>
              </a:rPr>
              <a:t>String[] </a:t>
            </a:r>
            <a:r>
              <a:rPr lang="en-US" dirty="0" err="1" smtClean="0">
                <a:latin typeface="Arial"/>
                <a:cs typeface="Arial"/>
              </a:rPr>
              <a:t>args</a:t>
            </a:r>
            <a:r>
              <a:rPr lang="en-US" dirty="0" smtClean="0">
                <a:latin typeface="Arial"/>
                <a:cs typeface="Arial"/>
              </a:rPr>
              <a:t>){</a:t>
            </a:r>
            <a:endParaRPr lang="en-US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    B </a:t>
            </a:r>
            <a:r>
              <a:rPr lang="en-US" dirty="0" err="1" smtClean="0">
                <a:latin typeface="Arial"/>
                <a:cs typeface="Arial"/>
              </a:rPr>
              <a:t>obj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new B();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    </a:t>
            </a:r>
            <a:r>
              <a:rPr lang="en-US" dirty="0" err="1" smtClean="0">
                <a:latin typeface="Arial"/>
                <a:cs typeface="Arial"/>
              </a:rPr>
              <a:t>obj.j</a:t>
            </a:r>
            <a:r>
              <a:rPr lang="en-US" dirty="0">
                <a:latin typeface="Arial"/>
                <a:cs typeface="Arial"/>
              </a:rPr>
              <a:t>=100;</a:t>
            </a:r>
          </a:p>
          <a:p>
            <a:pPr marL="0" indent="0" algn="just">
              <a:buNone/>
            </a:pPr>
            <a:r>
              <a:rPr lang="is-IS" dirty="0">
                <a:latin typeface="Arial"/>
                <a:cs typeface="Arial"/>
              </a:rPr>
              <a:t>            </a:t>
            </a:r>
            <a:r>
              <a:rPr lang="is-IS" dirty="0" smtClean="0">
                <a:latin typeface="Arial"/>
                <a:cs typeface="Arial"/>
              </a:rPr>
              <a:t>obj.display</a:t>
            </a:r>
            <a:r>
              <a:rPr lang="is-IS" dirty="0">
                <a:latin typeface="Arial"/>
                <a:cs typeface="Arial"/>
              </a:rPr>
              <a:t>();    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     }</a:t>
            </a:r>
          </a:p>
          <a:p>
            <a:pPr marL="0" indent="0" algn="just">
              <a:buNone/>
            </a:pPr>
            <a:r>
              <a:rPr lang="en-US" dirty="0">
                <a:latin typeface="Arial"/>
                <a:cs typeface="Arial"/>
              </a:rPr>
              <a:t>  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81" y="359908"/>
            <a:ext cx="8229600" cy="6550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Exercise 2 (Abstract Classes)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2503"/>
            <a:ext cx="8229600" cy="2295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cs typeface="Calibri"/>
              </a:rPr>
              <a:t>Create an abstract </a:t>
            </a:r>
            <a:r>
              <a:rPr lang="en-US" sz="2000" dirty="0" smtClean="0">
                <a:cs typeface="Calibri"/>
              </a:rPr>
              <a:t>class called Figure </a:t>
            </a:r>
            <a:r>
              <a:rPr lang="en-US" sz="2000" dirty="0">
                <a:cs typeface="Calibri"/>
              </a:rPr>
              <a:t>having variables </a:t>
            </a:r>
            <a:r>
              <a:rPr lang="en-US" sz="2000" dirty="0" smtClean="0">
                <a:cs typeface="Calibri"/>
              </a:rPr>
              <a:t>dim1 and dim2 </a:t>
            </a:r>
            <a:r>
              <a:rPr lang="en-US" sz="2000" dirty="0">
                <a:cs typeface="Calibri"/>
              </a:rPr>
              <a:t>of </a:t>
            </a:r>
            <a:r>
              <a:rPr lang="en-US" sz="2000" dirty="0" smtClean="0">
                <a:cs typeface="Calibri"/>
              </a:rPr>
              <a:t>type double </a:t>
            </a:r>
            <a:r>
              <a:rPr lang="en-US" sz="2000" dirty="0">
                <a:cs typeface="Calibri"/>
              </a:rPr>
              <a:t>and an abstract method </a:t>
            </a:r>
            <a:r>
              <a:rPr lang="en-US" sz="2000" dirty="0" smtClean="0">
                <a:cs typeface="Calibri"/>
              </a:rPr>
              <a:t>called </a:t>
            </a:r>
            <a:r>
              <a:rPr lang="en-US" sz="2000" dirty="0" err="1" smtClean="0">
                <a:cs typeface="Calibri"/>
              </a:rPr>
              <a:t>getArea</a:t>
            </a:r>
            <a:r>
              <a:rPr lang="en-US" sz="2000" dirty="0">
                <a:cs typeface="Calibri"/>
              </a:rPr>
              <a:t>, then make two subclasses </a:t>
            </a:r>
            <a:r>
              <a:rPr lang="en-US" sz="2000" dirty="0" smtClean="0">
                <a:cs typeface="Calibri"/>
              </a:rPr>
              <a:t>Rectangle and </a:t>
            </a:r>
            <a:r>
              <a:rPr lang="en-US" sz="2000" dirty="0">
                <a:cs typeface="Calibri"/>
              </a:rPr>
              <a:t>Triangle which will implement the area method. Create </a:t>
            </a:r>
            <a:r>
              <a:rPr lang="en-US" sz="2000" dirty="0" smtClean="0">
                <a:cs typeface="Calibri"/>
              </a:rPr>
              <a:t>an </a:t>
            </a:r>
            <a:r>
              <a:rPr lang="en-US" sz="2000" dirty="0">
                <a:cs typeface="Calibri"/>
              </a:rPr>
              <a:t>abstract class reference variable, assign subclass objects to it and print the corresponding area.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14957"/>
            <a:ext cx="8229600" cy="362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Given a main class </a:t>
            </a:r>
            <a:r>
              <a:rPr lang="en-US" sz="1800" b="1" dirty="0" err="1" smtClean="0"/>
              <a:t>FigureMain</a:t>
            </a:r>
            <a:r>
              <a:rPr lang="en-US" sz="1800" b="1" dirty="0" smtClean="0"/>
              <a:t> as follows: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FigureMain</a:t>
            </a:r>
            <a:r>
              <a:rPr lang="en-US" sz="1800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Rectangle r1 = new Rectangle(dim1, dim2);	    	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(“Inside Area for Rectangle is ” + r1.getArea());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Triangle t1 = new Triangle(dim1, dim2);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(“Inside Area for triangle is ”+ t1.getArea());</a:t>
            </a:r>
            <a:endParaRPr lang="pl-PL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 	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4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141"/>
            <a:ext cx="8229600" cy="537985"/>
          </a:xfrm>
        </p:spPr>
        <p:txBody>
          <a:bodyPr>
            <a:noAutofit/>
          </a:bodyPr>
          <a:lstStyle/>
          <a:p>
            <a:r>
              <a:rPr lang="en-US" sz="3200" dirty="0" smtClean="0"/>
              <a:t>Exercise 2 (continued…)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5031" y="2978653"/>
            <a:ext cx="7770351" cy="319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 dirty="0" smtClean="0">
                <a:cs typeface="Calibri"/>
              </a:rPr>
              <a:t>For Example</a:t>
            </a:r>
            <a:r>
              <a:rPr lang="en-US" dirty="0" smtClean="0">
                <a:cs typeface="Calibri"/>
              </a:rPr>
              <a:t>:</a:t>
            </a:r>
          </a:p>
          <a:p>
            <a:pPr marL="0" indent="0" algn="just">
              <a:buNone/>
            </a:pPr>
            <a:r>
              <a:rPr lang="en-US" b="1" dirty="0" smtClean="0">
                <a:cs typeface="Calibri"/>
              </a:rPr>
              <a:t>User Input</a:t>
            </a:r>
            <a:r>
              <a:rPr lang="en-US" dirty="0" smtClean="0">
                <a:cs typeface="Calibri"/>
              </a:rPr>
              <a:t>: </a:t>
            </a:r>
          </a:p>
          <a:p>
            <a:pPr marL="0" indent="0" algn="just">
              <a:buNone/>
            </a:pPr>
            <a:r>
              <a:rPr lang="en-US" dirty="0" smtClean="0">
                <a:cs typeface="Calibri"/>
              </a:rPr>
              <a:t>Enter dim1 = 2.5 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r>
              <a:rPr lang="en-US" dirty="0" smtClean="0">
                <a:cs typeface="Calibri"/>
              </a:rPr>
              <a:t>Enter dim2 = 3.5 </a:t>
            </a:r>
          </a:p>
          <a:p>
            <a:pPr marL="0" indent="0">
              <a:buNone/>
            </a:pPr>
            <a:r>
              <a:rPr lang="ro-RO" b="1" dirty="0" smtClean="0">
                <a:cs typeface="Calibri"/>
              </a:rPr>
              <a:t>Expected Output</a:t>
            </a:r>
            <a:r>
              <a:rPr lang="ro-RO" dirty="0" smtClean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ro-RO" dirty="0" smtClean="0">
                <a:cs typeface="Calibri"/>
              </a:rPr>
              <a:t>Inside </a:t>
            </a:r>
            <a:r>
              <a:rPr lang="ro-RO" dirty="0">
                <a:cs typeface="Calibri"/>
              </a:rPr>
              <a:t>Area for </a:t>
            </a:r>
            <a:r>
              <a:rPr lang="ro-RO" dirty="0" smtClean="0">
                <a:cs typeface="Calibri"/>
              </a:rPr>
              <a:t>Rectangle</a:t>
            </a:r>
            <a:r>
              <a:rPr lang="ro-RO" dirty="0">
                <a:cs typeface="Calibri"/>
              </a:rPr>
              <a:t> </a:t>
            </a:r>
            <a:r>
              <a:rPr lang="ro-RO" dirty="0" smtClean="0">
                <a:cs typeface="Calibri"/>
              </a:rPr>
              <a:t>is 8.75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ro-RO" dirty="0">
                <a:cs typeface="Calibri"/>
              </a:rPr>
              <a:t>Inside Area for </a:t>
            </a:r>
            <a:r>
              <a:rPr lang="ro-RO" dirty="0" smtClean="0">
                <a:cs typeface="Calibri"/>
              </a:rPr>
              <a:t>Triangle is 4.37</a:t>
            </a:r>
            <a:endParaRPr lang="ro-RO" dirty="0">
              <a:cs typeface="Calibri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879126"/>
            <a:ext cx="8229600" cy="1646473"/>
          </a:xfrm>
        </p:spPr>
        <p:txBody>
          <a:bodyPr/>
          <a:lstStyle/>
          <a:p>
            <a:r>
              <a:rPr lang="en-US" dirty="0" smtClean="0"/>
              <a:t>Recall the following formulas: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032" y="1573154"/>
            <a:ext cx="5743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cs typeface="Calibri"/>
              </a:rPr>
              <a:t>Area of Rectangle = dim1 * dim2</a:t>
            </a:r>
          </a:p>
          <a:p>
            <a:r>
              <a:rPr lang="en-US" sz="2400" smtClean="0">
                <a:cs typeface="Calibri"/>
              </a:rPr>
              <a:t>Area of Triangle = ½ * dim1 * dim2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188"/>
            <a:ext cx="8229600" cy="55736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Exercise 3 (Polymorphism)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008"/>
            <a:ext cx="8530092" cy="238902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Rewrite the class Figure </a:t>
            </a:r>
            <a:r>
              <a:rPr lang="en-US" b="1" dirty="0" smtClean="0"/>
              <a:t>without using an Abstract class</a:t>
            </a:r>
            <a:r>
              <a:rPr lang="en-US" dirty="0" smtClean="0"/>
              <a:t>. This new class Figure should match your class implementation of exercise 2 and produce the same result.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55736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Exercise 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4840"/>
            <a:ext cx="8229600" cy="55721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 smtClean="0"/>
              <a:t>The capability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r>
              <a:rPr lang="en-US" sz="2800" dirty="0"/>
              <a:t> </a:t>
            </a:r>
            <a:r>
              <a:rPr lang="en-US" sz="2800" dirty="0" smtClean="0"/>
              <a:t>reference</a:t>
            </a:r>
            <a:r>
              <a:rPr lang="en-US" sz="2800" dirty="0"/>
              <a:t> </a:t>
            </a:r>
            <a:r>
              <a:rPr lang="en-US" sz="2800" dirty="0" smtClean="0"/>
              <a:t>instances</a:t>
            </a:r>
            <a:r>
              <a:rPr lang="en-US" sz="2800" dirty="0"/>
              <a:t> </a:t>
            </a:r>
            <a:r>
              <a:rPr lang="en-US" sz="2800" dirty="0" smtClean="0"/>
              <a:t>of</a:t>
            </a:r>
            <a:r>
              <a:rPr lang="en-US" sz="2800" dirty="0"/>
              <a:t> </a:t>
            </a:r>
            <a:r>
              <a:rPr lang="es-ES_tradnl" sz="2800" dirty="0" err="1" smtClean="0"/>
              <a:t>Rectangle</a:t>
            </a:r>
            <a:r>
              <a:rPr lang="es-ES_tradnl" sz="2800" dirty="0" smtClean="0"/>
              <a:t> </a:t>
            </a:r>
            <a:r>
              <a:rPr lang="en-US" sz="2800" dirty="0" smtClean="0"/>
              <a:t>and Triangle as </a:t>
            </a:r>
            <a:r>
              <a:rPr lang="nl-NL" sz="2800" dirty="0" err="1" smtClean="0"/>
              <a:t>Figure</a:t>
            </a:r>
            <a:r>
              <a:rPr lang="nl-NL" sz="2800" dirty="0" smtClean="0"/>
              <a:t> </a:t>
            </a:r>
            <a:r>
              <a:rPr lang="en-US" sz="2800" dirty="0" smtClean="0"/>
              <a:t>types brings</a:t>
            </a:r>
            <a:r>
              <a:rPr lang="en-US" sz="2800" dirty="0"/>
              <a:t> </a:t>
            </a:r>
            <a:r>
              <a:rPr lang="en-US" sz="2800" dirty="0" smtClean="0"/>
              <a:t>the</a:t>
            </a:r>
            <a:r>
              <a:rPr lang="en-US" sz="2800" dirty="0"/>
              <a:t> a</a:t>
            </a:r>
            <a:r>
              <a:rPr lang="da-DK" sz="2800" dirty="0" err="1" smtClean="0"/>
              <a:t>dvantage</a:t>
            </a:r>
            <a:r>
              <a:rPr lang="da-DK" sz="2800" dirty="0" smtClean="0"/>
              <a:t> </a:t>
            </a:r>
            <a:r>
              <a:rPr lang="en-US" sz="2800" dirty="0" smtClean="0"/>
              <a:t>of</a:t>
            </a:r>
            <a:r>
              <a:rPr lang="en-US" sz="2800" dirty="0"/>
              <a:t> </a:t>
            </a:r>
            <a:r>
              <a:rPr lang="en-US" sz="2800" dirty="0" smtClean="0"/>
              <a:t>treating </a:t>
            </a:r>
            <a:r>
              <a:rPr lang="en-US" sz="2800" dirty="0"/>
              <a:t>a</a:t>
            </a:r>
            <a:r>
              <a:rPr lang="en-US" sz="2800" dirty="0" smtClean="0"/>
              <a:t> set</a:t>
            </a:r>
            <a:r>
              <a:rPr lang="en-US" sz="2800" dirty="0"/>
              <a:t> </a:t>
            </a:r>
            <a:r>
              <a:rPr lang="en-US" sz="2800" dirty="0" smtClean="0"/>
              <a:t>of</a:t>
            </a:r>
            <a:r>
              <a:rPr lang="en-US" sz="2800" dirty="0"/>
              <a:t> </a:t>
            </a:r>
            <a:r>
              <a:rPr lang="en-US" sz="2800" dirty="0" smtClean="0"/>
              <a:t>different</a:t>
            </a:r>
            <a:r>
              <a:rPr lang="en-US" sz="2800" dirty="0"/>
              <a:t> </a:t>
            </a:r>
            <a:r>
              <a:rPr lang="en-US" sz="2800" dirty="0" smtClean="0"/>
              <a:t>types</a:t>
            </a:r>
            <a:r>
              <a:rPr lang="en-US" sz="2800" dirty="0"/>
              <a:t> </a:t>
            </a:r>
            <a:r>
              <a:rPr lang="en-US" sz="2800" dirty="0" smtClean="0"/>
              <a:t>of</a:t>
            </a:r>
            <a:r>
              <a:rPr lang="en-US" sz="2800" dirty="0"/>
              <a:t> </a:t>
            </a:r>
            <a:r>
              <a:rPr lang="nl-NL" sz="2800" dirty="0" err="1" smtClean="0"/>
              <a:t>figures</a:t>
            </a:r>
            <a:r>
              <a:rPr lang="nl-NL" sz="2800" dirty="0" smtClean="0"/>
              <a:t> </a:t>
            </a:r>
            <a:r>
              <a:rPr lang="en-US" sz="2800" dirty="0" smtClean="0"/>
              <a:t>as one</a:t>
            </a:r>
            <a:r>
              <a:rPr lang="en-US" sz="2800" dirty="0"/>
              <a:t> </a:t>
            </a:r>
            <a:r>
              <a:rPr lang="en-US" sz="2800" dirty="0" smtClean="0"/>
              <a:t>common</a:t>
            </a:r>
            <a:r>
              <a:rPr lang="en-US" sz="2800" dirty="0"/>
              <a:t> </a:t>
            </a:r>
            <a:r>
              <a:rPr lang="en-US" sz="2800" dirty="0" smtClean="0"/>
              <a:t>type. Define a</a:t>
            </a:r>
            <a:r>
              <a:rPr lang="en-US" sz="2800" dirty="0"/>
              <a:t> </a:t>
            </a:r>
            <a:r>
              <a:rPr lang="en-US" sz="2800" dirty="0" smtClean="0"/>
              <a:t>method</a:t>
            </a:r>
            <a:r>
              <a:rPr lang="en-US" sz="2800" dirty="0"/>
              <a:t> </a:t>
            </a:r>
            <a:r>
              <a:rPr lang="en-US" sz="2800" dirty="0" smtClean="0"/>
              <a:t>called </a:t>
            </a:r>
            <a:r>
              <a:rPr lang="en-US" sz="2800" b="1" dirty="0" err="1" smtClean="0"/>
              <a:t>getTotalArea</a:t>
            </a:r>
            <a:r>
              <a:rPr lang="en-US" sz="2800" dirty="0" smtClean="0"/>
              <a:t> in</a:t>
            </a:r>
            <a:r>
              <a:rPr lang="en-US" sz="2800" dirty="0"/>
              <a:t> </a:t>
            </a:r>
            <a:r>
              <a:rPr lang="en-US" sz="2800" dirty="0" smtClean="0"/>
              <a:t>your main class in order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r>
              <a:rPr lang="en-US" sz="2800" dirty="0"/>
              <a:t> </a:t>
            </a:r>
            <a:r>
              <a:rPr lang="en-US" sz="2800" dirty="0" smtClean="0"/>
              <a:t>get</a:t>
            </a:r>
            <a:r>
              <a:rPr lang="en-US" sz="2800" dirty="0"/>
              <a:t> </a:t>
            </a:r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dirty="0" smtClean="0"/>
              <a:t>result</a:t>
            </a:r>
            <a:r>
              <a:rPr lang="en-US" sz="2800" dirty="0"/>
              <a:t> </a:t>
            </a:r>
            <a:r>
              <a:rPr lang="pl-PL" sz="2800" dirty="0" err="1" smtClean="0"/>
              <a:t>below</a:t>
            </a:r>
            <a:r>
              <a:rPr lang="pl-PL" sz="2800" dirty="0" smtClean="0"/>
              <a:t>: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FigureMain</a:t>
            </a:r>
            <a:r>
              <a:rPr lang="en-US" sz="2200" dirty="0" smtClean="0"/>
              <a:t>{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// define </a:t>
            </a:r>
            <a:r>
              <a:rPr lang="en-US" sz="2200" b="1" dirty="0" err="1" smtClean="0"/>
              <a:t>getTotalArea</a:t>
            </a:r>
            <a:r>
              <a:rPr lang="en-US" sz="2200" dirty="0" smtClean="0"/>
              <a:t> method here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public static void main(String[]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){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Triangle t1 = new Triangle(dim1,dim2);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(“Inside Area for triangle is ” + t1.getArea());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Rectangle r1 = new Rectangle(dim1,dim2);		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/>
              <a:t>System.out.println</a:t>
            </a:r>
            <a:r>
              <a:rPr lang="en-US" sz="2200" dirty="0"/>
              <a:t>(“Inside Area for </a:t>
            </a:r>
            <a:r>
              <a:rPr lang="en-US" sz="2200" dirty="0" smtClean="0"/>
              <a:t>Rectangle </a:t>
            </a:r>
            <a:r>
              <a:rPr lang="en-US" sz="2200" dirty="0"/>
              <a:t>is ” + </a:t>
            </a:r>
            <a:r>
              <a:rPr lang="en-US" sz="2200" dirty="0" smtClean="0"/>
              <a:t>r1</a:t>
            </a:r>
            <a:r>
              <a:rPr lang="en-US" sz="2200" dirty="0"/>
              <a:t>.getArea());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468"/>
            <a:ext cx="8229600" cy="54108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Exercise 4 (continued...)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888"/>
            <a:ext cx="8229600" cy="338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000" dirty="0"/>
              <a:t>Triangle t2 = new Triangle</a:t>
            </a:r>
            <a:r>
              <a:rPr lang="en-US" sz="2000" dirty="0" smtClean="0"/>
              <a:t>(dim1, dim2)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(“Inside Area for triangle is ” + t2.getArea());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//defining array of Figures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Figure fig[] = {t1, r1, t2};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(“Total Area is ” + </a:t>
            </a:r>
            <a:r>
              <a:rPr lang="en-US" sz="2000" dirty="0" err="1" smtClean="0"/>
              <a:t>getTotalArea</a:t>
            </a:r>
            <a:r>
              <a:rPr lang="en-US" sz="2000" dirty="0" smtClean="0"/>
              <a:t>(fig));			</a:t>
            </a:r>
          </a:p>
          <a:p>
            <a:pPr marL="0" indent="0">
              <a:buNone/>
            </a:pPr>
            <a:r>
              <a:rPr lang="en-US" sz="2000" dirty="0" smtClean="0"/>
              <a:t>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pl-PL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537632"/>
            <a:ext cx="4128298" cy="213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>
                <a:latin typeface="Arial"/>
                <a:cs typeface="Arial"/>
              </a:rPr>
              <a:t>For Example: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/>
                <a:cs typeface="Arial"/>
              </a:rPr>
              <a:t>User Input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Enter dim1 = 20.0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Enter dim2 = 25.5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Polymorphism and Abstract Classes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COMP249 WINTER 2014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08582" y="4834933"/>
            <a:ext cx="4128298" cy="213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/>
                <a:cs typeface="Arial"/>
              </a:rPr>
              <a:t>Expected Output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ro-RO" sz="2000" dirty="0" smtClean="0">
                <a:latin typeface="Arial"/>
                <a:cs typeface="Arial"/>
              </a:rPr>
              <a:t>Inside Area for Triangle is 255.0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ro-RO" sz="2000" dirty="0" smtClean="0">
                <a:latin typeface="Arial"/>
                <a:cs typeface="Arial"/>
              </a:rPr>
              <a:t>Inside Area for Rectangle is 510.0</a:t>
            </a:r>
          </a:p>
          <a:p>
            <a:pPr marL="0" indent="0">
              <a:buNone/>
            </a:pPr>
            <a:r>
              <a:rPr lang="ro-RO" sz="2000" dirty="0" smtClean="0">
                <a:latin typeface="Arial"/>
                <a:cs typeface="Arial"/>
              </a:rPr>
              <a:t>Inside Area for Triangle is 255.0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ro-RO" sz="2000" dirty="0" smtClean="0">
                <a:latin typeface="Arial"/>
                <a:cs typeface="Arial"/>
              </a:rPr>
              <a:t>Total Area </a:t>
            </a:r>
            <a:r>
              <a:rPr lang="ro-RO" sz="2000" smtClean="0">
                <a:latin typeface="Arial"/>
                <a:cs typeface="Arial"/>
              </a:rPr>
              <a:t>is 1020.0</a:t>
            </a:r>
            <a:endParaRPr lang="ro-RO" sz="2000" dirty="0" smtClean="0">
              <a:latin typeface="Arial"/>
              <a:cs typeface="Arial"/>
            </a:endParaRPr>
          </a:p>
          <a:p>
            <a:pPr marL="0" indent="0">
              <a:buFont typeface="Arial" pitchFamily="34" charset="0"/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1304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899</TotalTime>
  <Words>528</Words>
  <Application>Microsoft Macintosh PowerPoint</Application>
  <PresentationFormat>On-screen Show (4:3)</PresentationFormat>
  <Paragraphs>164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COMP 249: Winter 2014 </vt:lpstr>
      <vt:lpstr>Exercise 1 Which one of the following class definitions is a valid definition of a class that cannot be instantiated? </vt:lpstr>
      <vt:lpstr> Exercise 1 (continued...) What will be the result of attempting to compile and run the following program? </vt:lpstr>
      <vt:lpstr>Exercise 1 (continued...)</vt:lpstr>
      <vt:lpstr>Exercise 2 (Abstract Classes)</vt:lpstr>
      <vt:lpstr>Exercise 2 (continued…)</vt:lpstr>
      <vt:lpstr>Exercise 3 (Polymorphism)</vt:lpstr>
      <vt:lpstr>Exercise 4</vt:lpstr>
      <vt:lpstr>Exercise 4 (continued...)</vt:lpstr>
    </vt:vector>
  </TitlesOfParts>
  <Company>erjaimin89@gmail.com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249: Winter 2014 </dc:title>
  <dc:creator>Jaimin Patel</dc:creator>
  <cp:lastModifiedBy>Jaimin Patel</cp:lastModifiedBy>
  <cp:revision>96</cp:revision>
  <dcterms:created xsi:type="dcterms:W3CDTF">2013-12-17T18:12:48Z</dcterms:created>
  <dcterms:modified xsi:type="dcterms:W3CDTF">2014-01-18T06:31:36Z</dcterms:modified>
</cp:coreProperties>
</file>