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75" r:id="rId5"/>
    <p:sldId id="273" r:id="rId6"/>
    <p:sldId id="258" r:id="rId7"/>
    <p:sldId id="271" r:id="rId8"/>
    <p:sldId id="27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38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A3CC2-5D21-4316-9277-2B90F05E8B1B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4D236-1A8F-488C-B255-A63CD47AFB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3BB6B-6775-4D9A-B746-1019890E3A9E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D70E9-E669-4C54-8B9C-90E939E76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8A783-085B-4D95-A884-1B4776F8E63E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91941-B7D7-4B0E-8681-A6B9B599E8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44D24-2E23-42B0-A3C4-7CA7266EFE4F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805EA-E93D-4F23-B4D6-EFD989267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4F72D-7B59-4911-9AEA-9B588993C97C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79B64-EC2B-46FC-A72B-D740B65B0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8C602-ECA2-4E8E-BC08-925C8250EE05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41CFC-05B4-4E29-AC30-4A9C1B2EB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33D9-62FB-4A87-9D33-01664ECCEEFC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A9A71-8B00-4AFB-9734-F0840BC86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1A0E4-D3A0-44D6-B8F8-D553EFDBF444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6850A-BF80-442A-87C5-ED8EB8F58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82125-8732-431A-834F-30F53FDF1258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74B2E-6317-4329-9E40-6E1BC834E2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72A2-FEE1-41A0-9C4E-B5DEB1F49E68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DC859-FC0A-4099-8D5E-E1BDC3860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45463-1DBF-47CB-B7A6-1E223077F812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E0CFC-C49D-4A75-84D2-2C3170AF7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3D0951-DDB3-4AAE-A831-CC178E2AD4EF}" type="datetimeFigureOut">
              <a:rPr lang="en-US"/>
              <a:pPr>
                <a:defRPr/>
              </a:pPr>
              <a:t>2/11/2014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660190-D75F-4ABD-9E79-77005D0F5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5400" b="1" smtClean="0">
                <a:solidFill>
                  <a:srgbClr val="FFC000"/>
                </a:solidFill>
              </a:rPr>
              <a:t>Recursion</a:t>
            </a:r>
          </a:p>
        </p:txBody>
      </p:sp>
      <p:sp>
        <p:nvSpPr>
          <p:cNvPr id="13314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FCD5B5"/>
                </a:solidFill>
              </a:rPr>
              <a:t>COMP249</a:t>
            </a:r>
          </a:p>
          <a:p>
            <a:pPr eaLnBrk="1" hangingPunct="1"/>
            <a:r>
              <a:rPr lang="en-US" sz="2800" dirty="0" smtClean="0">
                <a:solidFill>
                  <a:srgbClr val="FCD5B5"/>
                </a:solidFill>
              </a:rPr>
              <a:t>Tutorial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Consider these recursive methods: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1500" y="1285875"/>
            <a:ext cx="8229600" cy="4697413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factorial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(int n) {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(n &lt;= 1)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1;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7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(n * factorial(n-1));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1700" dirty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sum1toN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(int n) {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(n &lt; 1)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0;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(n + sum1toN(n-1));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700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(int i, int j) { // assumes i &gt;= 0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(i == 0)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j;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add(i-1, j+1);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7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Answer the following:</a:t>
            </a:r>
            <a:endParaRPr lang="en-US" dirty="0"/>
          </a:p>
        </p:txBody>
      </p:sp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485775" y="1714500"/>
            <a:ext cx="8229600" cy="4714875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800" smtClean="0"/>
              <a:t>Identify the recursive calls on each method.</a:t>
            </a:r>
          </a:p>
          <a:p>
            <a:pPr marL="514350" indent="-514350" eaLnBrk="1" hangingPunct="1">
              <a:buFont typeface="Arial" charset="0"/>
              <a:buAutoNum type="arabicPeriod"/>
            </a:pPr>
            <a:endParaRPr lang="en-US" sz="2800" smtClean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800" smtClean="0"/>
              <a:t>What is the condition (base case) to complete the recursion on each method?</a:t>
            </a:r>
          </a:p>
          <a:p>
            <a:pPr marL="514350" indent="-514350" eaLnBrk="1" hangingPunct="1">
              <a:buFont typeface="Arial" charset="0"/>
              <a:buAutoNum type="arabicPeriod"/>
            </a:pPr>
            <a:endParaRPr lang="en-US" sz="2800" smtClean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800" smtClean="0"/>
              <a:t>Practice the computation of </a:t>
            </a:r>
            <a:r>
              <a:rPr lang="en-US" sz="2800" smtClean="0">
                <a:solidFill>
                  <a:srgbClr val="FFC000"/>
                </a:solidFill>
              </a:rPr>
              <a:t>factorial(5)</a:t>
            </a:r>
            <a:r>
              <a:rPr lang="en-US" sz="2800" smtClean="0"/>
              <a:t> method by showing its recursive calls and the final result. 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US" sz="2400" smtClean="0"/>
              <a:t>For a better comprehension, try to compute it by hand.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Consider this recursive method:</a:t>
            </a:r>
            <a:endParaRPr lang="en-US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80" y="1814514"/>
            <a:ext cx="8229600" cy="4329130"/>
          </a:xfrm>
        </p:spPr>
        <p:txBody>
          <a:bodyPr/>
          <a:lstStyle/>
          <a:p>
            <a:pPr>
              <a:buNone/>
            </a:pPr>
            <a:r>
              <a:rPr lang="en-US" sz="2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5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sum( </a:t>
            </a:r>
            <a:r>
              <a:rPr lang="en-US" sz="2500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n ) {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( n == 0 )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 n + sum( n );</a:t>
            </a:r>
          </a:p>
          <a:p>
            <a:pPr>
              <a:buNone/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500" dirty="0" smtClean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 algn="ctr">
              <a:buNone/>
            </a:pPr>
            <a:r>
              <a:rPr lang="en-US" sz="2500" dirty="0" smtClean="0"/>
              <a:t>Can you find the </a:t>
            </a:r>
            <a:r>
              <a:rPr lang="en-US" sz="25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2500" dirty="0" smtClean="0"/>
              <a:t> on this method? </a:t>
            </a:r>
          </a:p>
          <a:p>
            <a:pPr>
              <a:buNone/>
            </a:pPr>
            <a:endParaRPr lang="en-US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Coding exercise: Descending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4348" y="1600200"/>
            <a:ext cx="7429552" cy="4525963"/>
          </a:xfrm>
        </p:spPr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Write a </a:t>
            </a:r>
            <a:r>
              <a:rPr lang="en-US" sz="2800" dirty="0" smtClean="0">
                <a:solidFill>
                  <a:srgbClr val="FFC000"/>
                </a:solidFill>
              </a:rPr>
              <a:t>Descending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2800" dirty="0" smtClean="0"/>
              <a:t> that will be able to display a sequence of numbers in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descending</a:t>
            </a:r>
            <a:r>
              <a:rPr lang="en-US" sz="2800" dirty="0" smtClean="0"/>
              <a:t> order.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10  9  8  7  6  5  4  3  2  1 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Coding exercise: Fibonacci</a:t>
            </a:r>
            <a:endParaRPr lang="en-US" sz="4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938" y="1714500"/>
            <a:ext cx="8001000" cy="442912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Sequence of numbers in which the next number represents the sum of the previous two, as in: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C000"/>
                </a:solidFill>
              </a:rPr>
              <a:t>F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n</a:t>
            </a:r>
            <a:r>
              <a:rPr lang="en-US" sz="2800" b="1" dirty="0" smtClean="0">
                <a:solidFill>
                  <a:srgbClr val="FFC000"/>
                </a:solidFill>
              </a:rPr>
              <a:t> = F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n-1</a:t>
            </a:r>
            <a:r>
              <a:rPr lang="en-US" sz="2800" b="1" dirty="0" smtClean="0">
                <a:solidFill>
                  <a:srgbClr val="FFC000"/>
                </a:solidFill>
              </a:rPr>
              <a:t> + F</a:t>
            </a:r>
            <a:r>
              <a:rPr lang="en-US" sz="2800" b="1" baseline="-25000" dirty="0" smtClean="0">
                <a:solidFill>
                  <a:srgbClr val="FFC000"/>
                </a:solidFill>
              </a:rPr>
              <a:t>n-2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Considering that </a:t>
            </a:r>
            <a:r>
              <a:rPr lang="en-US" sz="2800" dirty="0" smtClean="0">
                <a:solidFill>
                  <a:srgbClr val="FFC000"/>
                </a:solidFill>
              </a:rPr>
              <a:t>F</a:t>
            </a:r>
            <a:r>
              <a:rPr lang="en-US" sz="2800" baseline="-25000" dirty="0" smtClean="0">
                <a:solidFill>
                  <a:srgbClr val="FFC000"/>
                </a:solidFill>
              </a:rPr>
              <a:t>0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= 0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C000"/>
                </a:solidFill>
              </a:rPr>
              <a:t>F</a:t>
            </a:r>
            <a:r>
              <a:rPr lang="en-US" sz="2800" baseline="-25000" dirty="0" smtClean="0">
                <a:solidFill>
                  <a:srgbClr val="FFC000"/>
                </a:solidFill>
              </a:rPr>
              <a:t>1</a:t>
            </a:r>
            <a:r>
              <a:rPr lang="en-US" sz="2800" dirty="0" smtClean="0">
                <a:solidFill>
                  <a:srgbClr val="FFC000"/>
                </a:solidFill>
              </a:rPr>
              <a:t> = 1</a:t>
            </a:r>
            <a:r>
              <a:rPr lang="en-US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Write a </a:t>
            </a:r>
            <a:r>
              <a:rPr lang="en-US" sz="2800" dirty="0" smtClean="0">
                <a:solidFill>
                  <a:srgbClr val="FFC000"/>
                </a:solidFill>
              </a:rPr>
              <a:t>Fibonacci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sz="2800" dirty="0" smtClean="0"/>
              <a:t> that is able to calculate any of the Fibonacci numbers from F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to F</a:t>
            </a:r>
            <a:r>
              <a:rPr lang="en-US" sz="2800" baseline="-25000" dirty="0" smtClean="0"/>
              <a:t>20</a:t>
            </a:r>
            <a:r>
              <a:rPr lang="en-US" sz="2800" dirty="0" smtClean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smtClean="0">
                <a:solidFill>
                  <a:srgbClr val="93CDDD"/>
                </a:solidFill>
              </a:rPr>
              <a:t>Coding exercise: Parenthesis</a:t>
            </a:r>
            <a:endParaRPr lang="en-US" sz="400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4175" y="1344613"/>
            <a:ext cx="838358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sz="2800">
                <a:cs typeface="Times New Roman" pitchFamily="18" charset="0"/>
              </a:rPr>
              <a:t>Write a program using recursion to display all valid </a:t>
            </a:r>
          </a:p>
          <a:p>
            <a:pPr>
              <a:tabLst>
                <a:tab pos="457200" algn="l"/>
              </a:tabLst>
            </a:pPr>
            <a:r>
              <a:rPr lang="en-CA" sz="2800">
                <a:cs typeface="Times New Roman" pitchFamily="18" charset="0"/>
              </a:rPr>
              <a:t>(i.e. properly open and closed) combinations of </a:t>
            </a:r>
          </a:p>
          <a:p>
            <a:pPr>
              <a:tabLst>
                <a:tab pos="457200" algn="l"/>
              </a:tabLst>
            </a:pPr>
            <a:r>
              <a:rPr lang="en-CA" sz="2800">
                <a:cs typeface="Times New Roman" pitchFamily="18" charset="0"/>
              </a:rPr>
              <a:t>n-pairs of parentheses.</a:t>
            </a:r>
            <a:endParaRPr lang="en-CA" sz="2800"/>
          </a:p>
          <a:p>
            <a:pPr eaLnBrk="0" hangingPunct="0">
              <a:tabLst>
                <a:tab pos="457200" algn="l"/>
              </a:tabLst>
            </a:pPr>
            <a:r>
              <a:rPr lang="en-CA" sz="2800">
                <a:cs typeface="Times New Roman" pitchFamily="18" charset="0"/>
              </a:rPr>
              <a:t>For example, your program should behave this way</a:t>
            </a:r>
            <a:r>
              <a:rPr lang="en-CA" sz="2800">
                <a:solidFill>
                  <a:srgbClr val="292934"/>
                </a:solidFill>
                <a:cs typeface="Times New Roman" pitchFamily="18" charset="0"/>
              </a:rPr>
              <a:t>:</a:t>
            </a:r>
            <a:endParaRPr lang="en-CA" sz="28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357563"/>
            <a:ext cx="4824412" cy="31543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smtClean="0">
                <a:solidFill>
                  <a:srgbClr val="93CDDD"/>
                </a:solidFill>
              </a:rPr>
              <a:t>Analysis</a:t>
            </a:r>
            <a:endParaRPr lang="en-US" sz="4000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4175" y="1346200"/>
            <a:ext cx="8026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457200" algn="l"/>
              </a:tabLst>
            </a:pPr>
            <a:r>
              <a:rPr lang="en-CA" sz="2800" dirty="0">
                <a:cs typeface="Times New Roman" pitchFamily="18" charset="0"/>
              </a:rPr>
              <a:t>Take a look at the program called CoolMaze.java </a:t>
            </a:r>
          </a:p>
          <a:p>
            <a:pPr>
              <a:tabLst>
                <a:tab pos="457200" algn="l"/>
              </a:tabLst>
            </a:pPr>
            <a:r>
              <a:rPr lang="en-CA" sz="2800" dirty="0">
                <a:cs typeface="Times New Roman" pitchFamily="18" charset="0"/>
              </a:rPr>
              <a:t>(available in the Chapter 11 package on </a:t>
            </a:r>
            <a:r>
              <a:rPr lang="en-CA" sz="2800" dirty="0" err="1">
                <a:cs typeface="Times New Roman" pitchFamily="18" charset="0"/>
              </a:rPr>
              <a:t>Moodle</a:t>
            </a:r>
            <a:r>
              <a:rPr lang="en-CA" sz="2800" dirty="0">
                <a:cs typeface="Times New Roman" pitchFamily="18" charset="0"/>
              </a:rPr>
              <a:t>).</a:t>
            </a:r>
          </a:p>
          <a:p>
            <a:pPr>
              <a:tabLst>
                <a:tab pos="457200" algn="l"/>
              </a:tabLst>
            </a:pPr>
            <a:r>
              <a:rPr lang="en-CA" sz="2800" dirty="0">
                <a:cs typeface="Times New Roman" pitchFamily="18" charset="0"/>
              </a:rPr>
              <a:t>Identify the recursive method and study it to </a:t>
            </a:r>
          </a:p>
          <a:p>
            <a:pPr>
              <a:tabLst>
                <a:tab pos="457200" algn="l"/>
              </a:tabLst>
            </a:pPr>
            <a:r>
              <a:rPr lang="en-CA" sz="2800" dirty="0">
                <a:cs typeface="Times New Roman" pitchFamily="18" charset="0"/>
              </a:rPr>
              <a:t>convince yourself that it works.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211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Times New Roman</vt:lpstr>
      <vt:lpstr>Tema do Office</vt:lpstr>
      <vt:lpstr>Recursion</vt:lpstr>
      <vt:lpstr>Consider these recursive methods:</vt:lpstr>
      <vt:lpstr>Answer the following:</vt:lpstr>
      <vt:lpstr>Consider this recursive method:</vt:lpstr>
      <vt:lpstr>Coding exercise: Descending</vt:lpstr>
      <vt:lpstr>Coding exercise: Fibonacci</vt:lpstr>
      <vt:lpstr>Coding exercise: Parenthesis</vt:lpstr>
      <vt:lpstr>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Hayda</dc:creator>
  <cp:lastModifiedBy>Nancy Acemian</cp:lastModifiedBy>
  <cp:revision>49</cp:revision>
  <dcterms:created xsi:type="dcterms:W3CDTF">2014-01-14T16:21:11Z</dcterms:created>
  <dcterms:modified xsi:type="dcterms:W3CDTF">2014-02-11T19:53:23Z</dcterms:modified>
</cp:coreProperties>
</file>