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7" r:id="rId4"/>
    <p:sldId id="328" r:id="rId5"/>
    <p:sldId id="356" r:id="rId6"/>
    <p:sldId id="357" r:id="rId7"/>
    <p:sldId id="360" r:id="rId8"/>
    <p:sldId id="329" r:id="rId9"/>
    <p:sldId id="330" r:id="rId10"/>
    <p:sldId id="331" r:id="rId11"/>
    <p:sldId id="332" r:id="rId12"/>
    <p:sldId id="350" r:id="rId13"/>
    <p:sldId id="351" r:id="rId14"/>
    <p:sldId id="333" r:id="rId15"/>
    <p:sldId id="343" r:id="rId16"/>
    <p:sldId id="334" r:id="rId17"/>
    <p:sldId id="335" r:id="rId18"/>
    <p:sldId id="336" r:id="rId19"/>
    <p:sldId id="344" r:id="rId20"/>
    <p:sldId id="345" r:id="rId21"/>
    <p:sldId id="352" r:id="rId22"/>
    <p:sldId id="346" r:id="rId23"/>
    <p:sldId id="338" r:id="rId24"/>
    <p:sldId id="339" r:id="rId25"/>
    <p:sldId id="347" r:id="rId26"/>
    <p:sldId id="348" r:id="rId27"/>
    <p:sldId id="349" r:id="rId28"/>
    <p:sldId id="358" r:id="rId29"/>
    <p:sldId id="359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9" autoAdjust="0"/>
    <p:restoredTop sz="94632" autoAdjust="0"/>
  </p:normalViewPr>
  <p:slideViewPr>
    <p:cSldViewPr>
      <p:cViewPr varScale="1">
        <p:scale>
          <a:sx n="132" d="100"/>
          <a:sy n="132" d="100"/>
        </p:scale>
        <p:origin x="55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e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5" Type="http://schemas.openxmlformats.org/officeDocument/2006/relationships/image" Target="../media/image57.e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NULL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115F9-12B3-4B18-85E0-B93646406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50434-A431-496F-A7F1-91A7168DB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0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9DBAE-0345-4105-A040-287248DD0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73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C72C-19A7-4419-9203-8BE2CD2A1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77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FEBDE-F516-4191-BBBC-2F0182415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05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A29F4-758D-49E8-80AD-869629A58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3E203-48B5-4BDB-95A0-C3007246B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EE101-2B9E-4695-92CA-C24FC018E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1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1D0C3-EAD7-47C7-9690-668186B5C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6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C7ED3-D6AA-4C9A-80D7-26C22BB80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0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B22B5-3A32-4F9F-B076-7CC5B9EFF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4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88AB2-12C8-4C29-8BF4-94BD2FD68D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4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C2AFD-5DC3-4D85-8666-051A7D9DD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1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0060C-EAE5-4D22-BF16-B581EFF3C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0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904434B-68AC-408F-A768-911B68994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20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9.emf"/><Relationship Id="rId20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6.e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1.bin"/><Relationship Id="rId2" Type="http://schemas.openxmlformats.org/officeDocument/2006/relationships/tags" Target="../tags/tag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jpeg"/><Relationship Id="rId5" Type="http://schemas.openxmlformats.org/officeDocument/2006/relationships/image" Target="../media/image28.wmf"/><Relationship Id="rId10" Type="http://schemas.openxmlformats.org/officeDocument/2006/relationships/image" Target="../media/image30.wmf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27.bin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3.emf"/><Relationship Id="rId12" Type="http://schemas.openxmlformats.org/officeDocument/2006/relationships/image" Target="../media/image35.emf"/><Relationship Id="rId2" Type="http://schemas.openxmlformats.org/officeDocument/2006/relationships/tags" Target="../tags/tag1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32.emf"/><Relationship Id="rId10" Type="http://schemas.openxmlformats.org/officeDocument/2006/relationships/image" Target="../media/image37.jpe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4.emf"/><Relationship Id="rId14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9.bin"/><Relationship Id="rId2" Type="http://schemas.openxmlformats.org/officeDocument/2006/relationships/tags" Target="../tags/tag1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jpeg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9.png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6.e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emf"/><Relationship Id="rId20" Type="http://schemas.openxmlformats.org/officeDocument/2006/relationships/image" Target="../media/image50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52.e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10" Type="http://schemas.openxmlformats.org/officeDocument/2006/relationships/image" Target="../media/image45.e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42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7.emf"/><Relationship Id="rId22" Type="http://schemas.openxmlformats.org/officeDocument/2006/relationships/image" Target="../media/image5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6.w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4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49.bin"/><Relationship Id="rId3" Type="http://schemas.openxmlformats.org/officeDocument/2006/relationships/tags" Target="../tags/tag14.xml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64.jpeg"/><Relationship Id="rId2" Type="http://schemas.openxmlformats.org/officeDocument/2006/relationships/tags" Target="../tags/tag13.xml"/><Relationship Id="rId16" Type="http://schemas.openxmlformats.org/officeDocument/2006/relationships/image" Target="../media/image62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8.emf"/><Relationship Id="rId11" Type="http://schemas.openxmlformats.org/officeDocument/2006/relationships/image" Target="../media/image63.jpeg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60.emf"/><Relationship Id="rId4" Type="http://schemas.openxmlformats.org/officeDocument/2006/relationships/slideLayout" Target="../slideLayouts/slideLayout12.xml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6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eg"/><Relationship Id="rId3" Type="http://schemas.openxmlformats.org/officeDocument/2006/relationships/tags" Target="../tags/tag16.xml"/><Relationship Id="rId7" Type="http://schemas.openxmlformats.org/officeDocument/2006/relationships/image" Target="../media/image65.emf"/><Relationship Id="rId2" Type="http://schemas.openxmlformats.org/officeDocument/2006/relationships/tags" Target="../tags/tag15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6.emf"/><Relationship Id="rId4" Type="http://schemas.openxmlformats.org/officeDocument/2006/relationships/slideLayout" Target="../slideLayouts/slideLayout14.xml"/><Relationship Id="rId9" Type="http://schemas.openxmlformats.org/officeDocument/2006/relationships/oleObject" Target="../embeddings/oleObject5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tags" Target="../tags/tag19.xml"/><Relationship Id="rId7" Type="http://schemas.openxmlformats.org/officeDocument/2006/relationships/oleObject" Target="../embeddings/oleObject54.bin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jpeg"/><Relationship Id="rId5" Type="http://schemas.openxmlformats.org/officeDocument/2006/relationships/image" Target="../media/image70.jpeg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73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57.bin"/><Relationship Id="rId2" Type="http://schemas.openxmlformats.org/officeDocument/2006/relationships/tags" Target="../tags/tag2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jpeg"/><Relationship Id="rId5" Type="http://schemas.openxmlformats.org/officeDocument/2006/relationships/image" Target="../media/image74.emf"/><Relationship Id="rId4" Type="http://schemas.openxmlformats.org/officeDocument/2006/relationships/oleObject" Target="../embeddings/oleObject5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78.jpeg"/><Relationship Id="rId4" Type="http://schemas.openxmlformats.org/officeDocument/2006/relationships/image" Target="../media/image7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jpeg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16764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/>
            </a:r>
            <a:br>
              <a:rPr lang="en-US" altLang="en-US" sz="4000" smtClean="0"/>
            </a:br>
            <a:r>
              <a:rPr lang="en-US" altLang="en-US" sz="4000" smtClean="0">
                <a:solidFill>
                  <a:schemeClr val="tx1"/>
                </a:solidFill>
              </a:rPr>
              <a:t>Time Responses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81534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1) Over-damped responses: two poles are real: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    Natural response: 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400" smtClean="0"/>
              <a:t>2) Under-damped responses: two complex poles: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      Natural response: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400" smtClean="0"/>
              <a:t>3) Undamped responses: two imaginary poles at: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      Natural response: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400" smtClean="0"/>
              <a:t>4) Critically damped responses: two real poles at</a:t>
            </a:r>
            <a:r>
              <a:rPr lang="en-US" altLang="en-US" sz="2000" smtClean="0"/>
              <a:t> :</a:t>
            </a:r>
          </a:p>
          <a:p>
            <a:pPr eaLnBrk="1" hangingPunct="1">
              <a:buFontTx/>
              <a:buNone/>
            </a:pPr>
            <a:r>
              <a:rPr lang="en-US" altLang="en-US" sz="2000" smtClean="0"/>
              <a:t>               </a:t>
            </a:r>
            <a:r>
              <a:rPr lang="en-US" altLang="en-US" sz="2400" smtClean="0"/>
              <a:t>Natural response:</a:t>
            </a:r>
          </a:p>
        </p:txBody>
      </p:sp>
      <p:graphicFrame>
        <p:nvGraphicFramePr>
          <p:cNvPr id="11267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3733800" y="1600200"/>
          <a:ext cx="28194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3" imgW="1342957" imgH="171585" progId="Equation.3">
                  <p:embed/>
                </p:oleObj>
              </mc:Choice>
              <mc:Fallback>
                <p:oleObj name="Equation" r:id="rId3" imgW="1342957" imgH="17158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00200"/>
                        <a:ext cx="28194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6934200" y="3760788"/>
          <a:ext cx="11620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5" imgW="485843" imgH="133485" progId="Equation.3">
                  <p:embed/>
                </p:oleObj>
              </mc:Choice>
              <mc:Fallback>
                <p:oleObj name="Equation" r:id="rId5" imgW="485843" imgH="13348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760788"/>
                        <a:ext cx="11620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2"/>
          <p:cNvGraphicFramePr>
            <a:graphicFrameLocks noChangeAspect="1"/>
          </p:cNvGraphicFramePr>
          <p:nvPr/>
        </p:nvGraphicFramePr>
        <p:xfrm>
          <a:off x="4075113" y="2949575"/>
          <a:ext cx="3051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7" imgW="1419157" imgH="171585" progId="Equation.3">
                  <p:embed/>
                </p:oleObj>
              </mc:Choice>
              <mc:Fallback>
                <p:oleObj name="Equation" r:id="rId7" imgW="1419157" imgH="17158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2949575"/>
                        <a:ext cx="3051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3"/>
          <p:cNvGraphicFramePr>
            <a:graphicFrameLocks noChangeAspect="1"/>
          </p:cNvGraphicFramePr>
          <p:nvPr/>
        </p:nvGraphicFramePr>
        <p:xfrm>
          <a:off x="4165600" y="4267200"/>
          <a:ext cx="25669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9" imgW="1190557" imgH="142943" progId="Equation.3">
                  <p:embed/>
                </p:oleObj>
              </mc:Choice>
              <mc:Fallback>
                <p:oleObj name="Equation" r:id="rId9" imgW="1190557" imgH="14294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267200"/>
                        <a:ext cx="25669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4"/>
          <p:cNvGraphicFramePr>
            <a:graphicFrameLocks noChangeAspect="1"/>
          </p:cNvGraphicFramePr>
          <p:nvPr/>
        </p:nvGraphicFramePr>
        <p:xfrm>
          <a:off x="6858000" y="5181600"/>
          <a:ext cx="533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11" imgW="209685" imgH="85657" progId="Equation.3">
                  <p:embed/>
                </p:oleObj>
              </mc:Choice>
              <mc:Fallback>
                <p:oleObj name="Equation" r:id="rId11" imgW="209685" imgH="8565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181600"/>
                        <a:ext cx="533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15"/>
          <p:cNvGraphicFramePr>
            <a:graphicFrameLocks noChangeAspect="1"/>
          </p:cNvGraphicFramePr>
          <p:nvPr>
            <p:ph type="title"/>
          </p:nvPr>
        </p:nvGraphicFramePr>
        <p:xfrm>
          <a:off x="3887788" y="5638800"/>
          <a:ext cx="30432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13" imgW="1457257" imgH="171585" progId="Equation.3">
                  <p:embed/>
                </p:oleObj>
              </mc:Choice>
              <mc:Fallback>
                <p:oleObj name="Equation" r:id="rId13" imgW="1457257" imgH="17158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5638800"/>
                        <a:ext cx="30432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6"/>
          <p:cNvGraphicFramePr>
            <a:graphicFrameLocks noChangeAspect="1"/>
          </p:cNvGraphicFramePr>
          <p:nvPr/>
        </p:nvGraphicFramePr>
        <p:xfrm>
          <a:off x="7315200" y="106680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15" imgW="247785" imgH="161857" progId="Equation.3">
                  <p:embed/>
                </p:oleObj>
              </mc:Choice>
              <mc:Fallback>
                <p:oleObj name="Equation" r:id="rId15" imgW="247785" imgH="16185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066800"/>
                        <a:ext cx="60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7"/>
          <p:cNvGraphicFramePr>
            <a:graphicFrameLocks noChangeAspect="1"/>
          </p:cNvGraphicFramePr>
          <p:nvPr/>
        </p:nvGraphicFramePr>
        <p:xfrm>
          <a:off x="6553200" y="1066800"/>
          <a:ext cx="58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17" imgW="238057" imgH="161857" progId="Equation.3">
                  <p:embed/>
                </p:oleObj>
              </mc:Choice>
              <mc:Fallback>
                <p:oleObj name="Equation" r:id="rId17" imgW="238057" imgH="16185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066800"/>
                        <a:ext cx="58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9"/>
          <p:cNvGraphicFramePr>
            <a:graphicFrameLocks noChangeAspect="1"/>
          </p:cNvGraphicFramePr>
          <p:nvPr/>
        </p:nvGraphicFramePr>
        <p:xfrm>
          <a:off x="6858000" y="2438400"/>
          <a:ext cx="14478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19" imgW="638243" imgH="133485" progId="Equation.3">
                  <p:embed/>
                </p:oleObj>
              </mc:Choice>
              <mc:Fallback>
                <p:oleObj name="Equation" r:id="rId19" imgW="638243" imgH="13348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438400"/>
                        <a:ext cx="14478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Rectangle 20"/>
          <p:cNvSpPr>
            <a:spLocks noChangeArrowheads="1"/>
          </p:cNvSpPr>
          <p:nvPr/>
        </p:nvSpPr>
        <p:spPr bwMode="auto">
          <a:xfrm>
            <a:off x="685800" y="177800"/>
            <a:ext cx="328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Second order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sz="3200" smtClean="0">
                <a:solidFill>
                  <a:srgbClr val="FF0000"/>
                </a:solidFill>
              </a:rPr>
              <a:t>Second order systems responses</a:t>
            </a:r>
          </a:p>
        </p:txBody>
      </p:sp>
      <p:pic>
        <p:nvPicPr>
          <p:cNvPr id="12291" name="Picture 4" descr="fig_04_10"/>
          <p:cNvPicPr preferRelativeResize="0">
            <a:picLocks noChangeAspect="1" noChangeArrowheads="1"/>
          </p:cNvPicPr>
          <p:nvPr>
            <p:ph type="body"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477963"/>
            <a:ext cx="6629400" cy="3779837"/>
          </a:xfrm>
          <a:noFill/>
        </p:spPr>
      </p:pic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3657600" y="5715000"/>
            <a:ext cx="197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Step 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2800" b="1" smtClean="0"/>
              <a:t>Time Response of Second Order Systems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143000" y="914400"/>
          <a:ext cx="7253288" cy="563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3676785" imgH="3000443" progId="Equation.3">
                  <p:embed/>
                </p:oleObj>
              </mc:Choice>
              <mc:Fallback>
                <p:oleObj name="Equation" r:id="rId3" imgW="3676785" imgH="300044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14400"/>
                        <a:ext cx="7253288" cy="563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>
            <p:ph idx="1"/>
          </p:nvPr>
        </p:nvGraphicFramePr>
        <p:xfrm>
          <a:off x="6248400" y="5459413"/>
          <a:ext cx="2514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5" imgW="1533457" imgH="400185" progId="Equation.3">
                  <p:embed/>
                </p:oleObj>
              </mc:Choice>
              <mc:Fallback>
                <p:oleObj name="Equation" r:id="rId5" imgW="1533457" imgH="4001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459413"/>
                        <a:ext cx="2514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7848600" cy="5715000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066800" y="182563"/>
          <a:ext cx="6096000" cy="32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3" imgW="3524385" imgH="1914457" progId="Equation.3">
                  <p:embed/>
                </p:oleObj>
              </mc:Choice>
              <mc:Fallback>
                <p:oleObj name="Equation" r:id="rId3" imgW="3524385" imgH="191445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563"/>
                        <a:ext cx="6096000" cy="323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990600" y="3505200"/>
          <a:ext cx="5614988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5" imgW="3571943" imgH="2295457" progId="Equation.3">
                  <p:embed/>
                </p:oleObj>
              </mc:Choice>
              <mc:Fallback>
                <p:oleObj name="Equation" r:id="rId5" imgW="3571943" imgH="22954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5614988" cy="323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fig_04_11"/>
          <p:cNvPicPr preferRelativeResize="0">
            <a:picLocks noChangeAspect="1" noChangeArrowheads="1"/>
          </p:cNvPicPr>
          <p:nvPr>
            <p:ph type="body"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066800"/>
            <a:ext cx="6553200" cy="5245100"/>
          </a:xfrm>
          <a:noFill/>
        </p:spPr>
      </p:pic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533400" y="330200"/>
            <a:ext cx="475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Second order systems responses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6"/>
          <p:cNvGraphicFramePr>
            <a:graphicFrameLocks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29983606"/>
              </p:ext>
            </p:extLst>
          </p:nvPr>
        </p:nvGraphicFramePr>
        <p:xfrm>
          <a:off x="914400" y="4418013"/>
          <a:ext cx="34575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4" imgW="1930320" imgH="1079280" progId="Equation.3">
                  <p:embed/>
                </p:oleObj>
              </mc:Choice>
              <mc:Fallback>
                <p:oleObj name="Equation" r:id="rId4" imgW="1930320" imgH="1079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8013"/>
                        <a:ext cx="3457575" cy="1933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685800" y="177800"/>
            <a:ext cx="328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Second order systems</a:t>
            </a:r>
          </a:p>
        </p:txBody>
      </p:sp>
      <p:pic>
        <p:nvPicPr>
          <p:cNvPr id="16388" name="Picture 10" descr="fig_04_17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267200"/>
            <a:ext cx="3124200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9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6477000" y="5105400"/>
          <a:ext cx="1746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7" imgW="66743" imgH="142943" progId="Equation.3">
                  <p:embed/>
                </p:oleObj>
              </mc:Choice>
              <mc:Fallback>
                <p:oleObj name="Equation" r:id="rId7" imgW="66743" imgH="14294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105400"/>
                        <a:ext cx="17462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707641"/>
              </p:ext>
            </p:extLst>
          </p:nvPr>
        </p:nvGraphicFramePr>
        <p:xfrm>
          <a:off x="523875" y="222250"/>
          <a:ext cx="7793038" cy="378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9" imgW="3581280" imgH="1739880" progId="Equation.3">
                  <p:embed/>
                </p:oleObj>
              </mc:Choice>
              <mc:Fallback>
                <p:oleObj name="Equation" r:id="rId9" imgW="3581280" imgH="1739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222250"/>
                        <a:ext cx="7793038" cy="3789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sz="2800" smtClean="0">
                <a:solidFill>
                  <a:schemeClr val="tx1"/>
                </a:solidFill>
              </a:rPr>
              <a:t>Example: Do exercise 4.4 of the Text</a:t>
            </a:r>
            <a:br>
              <a:rPr lang="en-US" altLang="en-US" sz="2800" smtClean="0">
                <a:solidFill>
                  <a:schemeClr val="tx1"/>
                </a:solidFill>
              </a:rPr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Charactering the responses from the value of </a:t>
            </a:r>
          </a:p>
        </p:txBody>
      </p:sp>
      <p:graphicFrame>
        <p:nvGraphicFramePr>
          <p:cNvPr id="17411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6324600" y="1066800"/>
          <a:ext cx="3032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4" imgW="66743" imgH="104843" progId="Equation.3">
                  <p:embed/>
                </p:oleObj>
              </mc:Choice>
              <mc:Fallback>
                <p:oleObj name="Equation" r:id="rId4" imgW="66743" imgH="10484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066800"/>
                        <a:ext cx="3032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533400" y="5721350"/>
          <a:ext cx="45720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6" imgW="2152785" imgH="142943" progId="Equation.3">
                  <p:embed/>
                </p:oleObj>
              </mc:Choice>
              <mc:Fallback>
                <p:oleObj name="Equation" r:id="rId6" imgW="2152785" imgH="14294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721350"/>
                        <a:ext cx="45720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457200" y="4284663"/>
          <a:ext cx="449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8" imgW="2047943" imgH="142943" progId="Equation.3">
                  <p:embed/>
                </p:oleObj>
              </mc:Choice>
              <mc:Fallback>
                <p:oleObj name="Equation" r:id="rId8" imgW="2047943" imgH="14294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84663"/>
                        <a:ext cx="449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4" descr="fig_04_12"/>
          <p:cNvPicPr preferRelativeResize="0">
            <a:picLocks noChangeAspect="1" noChangeArrowheads="1"/>
          </p:cNvPicPr>
          <p:nvPr>
            <p:ph type="body" idx="4294967295"/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52600"/>
            <a:ext cx="7239000" cy="2208213"/>
          </a:xfrm>
          <a:noFill/>
        </p:spPr>
      </p:pic>
      <p:graphicFrame>
        <p:nvGraphicFramePr>
          <p:cNvPr id="17415" name="Object 11"/>
          <p:cNvGraphicFramePr>
            <a:graphicFrameLocks noChangeAspect="1"/>
          </p:cNvGraphicFramePr>
          <p:nvPr>
            <p:ph sz="quarter" idx="4"/>
          </p:nvPr>
        </p:nvGraphicFramePr>
        <p:xfrm>
          <a:off x="457200" y="4953000"/>
          <a:ext cx="457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11" imgW="2086043" imgH="142943" progId="Equation.3">
                  <p:embed/>
                </p:oleObj>
              </mc:Choice>
              <mc:Fallback>
                <p:oleObj name="Equation" r:id="rId11" imgW="2086043" imgH="14294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53000"/>
                        <a:ext cx="457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13"/>
          <p:cNvGraphicFramePr>
            <a:graphicFrameLocks noChangeAspect="1"/>
          </p:cNvGraphicFramePr>
          <p:nvPr/>
        </p:nvGraphicFramePr>
        <p:xfrm>
          <a:off x="6096000" y="4800600"/>
          <a:ext cx="2362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13" imgW="961957" imgH="199957" progId="Equation.3">
                  <p:embed/>
                </p:oleObj>
              </mc:Choice>
              <mc:Fallback>
                <p:oleObj name="Equation" r:id="rId13" imgW="961957" imgH="19995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00600"/>
                        <a:ext cx="23622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sz="2800" smtClean="0">
                <a:solidFill>
                  <a:srgbClr val="FF0000"/>
                </a:solidFill>
              </a:rPr>
              <a:t>Under-damped second order systems</a:t>
            </a:r>
          </a:p>
        </p:txBody>
      </p:sp>
      <p:graphicFrame>
        <p:nvGraphicFramePr>
          <p:cNvPr id="18435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609600" y="1262063"/>
          <a:ext cx="7772400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4" imgW="3571943" imgH="619057" progId="Equation.3">
                  <p:embed/>
                </p:oleObj>
              </mc:Choice>
              <mc:Fallback>
                <p:oleObj name="Equation" r:id="rId4" imgW="3571943" imgH="6190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62063"/>
                        <a:ext cx="7772400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6" name="Picture 4" descr="fig_04_13"/>
          <p:cNvPicPr preferRelativeResize="0">
            <a:picLocks noChangeAspect="1" noChangeArrowheads="1"/>
          </p:cNvPicPr>
          <p:nvPr>
            <p:ph type="body" idx="4294967295"/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3276600"/>
            <a:ext cx="3657600" cy="2743200"/>
          </a:xfrm>
          <a:noFill/>
        </p:spPr>
      </p:pic>
      <p:graphicFrame>
        <p:nvGraphicFramePr>
          <p:cNvPr id="18437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649288" y="3275013"/>
          <a:ext cx="4094162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7" imgW="2162243" imgH="1190557" progId="Equation.3">
                  <p:embed/>
                </p:oleObj>
              </mc:Choice>
              <mc:Fallback>
                <p:oleObj name="Equation" r:id="rId7" imgW="2162243" imgH="119055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3275013"/>
                        <a:ext cx="4094162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fig_04_14"/>
          <p:cNvPicPr preferRelativeResize="0">
            <a:picLocks noChangeAspect="1" noChangeArrowheads="1"/>
          </p:cNvPicPr>
          <p:nvPr>
            <p:ph type="body"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752600"/>
            <a:ext cx="5092700" cy="3838575"/>
          </a:xfrm>
          <a:noFill/>
        </p:spPr>
      </p:pic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762000" y="457200"/>
            <a:ext cx="652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Second-order underdamped response specifications.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8305800" cy="579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1) </a:t>
            </a:r>
            <a:r>
              <a:rPr lang="en-US" altLang="en-US" sz="2800" b="1" smtClean="0"/>
              <a:t>Rise time</a:t>
            </a:r>
            <a:r>
              <a:rPr lang="en-US" altLang="en-US" sz="2800" smtClean="0"/>
              <a:t>, </a:t>
            </a:r>
            <a:r>
              <a:rPr lang="en-US" altLang="en-US" sz="2800" i="1" smtClean="0"/>
              <a:t>Tr</a:t>
            </a:r>
            <a:r>
              <a:rPr lang="en-US" altLang="en-US" sz="2800" smtClean="0"/>
              <a:t> : the time required for the response to go from 0.1 of the final value to 0.9 of the final value.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2) </a:t>
            </a:r>
            <a:r>
              <a:rPr lang="en-US" altLang="en-US" sz="2800" b="1" smtClean="0"/>
              <a:t>Peak time</a:t>
            </a:r>
            <a:r>
              <a:rPr lang="en-US" altLang="en-US" sz="2800" smtClean="0"/>
              <a:t>, </a:t>
            </a:r>
            <a:r>
              <a:rPr lang="en-US" altLang="en-US" sz="2800" i="1" smtClean="0"/>
              <a:t>Tp</a:t>
            </a:r>
            <a:r>
              <a:rPr lang="en-US" altLang="en-US" sz="2800" smtClean="0"/>
              <a:t> : the time required to reach the first, or maximum, peak.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3) </a:t>
            </a:r>
            <a:r>
              <a:rPr lang="en-US" altLang="en-US" sz="2800" b="1" smtClean="0"/>
              <a:t>Percent overshoot</a:t>
            </a:r>
            <a:r>
              <a:rPr lang="en-US" altLang="en-US" sz="2800" smtClean="0"/>
              <a:t>, </a:t>
            </a:r>
            <a:r>
              <a:rPr lang="en-US" altLang="en-US" sz="2800" i="1" smtClean="0"/>
              <a:t>P.O</a:t>
            </a:r>
            <a:r>
              <a:rPr lang="en-US" altLang="en-US" sz="2800" smtClean="0"/>
              <a:t>: the amount that the response overshoots the steady-state,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4) </a:t>
            </a:r>
            <a:r>
              <a:rPr lang="en-US" altLang="en-US" sz="2800" b="1" smtClean="0"/>
              <a:t>Settling time</a:t>
            </a:r>
            <a:r>
              <a:rPr lang="en-US" altLang="en-US" sz="2800" smtClean="0"/>
              <a:t>, </a:t>
            </a:r>
            <a:r>
              <a:rPr lang="en-US" altLang="en-US" sz="2800" i="1" smtClean="0"/>
              <a:t>Ts</a:t>
            </a:r>
            <a:r>
              <a:rPr lang="en-US" altLang="en-US" sz="2800" smtClean="0"/>
              <a:t> : the time required for the transient’s oscillations to reach and stay within 2% of the steady-state value.</a:t>
            </a:r>
          </a:p>
          <a:p>
            <a:pPr eaLnBrk="1" hangingPunct="1"/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6477000" cy="838200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solidFill>
                  <a:srgbClr val="FF0000"/>
                </a:solidFill>
              </a:rPr>
              <a:t>The Transfer Function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914400"/>
          <a:ext cx="8382000" cy="580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4330700" imgH="2997200" progId="Equation.3">
                  <p:embed/>
                </p:oleObj>
              </mc:Choice>
              <mc:Fallback>
                <p:oleObj name="Equation" r:id="rId3" imgW="4330700" imgH="299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8382000" cy="580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pPr algn="l" eaLnBrk="1" hangingPunct="1"/>
            <a:r>
              <a:rPr lang="en-US" altLang="en-US" sz="2800" smtClean="0"/>
              <a:t>Standard Performance measures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772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Performance measures are usually  defined in terms of the step response of a system as below: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Swiftness of the response is measured by </a:t>
            </a:r>
            <a:r>
              <a:rPr lang="en-US" altLang="en-US" sz="1800" b="1" smtClean="0"/>
              <a:t>rise time         , </a:t>
            </a:r>
            <a:r>
              <a:rPr lang="en-US" altLang="en-US" sz="1800" smtClean="0"/>
              <a:t>and</a:t>
            </a:r>
            <a:r>
              <a:rPr lang="en-US" altLang="en-US" sz="1800" b="1" smtClean="0"/>
              <a:t> peak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For underdamped system,  the Rise time          (0 to 100%  rise time) is useful,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For overdamped systems, the the Peak time is not defined, and the (10 to 90 % rise time)          is normally used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Peak time: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Steady-state error: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Settling time: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Percent of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/>
              <a:t>      Overshoot: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/>
              <a:t>       is the peak value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/>
              <a:t>       is the final value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/>
              <a:t>       of the response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smtClean="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7848600" y="1371600"/>
          <a:ext cx="336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3" imgW="123757" imgH="181043" progId="Equation.3">
                  <p:embed/>
                </p:oleObj>
              </mc:Choice>
              <mc:Fallback>
                <p:oleObj name="Equation" r:id="rId3" imgW="123757" imgH="18104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71600"/>
                        <a:ext cx="336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876800" y="1600200"/>
          <a:ext cx="3746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5" imgW="104843" imgH="161857" progId="Equation.3">
                  <p:embed/>
                </p:oleObj>
              </mc:Choice>
              <mc:Fallback>
                <p:oleObj name="Equation" r:id="rId5" imgW="104843" imgH="1618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600200"/>
                        <a:ext cx="3746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2209800" y="28194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7" imgW="123757" imgH="181043" progId="Equation.3">
                  <p:embed/>
                </p:oleObj>
              </mc:Choice>
              <mc:Fallback>
                <p:oleObj name="Equation" r:id="rId7" imgW="123757" imgH="18104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194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685800" y="4724400"/>
          <a:ext cx="25241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9" imgW="1390785" imgH="362085" progId="Equation.3">
                  <p:embed/>
                </p:oleObj>
              </mc:Choice>
              <mc:Fallback>
                <p:oleObj name="Equation" r:id="rId9" imgW="1390785" imgH="3620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724400"/>
                        <a:ext cx="25241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819400" y="30480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11" imgW="133485" imgH="171585" progId="Equation.3">
                  <p:embed/>
                </p:oleObj>
              </mc:Choice>
              <mc:Fallback>
                <p:oleObj name="Equation" r:id="rId11" imgW="133485" imgH="17158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480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2438400" y="3429000"/>
          <a:ext cx="412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13" imgW="104843" imgH="171585" progId="Equation.3">
                  <p:embed/>
                </p:oleObj>
              </mc:Choice>
              <mc:Fallback>
                <p:oleObj name="Equation" r:id="rId13" imgW="104843" imgH="17158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29000"/>
                        <a:ext cx="4127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5867400" y="1371600"/>
          <a:ext cx="3159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15" imgW="104843" imgH="161857" progId="Equation.3">
                  <p:embed/>
                </p:oleObj>
              </mc:Choice>
              <mc:Fallback>
                <p:oleObj name="Equation" r:id="rId15" imgW="104843" imgH="16185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371600"/>
                        <a:ext cx="3159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3362325" y="3048000"/>
          <a:ext cx="5553075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Bitmap Image" r:id="rId17" imgW="6009524" imgH="3943901" progId="Paint.Picture">
                  <p:embed/>
                </p:oleObj>
              </mc:Choice>
              <mc:Fallback>
                <p:oleObj name="Bitmap Image" r:id="rId17" imgW="6009524" imgH="3943901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3048000"/>
                        <a:ext cx="5553075" cy="318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2087563" y="2209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19" imgW="142943" imgH="161857" progId="Equation.3">
                  <p:embed/>
                </p:oleObj>
              </mc:Choice>
              <mc:Fallback>
                <p:oleObj name="Equation" r:id="rId19" imgW="142943" imgH="16185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209800"/>
                        <a:ext cx="43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762000" y="53340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21" imgW="209685" imgH="181043" progId="Equation.3">
                  <p:embed/>
                </p:oleObj>
              </mc:Choice>
              <mc:Fallback>
                <p:oleObj name="Equation" r:id="rId21" imgW="209685" imgH="18104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266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762000" y="56388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23" imgW="123757" imgH="123757" progId="Equation.3">
                  <p:embed/>
                </p:oleObj>
              </mc:Choice>
              <mc:Fallback>
                <p:oleObj name="Equation" r:id="rId23" imgW="123757" imgH="12375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6388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Explicit relations for          and</a:t>
            </a:r>
            <a:r>
              <a:rPr lang="en-US" altLang="en-US" sz="1800" smtClean="0"/>
              <a:t>            :</a:t>
            </a:r>
          </a:p>
          <a:p>
            <a:pPr eaLnBrk="1" hangingPunct="1"/>
            <a:r>
              <a:rPr lang="en-US" altLang="en-US" sz="1800" smtClean="0"/>
              <a:t>To find          we can either differentiate  y(t) directly or indirectly through Laplace Transform of  y’(t):</a:t>
            </a:r>
          </a:p>
          <a:p>
            <a:pPr eaLnBrk="1" hangingPunct="1"/>
            <a:endParaRPr lang="en-US" altLang="en-US" sz="1800" smtClean="0"/>
          </a:p>
          <a:p>
            <a:pPr eaLnBrk="1" hangingPunct="1"/>
            <a:endParaRPr lang="en-US" altLang="en-US" sz="1800" smtClean="0"/>
          </a:p>
          <a:p>
            <a:pPr eaLnBrk="1" hangingPunct="1"/>
            <a:endParaRPr lang="en-US" altLang="en-US" sz="1800" smtClean="0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733800" y="393700"/>
          <a:ext cx="5969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3" imgW="238057" imgH="181043" progId="Equation.3">
                  <p:embed/>
                </p:oleObj>
              </mc:Choice>
              <mc:Fallback>
                <p:oleObj name="Equation" r:id="rId3" imgW="238057" imgH="18104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93700"/>
                        <a:ext cx="5969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4953000" y="381000"/>
          <a:ext cx="4016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5" imgW="123757" imgH="181043" progId="Equation.3">
                  <p:embed/>
                </p:oleObj>
              </mc:Choice>
              <mc:Fallback>
                <p:oleObj name="Equation" r:id="rId5" imgW="123757" imgH="18104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"/>
                        <a:ext cx="4016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143000" y="1524000"/>
          <a:ext cx="42672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7" imgW="2162243" imgH="3038543" progId="Equation.3">
                  <p:embed/>
                </p:oleObj>
              </mc:Choice>
              <mc:Fallback>
                <p:oleObj name="Equation" r:id="rId7" imgW="2162243" imgH="303854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42672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9" imgW="114151" imgH="215619" progId="Equation.3">
                  <p:embed/>
                </p:oleObj>
              </mc:Choice>
              <mc:Fallback>
                <p:oleObj name="Equation" r:id="rId9" imgW="114151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905000" y="838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11" imgW="123757" imgH="181043" progId="Equation.3">
                  <p:embed/>
                </p:oleObj>
              </mc:Choice>
              <mc:Fallback>
                <p:oleObj name="Equation" r:id="rId11" imgW="123757" imgH="18104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0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685800" y="609600"/>
          <a:ext cx="319246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5" imgW="1400243" imgH="1438343" progId="Equation.3">
                  <p:embed/>
                </p:oleObj>
              </mc:Choice>
              <mc:Fallback>
                <p:oleObj name="Equation" r:id="rId5" imgW="1400243" imgH="143834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3192463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685800" y="4032250"/>
          <a:ext cx="2819400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7" imgW="1190557" imgH="1085985" progId="Equation.3">
                  <p:embed/>
                </p:oleObj>
              </mc:Choice>
              <mc:Fallback>
                <p:oleObj name="Equation" r:id="rId7" imgW="1190557" imgH="10859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2250"/>
                        <a:ext cx="2819400" cy="258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31"/>
          <p:cNvGraphicFramePr>
            <a:graphicFrameLocks noChangeAspect="1"/>
          </p:cNvGraphicFramePr>
          <p:nvPr>
            <p:ph sz="quarter" idx="3"/>
          </p:nvPr>
        </p:nvGraphicFramePr>
        <p:xfrm>
          <a:off x="533400" y="685800"/>
          <a:ext cx="335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9" imgW="57285" imgH="161857" progId="Equation.3">
                  <p:embed/>
                </p:oleObj>
              </mc:Choice>
              <mc:Fallback>
                <p:oleObj name="Equation" r:id="rId9" imgW="57285" imgH="16185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3352800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7" name="Picture 10" descr="fig_04_15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38862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1" descr="fig_04_16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29000"/>
            <a:ext cx="3886200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9" name="Object 34"/>
          <p:cNvGraphicFramePr>
            <a:graphicFrameLocks noChangeAspect="1"/>
          </p:cNvGraphicFramePr>
          <p:nvPr>
            <p:ph sz="quarter" idx="4"/>
          </p:nvPr>
        </p:nvGraphicFramePr>
        <p:xfrm>
          <a:off x="609600" y="3352800"/>
          <a:ext cx="289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13" imgW="57285" imgH="161857" progId="Equation.3">
                  <p:embed/>
                </p:oleObj>
              </mc:Choice>
              <mc:Fallback>
                <p:oleObj name="Equation" r:id="rId13" imgW="57285" imgH="16185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52800"/>
                        <a:ext cx="2895600" cy="609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37"/>
          <p:cNvGraphicFramePr>
            <a:graphicFrameLocks noChangeAspect="1"/>
          </p:cNvGraphicFramePr>
          <p:nvPr/>
        </p:nvGraphicFramePr>
        <p:xfrm>
          <a:off x="1371600" y="5638800"/>
          <a:ext cx="2209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15" imgW="57285" imgH="161857" progId="Equation.3">
                  <p:embed/>
                </p:oleObj>
              </mc:Choice>
              <mc:Fallback>
                <p:oleObj name="Equation" r:id="rId15" imgW="57285" imgH="16185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638800"/>
                        <a:ext cx="2209800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en-US" sz="2800" smtClean="0"/>
              <a:t>Exercise: Do example 4.5 of the Text</a:t>
            </a:r>
          </a:p>
        </p:txBody>
      </p:sp>
      <p:graphicFrame>
        <p:nvGraphicFramePr>
          <p:cNvPr id="24579" name="Rectangle 6"/>
          <p:cNvGraphicFramePr>
            <a:graphicFrameLocks/>
          </p:cNvGraphicFramePr>
          <p:nvPr>
            <p:ph sz="half" idx="1"/>
          </p:nvPr>
        </p:nvGraphicFramePr>
        <p:xfrm>
          <a:off x="2590800" y="4038600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38600"/>
                        <a:ext cx="0" cy="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8"/>
          <p:cNvGraphicFramePr>
            <a:graphicFrameLocks noChangeAspect="1"/>
          </p:cNvGraphicFramePr>
          <p:nvPr>
            <p:ph sz="quarter" idx="2"/>
          </p:nvPr>
        </p:nvGraphicFramePr>
        <p:xfrm>
          <a:off x="2819400" y="5119688"/>
          <a:ext cx="42672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6" imgW="2343285" imgH="219143" progId="Equation.3">
                  <p:embed/>
                </p:oleObj>
              </mc:Choice>
              <mc:Fallback>
                <p:oleObj name="Equation" r:id="rId6" imgW="2343285" imgH="21914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19688"/>
                        <a:ext cx="42672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1" name="Picture 4" descr="fig_04_17"/>
          <p:cNvPicPr preferRelativeResize="0">
            <a:picLocks noChangeAspect="1" noChangeArrowheads="1"/>
          </p:cNvPicPr>
          <p:nvPr>
            <p:ph type="body" idx="4294967295"/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295400"/>
            <a:ext cx="4648200" cy="3543300"/>
          </a:xfrm>
          <a:noFill/>
        </p:spPr>
      </p:pic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1219200" y="567055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Pole plot for an underdamped second-order system.</a:t>
            </a:r>
          </a:p>
        </p:txBody>
      </p:sp>
      <p:pic>
        <p:nvPicPr>
          <p:cNvPr id="24583" name="Picture 10" descr="fig_04_17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95400"/>
            <a:ext cx="46482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4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4219575" y="2590800"/>
          <a:ext cx="2222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9" imgW="66743" imgH="142943" progId="Equation.3">
                  <p:embed/>
                </p:oleObj>
              </mc:Choice>
              <mc:Fallback>
                <p:oleObj name="Equation" r:id="rId9" imgW="66743" imgH="14294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2590800"/>
                        <a:ext cx="2222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fig_04_19"/>
          <p:cNvPicPr preferRelativeResize="0">
            <a:picLocks noChangeAspect="1" noChangeArrowheads="1"/>
          </p:cNvPicPr>
          <p:nvPr>
            <p:ph type="body"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609600"/>
            <a:ext cx="6934200" cy="5943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914400"/>
          </a:xfrm>
        </p:spPr>
        <p:txBody>
          <a:bodyPr/>
          <a:lstStyle/>
          <a:p>
            <a:pPr eaLnBrk="1" hangingPunct="1"/>
            <a:r>
              <a:rPr lang="en-CA" altLang="en-US" smtClean="0"/>
              <a:t>Exercise: Do example 4.6 of the Text</a:t>
            </a:r>
            <a:endParaRPr lang="en-US" altLang="en-US" smtClean="0"/>
          </a:p>
        </p:txBody>
      </p:sp>
      <p:pic>
        <p:nvPicPr>
          <p:cNvPr id="26627" name="Picture 4" descr="fig_04_20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1676400"/>
            <a:ext cx="373856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457200" y="18288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Finding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533400" y="2362200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from the pole location</a:t>
            </a: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1600200" y="18288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Tp ,</a:t>
            </a: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2209800" y="1828800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Ts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2667000" y="1828800"/>
            <a:ext cx="133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and  </a:t>
            </a:r>
            <a:r>
              <a:rPr lang="en-US" altLang="en-US" sz="2400" i="1"/>
              <a:t>P.O</a:t>
            </a:r>
          </a:p>
        </p:txBody>
      </p:sp>
      <p:pic>
        <p:nvPicPr>
          <p:cNvPr id="155658" name="Picture 10" descr="fig_04_17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327660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5659" name="Object 11"/>
          <p:cNvGraphicFramePr>
            <a:graphicFrameLocks noChangeAspect="1"/>
          </p:cNvGraphicFramePr>
          <p:nvPr/>
        </p:nvGraphicFramePr>
        <p:xfrm>
          <a:off x="1676400" y="4267200"/>
          <a:ext cx="15716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7" imgW="66743" imgH="142943" progId="Equation.3">
                  <p:embed/>
                </p:oleObj>
              </mc:Choice>
              <mc:Fallback>
                <p:oleObj name="Equation" r:id="rId7" imgW="66743" imgH="14294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157163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5638800" cy="1143000"/>
          </a:xfrm>
        </p:spPr>
        <p:txBody>
          <a:bodyPr/>
          <a:lstStyle/>
          <a:p>
            <a:pPr algn="l" eaLnBrk="1" hangingPunct="1"/>
            <a:r>
              <a:rPr lang="en-CA" altLang="en-US" sz="2800" smtClean="0">
                <a:solidFill>
                  <a:schemeClr val="tx1"/>
                </a:solidFill>
              </a:rPr>
              <a:t>Exercise: Do example 4.7 of the Text</a:t>
            </a:r>
            <a:endParaRPr lang="en-US" altLang="en-US" sz="2800" smtClean="0">
              <a:solidFill>
                <a:schemeClr val="tx1"/>
              </a:solidFill>
            </a:endParaRPr>
          </a:p>
        </p:txBody>
      </p:sp>
      <p:pic>
        <p:nvPicPr>
          <p:cNvPr id="27651" name="Picture 4" descr="fig_04_21"/>
          <p:cNvPicPr preferRelativeResize="0">
            <a:picLocks noChangeAspect="1" noChangeArrowheads="1"/>
          </p:cNvPicPr>
          <p:nvPr>
            <p:ph type="body" idx="1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2286000"/>
            <a:ext cx="4876800" cy="1011238"/>
          </a:xfrm>
          <a:noFill/>
        </p:spPr>
      </p:pic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914400" y="3962400"/>
            <a:ext cx="6756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Find </a:t>
            </a:r>
            <a:r>
              <a:rPr lang="en-US" altLang="en-US" sz="2400" i="1"/>
              <a:t>J</a:t>
            </a:r>
            <a:r>
              <a:rPr lang="en-US" altLang="en-US" sz="2400"/>
              <a:t> and </a:t>
            </a:r>
            <a:r>
              <a:rPr lang="en-US" altLang="en-US" sz="2400" i="1"/>
              <a:t>D</a:t>
            </a:r>
            <a:r>
              <a:rPr lang="en-US" altLang="en-US" sz="2400"/>
              <a:t> so that the percentage overshoot is 20%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and the settling time is 2 seconds.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fig_04_23"/>
          <p:cNvPicPr preferRelativeResize="0">
            <a:picLocks noChangeAspect="1" noChangeArrowheads="1"/>
          </p:cNvPicPr>
          <p:nvPr>
            <p:ph type="body" idx="4294967295"/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2895600"/>
            <a:ext cx="4364038" cy="3657600"/>
          </a:xfrm>
          <a:noFill/>
        </p:spPr>
      </p:pic>
      <p:graphicFrame>
        <p:nvGraphicFramePr>
          <p:cNvPr id="28675" name="Object 5"/>
          <p:cNvGraphicFramePr>
            <a:graphicFrameLocks noChangeAspect="1"/>
          </p:cNvGraphicFramePr>
          <p:nvPr>
            <p:ph idx="1"/>
          </p:nvPr>
        </p:nvGraphicFramePr>
        <p:xfrm>
          <a:off x="938213" y="1146175"/>
          <a:ext cx="6224587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5" imgW="2981257" imgH="628785" progId="Equation.3">
                  <p:embed/>
                </p:oleObj>
              </mc:Choice>
              <mc:Fallback>
                <p:oleObj name="Equation" r:id="rId5" imgW="2981257" imgH="6287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1146175"/>
                        <a:ext cx="6224587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990600" y="228600"/>
            <a:ext cx="5629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CA" altLang="en-US" sz="2800"/>
              <a:t>System response with additional poles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239000" cy="6096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smtClean="0">
                <a:solidFill>
                  <a:schemeClr val="tx1"/>
                </a:solidFill>
              </a:rPr>
              <a:t>Analysis and design of feedback systems</a:t>
            </a:r>
          </a:p>
        </p:txBody>
      </p:sp>
      <p:graphicFrame>
        <p:nvGraphicFramePr>
          <p:cNvPr id="29699" name="Object 6"/>
          <p:cNvGraphicFramePr>
            <a:graphicFrameLocks noChangeAspect="1"/>
          </p:cNvGraphicFramePr>
          <p:nvPr>
            <p:ph sz="half" idx="1"/>
          </p:nvPr>
        </p:nvGraphicFramePr>
        <p:xfrm>
          <a:off x="6096000" y="1447800"/>
          <a:ext cx="23114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4" imgW="1114357" imgH="333443" progId="Equation.3">
                  <p:embed/>
                </p:oleObj>
              </mc:Choice>
              <mc:Fallback>
                <p:oleObj name="Equation" r:id="rId4" imgW="1114357" imgH="33344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47800"/>
                        <a:ext cx="2311400" cy="7794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0" name="Picture 5" descr="fig_05_14"/>
          <p:cNvPicPr preferRelativeResize="0">
            <a:picLocks noChangeAspect="1" noChangeArrowheads="1"/>
          </p:cNvPicPr>
          <p:nvPr>
            <p:ph type="body" idx="4294967295"/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95400"/>
            <a:ext cx="4648200" cy="1500188"/>
          </a:xfrm>
          <a:noFill/>
        </p:spPr>
      </p:pic>
      <p:graphicFrame>
        <p:nvGraphicFramePr>
          <p:cNvPr id="29701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457200" y="3429000"/>
          <a:ext cx="8153400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7" imgW="4362585" imgH="1495357" progId="Equation.3">
                  <p:embed/>
                </p:oleObj>
              </mc:Choice>
              <mc:Fallback>
                <p:oleObj name="Equation" r:id="rId7" imgW="4362585" imgH="14953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29000"/>
                        <a:ext cx="8153400" cy="28622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en-US" sz="3200" smtClean="0">
                <a:solidFill>
                  <a:schemeClr val="tx1"/>
                </a:solidFill>
              </a:rPr>
              <a:t>Do examples 5.3 and 5.4 of the Text</a:t>
            </a:r>
          </a:p>
        </p:txBody>
      </p:sp>
      <p:pic>
        <p:nvPicPr>
          <p:cNvPr id="30723" name="Picture 4" descr="fig_05_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51054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5" descr="fig_05_16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86200"/>
            <a:ext cx="53340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457200" y="29718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Ex. 5.3: Find the peak time, percent overshoot, and settling time.</a:t>
            </a: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381000" y="5562600"/>
            <a:ext cx="853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Ex. 5.4: Design the value of gain K so that the system will respond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with a 10% overshoot.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solidFill>
                  <a:schemeClr val="tx1"/>
                </a:solidFill>
              </a:rPr>
              <a:t>First Order Systems</a:t>
            </a:r>
          </a:p>
        </p:txBody>
      </p:sp>
      <p:pic>
        <p:nvPicPr>
          <p:cNvPr id="4099" name="Picture 8" descr="fig_04_04"/>
          <p:cNvPicPr preferRelativeResize="0">
            <a:picLocks noChangeAspect="1" noChangeArrowheads="1"/>
          </p:cNvPicPr>
          <p:nvPr>
            <p:ph type="body" idx="4294967295"/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1371600"/>
            <a:ext cx="3657600" cy="1590675"/>
          </a:xfrm>
          <a:noFill/>
        </p:spPr>
      </p:pic>
      <p:graphicFrame>
        <p:nvGraphicFramePr>
          <p:cNvPr id="4100" name="Object 9"/>
          <p:cNvGraphicFramePr>
            <a:graphicFrameLocks noChangeAspect="1"/>
          </p:cNvGraphicFramePr>
          <p:nvPr>
            <p:ph idx="1"/>
          </p:nvPr>
        </p:nvGraphicFramePr>
        <p:xfrm>
          <a:off x="304800" y="1055688"/>
          <a:ext cx="4267200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6" imgW="2409757" imgH="885757" progId="Equation.3">
                  <p:embed/>
                </p:oleObj>
              </mc:Choice>
              <mc:Fallback>
                <p:oleObj name="Equation" r:id="rId6" imgW="2409757" imgH="88575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55688"/>
                        <a:ext cx="4267200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11" descr="fig_04_05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0"/>
            <a:ext cx="52641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AutoShape 14"/>
          <p:cNvSpPr>
            <a:spLocks noChangeArrowheads="1"/>
          </p:cNvSpPr>
          <p:nvPr/>
        </p:nvSpPr>
        <p:spPr bwMode="auto">
          <a:xfrm flipH="1">
            <a:off x="2971800" y="4495800"/>
            <a:ext cx="304800" cy="762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4"/>
          <p:cNvGraphicFramePr>
            <a:graphicFrameLocks noChangeAspect="1"/>
          </p:cNvGraphicFramePr>
          <p:nvPr>
            <p:ph idx="1"/>
          </p:nvPr>
        </p:nvGraphicFramePr>
        <p:xfrm>
          <a:off x="573088" y="1752600"/>
          <a:ext cx="799782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3819457" imgH="1895543" progId="Equation.3">
                  <p:embed/>
                </p:oleObj>
              </mc:Choice>
              <mc:Fallback>
                <p:oleObj name="Equation" r:id="rId3" imgW="3819457" imgH="189554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752600"/>
                        <a:ext cx="799782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FF0000"/>
                </a:solidFill>
              </a:rPr>
              <a:t>Poles and Zeros of First Order System</a:t>
            </a:r>
          </a:p>
        </p:txBody>
      </p:sp>
      <p:pic>
        <p:nvPicPr>
          <p:cNvPr id="6147" name="Picture 4" descr="fig_04_01"/>
          <p:cNvPicPr preferRelativeResize="0">
            <a:picLocks noChangeAspect="1" noChangeArrowheads="1"/>
          </p:cNvPicPr>
          <p:nvPr>
            <p:ph type="body" idx="4294967295"/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1295400"/>
            <a:ext cx="3832225" cy="5181600"/>
          </a:xfrm>
          <a:noFill/>
        </p:spPr>
      </p:pic>
      <p:graphicFrame>
        <p:nvGraphicFramePr>
          <p:cNvPr id="6148" name="Object 2"/>
          <p:cNvGraphicFramePr>
            <a:graphicFrameLocks noChangeAspect="1"/>
          </p:cNvGraphicFramePr>
          <p:nvPr>
            <p:ph idx="1"/>
          </p:nvPr>
        </p:nvGraphicFramePr>
        <p:xfrm>
          <a:off x="228600" y="2362200"/>
          <a:ext cx="45720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3171757" imgH="1647757" progId="Equation.3">
                  <p:embed/>
                </p:oleObj>
              </mc:Choice>
              <mc:Fallback>
                <p:oleObj name="Equation" r:id="rId5" imgW="3171757" imgH="16477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62200"/>
                        <a:ext cx="45720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457200" y="1371600"/>
            <a:ext cx="251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Unit step response: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105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/>
              <a:t>A pole of the input function generates the form of the forced response (i.e.  the pole at the origin generated a step function at the output).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/>
              <a:t>A pole of the transfer function generates the form of the natural response (that is, the pole at </a:t>
            </a:r>
            <a:r>
              <a:rPr lang="en-US" altLang="en-US" sz="2400" i="1" smtClean="0"/>
              <a:t>-5</a:t>
            </a:r>
            <a:r>
              <a:rPr lang="en-US" altLang="en-US" sz="2400" smtClean="0"/>
              <a:t> generated exp(</a:t>
            </a:r>
            <a:r>
              <a:rPr lang="en-US" altLang="en-US" sz="2400" i="1" smtClean="0"/>
              <a:t>-5t</a:t>
            </a:r>
            <a:r>
              <a:rPr lang="en-US" altLang="en-US" sz="2400" smtClean="0"/>
              <a:t>).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/>
              <a:t>A pole on the real axis generates an exponential response of the form exp(</a:t>
            </a:r>
            <a:r>
              <a:rPr lang="en-US" altLang="en-US" sz="2400" i="1" smtClean="0"/>
              <a:t>-at</a:t>
            </a:r>
            <a:r>
              <a:rPr lang="en-US" altLang="en-US" sz="2400" smtClean="0"/>
              <a:t>) , where  </a:t>
            </a:r>
            <a:r>
              <a:rPr lang="en-US" altLang="en-US" sz="2400" i="1" smtClean="0"/>
              <a:t>-a</a:t>
            </a:r>
            <a:r>
              <a:rPr lang="en-US" altLang="en-US" sz="2400" smtClean="0"/>
              <a:t>  is the pole location on the real axis. Thus, the farther to the left a pole is on the negative real axis, the faster the exponential transient response will decay to zero (again, the pole at </a:t>
            </a:r>
            <a:r>
              <a:rPr lang="en-US" altLang="en-US" sz="2400" i="1" smtClean="0"/>
              <a:t>-5</a:t>
            </a:r>
            <a:r>
              <a:rPr lang="en-US" altLang="en-US" sz="2400" smtClean="0"/>
              <a:t> generated exp(</a:t>
            </a:r>
            <a:r>
              <a:rPr lang="en-US" altLang="en-US" sz="2400" i="1" smtClean="0"/>
              <a:t>-5t</a:t>
            </a:r>
            <a:r>
              <a:rPr lang="en-US" altLang="en-US" sz="2400" smtClean="0"/>
              <a:t>).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/>
              <a:t>The zeros and poles generate the amplitudes for both the forced and natural responses (this can be seen from the calculation of A and B in in the previous slide).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en-US" sz="2400" smtClean="0"/>
          </a:p>
          <a:p>
            <a:pPr marL="457200" indent="-457200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685800" y="381000"/>
            <a:ext cx="4505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Observations and 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solidFill>
                  <a:schemeClr val="tx1"/>
                </a:solidFill>
              </a:rPr>
              <a:t>Example: Determine the forced and natural parts of </a:t>
            </a:r>
            <a:br>
              <a:rPr lang="en-US" altLang="en-US" sz="2800" smtClean="0">
                <a:solidFill>
                  <a:schemeClr val="tx1"/>
                </a:solidFill>
              </a:rPr>
            </a:br>
            <a:r>
              <a:rPr lang="en-US" altLang="en-US" sz="2800" smtClean="0">
                <a:solidFill>
                  <a:schemeClr val="tx1"/>
                </a:solidFill>
              </a:rPr>
              <a:t>the response to the system</a:t>
            </a:r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1600200" y="2822575"/>
          <a:ext cx="5638800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4" imgW="2238443" imgH="1085985" progId="Equation.3">
                  <p:embed/>
                </p:oleObj>
              </mc:Choice>
              <mc:Fallback>
                <p:oleObj name="Equation" r:id="rId4" imgW="2238443" imgH="10859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22575"/>
                        <a:ext cx="5638800" cy="265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6" name="Picture 4" descr="fig_04_03"/>
          <p:cNvPicPr preferRelativeResize="0">
            <a:picLocks noChangeAspect="1" noChangeArrowheads="1"/>
          </p:cNvPicPr>
          <p:nvPr>
            <p:ph type="body" idx="4294967295"/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524000"/>
            <a:ext cx="4876800" cy="847725"/>
          </a:xfrm>
          <a:noFill/>
        </p:spPr>
      </p:pic>
      <p:sp>
        <p:nvSpPr>
          <p:cNvPr id="8197" name="Line 10"/>
          <p:cNvSpPr>
            <a:spLocks noChangeShapeType="1"/>
          </p:cNvSpPr>
          <p:nvPr/>
        </p:nvSpPr>
        <p:spPr bwMode="auto">
          <a:xfrm>
            <a:off x="2590800" y="38100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11"/>
          <p:cNvSpPr>
            <a:spLocks noChangeShapeType="1"/>
          </p:cNvSpPr>
          <p:nvPr/>
        </p:nvSpPr>
        <p:spPr bwMode="auto">
          <a:xfrm>
            <a:off x="3352800" y="5638800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12"/>
          <p:cNvSpPr>
            <a:spLocks noChangeShapeType="1"/>
          </p:cNvSpPr>
          <p:nvPr/>
        </p:nvSpPr>
        <p:spPr bwMode="auto">
          <a:xfrm>
            <a:off x="3657600" y="3962400"/>
            <a:ext cx="3505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13"/>
          <p:cNvSpPr>
            <a:spLocks noChangeShapeType="1"/>
          </p:cNvSpPr>
          <p:nvPr/>
        </p:nvSpPr>
        <p:spPr bwMode="auto">
          <a:xfrm>
            <a:off x="2514600" y="55626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Rectangle 14"/>
          <p:cNvSpPr>
            <a:spLocks noChangeArrowheads="1"/>
          </p:cNvSpPr>
          <p:nvPr/>
        </p:nvSpPr>
        <p:spPr bwMode="auto">
          <a:xfrm>
            <a:off x="1828800" y="3810000"/>
            <a:ext cx="1868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FF00"/>
                </a:solidFill>
              </a:rPr>
              <a:t>Forced response</a:t>
            </a:r>
          </a:p>
        </p:txBody>
      </p:sp>
      <p:sp>
        <p:nvSpPr>
          <p:cNvPr id="8202" name="Rectangle 15"/>
          <p:cNvSpPr>
            <a:spLocks noChangeArrowheads="1"/>
          </p:cNvSpPr>
          <p:nvPr/>
        </p:nvSpPr>
        <p:spPr bwMode="auto">
          <a:xfrm>
            <a:off x="1524000" y="5562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FF00"/>
                </a:solidFill>
              </a:rPr>
              <a:t>Forced response</a:t>
            </a:r>
          </a:p>
        </p:txBody>
      </p:sp>
      <p:sp>
        <p:nvSpPr>
          <p:cNvPr id="8203" name="Rectangle 16"/>
          <p:cNvSpPr>
            <a:spLocks noChangeArrowheads="1"/>
          </p:cNvSpPr>
          <p:nvPr/>
        </p:nvSpPr>
        <p:spPr bwMode="auto">
          <a:xfrm>
            <a:off x="4495800" y="3962400"/>
            <a:ext cx="172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FF00"/>
                </a:solidFill>
              </a:rPr>
              <a:t>Natural response</a:t>
            </a:r>
          </a:p>
        </p:txBody>
      </p:sp>
      <p:sp>
        <p:nvSpPr>
          <p:cNvPr id="8204" name="Rectangle 17"/>
          <p:cNvSpPr>
            <a:spLocks noChangeArrowheads="1"/>
          </p:cNvSpPr>
          <p:nvPr/>
        </p:nvSpPr>
        <p:spPr bwMode="auto">
          <a:xfrm>
            <a:off x="4343400" y="5638800"/>
            <a:ext cx="172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FF00"/>
                </a:solidFill>
              </a:rPr>
              <a:t>Natural response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fig_04_07"/>
          <p:cNvPicPr preferRelativeResize="0">
            <a:picLocks noChangeAspect="1" noChangeArrowheads="1"/>
          </p:cNvPicPr>
          <p:nvPr>
            <p:ph type="body" idx="4294967295"/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</p:spPr>
      </p:pic>
      <p:sp>
        <p:nvSpPr>
          <p:cNvPr id="9219" name="Rectangle 19"/>
          <p:cNvSpPr>
            <a:spLocks noChangeArrowheads="1"/>
          </p:cNvSpPr>
          <p:nvPr/>
        </p:nvSpPr>
        <p:spPr bwMode="auto">
          <a:xfrm>
            <a:off x="3962400" y="304800"/>
            <a:ext cx="3021013" cy="482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Second order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sz="2800" smtClean="0">
                <a:solidFill>
                  <a:schemeClr val="tx1"/>
                </a:solidFill>
              </a:rPr>
              <a:t>Under-damped response</a:t>
            </a:r>
          </a:p>
        </p:txBody>
      </p:sp>
      <p:pic>
        <p:nvPicPr>
          <p:cNvPr id="10243" name="Picture 4" descr="fig_04_08"/>
          <p:cNvPicPr preferRelativeResize="0">
            <a:picLocks noChangeAspect="1" noChangeArrowheads="1"/>
          </p:cNvPicPr>
          <p:nvPr>
            <p:ph type="body" idx="4294967295"/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3048000"/>
            <a:ext cx="4876800" cy="3303588"/>
          </a:xfrm>
          <a:noFill/>
        </p:spPr>
      </p:pic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533400" y="1371600"/>
            <a:ext cx="723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Second-order step response components generated by complex poles.</a:t>
            </a:r>
          </a:p>
        </p:txBody>
      </p:sp>
      <p:graphicFrame>
        <p:nvGraphicFramePr>
          <p:cNvPr id="10245" name="Object 6"/>
          <p:cNvGraphicFramePr>
            <a:graphicFrameLocks noChangeAspect="1"/>
          </p:cNvGraphicFramePr>
          <p:nvPr>
            <p:ph idx="1"/>
          </p:nvPr>
        </p:nvGraphicFramePr>
        <p:xfrm>
          <a:off x="3124200" y="2292350"/>
          <a:ext cx="1524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5" imgW="866843" imgH="209685" progId="Equation.3">
                  <p:embed/>
                </p:oleObj>
              </mc:Choice>
              <mc:Fallback>
                <p:oleObj name="Equation" r:id="rId5" imgW="866843" imgH="20968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92350"/>
                        <a:ext cx="15240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">
      <a:dk1>
        <a:srgbClr val="FFFF00"/>
      </a:dk1>
      <a:lt1>
        <a:srgbClr val="FFFFFF"/>
      </a:lt1>
      <a:dk2>
        <a:srgbClr val="FFFF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DADA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641</Words>
  <Application>Microsoft Office PowerPoint</Application>
  <PresentationFormat>On-screen Show (4:3)</PresentationFormat>
  <Paragraphs>81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Times New Roman</vt:lpstr>
      <vt:lpstr>Arial</vt:lpstr>
      <vt:lpstr>Calibri</vt:lpstr>
      <vt:lpstr>Default Design</vt:lpstr>
      <vt:lpstr>Microsoft Equation 3.0</vt:lpstr>
      <vt:lpstr>Bitmap Image</vt:lpstr>
      <vt:lpstr> Time Responses</vt:lpstr>
      <vt:lpstr>The Transfer Function</vt:lpstr>
      <vt:lpstr>First Order Systems</vt:lpstr>
      <vt:lpstr>PowerPoint Presentation</vt:lpstr>
      <vt:lpstr>Poles and Zeros of First Order System</vt:lpstr>
      <vt:lpstr>PowerPoint Presentation</vt:lpstr>
      <vt:lpstr>Example: Determine the forced and natural parts of  the response to the system</vt:lpstr>
      <vt:lpstr>PowerPoint Presentation</vt:lpstr>
      <vt:lpstr>Under-damped response</vt:lpstr>
      <vt:lpstr>PowerPoint Presentation</vt:lpstr>
      <vt:lpstr>Second order systems responses</vt:lpstr>
      <vt:lpstr>Time Response of Second Order Systems</vt:lpstr>
      <vt:lpstr>PowerPoint Presentation</vt:lpstr>
      <vt:lpstr>PowerPoint Presentation</vt:lpstr>
      <vt:lpstr>PowerPoint Presentation</vt:lpstr>
      <vt:lpstr>Example: Do exercise 4.4 of the Text  Charactering the responses from the value of </vt:lpstr>
      <vt:lpstr>Under-damped second order systems</vt:lpstr>
      <vt:lpstr>PowerPoint Presentation</vt:lpstr>
      <vt:lpstr>PowerPoint Presentation</vt:lpstr>
      <vt:lpstr>Standard Performance measures</vt:lpstr>
      <vt:lpstr>PowerPoint Presentation</vt:lpstr>
      <vt:lpstr>PowerPoint Presentation</vt:lpstr>
      <vt:lpstr>Exercise: Do example 4.5 of the Text</vt:lpstr>
      <vt:lpstr>PowerPoint Presentation</vt:lpstr>
      <vt:lpstr>PowerPoint Presentation</vt:lpstr>
      <vt:lpstr>Exercise: Do example 4.7 of the Text</vt:lpstr>
      <vt:lpstr>PowerPoint Presentation</vt:lpstr>
      <vt:lpstr>Analysis and design of feedback systems</vt:lpstr>
      <vt:lpstr>Do examples 5.3 and 5.4 of the Text</vt:lpstr>
    </vt:vector>
  </TitlesOfParts>
  <Company>Concordia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Laplace Transform</dc:title>
  <dc:creator>Computer Science</dc:creator>
  <cp:lastModifiedBy>Kha Gia Quach</cp:lastModifiedBy>
  <cp:revision>221</cp:revision>
  <dcterms:created xsi:type="dcterms:W3CDTF">2003-08-13T19:27:29Z</dcterms:created>
  <dcterms:modified xsi:type="dcterms:W3CDTF">2015-03-17T18:32:33Z</dcterms:modified>
</cp:coreProperties>
</file>