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86" name="Google Shape;86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Questrial"/>
              <a:buNone/>
              <a:defRPr b="0" i="0" sz="2300" u="none" cap="none" strike="noStrike">
                <a:solidFill>
                  <a:srgbClr val="679B9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Questrial"/>
              <a:buNone/>
              <a:defRPr b="0" i="0" sz="2300" u="none" cap="none" strike="noStrike">
                <a:solidFill>
                  <a:srgbClr val="679B9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Questrial"/>
              <a:buNone/>
              <a:defRPr b="0" i="0" sz="4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Questrial"/>
              <a:buChar char=" 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Quest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anchorCtr="0" anchor="t" bIns="45700" lIns="457200" spcFirstLastPara="1" rIns="45700" wrap="square" tIns="36575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ocs.oracle.com/javase/7/docs/technotes/guides/idl/jidlExample.html" TargetMode="External"/><Relationship Id="rId4" Type="http://schemas.openxmlformats.org/officeDocument/2006/relationships/hyperlink" Target="http://www.ejbtutorial.com/programming/tutorial-for-corba-hello-world-using-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-510210" y="2124171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9600"/>
              <a:buFont typeface="Questrial"/>
              <a:buNone/>
            </a:pPr>
            <a:r>
              <a:rPr b="0" i="0" lang="en-CA" sz="96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CORBA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Questrial"/>
              <a:buNone/>
            </a:pPr>
            <a:r>
              <a:rPr b="0" i="0" lang="en-CA" sz="24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Shivaraj Alagond</a:t>
            </a:r>
            <a:endParaRPr b="0" i="0" sz="1800" u="none" cap="none" strike="noStrik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Questrial"/>
              <a:buNone/>
            </a:pPr>
            <a:r>
              <a:rPr b="0" i="0" lang="en-CA" sz="16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Credits: Mayank Acharya</a:t>
            </a:r>
            <a:endParaRPr b="0" i="0" sz="1800" u="none" cap="none" strike="noStrik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024128" y="45269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STEP-3: SERVER-SIDE IMPLEMENTATION (2)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1024128" y="1630392"/>
            <a:ext cx="9720073" cy="46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7790" lvl="0" marL="9144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java.util.Properties;  // properties to initiate the ORB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class HelloImpl extends HelloPOA {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private ORB orb;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public void setORB(ORB orb_val) {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orb = orb_val; 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}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implement sayHello() method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public String sayHello() {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return "\nHello world !!\n";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}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// implement shutdown() method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public void shutdown() {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orb.shutdown(false);</a:t>
            </a:r>
            <a:endParaRPr/>
          </a:p>
          <a:p>
            <a:pPr indent="-9779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Questrial"/>
              <a:buChar char=" "/>
            </a:pPr>
            <a:r>
              <a:rPr b="0" i="0" lang="en-CA" sz="154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}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024128" y="316550"/>
            <a:ext cx="9720072" cy="948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STEP-3: SERVER-SIDE IMPLEMENTATION (3)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024128" y="1510749"/>
            <a:ext cx="10823315" cy="512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public class HelloServer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public static void main(String args[])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try{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// create and initialize the ORB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ORB orb = ORB.init(args, null);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// get reference to rootpoa &amp; activate the POAManager (It allows an object implementation to function with different ORBs, hence the word portable)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POA rootpoa = POAHelper.narrow(orb.resolve_initial_references("RootPOA"));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rootpoa.the_POAManager().activate();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// create servant and register it with the ORB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HelloImpl helloImpl = new HelloImpl();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helloImpl.setORB(orb);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24128" y="828136"/>
            <a:ext cx="9720072" cy="905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STEP-3: SERVER-SIDE IMPLEMENTATION (4)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1024128" y="2113472"/>
            <a:ext cx="9720073" cy="4658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get object reference from the servant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org.omg.CORBA.Object ref = rootpoa.servant_to_reference(helloImpl);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Hello href = HelloHelper.narrow(ref);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// get the root naming context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// NameService invokes the name service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org.omg.CORBA.Object objRef =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 orb.resolve_initial_references("NameService");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// Use NamingContextExt which is part of the Interoperable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// Naming Service (INS) specification.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NamingContextExt ncRef = NamingContextExtHelper.narrow(objRef);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24128" y="802256"/>
            <a:ext cx="9720072" cy="948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STEP-3: SERVER-SIDE IMPLEMENTATION (5)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1024128" y="1820174"/>
            <a:ext cx="9720073" cy="49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8745" lvl="0" marL="9144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Questrial"/>
              <a:buChar char=" "/>
            </a:pPr>
            <a:r>
              <a:rPr b="0" i="0" lang="en-CA" sz="187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</a:t>
            </a: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bind the Object Reference in Naming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String name = "Hello";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NameComponent path[] = ncRef.to_name( name );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ncRef.rebind(path, href);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None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System.out.println("HelloServer ready and waiting ...");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None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// wait for invocations from clients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orb.run();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} 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catch (Exception e) {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System.err.println("ERROR: " + e);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e.printStackTrace(System.out);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}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 System.out.println("HelloServer Exiting ...");</a:t>
            </a:r>
            <a:endParaRPr/>
          </a:p>
          <a:p>
            <a:pPr indent="-102552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Questrial"/>
              <a:buChar char=" "/>
            </a:pPr>
            <a:r>
              <a:rPr b="0" i="0" lang="en-CA" sz="16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}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024128" y="836762"/>
            <a:ext cx="9720072" cy="948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SERVER-SIDE CODE: SUMMARY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1023938" y="1910676"/>
            <a:ext cx="948154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825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None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 </a:t>
            </a:r>
            <a:r>
              <a:rPr b="0" i="0" lang="en-CA" sz="2400" u="none" cap="none" strike="noStrike">
                <a:solidFill>
                  <a:srgbClr val="444444"/>
                </a:solidFill>
                <a:latin typeface="Questrial"/>
                <a:ea typeface="Questrial"/>
                <a:cs typeface="Questrial"/>
                <a:sym typeface="Questrial"/>
              </a:rPr>
              <a:t>HelloServer</a:t>
            </a: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 class has the server's </a:t>
            </a:r>
            <a:r>
              <a:rPr b="0" i="0" lang="en-CA" sz="2400" u="none" cap="none" strike="noStrike">
                <a:solidFill>
                  <a:srgbClr val="444444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 method, which:</a:t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Creates and initializes an ORB instance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Gets a reference to the root POA and activates the </a:t>
            </a:r>
            <a:r>
              <a:rPr b="0" i="0" lang="en-CA" sz="2400" u="none" cap="none" strike="noStrike">
                <a:solidFill>
                  <a:srgbClr val="444444"/>
                </a:solidFill>
                <a:latin typeface="Questrial"/>
                <a:ea typeface="Questrial"/>
                <a:cs typeface="Questrial"/>
                <a:sym typeface="Questrial"/>
              </a:rPr>
              <a:t>POAManager</a:t>
            </a:r>
            <a:endParaRPr b="0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Creates a servant instance (the implementation of one CORBA </a:t>
            </a:r>
            <a:r>
              <a:rPr b="0" i="0" lang="en-CA" sz="2400" u="none" cap="none" strike="noStrike">
                <a:solidFill>
                  <a:srgbClr val="444444"/>
                </a:solidFill>
                <a:latin typeface="Questrial"/>
                <a:ea typeface="Questrial"/>
                <a:cs typeface="Questrial"/>
                <a:sym typeface="Questrial"/>
              </a:rPr>
              <a:t>Hello</a:t>
            </a: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 object) and tells the ORB about it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Gets a CORBA object reference for a naming context in which to register the new CORBA object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Gets the root naming context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Registers the new object in the naming context under the name "Hello"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Waits for invocations of the new object from the client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024128" y="819509"/>
            <a:ext cx="9720072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STEP-4: CLIENT-SIDE IMPLEMENTATION (1)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015502" y="2441274"/>
            <a:ext cx="9720073" cy="3868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//HelloClient.java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HelloApp.*;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org.omg.CosNaming.*;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org.omg.CosNaming.NamingContextPackage.*;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org.omg.CORBA.*;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public class HelloClient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static Hello helloImpl;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24128" y="802256"/>
            <a:ext cx="9720072" cy="905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STEP-4: CLIENT-SIDE IMPLEMENTATION (2)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1024128" y="1708030"/>
            <a:ext cx="9720073" cy="460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public static void main(String args[])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{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try{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// create and initialize the ORB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ORB orb = ORB.init(args, null);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// get the root naming context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org.omg.CORBA.Object objRef = 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   orb.resolve_initial_references("NameService");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// Use NamingContextExt instead of NamingContext. This is 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// part of the Interoperable naming Service.  </a:t>
            </a:r>
            <a:endParaRPr/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NamingContextExt ncRef = NamingContextExtHelper.narrow(objRef);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024128" y="836762"/>
            <a:ext cx="9720072" cy="97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STEP-4: CLIENT-SIDE IMPLEMENTATION (3)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024128" y="1811547"/>
            <a:ext cx="9720073" cy="449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resolve the Object Reference in Naming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String name = "Hello";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helloImpl = HelloHelper.narrow(ncRef.resolve_str(name));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System.out.println("Obtained a handle on server object: " + helloImpl);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System.out.println(helloImpl.sayHello());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helloImpl.shutdown();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} catch (Exception e) {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 System.out.println("ERROR : " + e) ;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 e.printStackTrace(System.out);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 }</a:t>
            </a:r>
            <a:endParaRPr/>
          </a:p>
          <a:p>
            <a:pPr indent="-1143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 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}}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24128" y="793629"/>
            <a:ext cx="9720072" cy="97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CLIENT-SIDE CODE: SUMMARY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1023938" y="2739439"/>
            <a:ext cx="807949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825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Creates and initializes an ORB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Obtains a reference to the root naming context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Looks up "Hello" in the naming context and receives a reference to that CORBA object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•"/>
            </a:pP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Invokes the object's </a:t>
            </a:r>
            <a:r>
              <a:rPr b="0" i="0" lang="en-CA" sz="2400" u="none" cap="none" strike="noStrike">
                <a:solidFill>
                  <a:srgbClr val="444444"/>
                </a:solidFill>
                <a:latin typeface="Questrial"/>
                <a:ea typeface="Questrial"/>
                <a:cs typeface="Questrial"/>
                <a:sym typeface="Questrial"/>
              </a:rPr>
              <a:t>sayHello()</a:t>
            </a: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 and </a:t>
            </a:r>
            <a:r>
              <a:rPr b="0" i="0" lang="en-CA" sz="2400" u="none" cap="none" strike="noStrike">
                <a:solidFill>
                  <a:srgbClr val="444444"/>
                </a:solidFill>
                <a:latin typeface="Questrial"/>
                <a:ea typeface="Questrial"/>
                <a:cs typeface="Questrial"/>
                <a:sym typeface="Questrial"/>
              </a:rPr>
              <a:t>shutdown()</a:t>
            </a:r>
            <a:r>
              <a:rPr b="0" i="0" lang="en-CA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 operations and prints the 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24128" y="793630"/>
            <a:ext cx="9720072" cy="948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STEP-5: RUN THE PROGRAM THROUGH CMD</a:t>
            </a:r>
            <a:endParaRPr b="0" i="0" sz="5000" u="none" cap="none" strike="noStrike">
              <a:solidFill>
                <a:srgbClr val="4641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24128" y="2553419"/>
            <a:ext cx="9720073" cy="4166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 Compile all the files: </a:t>
            </a:r>
            <a:r>
              <a:rPr b="0" i="0" lang="en-CA" sz="2400" u="none" cap="none" strike="noStrik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javac *.java HelloApp/*.java</a:t>
            </a: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 Run ORBD through cmd: </a:t>
            </a:r>
            <a:r>
              <a:rPr b="0" i="0" lang="en-CA" sz="2000" u="none" cap="none" strike="noStrik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start orbd -ORBInitialPort 1050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Questrial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3. Start Server: </a:t>
            </a:r>
            <a:r>
              <a:rPr b="0" i="0" lang="en-CA" sz="2000" u="none" cap="none" strike="noStrik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start java HelloServer -ORBInitialPort 1050 -ORBInitialHost localhost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Questrial"/>
              <a:buNone/>
            </a:pPr>
            <a:r>
              <a:rPr b="0" i="0" lang="en-CA" sz="2000" u="none" cap="none" strike="noStrike">
                <a:solidFill>
                  <a:srgbClr val="444444"/>
                </a:solidFill>
                <a:latin typeface="Questrial"/>
                <a:ea typeface="Questrial"/>
                <a:cs typeface="Questrial"/>
                <a:sym typeface="Questrial"/>
              </a:rPr>
              <a:t>4. Start Client: </a:t>
            </a:r>
            <a:r>
              <a:rPr b="0" i="0" lang="en-CA" sz="2000" u="none" cap="none" strike="noStrik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java HelloClient -ORBInitialPort 1050 -ORBInitialHost localhost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Quest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client is running, you will see a response such as the following on your terminal: </a:t>
            </a:r>
            <a:r>
              <a:rPr b="0" i="0" lang="en-CA" sz="2000" u="none" cap="none" strike="noStrik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Obtained a handle on server object: IOR: (binary code) Hello World! HelloServer exiting...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Questrial"/>
              <a:buNone/>
            </a:pPr>
            <a:r>
              <a:t/>
            </a:r>
            <a:endParaRPr b="0" i="0" sz="2000" u="none" cap="none" strike="noStrike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estrial"/>
              <a:buNone/>
            </a:pPr>
            <a:r>
              <a:rPr b="0" i="0" lang="en-CA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estrial"/>
              <a:buNone/>
            </a:pPr>
            <a:r>
              <a:rPr b="0" i="0" lang="en-CA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estrial"/>
              <a:buNone/>
            </a:pPr>
            <a:r>
              <a:rPr b="0" i="0" lang="en-CA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estrial"/>
              <a:buNone/>
            </a:pPr>
            <a:r>
              <a:rPr b="0" i="0" lang="en-CA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COMMON OBJECT REQUEST BROKER ARCHITECTURE (CORBA)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CORBA is designed to facilitate the communication between the systems irrespective of the platform.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CORBA is a standard defined by the Object Management Group(OMG) in the year 1991.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 enables the interoperability between systems irrespective of operating system , programming language and hardware.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95" y="1408972"/>
            <a:ext cx="9765102" cy="449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STEP-5: RUN THE PROGRAM THROUGH ECLIPSE</a:t>
            </a:r>
            <a:endParaRPr/>
          </a:p>
        </p:txBody>
      </p:sp>
      <p:pic>
        <p:nvPicPr>
          <p:cNvPr id="216" name="Google Shape;216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2084832"/>
            <a:ext cx="9068778" cy="4255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REFERENCE LINK: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Oracle CORBA Tutorial:</a:t>
            </a:r>
            <a:endParaRPr/>
          </a:p>
          <a:p>
            <a:pPr indent="-137159" lvl="2" marL="44805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•"/>
            </a:pPr>
            <a:r>
              <a:rPr b="0" i="0" lang="en-CA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http://docs.oracle.com/javase/7/docs/technotes/guides/idl/jidlExample.html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CORBA ‘Hello World’ using Java:</a:t>
            </a:r>
            <a:endParaRPr/>
          </a:p>
          <a:p>
            <a:pPr indent="-10159" lvl="2" marL="44805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37159" lvl="2" marL="44805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•"/>
            </a:pPr>
            <a:r>
              <a:rPr b="0" i="0" lang="en-CA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http://www.ejbtutorial.com/programming/tutorial-for-corba-hello-world-using-java</a:t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31089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0159" lvl="2" marL="44805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0159" lvl="2" marL="44805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CORBA STRUCTURE:</a:t>
            </a:r>
            <a:endParaRPr/>
          </a:p>
        </p:txBody>
      </p:sp>
      <p:pic>
        <p:nvPicPr>
          <p:cNvPr id="104" name="Google Shape;10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569" y="2303253"/>
            <a:ext cx="8911086" cy="397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OVERVIEW OF STRUCTURE: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024128" y="2084832"/>
            <a:ext cx="9720071" cy="422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29222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35"/>
              <a:buFont typeface="Arial"/>
              <a:buChar char="•"/>
            </a:pPr>
            <a:r>
              <a:rPr b="0" i="0" lang="en-CA" sz="203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Server: It will have one or more CORBA objects</a:t>
            </a:r>
            <a:endParaRPr/>
          </a:p>
          <a:p>
            <a:pPr indent="-129222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35"/>
              <a:buFont typeface="Arial"/>
              <a:buChar char="•"/>
            </a:pPr>
            <a:r>
              <a:rPr b="0" i="0" lang="en-CA" sz="203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CORBA Objects: Virtual entity capable of being located by an ORB and having client requests invoked on them</a:t>
            </a:r>
            <a:endParaRPr/>
          </a:p>
          <a:p>
            <a:pPr indent="-129222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35"/>
              <a:buFont typeface="Arial"/>
              <a:buChar char="•"/>
            </a:pPr>
            <a:r>
              <a:rPr b="0" i="0" lang="en-CA" sz="203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Client: Obtain the object reference &amp; invokes as if it is invoking operation on object instance.</a:t>
            </a:r>
            <a:endParaRPr/>
          </a:p>
          <a:p>
            <a:pPr indent="-129222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35"/>
              <a:buFont typeface="Arial"/>
              <a:buChar char="•"/>
            </a:pPr>
            <a:r>
              <a:rPr b="0" i="0" lang="en-CA" sz="203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 Request Broker(ORB): </a:t>
            </a:r>
            <a:endParaRPr/>
          </a:p>
          <a:p>
            <a:pPr indent="-342900" lvl="1" marL="470916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Questrial"/>
              <a:buAutoNum type="arabicParenR"/>
            </a:pPr>
            <a:r>
              <a:rPr b="0" i="0" lang="en-CA" sz="166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It’s implemented both the side , it takes care of routing all the request from client to server and response from server to client.</a:t>
            </a:r>
            <a:endParaRPr/>
          </a:p>
          <a:p>
            <a:pPr indent="-342900" lvl="1" marL="470916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Questrial"/>
              <a:buAutoNum type="arabicParenR"/>
            </a:pPr>
            <a:r>
              <a:rPr b="0" i="0" lang="en-CA" sz="166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Client-side, it contains interface definition.</a:t>
            </a:r>
            <a:endParaRPr/>
          </a:p>
          <a:p>
            <a:pPr indent="-342900" lvl="1" marL="470916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Questrial"/>
              <a:buAutoNum type="arabicParenR"/>
            </a:pPr>
            <a:r>
              <a:rPr b="0" i="0" lang="en-CA" sz="166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Server-side, it handles activation/deactivation of objects.</a:t>
            </a:r>
            <a:endParaRPr/>
          </a:p>
          <a:p>
            <a:pPr indent="-129222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35"/>
              <a:buFont typeface="Questrial"/>
              <a:buChar char=" "/>
            </a:pPr>
            <a:r>
              <a:rPr b="0" i="0" lang="en-CA" sz="203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STEP-1:RUN CORBA ON SYSTEM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 Create file with .idl extension inside java project directory.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3763" y="2631056"/>
            <a:ext cx="5380186" cy="407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404730" y="1351722"/>
            <a:ext cx="10031896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By default, the operations in Interface Definition Language are Synchronous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is blocked after invoking an operation until the object has processed the operation and returned a value.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Oneway facilitates to change the invocation semantics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will not be blocked when the operation has oneway keyword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 cannot return a value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oneway operation fails, the client will never know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STEP-1: CONTINUE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 common variable type for IDL: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boolean 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string              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any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char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float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TRUE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FALSE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STEP-2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024128" y="1948070"/>
            <a:ext cx="9720073" cy="4361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Questrial"/>
              <a:buChar char=" "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 Compile that IDL file using following command on cmd.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Idlj –fall Hello.idl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3. This will generate both client side and server side bindings.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4. Once you successfully run this command, it will create a folder which has 6 following files.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HelloPOA.java -&gt; Server Skeleton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_HelloStub.java -&gt; Client Stub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Hello.java -&gt; java version of our idl interface file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HelloHelper.java -&gt; this cast object reference to their proper types [ ex: narrow()]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HelloHolder.java -&gt; it holds public instance of type Hello ( in or inout type)</a:t>
            </a:r>
            <a:endParaRPr/>
          </a:p>
          <a:p>
            <a:pPr indent="0" lvl="1" marL="12801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HelloOperations.java -&gt; it contains methods that declared in interface.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Questrial"/>
              <a:buNone/>
            </a:pPr>
            <a:r>
              <a:rPr b="0" i="0" lang="en-CA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STEP-3: SERVER-SIDE IMPLEMENTATION (1)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024128" y="2084832"/>
            <a:ext cx="9720071" cy="422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//HelloImpl.java – servant: programming language entity that implements one or more CORBA objects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HelloApp.*;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org.omg.CosNaming.*; </a:t>
            </a: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will use for Naming Service 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org.omg.CosNaming.NamingContextPackage.*; //</a:t>
            </a: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contains special exceptions thrown by the naming service 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org.omg.CORBA.*;</a:t>
            </a:r>
            <a:endParaRPr/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org.omg.PortableServer.*;</a:t>
            </a:r>
            <a:r>
              <a:rPr b="0" i="0" lang="en-CA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// Classes required for the Portable server inheritance model</a:t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 "/>
            </a:pPr>
            <a:r>
              <a:rPr b="0" i="0" lang="en-CA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 org.omg.PortableServer.POA;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