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1" r:id="rId4"/>
    <p:sldId id="284" r:id="rId5"/>
    <p:sldId id="264" r:id="rId6"/>
    <p:sldId id="292" r:id="rId7"/>
    <p:sldId id="265" r:id="rId8"/>
    <p:sldId id="297" r:id="rId9"/>
    <p:sldId id="294" r:id="rId10"/>
    <p:sldId id="293" r:id="rId11"/>
    <p:sldId id="295" r:id="rId12"/>
    <p:sldId id="287" r:id="rId13"/>
    <p:sldId id="288" r:id="rId14"/>
    <p:sldId id="266" r:id="rId15"/>
    <p:sldId id="286" r:id="rId16"/>
    <p:sldId id="296" r:id="rId17"/>
    <p:sldId id="290" r:id="rId18"/>
    <p:sldId id="289" r:id="rId19"/>
    <p:sldId id="268" r:id="rId20"/>
    <p:sldId id="270" r:id="rId21"/>
    <p:sldId id="271" r:id="rId22"/>
    <p:sldId id="298" r:id="rId23"/>
    <p:sldId id="267" r:id="rId24"/>
    <p:sldId id="272" r:id="rId25"/>
    <p:sldId id="276" r:id="rId26"/>
    <p:sldId id="274" r:id="rId27"/>
    <p:sldId id="285" r:id="rId28"/>
    <p:sldId id="282" r:id="rId29"/>
    <p:sldId id="283" r:id="rId30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4621-1FF7-4736-B240-CD8E3324E9B4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1DBB6-5B6A-48C0-A123-8AAACF9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71327-58CE-4F37-804C-69B4DEFA404E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04C7-EFC0-4E16-BF91-11F5330E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CDDCC5-1225-4F01-9CB8-7314DA10B4B8}" type="datetime1">
              <a:rPr lang="en-US" smtClean="0"/>
              <a:t>9/13/2012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8C18-E226-43F6-9936-D760442092C7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6BCE88F-4994-48FB-86C9-511B93AF43E2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9A1-7013-4F01-8AE8-5F2E9A33F664}" type="datetime1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03E3-A581-44F1-902D-20573169D409}" type="datetime1">
              <a:rPr lang="en-US" smtClean="0"/>
              <a:t>9/13/2012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B73A45-28D4-425C-BA05-D3E69546B879}" type="datetime1">
              <a:rPr lang="en-US" smtClean="0"/>
              <a:t>9/13/2012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990728-1C7D-4A7D-A8A6-3F9E338681D2}" type="datetime1">
              <a:rPr lang="en-US" smtClean="0"/>
              <a:t>9/13/2012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7037-99DE-4E9F-8975-5A3D51E314B1}" type="datetime1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5A7F-9EA4-49E8-81D7-BE2310762256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74B7-1ED8-4416-8A77-005EFADE9D54}" type="datetime1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7235B36-3C58-4319-9138-BD79A9644213}" type="datetime1">
              <a:rPr lang="en-US" smtClean="0"/>
              <a:t>9/13/2012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631FDC-C58E-4902-B114-3F3CBEA89985}" type="datetime1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90CA33-96FA-4373-89F4-EDDAA154E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9144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Professional system in Québec</a:t>
            </a: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5" name="Picture 4" descr="images-quebe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052736"/>
            <a:ext cx="3782513" cy="25119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Quiet Revolution in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89566"/>
            <a:ext cx="4608512" cy="5268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960-70 was a period of immense social, political transformation.</a:t>
            </a:r>
          </a:p>
          <a:p>
            <a:r>
              <a:rPr lang="en-US" dirty="0" smtClean="0"/>
              <a:t>Transformation from a conservative society to a progressive, modern society</a:t>
            </a:r>
          </a:p>
          <a:p>
            <a:r>
              <a:rPr lang="en-US" dirty="0" smtClean="0"/>
              <a:t>Massive state intervention in the affairs of society</a:t>
            </a:r>
          </a:p>
          <a:p>
            <a:pPr lvl="1"/>
            <a:r>
              <a:rPr lang="en-US" dirty="0" smtClean="0"/>
              <a:t>Health, education and social sector reform </a:t>
            </a:r>
          </a:p>
          <a:p>
            <a:pPr lvl="1"/>
            <a:r>
              <a:rPr lang="en-US" dirty="0" smtClean="0"/>
              <a:t>Nationalization of electricity</a:t>
            </a:r>
          </a:p>
          <a:p>
            <a:pPr lvl="1"/>
            <a:r>
              <a:rPr lang="en-US" dirty="0" smtClean="0"/>
              <a:t>Network of state universities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3" y="1772816"/>
            <a:ext cx="4231258" cy="41449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Professional Reorganization in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495800"/>
          </a:xfrm>
        </p:spPr>
        <p:txBody>
          <a:bodyPr/>
          <a:lstStyle/>
          <a:p>
            <a:r>
              <a:rPr lang="en-US" dirty="0" smtClean="0"/>
              <a:t>In 1970</a:t>
            </a:r>
            <a:r>
              <a:rPr lang="en-US" dirty="0"/>
              <a:t>, the </a:t>
            </a:r>
            <a:r>
              <a:rPr lang="en-US" dirty="0" err="1"/>
              <a:t>Castonguay-Nepveu</a:t>
            </a:r>
            <a:r>
              <a:rPr lang="en-US" dirty="0"/>
              <a:t> </a:t>
            </a:r>
            <a:r>
              <a:rPr lang="en-US" dirty="0" smtClean="0"/>
              <a:t>Commission examined the health system in Quebec.</a:t>
            </a:r>
          </a:p>
          <a:p>
            <a:r>
              <a:rPr lang="en-US" dirty="0" smtClean="0"/>
              <a:t>It recommended change in the professional system in Quebec</a:t>
            </a:r>
          </a:p>
          <a:p>
            <a:r>
              <a:rPr lang="en-US" dirty="0" smtClean="0"/>
              <a:t>It recommended organizational change to make it appropriate for new social and economic conditions</a:t>
            </a:r>
          </a:p>
          <a:p>
            <a:r>
              <a:rPr lang="en-US" dirty="0" smtClean="0"/>
              <a:t>It recommended strong supervisory of government to eliminate inconsistencies in the social contract of professions in Quebec.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Professional System in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Prior to 1973 </a:t>
            </a:r>
          </a:p>
          <a:p>
            <a:pPr lvl="1"/>
            <a:r>
              <a:rPr lang="en-CA" dirty="0" smtClean="0"/>
              <a:t>Trust in the ability of professional associations to govern themselves</a:t>
            </a:r>
          </a:p>
          <a:p>
            <a:pPr lvl="1"/>
            <a:r>
              <a:rPr lang="en-CA" dirty="0" smtClean="0"/>
              <a:t>Professional associations were arbitrary</a:t>
            </a:r>
          </a:p>
          <a:p>
            <a:pPr lvl="1"/>
            <a:r>
              <a:rPr lang="en-CA" dirty="0" smtClean="0"/>
              <a:t>Code of ethics not obligatory</a:t>
            </a:r>
          </a:p>
          <a:p>
            <a:r>
              <a:rPr lang="en-CA" dirty="0" smtClean="0"/>
              <a:t>Reason for change</a:t>
            </a:r>
          </a:p>
          <a:p>
            <a:pPr lvl="1"/>
            <a:r>
              <a:rPr lang="en-CA" dirty="0"/>
              <a:t>Necessity of ensuring public safety</a:t>
            </a:r>
          </a:p>
          <a:p>
            <a:pPr lvl="1"/>
            <a:r>
              <a:rPr lang="en-CA" dirty="0" smtClean="0"/>
              <a:t>Development of many specialized professions</a:t>
            </a:r>
          </a:p>
          <a:p>
            <a:pPr lvl="1"/>
            <a:r>
              <a:rPr lang="en-CA" dirty="0" smtClean="0"/>
              <a:t>Formalizing practice rights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552" y="2743200"/>
            <a:ext cx="8280920" cy="2774032"/>
          </a:xfrm>
        </p:spPr>
        <p:txBody>
          <a:bodyPr>
            <a:normAutofit/>
          </a:bodyPr>
          <a:lstStyle/>
          <a:p>
            <a:r>
              <a:rPr lang="en-CA" sz="3600" dirty="0" smtClean="0"/>
              <a:t>National Assembly of Quebec initiated a new control of professional orders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Instituted a Professional System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Adopted the Professional Code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In 1973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600"/>
            <a:ext cx="857256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Professional System in Quebec</a:t>
            </a:r>
            <a:endParaRPr lang="en-US" dirty="0"/>
          </a:p>
        </p:txBody>
      </p:sp>
      <p:pic>
        <p:nvPicPr>
          <p:cNvPr id="5" name="Content Placeholder 4" descr="Quebec-map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857720" y="2143116"/>
            <a:ext cx="4286280" cy="352087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84784"/>
            <a:ext cx="5076056" cy="504056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CA" dirty="0" smtClean="0"/>
              <a:t>Unique </a:t>
            </a:r>
            <a:r>
              <a:rPr lang="en-CA" dirty="0"/>
              <a:t>system of governance of </a:t>
            </a:r>
            <a:r>
              <a:rPr lang="en-CA" dirty="0" smtClean="0"/>
              <a:t>professions in North America </a:t>
            </a:r>
          </a:p>
          <a:p>
            <a:r>
              <a:rPr lang="en-CA" dirty="0" smtClean="0"/>
              <a:t>Five primary groups administer the system</a:t>
            </a:r>
          </a:p>
          <a:p>
            <a:pPr lvl="1"/>
            <a:r>
              <a:rPr lang="en-CA" dirty="0" smtClean="0"/>
              <a:t>The Government of Quebec</a:t>
            </a:r>
          </a:p>
          <a:p>
            <a:pPr lvl="1"/>
            <a:r>
              <a:rPr lang="en-CA" dirty="0" smtClean="0"/>
              <a:t>Office des professions du Quebec</a:t>
            </a:r>
          </a:p>
          <a:p>
            <a:pPr lvl="1"/>
            <a:r>
              <a:rPr lang="en-CA" dirty="0" smtClean="0"/>
              <a:t>Quebec </a:t>
            </a:r>
            <a:r>
              <a:rPr lang="en-CA" dirty="0" err="1" smtClean="0"/>
              <a:t>Interprofessional</a:t>
            </a:r>
            <a:r>
              <a:rPr lang="en-CA" dirty="0" smtClean="0"/>
              <a:t> Council</a:t>
            </a:r>
          </a:p>
          <a:p>
            <a:pPr lvl="1"/>
            <a:r>
              <a:rPr lang="en-CA" dirty="0" smtClean="0"/>
              <a:t>Professional Tribunal</a:t>
            </a:r>
          </a:p>
          <a:p>
            <a:pPr lvl="1"/>
            <a:r>
              <a:rPr lang="en-CA" dirty="0" smtClean="0"/>
              <a:t>46 professional orders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13" t="27774" r="30016" b="22024"/>
          <a:stretch>
            <a:fillRect/>
          </a:stretch>
        </p:blipFill>
        <p:spPr bwMode="auto">
          <a:xfrm>
            <a:off x="1763688" y="1230629"/>
            <a:ext cx="6192688" cy="562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Professional System in Quebec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Government of Quebec (Minister of Justice)</a:t>
            </a:r>
          </a:p>
          <a:p>
            <a:pPr lvl="1"/>
            <a:r>
              <a:rPr lang="en-US" dirty="0" smtClean="0"/>
              <a:t>Reports to the National Assembly (NA) of Quebec on the operation of the professional system</a:t>
            </a:r>
          </a:p>
          <a:p>
            <a:pPr lvl="1"/>
            <a:r>
              <a:rPr lang="en-US" dirty="0" smtClean="0"/>
              <a:t>The Minister presents legislations and resolutions regarding the professional system in the NA.</a:t>
            </a:r>
          </a:p>
          <a:p>
            <a:endParaRPr lang="en-CA" dirty="0" smtClean="0"/>
          </a:p>
          <a:p>
            <a:r>
              <a:rPr lang="en-CA" dirty="0" smtClean="0"/>
              <a:t>Office </a:t>
            </a:r>
            <a:r>
              <a:rPr lang="en-CA" dirty="0"/>
              <a:t>de Professions du Quebec</a:t>
            </a:r>
          </a:p>
          <a:p>
            <a:pPr lvl="1"/>
            <a:r>
              <a:rPr lang="en-CA" dirty="0"/>
              <a:t>Ensures that different Orders respect their mission</a:t>
            </a:r>
          </a:p>
          <a:p>
            <a:pPr lvl="1"/>
            <a:r>
              <a:rPr lang="en-CA" dirty="0"/>
              <a:t>Advise the Government of Quebec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Interprofessional</a:t>
            </a:r>
            <a:r>
              <a:rPr lang="en-CA" dirty="0" smtClean="0"/>
              <a:t> Council</a:t>
            </a:r>
            <a:endParaRPr lang="en-US" dirty="0" smtClean="0"/>
          </a:p>
          <a:p>
            <a:pPr lvl="1"/>
            <a:r>
              <a:rPr lang="en-CA" dirty="0" smtClean="0"/>
              <a:t>Composed of representatives of all 46 Orders</a:t>
            </a:r>
          </a:p>
          <a:p>
            <a:pPr lvl="1"/>
            <a:r>
              <a:rPr lang="en-CA" dirty="0" smtClean="0"/>
              <a:t>Advisory body that can be consulted on professional matters</a:t>
            </a:r>
          </a:p>
          <a:p>
            <a:endParaRPr lang="en-CA" dirty="0"/>
          </a:p>
          <a:p>
            <a:r>
              <a:rPr lang="en-CA" dirty="0" smtClean="0"/>
              <a:t>Professional Tribunal</a:t>
            </a:r>
          </a:p>
          <a:p>
            <a:pPr lvl="1"/>
            <a:r>
              <a:rPr lang="en-CA" dirty="0" smtClean="0"/>
              <a:t>Judges appointed by the Court of Quebec</a:t>
            </a:r>
          </a:p>
          <a:p>
            <a:pPr lvl="1"/>
            <a:r>
              <a:rPr lang="en-CA" dirty="0" smtClean="0"/>
              <a:t>Hears appeals on decisions made by disciplinary councils of different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Professionals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Mission of Professional Orders</a:t>
            </a:r>
          </a:p>
          <a:p>
            <a:pPr lvl="1"/>
            <a:r>
              <a:rPr lang="en-CA" dirty="0" smtClean="0"/>
              <a:t>Ensure Protection of the Public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Two types of Professionals Orders</a:t>
            </a:r>
          </a:p>
          <a:p>
            <a:endParaRPr lang="en-CA" dirty="0" smtClean="0"/>
          </a:p>
          <a:p>
            <a:r>
              <a:rPr lang="en-CA" dirty="0" smtClean="0"/>
              <a:t>Professions with Reserved Titles &amp; Exclusive Practice (25)</a:t>
            </a:r>
          </a:p>
          <a:p>
            <a:pPr lvl="1"/>
            <a:r>
              <a:rPr lang="en-CA" dirty="0" smtClean="0"/>
              <a:t>OIQ</a:t>
            </a:r>
          </a:p>
          <a:p>
            <a:r>
              <a:rPr lang="en-CA" dirty="0" smtClean="0"/>
              <a:t>Professions with Reserved Titles (21)</a:t>
            </a:r>
          </a:p>
          <a:p>
            <a:pPr lvl="1"/>
            <a:r>
              <a:rPr lang="en-CA" dirty="0" smtClean="0"/>
              <a:t>Order of the professional technologists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28600"/>
            <a:ext cx="857256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Reasoning for the professional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8408890" cy="5026310"/>
          </a:xfrm>
        </p:spPr>
        <p:txBody>
          <a:bodyPr>
            <a:normAutofit/>
          </a:bodyPr>
          <a:lstStyle/>
          <a:p>
            <a:r>
              <a:rPr lang="en-CA" dirty="0" smtClean="0"/>
              <a:t>Based on the principle that professions (in Quebec) shall be self-governing, but not completely independent.</a:t>
            </a:r>
          </a:p>
          <a:p>
            <a:pPr lvl="1"/>
            <a:r>
              <a:rPr lang="en-CA" dirty="0" smtClean="0"/>
              <a:t>Independence: Considerable decision-making autonomy to professional associations; </a:t>
            </a:r>
          </a:p>
          <a:p>
            <a:pPr lvl="1"/>
            <a:r>
              <a:rPr lang="en-CA" dirty="0" smtClean="0"/>
              <a:t>Transparency: Regulation of professions is open to public scrutiny;</a:t>
            </a:r>
          </a:p>
          <a:p>
            <a:pPr lvl="1"/>
            <a:r>
              <a:rPr lang="en-CA" dirty="0" smtClean="0"/>
              <a:t>Accountability: Professional system is ultimately answerable to government and people of Quebec</a:t>
            </a:r>
          </a:p>
          <a:p>
            <a:pPr lvl="1"/>
            <a:r>
              <a:rPr lang="en-CA" dirty="0" smtClean="0"/>
              <a:t>Monitoring: system allows the government of Quebec to exert control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844" y="2786058"/>
            <a:ext cx="6143668" cy="285752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		</a:t>
            </a:r>
            <a:r>
              <a:rPr lang="en-CA" sz="2400" dirty="0" smtClean="0"/>
              <a:t>Why a Professional System</a:t>
            </a:r>
          </a:p>
          <a:p>
            <a:r>
              <a:rPr lang="en-CA" sz="2400" dirty="0" smtClean="0"/>
              <a:t>		Evolution of Quebec case</a:t>
            </a:r>
          </a:p>
          <a:p>
            <a:r>
              <a:rPr lang="en-CA" sz="2400" dirty="0" smtClean="0"/>
              <a:t>		OIQ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is the System Organized</a:t>
            </a:r>
            <a:endParaRPr lang="en-US" dirty="0"/>
          </a:p>
        </p:txBody>
      </p:sp>
      <p:pic>
        <p:nvPicPr>
          <p:cNvPr id="5" name="Picture 4" descr="images-queb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700" y="4591050"/>
            <a:ext cx="2019300" cy="2266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643998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Legal Basis – “The Professional Code”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337452" cy="4543444"/>
          </a:xfrm>
        </p:spPr>
        <p:txBody>
          <a:bodyPr/>
          <a:lstStyle/>
          <a:p>
            <a:r>
              <a:rPr lang="en-CA" dirty="0" smtClean="0"/>
              <a:t>A Law of public order that reflects the National Assembly’s desire to protect the public in matters concerning professional services.</a:t>
            </a:r>
          </a:p>
          <a:p>
            <a:r>
              <a:rPr lang="en-CA" dirty="0" smtClean="0"/>
              <a:t>Applies to all professional orders including OIQ</a:t>
            </a:r>
          </a:p>
          <a:p>
            <a:r>
              <a:rPr lang="en-CA" dirty="0" smtClean="0"/>
              <a:t>Creates the Office of Professions and the Interprofessional Council</a:t>
            </a:r>
          </a:p>
          <a:p>
            <a:r>
              <a:rPr lang="en-CA" dirty="0" smtClean="0"/>
              <a:t>Creates the different professional orders</a:t>
            </a:r>
          </a:p>
          <a:p>
            <a:r>
              <a:rPr lang="en-CA" dirty="0" smtClean="0"/>
              <a:t>Describes the activities of the professional 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 of Professional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495800"/>
          </a:xfrm>
        </p:spPr>
        <p:txBody>
          <a:bodyPr>
            <a:normAutofit/>
          </a:bodyPr>
          <a:lstStyle/>
          <a:p>
            <a:r>
              <a:rPr lang="en-CA" dirty="0" smtClean="0"/>
              <a:t>Creates a Structure of Self-management</a:t>
            </a:r>
          </a:p>
          <a:p>
            <a:pPr lvl="1"/>
            <a:r>
              <a:rPr lang="en-US" dirty="0" smtClean="0"/>
              <a:t>Members govern the order by financing, </a:t>
            </a:r>
          </a:p>
          <a:p>
            <a:pPr lvl="1"/>
            <a:r>
              <a:rPr lang="en-US" dirty="0" smtClean="0"/>
              <a:t>creating professional regulations, and </a:t>
            </a:r>
          </a:p>
          <a:p>
            <a:pPr lvl="1"/>
            <a:r>
              <a:rPr lang="en-US" dirty="0" smtClean="0"/>
              <a:t>creating functions and roles.</a:t>
            </a:r>
            <a:endParaRPr lang="en-CA" dirty="0" smtClean="0"/>
          </a:p>
          <a:p>
            <a:r>
              <a:rPr lang="en-CA" dirty="0" smtClean="0"/>
              <a:t>Controls practice of profession </a:t>
            </a:r>
          </a:p>
          <a:p>
            <a:pPr lvl="1"/>
            <a:r>
              <a:rPr lang="en-US" dirty="0" smtClean="0"/>
              <a:t>Controlling the title and right to practice the profession</a:t>
            </a:r>
          </a:p>
          <a:p>
            <a:pPr lvl="1"/>
            <a:r>
              <a:rPr lang="en-US" dirty="0" smtClean="0"/>
              <a:t>Verifying competence and integrity for admission</a:t>
            </a:r>
          </a:p>
          <a:p>
            <a:pPr lvl="1"/>
            <a:r>
              <a:rPr lang="en-US" dirty="0" err="1" smtClean="0"/>
              <a:t>Maintentance</a:t>
            </a:r>
            <a:r>
              <a:rPr lang="en-US" dirty="0" smtClean="0"/>
              <a:t> of professional competence</a:t>
            </a:r>
          </a:p>
          <a:p>
            <a:pPr lvl="1"/>
            <a:r>
              <a:rPr lang="en-US" dirty="0" smtClean="0"/>
              <a:t>Supervision of professional practice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Professional Orders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7504" y="2492896"/>
            <a:ext cx="4680520" cy="40324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Leadership &amp; supervision</a:t>
            </a:r>
          </a:p>
          <a:p>
            <a:r>
              <a:rPr lang="en-US" sz="2800" dirty="0" smtClean="0"/>
              <a:t>Training &amp; maintaining competence</a:t>
            </a:r>
          </a:p>
          <a:p>
            <a:r>
              <a:rPr lang="en-US" sz="2800" dirty="0" smtClean="0"/>
              <a:t>Verifies individual competence</a:t>
            </a:r>
          </a:p>
          <a:p>
            <a:r>
              <a:rPr lang="en-US" sz="2800" dirty="0" smtClean="0"/>
              <a:t>Investigates malpractice</a:t>
            </a:r>
          </a:p>
          <a:p>
            <a:r>
              <a:rPr lang="en-US" sz="2800" dirty="0" smtClean="0"/>
              <a:t>Decides on penalties to be awarded</a:t>
            </a:r>
            <a:endParaRPr lang="en-CA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004048" y="2438400"/>
            <a:ext cx="3816424" cy="3870920"/>
          </a:xfrm>
        </p:spPr>
        <p:txBody>
          <a:bodyPr/>
          <a:lstStyle/>
          <a:p>
            <a:r>
              <a:rPr lang="en-US" dirty="0" smtClean="0"/>
              <a:t>Executive Committee</a:t>
            </a:r>
          </a:p>
          <a:p>
            <a:r>
              <a:rPr lang="en-US" dirty="0" smtClean="0"/>
              <a:t>Training Committee</a:t>
            </a:r>
          </a:p>
          <a:p>
            <a:pPr lvl="1"/>
            <a:endParaRPr lang="en-US" dirty="0"/>
          </a:p>
          <a:p>
            <a:r>
              <a:rPr lang="en-US" dirty="0" smtClean="0"/>
              <a:t>Inspection Committee</a:t>
            </a:r>
          </a:p>
          <a:p>
            <a:pPr lvl="1"/>
            <a:endParaRPr lang="en-US" dirty="0"/>
          </a:p>
          <a:p>
            <a:r>
              <a:rPr lang="en-US" dirty="0" smtClean="0"/>
              <a:t>Syndic</a:t>
            </a:r>
          </a:p>
          <a:p>
            <a:r>
              <a:rPr lang="en-US" dirty="0" smtClean="0"/>
              <a:t>Disciplinary Council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Role</a:t>
            </a:r>
            <a:endParaRPr lang="en-CA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Agent</a:t>
            </a:r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Ordre</a:t>
            </a:r>
            <a:r>
              <a:rPr lang="en-US" dirty="0" smtClean="0"/>
              <a:t> des </a:t>
            </a:r>
            <a:r>
              <a:rPr lang="en-US" dirty="0" err="1"/>
              <a:t>I</a:t>
            </a:r>
            <a:r>
              <a:rPr lang="en-US" dirty="0" err="1" smtClean="0"/>
              <a:t>ngénieurs</a:t>
            </a:r>
            <a:r>
              <a:rPr lang="en-US" dirty="0" smtClean="0"/>
              <a:t> du Québec (OIQ)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643998" cy="4900634"/>
          </a:xfrm>
        </p:spPr>
        <p:txBody>
          <a:bodyPr>
            <a:normAutofit/>
          </a:bodyPr>
          <a:lstStyle/>
          <a:p>
            <a:r>
              <a:rPr lang="en-CA" dirty="0" smtClean="0"/>
              <a:t>One of the 46 professional orders in Quebec that are recognized by the Government to regulate themselves.</a:t>
            </a:r>
          </a:p>
          <a:p>
            <a:r>
              <a:rPr lang="en-US" b="1" dirty="0" smtClean="0"/>
              <a:t>All engineers in Quebec who engage in professional activities MUST be members of the OIQ.</a:t>
            </a:r>
          </a:p>
          <a:p>
            <a:r>
              <a:rPr lang="en-US" dirty="0" smtClean="0"/>
              <a:t>The rules pertaining to the professional activities of engineers are set out in:</a:t>
            </a:r>
          </a:p>
          <a:p>
            <a:pPr lvl="1"/>
            <a:r>
              <a:rPr lang="en-US" dirty="0" smtClean="0"/>
              <a:t>The Professional Code.</a:t>
            </a:r>
          </a:p>
          <a:p>
            <a:pPr lvl="1"/>
            <a:r>
              <a:rPr lang="en-US" dirty="0" smtClean="0"/>
              <a:t>The Engineers Act.</a:t>
            </a:r>
          </a:p>
          <a:p>
            <a:pPr lvl="1"/>
            <a:r>
              <a:rPr lang="en-US" dirty="0" smtClean="0"/>
              <a:t>The Code of Ethics of Engineers and other regulations.</a:t>
            </a:r>
          </a:p>
          <a:p>
            <a:pPr lvl="1"/>
            <a:r>
              <a:rPr lang="en-US" dirty="0" smtClean="0"/>
              <a:t>Bill 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Legal basis of OIQ – “Engineers Act”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/>
          <a:lstStyle/>
          <a:p>
            <a:r>
              <a:rPr lang="en-CA" dirty="0" smtClean="0"/>
              <a:t>Defines a member as a person on the roll of OIQ</a:t>
            </a:r>
          </a:p>
          <a:p>
            <a:r>
              <a:rPr lang="en-CA" dirty="0" smtClean="0"/>
              <a:t>Defines an engineer as a member of the OIQ.</a:t>
            </a:r>
          </a:p>
          <a:p>
            <a:endParaRPr lang="en-CA" dirty="0" smtClean="0"/>
          </a:p>
          <a:p>
            <a:r>
              <a:rPr lang="en-CA" dirty="0" smtClean="0"/>
              <a:t>Defining the field of practice of an engineer</a:t>
            </a:r>
          </a:p>
          <a:p>
            <a:pPr lvl="1"/>
            <a:r>
              <a:rPr lang="en-CA" dirty="0" smtClean="0"/>
              <a:t>The kinds of work that require an engineer</a:t>
            </a:r>
          </a:p>
          <a:p>
            <a:r>
              <a:rPr lang="en-CA" dirty="0" smtClean="0"/>
              <a:t>Defining the kinds of acts that count as engineering practice</a:t>
            </a:r>
          </a:p>
          <a:p>
            <a:pPr lvl="1"/>
            <a:r>
              <a:rPr lang="en-CA" dirty="0" smtClean="0"/>
              <a:t>Consultation, measurements, design, drawing, inspection</a:t>
            </a:r>
          </a:p>
          <a:p>
            <a:r>
              <a:rPr lang="en-CA" dirty="0" smtClean="0"/>
              <a:t>Reserves professional titles</a:t>
            </a: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 of Practice of an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89566"/>
            <a:ext cx="4286280" cy="5054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Railways, public roads, airports, bridges, viaducts, tunnels and the installations connected with transport systems</a:t>
            </a:r>
          </a:p>
          <a:p>
            <a:r>
              <a:rPr lang="en-US" dirty="0" smtClean="0"/>
              <a:t>Dams, canals, </a:t>
            </a:r>
            <a:r>
              <a:rPr lang="en-US" dirty="0" err="1" smtClean="0"/>
              <a:t>harbours</a:t>
            </a:r>
            <a:r>
              <a:rPr lang="en-US" dirty="0" smtClean="0"/>
              <a:t>, lighthouses </a:t>
            </a:r>
          </a:p>
          <a:p>
            <a:r>
              <a:rPr lang="en-US" dirty="0" smtClean="0"/>
              <a:t>Works of an electrical, mechanical, hydraulic, aeronautical, electronic, </a:t>
            </a:r>
            <a:r>
              <a:rPr lang="en-US" dirty="0" err="1" smtClean="0"/>
              <a:t>thermic</a:t>
            </a:r>
            <a:r>
              <a:rPr lang="en-US" dirty="0" smtClean="0"/>
              <a:t>, nuclear, metallurgical, geological or mining character and those intended for the utilization of the processes of applied chemistry or physics;</a:t>
            </a:r>
          </a:p>
          <a:p>
            <a:r>
              <a:rPr lang="en-US" dirty="0" smtClean="0"/>
              <a:t>Waterworks, sewer, filtration, purification works to dispose of refuse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47683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Foundations, framework and electrical and mechanical systems of buildings </a:t>
            </a:r>
          </a:p>
          <a:p>
            <a:r>
              <a:rPr lang="en-US" dirty="0" smtClean="0"/>
              <a:t>Structures accessory to engineering works and intended to house them;</a:t>
            </a:r>
          </a:p>
          <a:p>
            <a:r>
              <a:rPr lang="en-US" dirty="0" smtClean="0"/>
              <a:t>Temporary framework and other temporary works used during the carrying out of works of civil engineering;</a:t>
            </a:r>
          </a:p>
          <a:p>
            <a:r>
              <a:rPr lang="en-US" dirty="0" smtClean="0"/>
              <a:t>Soil engineering necessary to elaborate engineering works;</a:t>
            </a:r>
          </a:p>
          <a:p>
            <a:r>
              <a:rPr lang="en-US" dirty="0" smtClean="0"/>
              <a:t>Industrial work or equipment involving public or employee safety.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2886090" cy="383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1"/>
          <p:cNvSpPr txBox="1">
            <a:spLocks/>
          </p:cNvSpPr>
          <p:nvPr/>
        </p:nvSpPr>
        <p:spPr>
          <a:xfrm>
            <a:off x="500034" y="357166"/>
            <a:ext cx="8215370" cy="2114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CA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Quebec, it is against the law to use the title “Engineer” or the abbreviation “Eng.” unless you are a member of the OIQ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6182" y="4500570"/>
            <a:ext cx="43577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smtClean="0"/>
              <a:t>Use of the Professional Title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869" t="20953" r="25000" b="8735"/>
          <a:stretch>
            <a:fillRect/>
          </a:stretch>
        </p:blipFill>
        <p:spPr bwMode="auto">
          <a:xfrm>
            <a:off x="1331640" y="0"/>
            <a:ext cx="65527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Professional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0634"/>
          </a:xfrm>
        </p:spPr>
        <p:txBody>
          <a:bodyPr/>
          <a:lstStyle/>
          <a:p>
            <a:r>
              <a:rPr lang="en-CA" dirty="0" smtClean="0"/>
              <a:t>Values that are prized in the profession.</a:t>
            </a:r>
          </a:p>
          <a:p>
            <a:r>
              <a:rPr lang="en-CA" dirty="0" smtClean="0"/>
              <a:t>OIQ specifies four values derived from its social mission</a:t>
            </a:r>
          </a:p>
          <a:p>
            <a:pPr lvl="1"/>
            <a:r>
              <a:rPr lang="en-CA" dirty="0" smtClean="0"/>
              <a:t>Competence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Ethical Conduct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Responsibility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Social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00100" y="3500438"/>
            <a:ext cx="7494613" cy="1673225"/>
          </a:xfrm>
        </p:spPr>
        <p:txBody>
          <a:bodyPr>
            <a:noAutofit/>
          </a:bodyPr>
          <a:lstStyle/>
          <a:p>
            <a:r>
              <a:rPr lang="en-CA" sz="3200" dirty="0" smtClean="0"/>
              <a:t>THAT WILL BE COVERED IN NEXT CLASS ... </a:t>
            </a:r>
          </a:p>
          <a:p>
            <a:endParaRPr lang="en-CA" sz="3200" dirty="0" smtClean="0"/>
          </a:p>
          <a:p>
            <a:r>
              <a:rPr lang="en-CA" sz="3200" dirty="0" smtClean="0"/>
              <a:t>				</a:t>
            </a:r>
          </a:p>
          <a:p>
            <a:r>
              <a:rPr lang="en-CA" sz="3200" dirty="0" smtClean="0"/>
              <a:t>					THANK YOU!!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Ethical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Attributes of a 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4500594" cy="4857784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Skills – formalized education or training</a:t>
            </a:r>
          </a:p>
          <a:p>
            <a:endParaRPr lang="en-CA" dirty="0" smtClean="0"/>
          </a:p>
          <a:p>
            <a:r>
              <a:rPr lang="en-CA" dirty="0" smtClean="0"/>
              <a:t>Judgement – requires exercising discretion</a:t>
            </a:r>
          </a:p>
          <a:p>
            <a:endParaRPr lang="en-CA" dirty="0" smtClean="0"/>
          </a:p>
          <a:p>
            <a:r>
              <a:rPr lang="en-CA" dirty="0" smtClean="0"/>
              <a:t>Membership in self-governing associations</a:t>
            </a:r>
          </a:p>
          <a:p>
            <a:endParaRPr lang="en-CA" dirty="0" smtClean="0"/>
          </a:p>
          <a:p>
            <a:r>
              <a:rPr lang="en-CA" dirty="0" smtClean="0"/>
              <a:t>Contributes to public welfare</a:t>
            </a:r>
            <a:endParaRPr lang="en-US" dirty="0"/>
          </a:p>
        </p:txBody>
      </p:sp>
      <p:pic>
        <p:nvPicPr>
          <p:cNvPr id="1026" name="Picture 2" descr="C:\Documents and Settings\govind\Local Settings\Temporary Internet Files\Content.IE5\NKNXUZPY\MP900439299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428" y="2285992"/>
            <a:ext cx="4316572" cy="350046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Professional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709120"/>
          </a:xfrm>
        </p:spPr>
        <p:txBody>
          <a:bodyPr>
            <a:normAutofit/>
          </a:bodyPr>
          <a:lstStyle/>
          <a:p>
            <a:r>
              <a:rPr lang="en-CA" dirty="0" smtClean="0"/>
              <a:t>System that governs actions of professionals</a:t>
            </a:r>
          </a:p>
          <a:p>
            <a:endParaRPr lang="en-CA" dirty="0" smtClean="0"/>
          </a:p>
          <a:p>
            <a:r>
              <a:rPr lang="en-CA" dirty="0" smtClean="0"/>
              <a:t>Professionals are members of professional associations</a:t>
            </a:r>
          </a:p>
          <a:p>
            <a:endParaRPr lang="en-CA" dirty="0" smtClean="0"/>
          </a:p>
          <a:p>
            <a:r>
              <a:rPr lang="en-CA" dirty="0" smtClean="0"/>
              <a:t>License is the permission to practice the profession according to rules.</a:t>
            </a:r>
          </a:p>
          <a:p>
            <a:endParaRPr lang="en-CA" dirty="0" smtClean="0"/>
          </a:p>
          <a:p>
            <a:r>
              <a:rPr lang="en-CA" dirty="0" smtClean="0"/>
              <a:t>Breaking rules can result in loss of license to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Professional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11256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Dedicated organizations that are governed by members of the profession. </a:t>
            </a:r>
          </a:p>
          <a:p>
            <a:r>
              <a:rPr lang="en-CA" dirty="0" smtClean="0"/>
              <a:t>Professional associations are institutionalized bodies</a:t>
            </a:r>
          </a:p>
          <a:p>
            <a:endParaRPr lang="en-CA" dirty="0" smtClean="0"/>
          </a:p>
          <a:p>
            <a:r>
              <a:rPr lang="en-US" dirty="0"/>
              <a:t>Social Contract Model </a:t>
            </a:r>
          </a:p>
          <a:p>
            <a:pPr lvl="1"/>
            <a:r>
              <a:rPr lang="en-US" dirty="0"/>
              <a:t>Professional associations set up to further public good </a:t>
            </a:r>
          </a:p>
          <a:p>
            <a:pPr lvl="1"/>
            <a:r>
              <a:rPr lang="en-US" dirty="0"/>
              <a:t>More responsibilities, less rights</a:t>
            </a:r>
          </a:p>
          <a:p>
            <a:pPr lvl="1"/>
            <a:r>
              <a:rPr lang="en-US" dirty="0"/>
              <a:t>Actions of associations have backing of laws and administration.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Collective Bargaining Model</a:t>
            </a:r>
          </a:p>
          <a:p>
            <a:pPr lvl="1"/>
            <a:r>
              <a:rPr lang="en-US" dirty="0"/>
              <a:t>Associations are interest groups that further private interest.</a:t>
            </a:r>
          </a:p>
          <a:p>
            <a:pPr lvl="1"/>
            <a:r>
              <a:rPr lang="en-US" dirty="0"/>
              <a:t>More rights and demands, few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3068960"/>
            <a:ext cx="8568952" cy="2486000"/>
          </a:xfrm>
        </p:spPr>
        <p:txBody>
          <a:bodyPr>
            <a:normAutofit fontScale="92500" lnSpcReduction="20000"/>
          </a:bodyPr>
          <a:lstStyle/>
          <a:p>
            <a:r>
              <a:rPr lang="en-CA" sz="4700" dirty="0" smtClean="0"/>
              <a:t>Professional associations follow a social contract model</a:t>
            </a:r>
          </a:p>
          <a:p>
            <a:endParaRPr lang="en-CA" sz="4700" dirty="0" smtClean="0"/>
          </a:p>
          <a:p>
            <a:r>
              <a:rPr lang="en-CA" sz="4700" dirty="0" smtClean="0"/>
              <a:t>Organized </a:t>
            </a:r>
            <a:r>
              <a:rPr lang="en-CA" sz="4700" dirty="0"/>
              <a:t>at the provincial level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Professional regulation in Canada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0CA33-96FA-4373-89F4-EDDAA154E6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148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Engineering Professional Associations in Canada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4786314" cy="4608512"/>
          </a:xfrm>
        </p:spPr>
        <p:txBody>
          <a:bodyPr>
            <a:normAutofit fontScale="25000" lnSpcReduction="20000"/>
          </a:bodyPr>
          <a:lstStyle/>
          <a:p>
            <a:r>
              <a:rPr lang="en-CA" sz="9600" dirty="0" smtClean="0"/>
              <a:t>Organized at the provincial level.</a:t>
            </a:r>
          </a:p>
          <a:p>
            <a:r>
              <a:rPr lang="en-US" sz="7200" dirty="0" smtClean="0"/>
              <a:t>Association of Professional Engineers and Geoscientists of British Columbia</a:t>
            </a:r>
          </a:p>
          <a:p>
            <a:r>
              <a:rPr lang="en-US" sz="7200" dirty="0" smtClean="0"/>
              <a:t>Association of Professional Engineers, Geologists and Geophysicists of Alberta</a:t>
            </a:r>
          </a:p>
          <a:p>
            <a:r>
              <a:rPr lang="en-US" sz="7200" dirty="0" smtClean="0"/>
              <a:t>Association of Professional Engineers and Geoscientists of the Province of Manitoba</a:t>
            </a:r>
          </a:p>
          <a:p>
            <a:r>
              <a:rPr lang="en-US" sz="7200" dirty="0" smtClean="0"/>
              <a:t>Northwest Territories and Nunavut Association of Professional Engineers and Geoscientists </a:t>
            </a:r>
          </a:p>
          <a:p>
            <a:r>
              <a:rPr lang="en-US" sz="7200" dirty="0" smtClean="0"/>
              <a:t>Engineers and Geoscientists New Brunswick</a:t>
            </a:r>
          </a:p>
          <a:p>
            <a:r>
              <a:rPr lang="en-US" sz="7200" dirty="0" smtClean="0"/>
              <a:t>Association of Professional Engineers and Geoscientists of Saskatchewan </a:t>
            </a:r>
          </a:p>
          <a:p>
            <a:r>
              <a:rPr lang="en-US" sz="7200" dirty="0" smtClean="0"/>
              <a:t>Engineers Nova Scotia</a:t>
            </a:r>
          </a:p>
          <a:p>
            <a:r>
              <a:rPr lang="en-US" sz="7200" dirty="0" smtClean="0"/>
              <a:t>Engineers PEI</a:t>
            </a:r>
          </a:p>
          <a:p>
            <a:r>
              <a:rPr lang="en-US" sz="7200" dirty="0" smtClean="0"/>
              <a:t>Association of Professional Engineers of Yukon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650px-Map_Canada_political.png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print"/>
          <a:srcRect l="4830" t="5572" r="5001"/>
          <a:stretch/>
        </p:blipFill>
        <p:spPr>
          <a:xfrm>
            <a:off x="4716016" y="1520042"/>
            <a:ext cx="4286280" cy="4258604"/>
          </a:xfrm>
          <a:solidFill>
            <a:schemeClr val="bg1">
              <a:alpha val="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4644008" y="5631395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Ordre</a:t>
            </a:r>
            <a:r>
              <a:rPr lang="en-US" dirty="0"/>
              <a:t> des </a:t>
            </a:r>
            <a:r>
              <a:rPr lang="en-US" dirty="0" err="1"/>
              <a:t>ingénieurs</a:t>
            </a:r>
            <a:r>
              <a:rPr lang="en-US" dirty="0"/>
              <a:t> du Québec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Professional Engineers and Geoscientists of Newfoundland and Labrador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Professional Engineers </a:t>
            </a:r>
            <a:r>
              <a:rPr lang="en-US" dirty="0" smtClean="0"/>
              <a:t>Ontario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Associations in Canada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925144"/>
          </a:xfrm>
        </p:spPr>
        <p:txBody>
          <a:bodyPr/>
          <a:lstStyle/>
          <a:p>
            <a:r>
              <a:rPr lang="en-US" dirty="0" smtClean="0"/>
              <a:t>Two fundamental differences from organization in USA</a:t>
            </a:r>
          </a:p>
          <a:p>
            <a:endParaRPr lang="en-US" dirty="0"/>
          </a:p>
          <a:p>
            <a:r>
              <a:rPr lang="en-US" dirty="0" smtClean="0"/>
              <a:t>Engineering professions are ‘self-regulating’: Each province or territory has passed an Act to create an association of engineers that regulates the profession.</a:t>
            </a:r>
          </a:p>
          <a:p>
            <a:r>
              <a:rPr lang="en-US" dirty="0" smtClean="0"/>
              <a:t>License gives the engineer to practice engineering and bear the title of professional engineer.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 of Professions in Quebec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Initially inspired by European models of </a:t>
            </a:r>
            <a:r>
              <a:rPr lang="en-US" dirty="0" smtClean="0"/>
              <a:t>regulation</a:t>
            </a:r>
          </a:p>
          <a:p>
            <a:endParaRPr lang="en-US" dirty="0"/>
          </a:p>
          <a:p>
            <a:r>
              <a:rPr lang="en-US" dirty="0" smtClean="0"/>
              <a:t>Before 1970</a:t>
            </a:r>
          </a:p>
          <a:p>
            <a:pPr lvl="1"/>
            <a:r>
              <a:rPr lang="en-US" dirty="0" smtClean="0"/>
              <a:t>Professional associations had weak social contracts and were non-standardized.</a:t>
            </a:r>
          </a:p>
          <a:p>
            <a:pPr lvl="1"/>
            <a:r>
              <a:rPr lang="en-US" dirty="0" smtClean="0"/>
              <a:t>Liberal Professional – independent and unregulated by governments.</a:t>
            </a:r>
          </a:p>
          <a:p>
            <a:endParaRPr lang="en-US" dirty="0" smtClean="0"/>
          </a:p>
          <a:p>
            <a:r>
              <a:rPr lang="en-US" dirty="0" smtClean="0"/>
              <a:t>Between 1960-70, there was a surge in many new &amp; different professions.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F90CA33-96FA-4373-89F4-EDDAA154E6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5087</TotalTime>
  <Words>1195</Words>
  <Application>Microsoft Office PowerPoint</Application>
  <PresentationFormat>On-screen Show (4:3)</PresentationFormat>
  <Paragraphs>232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 Professional system in Québec  </vt:lpstr>
      <vt:lpstr>How is the System Organized</vt:lpstr>
      <vt:lpstr>Attributes of a Professional</vt:lpstr>
      <vt:lpstr>Professional System</vt:lpstr>
      <vt:lpstr>Professional Associations</vt:lpstr>
      <vt:lpstr>Professional regulation in Canada</vt:lpstr>
      <vt:lpstr>Engineering Professional Associations in Canada</vt:lpstr>
      <vt:lpstr>Engineering Associations in Canada</vt:lpstr>
      <vt:lpstr>History of Professions in Quebec</vt:lpstr>
      <vt:lpstr>Quiet Revolution in Quebec</vt:lpstr>
      <vt:lpstr>Professional Reorganization in Quebec</vt:lpstr>
      <vt:lpstr>Professional System in Quebec</vt:lpstr>
      <vt:lpstr>In 1973</vt:lpstr>
      <vt:lpstr>Professional System in Quebec</vt:lpstr>
      <vt:lpstr>Professional System in Quebec</vt:lpstr>
      <vt:lpstr>PowerPoint Presentation</vt:lpstr>
      <vt:lpstr>PowerPoint Presentation</vt:lpstr>
      <vt:lpstr>Professionals Orders</vt:lpstr>
      <vt:lpstr>Reasoning for the professional system</vt:lpstr>
      <vt:lpstr>Legal Basis – “The Professional Code”</vt:lpstr>
      <vt:lpstr>Operation of Professional orders</vt:lpstr>
      <vt:lpstr>Operation of Professional Orders</vt:lpstr>
      <vt:lpstr>Ordre des Ingénieurs du Québec (OIQ)</vt:lpstr>
      <vt:lpstr>Legal basis of OIQ – “Engineers Act”</vt:lpstr>
      <vt:lpstr>Field of Practice of an Engineer</vt:lpstr>
      <vt:lpstr>PowerPoint Presentation</vt:lpstr>
      <vt:lpstr>PowerPoint Presentation</vt:lpstr>
      <vt:lpstr>Professional Values</vt:lpstr>
      <vt:lpstr>Ethical Analysis</vt:lpstr>
    </vt:vector>
  </TitlesOfParts>
  <Company>Engineering and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201/1 Professional practice &amp; responsibility   Prof. Govind gopakumar ph.d.</dc:title>
  <dc:creator>ENCS</dc:creator>
  <cp:lastModifiedBy>bcaron</cp:lastModifiedBy>
  <cp:revision>135</cp:revision>
  <dcterms:created xsi:type="dcterms:W3CDTF">2010-04-28T18:32:38Z</dcterms:created>
  <dcterms:modified xsi:type="dcterms:W3CDTF">2012-09-13T21:49:32Z</dcterms:modified>
</cp:coreProperties>
</file>