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61" r:id="rId3"/>
    <p:sldId id="276" r:id="rId4"/>
    <p:sldId id="260" r:id="rId5"/>
    <p:sldId id="287" r:id="rId6"/>
    <p:sldId id="275" r:id="rId7"/>
    <p:sldId id="277" r:id="rId8"/>
    <p:sldId id="278" r:id="rId9"/>
    <p:sldId id="279" r:id="rId10"/>
    <p:sldId id="280" r:id="rId11"/>
    <p:sldId id="281" r:id="rId12"/>
    <p:sldId id="282" r:id="rId13"/>
    <p:sldId id="283" r:id="rId14"/>
    <p:sldId id="284" r:id="rId15"/>
    <p:sldId id="286" r:id="rId16"/>
    <p:sldId id="274" r:id="rId17"/>
    <p:sldId id="271" r:id="rId18"/>
    <p:sldId id="273" r:id="rId19"/>
    <p:sldId id="272" r:id="rId20"/>
    <p:sldId id="288" r:id="rId21"/>
    <p:sldId id="289" r:id="rId22"/>
    <p:sldId id="290" r:id="rId23"/>
    <p:sldId id="291"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2CEE07-D2F8-4015-A11D-500D61EA4FA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B5DBECED-8DF3-45FD-9382-E3B1F369ED37}">
      <dgm:prSet phldrT="[Text]"/>
      <dgm:spPr/>
      <dgm:t>
        <a:bodyPr/>
        <a:lstStyle/>
        <a:p>
          <a:r>
            <a:rPr lang="en-CA" dirty="0" smtClean="0"/>
            <a:t>Professional Relationship</a:t>
          </a:r>
          <a:endParaRPr lang="en-US" dirty="0"/>
        </a:p>
      </dgm:t>
    </dgm:pt>
    <dgm:pt modelId="{5DCF1164-0398-49C5-B7AF-91C16B547626}" type="parTrans" cxnId="{B05B854D-1FCD-48E5-BFAB-480A3132FCCF}">
      <dgm:prSet/>
      <dgm:spPr/>
      <dgm:t>
        <a:bodyPr/>
        <a:lstStyle/>
        <a:p>
          <a:endParaRPr lang="en-US"/>
        </a:p>
      </dgm:t>
    </dgm:pt>
    <dgm:pt modelId="{0F1F9EE7-3DFE-4E57-AEDD-223A88C8E55D}" type="sibTrans" cxnId="{B05B854D-1FCD-48E5-BFAB-480A3132FCCF}">
      <dgm:prSet/>
      <dgm:spPr/>
      <dgm:t>
        <a:bodyPr/>
        <a:lstStyle/>
        <a:p>
          <a:endParaRPr lang="en-US"/>
        </a:p>
      </dgm:t>
    </dgm:pt>
    <dgm:pt modelId="{F49875EF-87BB-407F-B7FC-03C09F8DD6D7}">
      <dgm:prSet phldrT="[Text]"/>
      <dgm:spPr/>
      <dgm:t>
        <a:bodyPr/>
        <a:lstStyle/>
        <a:p>
          <a:r>
            <a:rPr lang="en-CA" dirty="0" smtClean="0"/>
            <a:t>Trust</a:t>
          </a:r>
          <a:endParaRPr lang="en-US" dirty="0"/>
        </a:p>
      </dgm:t>
    </dgm:pt>
    <dgm:pt modelId="{6CF38826-443A-4ED0-8BB9-E91EE7D82B4C}" type="parTrans" cxnId="{4B06572E-EC79-4219-B3B4-D9D193CFFE91}">
      <dgm:prSet/>
      <dgm:spPr/>
      <dgm:t>
        <a:bodyPr/>
        <a:lstStyle/>
        <a:p>
          <a:endParaRPr lang="en-US"/>
        </a:p>
      </dgm:t>
    </dgm:pt>
    <dgm:pt modelId="{51358509-2658-4241-8634-1806603F4B18}" type="sibTrans" cxnId="{4B06572E-EC79-4219-B3B4-D9D193CFFE91}">
      <dgm:prSet/>
      <dgm:spPr/>
      <dgm:t>
        <a:bodyPr/>
        <a:lstStyle/>
        <a:p>
          <a:endParaRPr lang="en-US"/>
        </a:p>
      </dgm:t>
    </dgm:pt>
    <dgm:pt modelId="{1782355E-C947-4706-A4A8-29DC2DAC4605}">
      <dgm:prSet phldrT="[Text]"/>
      <dgm:spPr/>
      <dgm:t>
        <a:bodyPr/>
        <a:lstStyle/>
        <a:p>
          <a:r>
            <a:rPr lang="en-CA" dirty="0" smtClean="0"/>
            <a:t>Loyalty</a:t>
          </a:r>
          <a:endParaRPr lang="en-US" dirty="0"/>
        </a:p>
      </dgm:t>
    </dgm:pt>
    <dgm:pt modelId="{C8F9832B-E5F4-4F85-B073-1446D2D2B9A9}" type="parTrans" cxnId="{0263E594-BB9A-431A-93AC-834ED73B1896}">
      <dgm:prSet/>
      <dgm:spPr/>
      <dgm:t>
        <a:bodyPr/>
        <a:lstStyle/>
        <a:p>
          <a:endParaRPr lang="en-US"/>
        </a:p>
      </dgm:t>
    </dgm:pt>
    <dgm:pt modelId="{60D04833-9183-4E22-AE59-990D4A4D6CBC}" type="sibTrans" cxnId="{0263E594-BB9A-431A-93AC-834ED73B1896}">
      <dgm:prSet/>
      <dgm:spPr/>
      <dgm:t>
        <a:bodyPr/>
        <a:lstStyle/>
        <a:p>
          <a:endParaRPr lang="en-US"/>
        </a:p>
      </dgm:t>
    </dgm:pt>
    <dgm:pt modelId="{E243C066-52AE-459E-BB80-141F08EB74C7}" type="pres">
      <dgm:prSet presAssocID="{562CEE07-D2F8-4015-A11D-500D61EA4FA5}" presName="diagram" presStyleCnt="0">
        <dgm:presLayoutVars>
          <dgm:chPref val="1"/>
          <dgm:dir/>
          <dgm:animOne val="branch"/>
          <dgm:animLvl val="lvl"/>
          <dgm:resizeHandles val="exact"/>
        </dgm:presLayoutVars>
      </dgm:prSet>
      <dgm:spPr/>
      <dgm:t>
        <a:bodyPr/>
        <a:lstStyle/>
        <a:p>
          <a:endParaRPr lang="en-US"/>
        </a:p>
      </dgm:t>
    </dgm:pt>
    <dgm:pt modelId="{B1ED1BD5-5DEF-4824-85F3-1EC56F9B17CE}" type="pres">
      <dgm:prSet presAssocID="{B5DBECED-8DF3-45FD-9382-E3B1F369ED37}" presName="root1" presStyleCnt="0"/>
      <dgm:spPr/>
    </dgm:pt>
    <dgm:pt modelId="{0E20E2C0-695D-4834-95D2-61B516B0FD26}" type="pres">
      <dgm:prSet presAssocID="{B5DBECED-8DF3-45FD-9382-E3B1F369ED37}" presName="LevelOneTextNode" presStyleLbl="node0" presStyleIdx="0" presStyleCnt="1">
        <dgm:presLayoutVars>
          <dgm:chPref val="3"/>
        </dgm:presLayoutVars>
      </dgm:prSet>
      <dgm:spPr/>
      <dgm:t>
        <a:bodyPr/>
        <a:lstStyle/>
        <a:p>
          <a:endParaRPr lang="en-US"/>
        </a:p>
      </dgm:t>
    </dgm:pt>
    <dgm:pt modelId="{0BA944E8-17BF-4E9C-A92E-F8C049856B49}" type="pres">
      <dgm:prSet presAssocID="{B5DBECED-8DF3-45FD-9382-E3B1F369ED37}" presName="level2hierChild" presStyleCnt="0"/>
      <dgm:spPr/>
    </dgm:pt>
    <dgm:pt modelId="{82CB2ECB-5C1D-48F0-88BB-F6571FA377F2}" type="pres">
      <dgm:prSet presAssocID="{6CF38826-443A-4ED0-8BB9-E91EE7D82B4C}" presName="conn2-1" presStyleLbl="parChTrans1D2" presStyleIdx="0" presStyleCnt="2"/>
      <dgm:spPr/>
      <dgm:t>
        <a:bodyPr/>
        <a:lstStyle/>
        <a:p>
          <a:endParaRPr lang="en-US"/>
        </a:p>
      </dgm:t>
    </dgm:pt>
    <dgm:pt modelId="{6C5706BF-66D0-4525-A52F-E27699B0A5F7}" type="pres">
      <dgm:prSet presAssocID="{6CF38826-443A-4ED0-8BB9-E91EE7D82B4C}" presName="connTx" presStyleLbl="parChTrans1D2" presStyleIdx="0" presStyleCnt="2"/>
      <dgm:spPr/>
      <dgm:t>
        <a:bodyPr/>
        <a:lstStyle/>
        <a:p>
          <a:endParaRPr lang="en-US"/>
        </a:p>
      </dgm:t>
    </dgm:pt>
    <dgm:pt modelId="{99A2BBEB-353A-42B8-B59B-7420796439A6}" type="pres">
      <dgm:prSet presAssocID="{F49875EF-87BB-407F-B7FC-03C09F8DD6D7}" presName="root2" presStyleCnt="0"/>
      <dgm:spPr/>
    </dgm:pt>
    <dgm:pt modelId="{16CC13FB-F6B5-4147-9098-F31EBA530423}" type="pres">
      <dgm:prSet presAssocID="{F49875EF-87BB-407F-B7FC-03C09F8DD6D7}" presName="LevelTwoTextNode" presStyleLbl="node2" presStyleIdx="0" presStyleCnt="2">
        <dgm:presLayoutVars>
          <dgm:chPref val="3"/>
        </dgm:presLayoutVars>
      </dgm:prSet>
      <dgm:spPr/>
      <dgm:t>
        <a:bodyPr/>
        <a:lstStyle/>
        <a:p>
          <a:endParaRPr lang="en-US"/>
        </a:p>
      </dgm:t>
    </dgm:pt>
    <dgm:pt modelId="{6CE35EAC-D974-4050-8C56-1C7E9900D5CD}" type="pres">
      <dgm:prSet presAssocID="{F49875EF-87BB-407F-B7FC-03C09F8DD6D7}" presName="level3hierChild" presStyleCnt="0"/>
      <dgm:spPr/>
    </dgm:pt>
    <dgm:pt modelId="{2023A0B6-F13A-4360-B9FC-640FA2F8B41F}" type="pres">
      <dgm:prSet presAssocID="{C8F9832B-E5F4-4F85-B073-1446D2D2B9A9}" presName="conn2-1" presStyleLbl="parChTrans1D2" presStyleIdx="1" presStyleCnt="2"/>
      <dgm:spPr/>
      <dgm:t>
        <a:bodyPr/>
        <a:lstStyle/>
        <a:p>
          <a:endParaRPr lang="en-US"/>
        </a:p>
      </dgm:t>
    </dgm:pt>
    <dgm:pt modelId="{8016F9AF-15CB-4EBB-AF12-C7AD7E9ECD6C}" type="pres">
      <dgm:prSet presAssocID="{C8F9832B-E5F4-4F85-B073-1446D2D2B9A9}" presName="connTx" presStyleLbl="parChTrans1D2" presStyleIdx="1" presStyleCnt="2"/>
      <dgm:spPr/>
      <dgm:t>
        <a:bodyPr/>
        <a:lstStyle/>
        <a:p>
          <a:endParaRPr lang="en-US"/>
        </a:p>
      </dgm:t>
    </dgm:pt>
    <dgm:pt modelId="{D0BE3896-3F8F-4781-9875-536D9BE9A809}" type="pres">
      <dgm:prSet presAssocID="{1782355E-C947-4706-A4A8-29DC2DAC4605}" presName="root2" presStyleCnt="0"/>
      <dgm:spPr/>
    </dgm:pt>
    <dgm:pt modelId="{806EDE6D-C594-4603-971D-930455DD1612}" type="pres">
      <dgm:prSet presAssocID="{1782355E-C947-4706-A4A8-29DC2DAC4605}" presName="LevelTwoTextNode" presStyleLbl="node2" presStyleIdx="1" presStyleCnt="2">
        <dgm:presLayoutVars>
          <dgm:chPref val="3"/>
        </dgm:presLayoutVars>
      </dgm:prSet>
      <dgm:spPr/>
      <dgm:t>
        <a:bodyPr/>
        <a:lstStyle/>
        <a:p>
          <a:endParaRPr lang="en-US"/>
        </a:p>
      </dgm:t>
    </dgm:pt>
    <dgm:pt modelId="{02DD83D2-4F4B-4CC0-AF41-4EF4F8C8E626}" type="pres">
      <dgm:prSet presAssocID="{1782355E-C947-4706-A4A8-29DC2DAC4605}" presName="level3hierChild" presStyleCnt="0"/>
      <dgm:spPr/>
    </dgm:pt>
  </dgm:ptLst>
  <dgm:cxnLst>
    <dgm:cxn modelId="{B05B854D-1FCD-48E5-BFAB-480A3132FCCF}" srcId="{562CEE07-D2F8-4015-A11D-500D61EA4FA5}" destId="{B5DBECED-8DF3-45FD-9382-E3B1F369ED37}" srcOrd="0" destOrd="0" parTransId="{5DCF1164-0398-49C5-B7AF-91C16B547626}" sibTransId="{0F1F9EE7-3DFE-4E57-AEDD-223A88C8E55D}"/>
    <dgm:cxn modelId="{EDBCB834-7BBB-44A8-9CFC-BD09C85A11A0}" type="presOf" srcId="{6CF38826-443A-4ED0-8BB9-E91EE7D82B4C}" destId="{82CB2ECB-5C1D-48F0-88BB-F6571FA377F2}" srcOrd="0" destOrd="0" presId="urn:microsoft.com/office/officeart/2005/8/layout/hierarchy2"/>
    <dgm:cxn modelId="{A34CD8CF-1BEE-41AF-BF6A-F6E08996F421}" type="presOf" srcId="{562CEE07-D2F8-4015-A11D-500D61EA4FA5}" destId="{E243C066-52AE-459E-BB80-141F08EB74C7}" srcOrd="0" destOrd="0" presId="urn:microsoft.com/office/officeart/2005/8/layout/hierarchy2"/>
    <dgm:cxn modelId="{FBF4BA1C-09F3-4EE2-9A8B-FB4665C2FFEC}" type="presOf" srcId="{F49875EF-87BB-407F-B7FC-03C09F8DD6D7}" destId="{16CC13FB-F6B5-4147-9098-F31EBA530423}" srcOrd="0" destOrd="0" presId="urn:microsoft.com/office/officeart/2005/8/layout/hierarchy2"/>
    <dgm:cxn modelId="{DF0BBABF-BFB2-41E5-8EE4-DEE75BA550BD}" type="presOf" srcId="{C8F9832B-E5F4-4F85-B073-1446D2D2B9A9}" destId="{2023A0B6-F13A-4360-B9FC-640FA2F8B41F}" srcOrd="0" destOrd="0" presId="urn:microsoft.com/office/officeart/2005/8/layout/hierarchy2"/>
    <dgm:cxn modelId="{37E3B881-D217-40D4-B6B4-9F0C9D861807}" type="presOf" srcId="{6CF38826-443A-4ED0-8BB9-E91EE7D82B4C}" destId="{6C5706BF-66D0-4525-A52F-E27699B0A5F7}" srcOrd="1" destOrd="0" presId="urn:microsoft.com/office/officeart/2005/8/layout/hierarchy2"/>
    <dgm:cxn modelId="{4B06572E-EC79-4219-B3B4-D9D193CFFE91}" srcId="{B5DBECED-8DF3-45FD-9382-E3B1F369ED37}" destId="{F49875EF-87BB-407F-B7FC-03C09F8DD6D7}" srcOrd="0" destOrd="0" parTransId="{6CF38826-443A-4ED0-8BB9-E91EE7D82B4C}" sibTransId="{51358509-2658-4241-8634-1806603F4B18}"/>
    <dgm:cxn modelId="{0263E594-BB9A-431A-93AC-834ED73B1896}" srcId="{B5DBECED-8DF3-45FD-9382-E3B1F369ED37}" destId="{1782355E-C947-4706-A4A8-29DC2DAC4605}" srcOrd="1" destOrd="0" parTransId="{C8F9832B-E5F4-4F85-B073-1446D2D2B9A9}" sibTransId="{60D04833-9183-4E22-AE59-990D4A4D6CBC}"/>
    <dgm:cxn modelId="{571B6DC0-B5F5-46A0-81A9-FCDC960234F8}" type="presOf" srcId="{C8F9832B-E5F4-4F85-B073-1446D2D2B9A9}" destId="{8016F9AF-15CB-4EBB-AF12-C7AD7E9ECD6C}" srcOrd="1" destOrd="0" presId="urn:microsoft.com/office/officeart/2005/8/layout/hierarchy2"/>
    <dgm:cxn modelId="{CFAE9E38-AB21-4CB0-97AE-F334741FEEE9}" type="presOf" srcId="{1782355E-C947-4706-A4A8-29DC2DAC4605}" destId="{806EDE6D-C594-4603-971D-930455DD1612}" srcOrd="0" destOrd="0" presId="urn:microsoft.com/office/officeart/2005/8/layout/hierarchy2"/>
    <dgm:cxn modelId="{F4C3E63B-D365-428C-8BB5-C81FDF505A07}" type="presOf" srcId="{B5DBECED-8DF3-45FD-9382-E3B1F369ED37}" destId="{0E20E2C0-695D-4834-95D2-61B516B0FD26}" srcOrd="0" destOrd="0" presId="urn:microsoft.com/office/officeart/2005/8/layout/hierarchy2"/>
    <dgm:cxn modelId="{78AA45D6-7E5E-4534-8367-7C45693D52BF}" type="presParOf" srcId="{E243C066-52AE-459E-BB80-141F08EB74C7}" destId="{B1ED1BD5-5DEF-4824-85F3-1EC56F9B17CE}" srcOrd="0" destOrd="0" presId="urn:microsoft.com/office/officeart/2005/8/layout/hierarchy2"/>
    <dgm:cxn modelId="{E22329CA-1116-48A9-8980-6AABBE556A81}" type="presParOf" srcId="{B1ED1BD5-5DEF-4824-85F3-1EC56F9B17CE}" destId="{0E20E2C0-695D-4834-95D2-61B516B0FD26}" srcOrd="0" destOrd="0" presId="urn:microsoft.com/office/officeart/2005/8/layout/hierarchy2"/>
    <dgm:cxn modelId="{B3148C0E-97B1-4A6E-9F32-9DF6D46C579C}" type="presParOf" srcId="{B1ED1BD5-5DEF-4824-85F3-1EC56F9B17CE}" destId="{0BA944E8-17BF-4E9C-A92E-F8C049856B49}" srcOrd="1" destOrd="0" presId="urn:microsoft.com/office/officeart/2005/8/layout/hierarchy2"/>
    <dgm:cxn modelId="{A1E59DB0-C4D6-471D-90AF-BC8954B51A00}" type="presParOf" srcId="{0BA944E8-17BF-4E9C-A92E-F8C049856B49}" destId="{82CB2ECB-5C1D-48F0-88BB-F6571FA377F2}" srcOrd="0" destOrd="0" presId="urn:microsoft.com/office/officeart/2005/8/layout/hierarchy2"/>
    <dgm:cxn modelId="{CB8FC5B2-3CFD-4151-8230-F4AECE03CF37}" type="presParOf" srcId="{82CB2ECB-5C1D-48F0-88BB-F6571FA377F2}" destId="{6C5706BF-66D0-4525-A52F-E27699B0A5F7}" srcOrd="0" destOrd="0" presId="urn:microsoft.com/office/officeart/2005/8/layout/hierarchy2"/>
    <dgm:cxn modelId="{CA881F84-D106-4196-AF76-782E88CA6807}" type="presParOf" srcId="{0BA944E8-17BF-4E9C-A92E-F8C049856B49}" destId="{99A2BBEB-353A-42B8-B59B-7420796439A6}" srcOrd="1" destOrd="0" presId="urn:microsoft.com/office/officeart/2005/8/layout/hierarchy2"/>
    <dgm:cxn modelId="{0B06DBE4-06EC-4DE2-BCBD-346931933D09}" type="presParOf" srcId="{99A2BBEB-353A-42B8-B59B-7420796439A6}" destId="{16CC13FB-F6B5-4147-9098-F31EBA530423}" srcOrd="0" destOrd="0" presId="urn:microsoft.com/office/officeart/2005/8/layout/hierarchy2"/>
    <dgm:cxn modelId="{C092621A-249A-4E59-A978-56ED66F160DC}" type="presParOf" srcId="{99A2BBEB-353A-42B8-B59B-7420796439A6}" destId="{6CE35EAC-D974-4050-8C56-1C7E9900D5CD}" srcOrd="1" destOrd="0" presId="urn:microsoft.com/office/officeart/2005/8/layout/hierarchy2"/>
    <dgm:cxn modelId="{F77C76FC-A4C4-442C-9CC0-A2168124D056}" type="presParOf" srcId="{0BA944E8-17BF-4E9C-A92E-F8C049856B49}" destId="{2023A0B6-F13A-4360-B9FC-640FA2F8B41F}" srcOrd="2" destOrd="0" presId="urn:microsoft.com/office/officeart/2005/8/layout/hierarchy2"/>
    <dgm:cxn modelId="{331C687A-C1BB-486E-AA4F-14EB0A82686C}" type="presParOf" srcId="{2023A0B6-F13A-4360-B9FC-640FA2F8B41F}" destId="{8016F9AF-15CB-4EBB-AF12-C7AD7E9ECD6C}" srcOrd="0" destOrd="0" presId="urn:microsoft.com/office/officeart/2005/8/layout/hierarchy2"/>
    <dgm:cxn modelId="{2D3B7B02-CD0A-4BDF-97DA-2E28123A4D7B}" type="presParOf" srcId="{0BA944E8-17BF-4E9C-A92E-F8C049856B49}" destId="{D0BE3896-3F8F-4781-9875-536D9BE9A809}" srcOrd="3" destOrd="0" presId="urn:microsoft.com/office/officeart/2005/8/layout/hierarchy2"/>
    <dgm:cxn modelId="{E6FB4D66-93F7-4E45-AA25-ABA713FF1A9E}" type="presParOf" srcId="{D0BE3896-3F8F-4781-9875-536D9BE9A809}" destId="{806EDE6D-C594-4603-971D-930455DD1612}" srcOrd="0" destOrd="0" presId="urn:microsoft.com/office/officeart/2005/8/layout/hierarchy2"/>
    <dgm:cxn modelId="{C47602F9-02DD-4D28-B002-9B1E5032700E}" type="presParOf" srcId="{D0BE3896-3F8F-4781-9875-536D9BE9A809}" destId="{02DD83D2-4F4B-4CC0-AF41-4EF4F8C8E6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0E2C0-695D-4834-95D2-61B516B0FD26}">
      <dsp:nvSpPr>
        <dsp:cNvPr id="0" name=""/>
        <dsp:cNvSpPr/>
      </dsp:nvSpPr>
      <dsp:spPr>
        <a:xfrm>
          <a:off x="4137" y="1399449"/>
          <a:ext cx="3393802" cy="16969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CA" sz="5300" kern="1200" dirty="0" smtClean="0"/>
            <a:t>Professional Relationship</a:t>
          </a:r>
          <a:endParaRPr lang="en-US" sz="5300" kern="1200" dirty="0"/>
        </a:p>
      </dsp:txBody>
      <dsp:txXfrm>
        <a:off x="53838" y="1449150"/>
        <a:ext cx="3294400" cy="1597499"/>
      </dsp:txXfrm>
    </dsp:sp>
    <dsp:sp modelId="{82CB2ECB-5C1D-48F0-88BB-F6571FA377F2}">
      <dsp:nvSpPr>
        <dsp:cNvPr id="0" name=""/>
        <dsp:cNvSpPr/>
      </dsp:nvSpPr>
      <dsp:spPr>
        <a:xfrm rot="19457599">
          <a:off x="3240803" y="1726071"/>
          <a:ext cx="1671792" cy="67939"/>
        </a:xfrm>
        <a:custGeom>
          <a:avLst/>
          <a:gdLst/>
          <a:ahLst/>
          <a:cxnLst/>
          <a:rect l="0" t="0" r="0" b="0"/>
          <a:pathLst>
            <a:path>
              <a:moveTo>
                <a:pt x="0" y="33969"/>
              </a:moveTo>
              <a:lnTo>
                <a:pt x="1671792" y="339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034905" y="1718246"/>
        <a:ext cx="83589" cy="83589"/>
      </dsp:txXfrm>
    </dsp:sp>
    <dsp:sp modelId="{16CC13FB-F6B5-4147-9098-F31EBA530423}">
      <dsp:nvSpPr>
        <dsp:cNvPr id="0" name=""/>
        <dsp:cNvSpPr/>
      </dsp:nvSpPr>
      <dsp:spPr>
        <a:xfrm>
          <a:off x="4755460" y="423731"/>
          <a:ext cx="3393802" cy="16969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CA" sz="5300" kern="1200" dirty="0" smtClean="0"/>
            <a:t>Trust</a:t>
          </a:r>
          <a:endParaRPr lang="en-US" sz="5300" kern="1200" dirty="0"/>
        </a:p>
      </dsp:txBody>
      <dsp:txXfrm>
        <a:off x="4805161" y="473432"/>
        <a:ext cx="3294400" cy="1597499"/>
      </dsp:txXfrm>
    </dsp:sp>
    <dsp:sp modelId="{2023A0B6-F13A-4360-B9FC-640FA2F8B41F}">
      <dsp:nvSpPr>
        <dsp:cNvPr id="0" name=""/>
        <dsp:cNvSpPr/>
      </dsp:nvSpPr>
      <dsp:spPr>
        <a:xfrm rot="2142401">
          <a:off x="3240803" y="2701789"/>
          <a:ext cx="1671792" cy="67939"/>
        </a:xfrm>
        <a:custGeom>
          <a:avLst/>
          <a:gdLst/>
          <a:ahLst/>
          <a:cxnLst/>
          <a:rect l="0" t="0" r="0" b="0"/>
          <a:pathLst>
            <a:path>
              <a:moveTo>
                <a:pt x="0" y="33969"/>
              </a:moveTo>
              <a:lnTo>
                <a:pt x="1671792" y="339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034905" y="2693964"/>
        <a:ext cx="83589" cy="83589"/>
      </dsp:txXfrm>
    </dsp:sp>
    <dsp:sp modelId="{806EDE6D-C594-4603-971D-930455DD1612}">
      <dsp:nvSpPr>
        <dsp:cNvPr id="0" name=""/>
        <dsp:cNvSpPr/>
      </dsp:nvSpPr>
      <dsp:spPr>
        <a:xfrm>
          <a:off x="4755460" y="2375167"/>
          <a:ext cx="3393802" cy="16969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CA" sz="5300" kern="1200" dirty="0" smtClean="0"/>
            <a:t>Loyalty</a:t>
          </a:r>
          <a:endParaRPr lang="en-US" sz="5300" kern="1200" dirty="0"/>
        </a:p>
      </dsp:txBody>
      <dsp:txXfrm>
        <a:off x="4805161" y="2424868"/>
        <a:ext cx="3294400" cy="1597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ECD21-DCAD-4089-953A-4618C7F423DE}" type="datetimeFigureOut">
              <a:rPr lang="en-US" smtClean="0"/>
              <a:t>2/26/2013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63077-AF12-4A14-B4D1-D10185D665C1}" type="slidenum">
              <a:rPr lang="en-US" smtClean="0"/>
              <a:t>‹#›</a:t>
            </a:fld>
            <a:endParaRPr lang="en-US"/>
          </a:p>
        </p:txBody>
      </p:sp>
    </p:spTree>
    <p:extLst>
      <p:ext uri="{BB962C8B-B14F-4D97-AF65-F5344CB8AC3E}">
        <p14:creationId xmlns:p14="http://schemas.microsoft.com/office/powerpoint/2010/main" val="2369933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D0F35F-22F7-4D2B-98D4-F52B3A015C9C}" type="datetime1">
              <a:rPr lang="en-US" smtClean="0"/>
              <a:t>2/26/2013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37E7DD-FBF7-432D-B21B-4061D194B2C4}" type="datetime1">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CA33-96FA-4373-89F4-EDDAA154E6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B2EAEFD-23E1-44F7-B467-29A8FAFE1C60}" type="datetime1">
              <a:rPr lang="en-US" smtClean="0"/>
              <a:t>2/26/2013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90CA33-96FA-4373-89F4-EDDAA154E6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60A893-78BB-41EF-B265-F6C4884C294C}" type="datetime1">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0D7BFA5-3401-4A4E-977C-7DB3DD834819}" type="datetime1">
              <a:rPr lang="en-US" smtClean="0"/>
              <a:t>2/26/2013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ADD5C2B-ABBF-446C-9655-1FE8B2F0B9D6}" type="datetime1">
              <a:rPr lang="en-US" smtClean="0"/>
              <a:t>2/26/2013</a:t>
            </a:fld>
            <a:endParaRPr lang="en-US"/>
          </a:p>
        </p:txBody>
      </p:sp>
      <p:sp>
        <p:nvSpPr>
          <p:cNvPr id="10" name="Slide Number Placeholder 9"/>
          <p:cNvSpPr>
            <a:spLocks noGrp="1"/>
          </p:cNvSpPr>
          <p:nvPr>
            <p:ph type="sldNum" sz="quarter" idx="16"/>
          </p:nvPr>
        </p:nvSpPr>
        <p:spPr/>
        <p:txBody>
          <a:bodyPr rtlCol="0"/>
          <a:lstStyle/>
          <a:p>
            <a:fld id="{9F90CA33-96FA-4373-89F4-EDDAA154E6F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CA52B1B-CAFD-4D19-B02B-26F333DC2487}" type="datetime1">
              <a:rPr lang="en-US" smtClean="0"/>
              <a:t>2/26/2013</a:t>
            </a:fld>
            <a:endParaRPr lang="en-US"/>
          </a:p>
        </p:txBody>
      </p:sp>
      <p:sp>
        <p:nvSpPr>
          <p:cNvPr id="12" name="Slide Number Placeholder 11"/>
          <p:cNvSpPr>
            <a:spLocks noGrp="1"/>
          </p:cNvSpPr>
          <p:nvPr>
            <p:ph type="sldNum" sz="quarter" idx="16"/>
          </p:nvPr>
        </p:nvSpPr>
        <p:spPr/>
        <p:txBody>
          <a:bodyPr rtlCol="0"/>
          <a:lstStyle/>
          <a:p>
            <a:fld id="{9F90CA33-96FA-4373-89F4-EDDAA154E6F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A6CB63-FD06-4369-AA0A-9D5B915E75B3}" type="datetime1">
              <a:rPr lang="en-US" smtClean="0"/>
              <a:t>2/26/2013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1C55F-8269-4B3C-B1BD-FF238792D61F}" type="datetime1">
              <a:rPr lang="en-US" smtClean="0"/>
              <a:t>2/26/2013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90CA33-96FA-4373-89F4-EDDAA154E6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E522D8-8247-4A5D-9410-C7B34DCD5267}" type="datetime1">
              <a:rPr lang="en-US" smtClean="0"/>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90CA33-96FA-4373-89F4-EDDAA154E6F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68EE6F1-825E-416D-ADAC-9C6E539D715F}" type="datetime1">
              <a:rPr lang="en-US" smtClean="0"/>
              <a:t>2/26/2013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90CA33-96FA-4373-89F4-EDDAA154E6F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19AA744-49D0-470E-B962-11948CFC8A8E}" type="datetime1">
              <a:rPr lang="en-US" smtClean="0"/>
              <a:t>2/26/2013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90CA33-96FA-4373-89F4-EDDAA154E6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28934"/>
            <a:ext cx="9144000" cy="2328866"/>
          </a:xfrm>
        </p:spPr>
        <p:txBody>
          <a:bodyPr>
            <a:normAutofit fontScale="90000"/>
          </a:bodyPr>
          <a:lstStyle/>
          <a:p>
            <a:pPr algn="r"/>
            <a:r>
              <a:rPr lang="en-CA" sz="4000" dirty="0" smtClean="0"/>
              <a:t/>
            </a:r>
            <a:br>
              <a:rPr lang="en-CA" sz="4000" dirty="0" smtClean="0"/>
            </a:br>
            <a:r>
              <a:rPr lang="en-CA" sz="4000" dirty="0" smtClean="0"/>
              <a:t>Ethics &amp; Professional life</a:t>
            </a:r>
            <a:br>
              <a:rPr lang="en-CA" sz="4000" dirty="0" smtClean="0"/>
            </a:br>
            <a:r>
              <a:rPr lang="en-CA" sz="4000" dirty="0" smtClean="0"/>
              <a:t/>
            </a:r>
            <a:br>
              <a:rPr lang="en-CA" sz="4000" dirty="0" smtClean="0"/>
            </a:br>
            <a:r>
              <a:rPr lang="en-CA" sz="4000" dirty="0" smtClean="0"/>
              <a:t/>
            </a:r>
            <a:br>
              <a:rPr lang="en-CA" sz="4000" dirty="0" smtClean="0"/>
            </a:br>
            <a:endParaRPr lang="en-US" sz="4000" dirty="0"/>
          </a:p>
        </p:txBody>
      </p:sp>
      <p:sp>
        <p:nvSpPr>
          <p:cNvPr id="3" name="Subtitle 2"/>
          <p:cNvSpPr>
            <a:spLocks noGrp="1"/>
          </p:cNvSpPr>
          <p:nvPr>
            <p:ph type="subTitle" idx="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9F90CA33-96FA-4373-89F4-EDDAA154E6F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Availability &amp; Diligence</a:t>
            </a:r>
            <a:endParaRPr lang="en-US" dirty="0"/>
          </a:p>
        </p:txBody>
      </p:sp>
      <p:sp>
        <p:nvSpPr>
          <p:cNvPr id="3" name="Content Placeholder 2"/>
          <p:cNvSpPr>
            <a:spLocks noGrp="1"/>
          </p:cNvSpPr>
          <p:nvPr>
            <p:ph sz="quarter" idx="1"/>
          </p:nvPr>
        </p:nvSpPr>
        <p:spPr/>
        <p:txBody>
          <a:bodyPr/>
          <a:lstStyle/>
          <a:p>
            <a:r>
              <a:rPr lang="en-CA" dirty="0" smtClean="0"/>
              <a:t>Engineer must show reasonable availability &amp; diligence in professional practice</a:t>
            </a:r>
          </a:p>
          <a:p>
            <a:r>
              <a:rPr lang="en-CA" dirty="0" smtClean="0"/>
              <a:t>The engineer can cease to act for the client under just and reasonable grounds.</a:t>
            </a:r>
          </a:p>
          <a:p>
            <a:pPr lvl="1"/>
            <a:r>
              <a:rPr lang="en-CA" dirty="0" smtClean="0"/>
              <a:t>If there is a conflict of interest</a:t>
            </a:r>
          </a:p>
          <a:p>
            <a:pPr lvl="1"/>
            <a:r>
              <a:rPr lang="en-CA" dirty="0" smtClean="0"/>
              <a:t>If it involves illegal or fraudulent acts</a:t>
            </a:r>
          </a:p>
          <a:p>
            <a:pPr lvl="1"/>
            <a:r>
              <a:rPr lang="en-CA" dirty="0" smtClean="0"/>
              <a:t>If the client ignores the engineer’s advice</a:t>
            </a:r>
          </a:p>
          <a:p>
            <a:r>
              <a:rPr lang="en-CA" dirty="0" smtClean="0"/>
              <a:t>The engineer must give advance notice of withdrawal to the client.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Independence &amp; Impartiality</a:t>
            </a:r>
            <a:endParaRPr lang="en-US" dirty="0"/>
          </a:p>
        </p:txBody>
      </p:sp>
      <p:sp>
        <p:nvSpPr>
          <p:cNvPr id="3" name="Content Placeholder 2"/>
          <p:cNvSpPr>
            <a:spLocks noGrp="1"/>
          </p:cNvSpPr>
          <p:nvPr>
            <p:ph sz="quarter" idx="1"/>
          </p:nvPr>
        </p:nvSpPr>
        <p:spPr>
          <a:xfrm>
            <a:off x="323528" y="2071678"/>
            <a:ext cx="8442520" cy="4024322"/>
          </a:xfrm>
        </p:spPr>
        <p:txBody>
          <a:bodyPr/>
          <a:lstStyle/>
          <a:p>
            <a:endParaRPr lang="en-CA" dirty="0" smtClean="0"/>
          </a:p>
          <a:p>
            <a:r>
              <a:rPr lang="en-CA" dirty="0" smtClean="0"/>
              <a:t>Subordinate personal interest to that of the client</a:t>
            </a:r>
          </a:p>
          <a:p>
            <a:r>
              <a:rPr lang="en-CA" dirty="0" smtClean="0"/>
              <a:t>Avoid situations of conflict of interest</a:t>
            </a:r>
          </a:p>
          <a:p>
            <a:r>
              <a:rPr lang="en-CA" dirty="0" smtClean="0"/>
              <a:t>Accept fees only from client or client’s representative.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Confidentiality</a:t>
            </a:r>
            <a:endParaRPr lang="en-US" dirty="0"/>
          </a:p>
        </p:txBody>
      </p:sp>
      <p:sp>
        <p:nvSpPr>
          <p:cNvPr id="3" name="Content Placeholder 2"/>
          <p:cNvSpPr>
            <a:spLocks noGrp="1"/>
          </p:cNvSpPr>
          <p:nvPr>
            <p:ph sz="quarter" idx="1"/>
          </p:nvPr>
        </p:nvSpPr>
        <p:spPr>
          <a:xfrm>
            <a:off x="612648" y="2143116"/>
            <a:ext cx="8153400" cy="3952884"/>
          </a:xfrm>
        </p:spPr>
        <p:txBody>
          <a:bodyPr/>
          <a:lstStyle/>
          <a:p>
            <a:r>
              <a:rPr lang="en-CA" dirty="0" smtClean="0"/>
              <a:t>Must respect secrecy of all information obtained in the practice of the profession</a:t>
            </a:r>
          </a:p>
          <a:p>
            <a:r>
              <a:rPr lang="en-CA" dirty="0" smtClean="0"/>
              <a:t>Released from secrecy only by the client or when required by law.</a:t>
            </a:r>
          </a:p>
          <a:p>
            <a:r>
              <a:rPr lang="en-CA" dirty="0" smtClean="0"/>
              <a:t>Shall not use information that will prejudice a client </a:t>
            </a:r>
          </a:p>
          <a:p>
            <a:r>
              <a:rPr lang="en-CA" dirty="0" smtClean="0"/>
              <a:t>Shall not accept a mandate from a client that involves disclosing another client’s information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Fees</a:t>
            </a:r>
            <a:endParaRPr lang="en-US" dirty="0"/>
          </a:p>
        </p:txBody>
      </p:sp>
      <p:sp>
        <p:nvSpPr>
          <p:cNvPr id="3" name="Content Placeholder 2"/>
          <p:cNvSpPr>
            <a:spLocks noGrp="1"/>
          </p:cNvSpPr>
          <p:nvPr>
            <p:ph sz="quarter" idx="1"/>
          </p:nvPr>
        </p:nvSpPr>
        <p:spPr>
          <a:xfrm>
            <a:off x="612648" y="2071678"/>
            <a:ext cx="8153400" cy="4024322"/>
          </a:xfrm>
        </p:spPr>
        <p:txBody>
          <a:bodyPr/>
          <a:lstStyle/>
          <a:p>
            <a:r>
              <a:rPr lang="en-CA" dirty="0" smtClean="0"/>
              <a:t>Must charge and accept fair and reasonable fees.</a:t>
            </a:r>
          </a:p>
          <a:p>
            <a:r>
              <a:rPr lang="en-CA" dirty="0" smtClean="0"/>
              <a:t>Fees are considered fair when they correspond to services rendered</a:t>
            </a:r>
          </a:p>
          <a:p>
            <a:r>
              <a:rPr lang="en-CA" dirty="0" smtClean="0"/>
              <a:t>Must give client necessary explanation for fees charged</a:t>
            </a:r>
          </a:p>
          <a:p>
            <a:r>
              <a:rPr lang="en-CA" dirty="0" smtClean="0"/>
              <a:t>Competitive Bidding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r>
              <a:rPr lang="en-US" sz="1600" dirty="0" smtClean="0"/>
              <a:t>Alison Turner is a department manager at a large commercial nuclear generating plant. She is also a member of the Plant Nuclear Safety Review Committee (PNSRC). The committee's responsibilities include reviewing and approving design changes, procedural changes, and submittals to the Nuclear Regulatory Commission (NRC).</a:t>
            </a:r>
          </a:p>
          <a:p>
            <a:r>
              <a:rPr lang="en-US" sz="1600" dirty="0" smtClean="0"/>
              <a:t>	Today Alison finds herself in a difficult situation. PNSRC is meeting to decide what to do about a heat exchanger problem. Routine testing on the previous morning revealed degraded cooling water flow and high differential pressure in one of the containment spray heat exchangers of one of the two generating units. This unit has just returned to service after two months of repairs. Test results on the second heat exchanger were similar. Although the other generating unit has been in continuous service, testing reveals that its two heat exchangers are operating at less than full capacity. The most likely cause of the problem is sand blockage on the lake water side of the four heat exchangers.</a:t>
            </a:r>
          </a:p>
          <a:p>
            <a:r>
              <a:rPr lang="en-US" sz="1600" dirty="0" smtClean="0"/>
              <a:t>	After extensive analysis by engineers in the Mechanical Engineering and Nuclear Safety &amp; Licensing Departments, it has been concluded that the cooling water flow falls slightly below the minimum requirement set by the technical specifications under which the plant is licensed. Nevertheless, based on Mechanical Engineering's analysis, Nuclear Safety &amp; Licensing has prepared a Justification for Continued Operation (JCO) for submission to NRC. PNSRC is now meeting to decide whether to approve the JCO and forward it to NRC.</a:t>
            </a:r>
          </a:p>
          <a:p>
            <a:r>
              <a:rPr lang="en-US" sz="1600" dirty="0" smtClean="0"/>
              <a:t>	As Alison reviews the JCO she is uncomfortable with one assumption made in the analysis. The analysis assumes that the heat exchangers still have 95% of their original heat transfer capability. It is concluded that this would be satisfactory. However, in anticipating possible accidents, Single Failure Criteria require the plant to assume the loss of one heat exchanger. Alison wonders if, under those conditions, the heat transfer problem would be manageable. The JCO does not discuss what might happen under that contingency.</a:t>
            </a:r>
          </a:p>
          <a:p>
            <a:r>
              <a:rPr lang="en-US" sz="1600" dirty="0" smtClean="0"/>
              <a:t>	Alison is the least senior member present. From the outset of the meeting, committee chair Rich Robinson has made it clear that it is important to act quickly, since any shutdown will cost the company, and ultimately the rate payers, a lot of money in additional fuel costs. "Repairs," he says, "might take a couple of weeks. If we don't approve this, we may be facing a multi-million dollar proposition. Fortunately, the JCO seems fine. What do you think?" Brad </a:t>
            </a:r>
            <a:r>
              <a:rPr lang="en-US" sz="1600" dirty="0" err="1" smtClean="0"/>
              <a:t>Louks</a:t>
            </a:r>
            <a:r>
              <a:rPr lang="en-US" sz="1600" dirty="0" smtClean="0"/>
              <a:t> and Joe </a:t>
            </a:r>
            <a:r>
              <a:rPr lang="en-US" sz="1600" dirty="0" err="1" smtClean="0"/>
              <a:t>Carpello</a:t>
            </a:r>
            <a:r>
              <a:rPr lang="en-US" sz="1600" dirty="0" smtClean="0"/>
              <a:t> immediately concur. Rich then says, "Well, if no one sees any problems here, let's go with it." There is a moment of silence. Should Alison express her reservations?</a:t>
            </a:r>
            <a:endParaRPr lang="en-US" sz="1600" dirty="0"/>
          </a:p>
        </p:txBody>
      </p:sp>
      <p:sp>
        <p:nvSpPr>
          <p:cNvPr id="3" name="Slide Number Placeholder 2"/>
          <p:cNvSpPr>
            <a:spLocks noGrp="1"/>
          </p:cNvSpPr>
          <p:nvPr>
            <p:ph type="sldNum" sz="quarter" idx="12"/>
          </p:nvPr>
        </p:nvSpPr>
        <p:spPr/>
        <p:txBody>
          <a:bodyPr/>
          <a:lstStyle/>
          <a:p>
            <a:fld id="{9F90CA33-96FA-4373-89F4-EDDAA154E6F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28600"/>
            <a:ext cx="8337452" cy="990600"/>
          </a:xfrm>
        </p:spPr>
        <p:txBody>
          <a:bodyPr>
            <a:normAutofit fontScale="90000"/>
          </a:bodyPr>
          <a:lstStyle/>
          <a:p>
            <a:r>
              <a:rPr lang="en-CA" dirty="0" smtClean="0"/>
              <a:t>Creating Trust – What should Alison do?</a:t>
            </a:r>
            <a:endParaRPr lang="en-US" dirty="0"/>
          </a:p>
        </p:txBody>
      </p:sp>
      <p:sp>
        <p:nvSpPr>
          <p:cNvPr id="3" name="Content Placeholder 2"/>
          <p:cNvSpPr>
            <a:spLocks noGrp="1"/>
          </p:cNvSpPr>
          <p:nvPr>
            <p:ph sz="quarter" idx="1"/>
          </p:nvPr>
        </p:nvSpPr>
        <p:spPr>
          <a:xfrm>
            <a:off x="1214414" y="2000240"/>
            <a:ext cx="6643734" cy="3667132"/>
          </a:xfrm>
        </p:spPr>
        <p:txBody>
          <a:bodyPr/>
          <a:lstStyle/>
          <a:p>
            <a:r>
              <a:rPr lang="en-CA" dirty="0" smtClean="0"/>
              <a:t>Disclosing Limits - </a:t>
            </a:r>
          </a:p>
          <a:p>
            <a:r>
              <a:rPr lang="en-CA" dirty="0" smtClean="0"/>
              <a:t>Integrity &amp; Transparency</a:t>
            </a:r>
          </a:p>
          <a:p>
            <a:r>
              <a:rPr lang="en-CA" dirty="0" smtClean="0"/>
              <a:t>Availability &amp; Diligence</a:t>
            </a:r>
          </a:p>
          <a:p>
            <a:r>
              <a:rPr lang="en-CA" dirty="0" smtClean="0"/>
              <a:t>Independence &amp; impartiality</a:t>
            </a:r>
          </a:p>
          <a:p>
            <a:r>
              <a:rPr lang="en-CA" dirty="0" smtClean="0"/>
              <a:t>Confidentiality</a:t>
            </a:r>
          </a:p>
          <a:p>
            <a:r>
              <a:rPr lang="en-CA" dirty="0" smtClean="0"/>
              <a:t>Fees</a:t>
            </a:r>
            <a:endParaRPr lang="en-US" dirty="0" smtClean="0"/>
          </a:p>
          <a:p>
            <a:pPr>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CA" dirty="0" smtClean="0"/>
              <a:t>Loyalty to the company </a:t>
            </a:r>
            <a:endParaRPr lang="en-US"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Loyalty</a:t>
            </a:r>
            <a:endParaRPr lang="en-US" dirty="0"/>
          </a:p>
        </p:txBody>
      </p:sp>
      <p:sp>
        <p:nvSpPr>
          <p:cNvPr id="3" name="Content Placeholder 2"/>
          <p:cNvSpPr>
            <a:spLocks noGrp="1"/>
          </p:cNvSpPr>
          <p:nvPr>
            <p:ph sz="quarter" idx="1"/>
          </p:nvPr>
        </p:nvSpPr>
        <p:spPr>
          <a:xfrm>
            <a:off x="612648" y="2428868"/>
            <a:ext cx="8153400" cy="3929090"/>
          </a:xfrm>
        </p:spPr>
        <p:txBody>
          <a:bodyPr/>
          <a:lstStyle/>
          <a:p>
            <a:r>
              <a:rPr lang="en-CA" dirty="0" smtClean="0"/>
              <a:t>Subordinating self-interest to the interests of another person or organization.</a:t>
            </a:r>
            <a:endParaRPr lang="en-US" dirty="0" smtClean="0"/>
          </a:p>
          <a:p>
            <a:r>
              <a:rPr lang="en-CA" dirty="0" smtClean="0"/>
              <a:t>Loyalty is an attitude or character of a person.</a:t>
            </a:r>
          </a:p>
          <a:p>
            <a:r>
              <a:rPr lang="en-CA" dirty="0" smtClean="0"/>
              <a:t>Loyalty is a product of a relationship. If it is a relationship we value, we are more loyal. </a:t>
            </a:r>
          </a:p>
          <a:p>
            <a:endParaRPr lang="en-CA" dirty="0" smtClean="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Is Loyalty Absolute?</a:t>
            </a:r>
            <a:endParaRPr lang="en-US" dirty="0"/>
          </a:p>
        </p:txBody>
      </p:sp>
      <p:sp>
        <p:nvSpPr>
          <p:cNvPr id="3" name="Content Placeholder 2"/>
          <p:cNvSpPr>
            <a:spLocks noGrp="1"/>
          </p:cNvSpPr>
          <p:nvPr>
            <p:ph sz="quarter" idx="1"/>
          </p:nvPr>
        </p:nvSpPr>
        <p:spPr>
          <a:xfrm>
            <a:off x="179512" y="1772816"/>
            <a:ext cx="6840760" cy="4608512"/>
          </a:xfrm>
        </p:spPr>
        <p:txBody>
          <a:bodyPr>
            <a:normAutofit lnSpcReduction="10000"/>
          </a:bodyPr>
          <a:lstStyle/>
          <a:p>
            <a:r>
              <a:rPr lang="en-CA" dirty="0" smtClean="0"/>
              <a:t>Absolute loyalty</a:t>
            </a:r>
          </a:p>
          <a:p>
            <a:pPr lvl="1"/>
            <a:r>
              <a:rPr lang="en-CA" dirty="0" smtClean="0"/>
              <a:t>Loyalty without any questions</a:t>
            </a:r>
          </a:p>
          <a:p>
            <a:pPr lvl="1"/>
            <a:r>
              <a:rPr lang="en-CA" dirty="0" smtClean="0"/>
              <a:t>An emotional response</a:t>
            </a:r>
          </a:p>
          <a:p>
            <a:pPr>
              <a:buNone/>
            </a:pPr>
            <a:endParaRPr lang="en-CA" dirty="0" smtClean="0"/>
          </a:p>
          <a:p>
            <a:r>
              <a:rPr lang="en-CA" dirty="0" smtClean="0"/>
              <a:t>Judgement &amp; loyalty</a:t>
            </a:r>
          </a:p>
          <a:p>
            <a:pPr lvl="1"/>
            <a:r>
              <a:rPr lang="en-CA" dirty="0" smtClean="0"/>
              <a:t>Thinking carefully about loyalty</a:t>
            </a:r>
          </a:p>
          <a:p>
            <a:pPr lvl="1"/>
            <a:r>
              <a:rPr lang="en-CA" dirty="0" smtClean="0"/>
              <a:t>How much loyalty is owed?</a:t>
            </a:r>
          </a:p>
          <a:p>
            <a:pPr lvl="1"/>
            <a:r>
              <a:rPr lang="en-CA" dirty="0" smtClean="0"/>
              <a:t>Right of “Professional Conscience” (p. 107)</a:t>
            </a:r>
          </a:p>
          <a:p>
            <a:endParaRPr lang="en-CA" dirty="0" smtClean="0"/>
          </a:p>
          <a:p>
            <a:r>
              <a:rPr lang="en-CA" dirty="0" smtClean="0"/>
              <a:t>Is there a basis to being loyal?</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Assessing when loyalty is owed</a:t>
            </a:r>
            <a:endParaRPr lang="en-US" dirty="0"/>
          </a:p>
        </p:txBody>
      </p:sp>
      <p:sp>
        <p:nvSpPr>
          <p:cNvPr id="3" name="Content Placeholder 2"/>
          <p:cNvSpPr>
            <a:spLocks noGrp="1"/>
          </p:cNvSpPr>
          <p:nvPr>
            <p:ph sz="quarter" idx="1"/>
          </p:nvPr>
        </p:nvSpPr>
        <p:spPr>
          <a:xfrm>
            <a:off x="285720" y="1600200"/>
            <a:ext cx="8715436" cy="4495800"/>
          </a:xfrm>
        </p:spPr>
        <p:txBody>
          <a:bodyPr/>
          <a:lstStyle/>
          <a:p>
            <a:r>
              <a:rPr lang="en-CA" dirty="0" smtClean="0"/>
              <a:t>Loyalty requires critical assessment of companies and how they treat employees</a:t>
            </a:r>
          </a:p>
          <a:p>
            <a:pPr lvl="1"/>
            <a:r>
              <a:rPr lang="en-CA" dirty="0" smtClean="0"/>
              <a:t>Do I feel a sense of gratitude towards my employer?</a:t>
            </a:r>
          </a:p>
          <a:p>
            <a:pPr lvl="1"/>
            <a:r>
              <a:rPr lang="en-CA" dirty="0" smtClean="0"/>
              <a:t>Is there a sense of fairness in the workplace?</a:t>
            </a:r>
          </a:p>
          <a:p>
            <a:pPr lvl="1"/>
            <a:r>
              <a:rPr lang="en-CA" dirty="0" smtClean="0"/>
              <a:t>Is this organization responsive to the needs and concerns of its employees?</a:t>
            </a:r>
          </a:p>
          <a:p>
            <a:pPr lvl="1"/>
            <a:r>
              <a:rPr lang="en-CA" dirty="0" smtClean="0"/>
              <a:t>Does this organization offer rewards and acknowledgements?</a:t>
            </a:r>
          </a:p>
          <a:p>
            <a:pPr lvl="1"/>
            <a:r>
              <a:rPr lang="en-CA" dirty="0" smtClean="0"/>
              <a:t>Am I proud of this organization?</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4282" y="2714620"/>
            <a:ext cx="8786874" cy="2757502"/>
          </a:xfrm>
        </p:spPr>
        <p:txBody>
          <a:bodyPr/>
          <a:lstStyle/>
          <a:p>
            <a:endParaRPr lang="en-CA" sz="3200" dirty="0" smtClean="0"/>
          </a:p>
          <a:p>
            <a:r>
              <a:rPr lang="en-CA" sz="3200" dirty="0" smtClean="0"/>
              <a:t>Dimensions of professional relations – Trust &amp; Loyalty</a:t>
            </a:r>
          </a:p>
          <a:p>
            <a:endParaRPr lang="en-US" sz="3200" dirty="0"/>
          </a:p>
        </p:txBody>
      </p:sp>
      <p:sp>
        <p:nvSpPr>
          <p:cNvPr id="3" name="Title 2"/>
          <p:cNvSpPr>
            <a:spLocks noGrp="1"/>
          </p:cNvSpPr>
          <p:nvPr>
            <p:ph type="title"/>
          </p:nvPr>
        </p:nvSpPr>
        <p:spPr/>
        <p:txBody>
          <a:bodyPr/>
          <a:lstStyle/>
          <a:p>
            <a:r>
              <a:rPr lang="en-CA" dirty="0" smtClean="0"/>
              <a:t>Plan for Today</a:t>
            </a:r>
            <a:endParaRPr lang="en-US"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WHISTLE BLOWING When? </a:t>
            </a:r>
            <a:br>
              <a:rPr lang="en-US" dirty="0"/>
            </a:b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F90CA33-96FA-4373-89F4-EDDAA154E6F0}" type="slidenum">
              <a:rPr lang="en-US" smtClean="0"/>
              <a:pPr/>
              <a:t>20</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t>Both Professional Duty and Right</a:t>
            </a:r>
          </a:p>
          <a:p>
            <a:endParaRPr lang="en-US" dirty="0"/>
          </a:p>
          <a:p>
            <a:r>
              <a:rPr lang="en-US" dirty="0" smtClean="0"/>
              <a:t>Internal / External</a:t>
            </a:r>
          </a:p>
          <a:p>
            <a:endParaRPr lang="en-US" dirty="0"/>
          </a:p>
          <a:p>
            <a:r>
              <a:rPr lang="en-US" dirty="0" smtClean="0"/>
              <a:t>1.Need </a:t>
            </a:r>
            <a:endParaRPr lang="en-US" dirty="0"/>
          </a:p>
          <a:p>
            <a:r>
              <a:rPr lang="en-US" dirty="0"/>
              <a:t>2.Proximity </a:t>
            </a:r>
          </a:p>
          <a:p>
            <a:r>
              <a:rPr lang="en-US" dirty="0"/>
              <a:t>3.Capability </a:t>
            </a:r>
          </a:p>
          <a:p>
            <a:r>
              <a:rPr lang="en-US" dirty="0"/>
              <a:t>4.Last Resort </a:t>
            </a:r>
          </a:p>
          <a:p>
            <a:endParaRPr lang="en-US" dirty="0"/>
          </a:p>
          <a:p>
            <a:r>
              <a:rPr lang="en-US" dirty="0"/>
              <a:t>Be prepared to lose your job </a:t>
            </a:r>
            <a:r>
              <a:rPr lang="en-US" dirty="0" smtClean="0"/>
              <a:t>(BART CASE)</a:t>
            </a:r>
            <a:endParaRPr lang="en-US" dirty="0"/>
          </a:p>
          <a:p>
            <a:pPr marL="0" indent="0">
              <a:buNone/>
            </a:pPr>
            <a:endParaRPr lang="en-US" dirty="0"/>
          </a:p>
        </p:txBody>
      </p:sp>
    </p:spTree>
    <p:extLst>
      <p:ext uri="{BB962C8B-B14F-4D97-AF65-F5344CB8AC3E}">
        <p14:creationId xmlns:p14="http://schemas.microsoft.com/office/powerpoint/2010/main" val="188553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to attempt whistle blowing? </a:t>
            </a:r>
            <a:br>
              <a:rPr lang="en-US" dirty="0"/>
            </a:b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F90CA33-96FA-4373-89F4-EDDAA154E6F0}" type="slidenum">
              <a:rPr lang="en-US" smtClean="0"/>
              <a:pPr/>
              <a:t>21</a:t>
            </a:fld>
            <a:endParaRPr lang="en-US"/>
          </a:p>
        </p:txBody>
      </p:sp>
      <p:sp>
        <p:nvSpPr>
          <p:cNvPr id="4" name="Content Placeholder 3"/>
          <p:cNvSpPr>
            <a:spLocks noGrp="1"/>
          </p:cNvSpPr>
          <p:nvPr>
            <p:ph sz="quarter" idx="1"/>
          </p:nvPr>
        </p:nvSpPr>
        <p:spPr/>
        <p:txBody>
          <a:bodyPr>
            <a:normAutofit fontScale="85000" lnSpcReduction="20000"/>
          </a:bodyPr>
          <a:lstStyle/>
          <a:p>
            <a:endParaRPr lang="en-US" dirty="0"/>
          </a:p>
          <a:p>
            <a:r>
              <a:rPr lang="en-US" dirty="0" smtClean="0"/>
              <a:t></a:t>
            </a:r>
            <a:r>
              <a:rPr lang="en-US" dirty="0"/>
              <a:t>Before you blow the whistle, you need to ask yourself these </a:t>
            </a:r>
            <a:r>
              <a:rPr lang="en-US" dirty="0" smtClean="0"/>
              <a:t>questions (p. </a:t>
            </a:r>
            <a:r>
              <a:rPr lang="en-US" smtClean="0"/>
              <a:t>109): </a:t>
            </a:r>
            <a:endParaRPr lang="en-US" dirty="0"/>
          </a:p>
          <a:p>
            <a:r>
              <a:rPr lang="en-US" dirty="0"/>
              <a:t>1.Do I </a:t>
            </a:r>
            <a:r>
              <a:rPr lang="en-US" b="1" i="1" u="sng" dirty="0"/>
              <a:t>need</a:t>
            </a:r>
            <a:r>
              <a:rPr lang="en-US" dirty="0"/>
              <a:t> to blow the whistle? </a:t>
            </a:r>
          </a:p>
          <a:p>
            <a:r>
              <a:rPr lang="en-US" dirty="0"/>
              <a:t>a clear and important harm that can be avoided </a:t>
            </a:r>
          </a:p>
          <a:p>
            <a:r>
              <a:rPr lang="en-US" dirty="0"/>
              <a:t>2.What is the </a:t>
            </a:r>
            <a:r>
              <a:rPr lang="en-US" b="1" i="1" u="sng" dirty="0"/>
              <a:t>proximity</a:t>
            </a:r>
            <a:r>
              <a:rPr lang="en-US" dirty="0"/>
              <a:t> of my whistle blow? </a:t>
            </a:r>
          </a:p>
          <a:p>
            <a:r>
              <a:rPr lang="en-US" dirty="0"/>
              <a:t>must be in a clear position to report the problem </a:t>
            </a:r>
          </a:p>
          <a:p>
            <a:r>
              <a:rPr lang="en-US" dirty="0"/>
              <a:t>3.What are my </a:t>
            </a:r>
            <a:r>
              <a:rPr lang="en-US" b="1" i="1" u="sng" dirty="0"/>
              <a:t>capabilities</a:t>
            </a:r>
            <a:r>
              <a:rPr lang="en-US" dirty="0"/>
              <a:t>? </a:t>
            </a:r>
          </a:p>
          <a:p>
            <a:r>
              <a:rPr lang="en-US" dirty="0"/>
              <a:t>must have a reasonable chance of success </a:t>
            </a:r>
          </a:p>
          <a:p>
            <a:r>
              <a:rPr lang="en-US" dirty="0"/>
              <a:t>4.Am I the </a:t>
            </a:r>
            <a:r>
              <a:rPr lang="en-US" b="1" i="1" u="sng" dirty="0"/>
              <a:t>last resort</a:t>
            </a:r>
            <a:r>
              <a:rPr lang="en-US" dirty="0"/>
              <a:t>? </a:t>
            </a:r>
          </a:p>
          <a:p>
            <a:r>
              <a:rPr lang="en-US" dirty="0"/>
              <a:t>no one else more capable or more proximate </a:t>
            </a:r>
          </a:p>
        </p:txBody>
      </p:sp>
    </p:spTree>
    <p:extLst>
      <p:ext uri="{BB962C8B-B14F-4D97-AF65-F5344CB8AC3E}">
        <p14:creationId xmlns:p14="http://schemas.microsoft.com/office/powerpoint/2010/main" val="639261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need for whistle blowing </a:t>
            </a:r>
            <a:r>
              <a:rPr lang="en-US" dirty="0"/>
              <a:t/>
            </a:r>
            <a:br>
              <a:rPr lang="en-US" dirty="0"/>
            </a:b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F90CA33-96FA-4373-89F4-EDDAA154E6F0}" type="slidenum">
              <a:rPr lang="en-US" smtClean="0"/>
              <a:pPr/>
              <a:t>22</a:t>
            </a:fld>
            <a:endParaRPr lang="en-US"/>
          </a:p>
        </p:txBody>
      </p:sp>
      <p:sp>
        <p:nvSpPr>
          <p:cNvPr id="4" name="Content Placeholder 3"/>
          <p:cNvSpPr>
            <a:spLocks noGrp="1"/>
          </p:cNvSpPr>
          <p:nvPr>
            <p:ph sz="quarter" idx="1"/>
          </p:nvPr>
        </p:nvSpPr>
        <p:spPr/>
        <p:txBody>
          <a:bodyPr/>
          <a:lstStyle/>
          <a:p>
            <a:endParaRPr lang="en-US" dirty="0"/>
          </a:p>
          <a:p>
            <a:r>
              <a:rPr lang="en-US" dirty="0" smtClean="0"/>
              <a:t></a:t>
            </a:r>
            <a:r>
              <a:rPr lang="en-US" dirty="0"/>
              <a:t>The employer should seek to minimize the need of whistle blowing as much as he can </a:t>
            </a:r>
          </a:p>
          <a:p>
            <a:endParaRPr lang="en-US" dirty="0"/>
          </a:p>
          <a:p>
            <a:r>
              <a:rPr lang="en-US" dirty="0"/>
              <a:t>But how??? </a:t>
            </a:r>
          </a:p>
          <a:p>
            <a:endParaRPr lang="en-US" dirty="0"/>
          </a:p>
        </p:txBody>
      </p:sp>
    </p:spTree>
    <p:extLst>
      <p:ext uri="{BB962C8B-B14F-4D97-AF65-F5344CB8AC3E}">
        <p14:creationId xmlns:p14="http://schemas.microsoft.com/office/powerpoint/2010/main" val="205038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 ways to prevent whistle blowing </a:t>
            </a:r>
            <a:br>
              <a:rPr lang="en-US" dirty="0"/>
            </a:b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9F90CA33-96FA-4373-89F4-EDDAA154E6F0}" type="slidenum">
              <a:rPr lang="en-US" smtClean="0"/>
              <a:pPr/>
              <a:t>23</a:t>
            </a:fld>
            <a:endParaRPr lang="en-US"/>
          </a:p>
        </p:txBody>
      </p:sp>
      <p:sp>
        <p:nvSpPr>
          <p:cNvPr id="4" name="Content Placeholder 3"/>
          <p:cNvSpPr>
            <a:spLocks noGrp="1"/>
          </p:cNvSpPr>
          <p:nvPr>
            <p:ph sz="quarter" idx="1"/>
          </p:nvPr>
        </p:nvSpPr>
        <p:spPr/>
        <p:txBody>
          <a:bodyPr>
            <a:normAutofit/>
          </a:bodyPr>
          <a:lstStyle/>
          <a:p>
            <a:endParaRPr lang="en-US" dirty="0"/>
          </a:p>
          <a:p>
            <a:r>
              <a:rPr lang="en-US" dirty="0" smtClean="0"/>
              <a:t>1</a:t>
            </a:r>
            <a:r>
              <a:rPr lang="en-US" dirty="0"/>
              <a:t>. There must be a strong corporate ethics culture. </a:t>
            </a:r>
          </a:p>
          <a:p>
            <a:r>
              <a:rPr lang="en-US" dirty="0"/>
              <a:t>2. There should be clear lines of communication within the corporation. </a:t>
            </a:r>
          </a:p>
          <a:p>
            <a:r>
              <a:rPr lang="en-US" dirty="0"/>
              <a:t>3. All employees should have meaningful access to high-level </a:t>
            </a:r>
          </a:p>
          <a:p>
            <a:r>
              <a:rPr lang="en-US" dirty="0"/>
              <a:t>4. There must be willingness on the management side in order to admit mistakes publicly if necessary </a:t>
            </a:r>
          </a:p>
        </p:txBody>
      </p:sp>
    </p:spTree>
    <p:extLst>
      <p:ext uri="{BB962C8B-B14F-4D97-AF65-F5344CB8AC3E}">
        <p14:creationId xmlns:p14="http://schemas.microsoft.com/office/powerpoint/2010/main" val="138051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17306"/>
          </a:xfrm>
          <a:prstGeom prst="rect">
            <a:avLst/>
          </a:prstGeom>
        </p:spPr>
        <p:txBody>
          <a:bodyPr wrap="square">
            <a:spAutoFit/>
          </a:bodyPr>
          <a:lstStyle/>
          <a:p>
            <a:r>
              <a:rPr lang="en-US" dirty="0" smtClean="0"/>
              <a:t>Derek Evans used to work for a small computer firm that specializes in developing software for management tasks. Derek was a primary contributor in designing an innovative software system for customer services. This software system is essentially the "lifeblood" of the firm. The small computer firm never asked Derek to sign an agreement that software designed during his employment there becomes the property of the company. However, his new employer did. </a:t>
            </a:r>
          </a:p>
          <a:p>
            <a:endParaRPr lang="en-US" dirty="0" smtClean="0"/>
          </a:p>
          <a:p>
            <a:r>
              <a:rPr lang="en-US" dirty="0" smtClean="0"/>
              <a:t>Derek is now working for a much larger computer firm. Derek's job is in the customer service area, and he spends most of his time on the telephone talking with customers having systems problems. This requires him to cross reference large amounts of information. It now occurs to him that by making a few minor alterations in the innovative software system he helped design at the small computer firm the task of cross referencing can be greatly simplified. </a:t>
            </a:r>
          </a:p>
          <a:p>
            <a:endParaRPr lang="en-US" dirty="0" smtClean="0"/>
          </a:p>
          <a:p>
            <a:r>
              <a:rPr lang="en-US" dirty="0" smtClean="0"/>
              <a:t>Derek installs the software Monday morning. Soon everyone is impressed with his efficiency. Others are asking about the "secret" of his success. Derek begins to realize that the software system might well have company-wide adaptability. This does not go unnoticed by his superiors. So, he is offered an opportunity to introduce the system in other parts of the company. He suggests that his previous employer be contacted and that the more extended use of the software system be negotiated with the small computer firm. </a:t>
            </a:r>
          </a:p>
          <a:p>
            <a:endParaRPr lang="en-US" dirty="0" smtClean="0"/>
          </a:p>
          <a:p>
            <a:r>
              <a:rPr lang="en-US" dirty="0" smtClean="0"/>
              <a:t>This move is firmly resisted by his superiors, who insist that the software system is now the property of the larger firm. Derek balks at the idea of going ahead without talking with the smaller firm. If Derek doesn't want the new job, they reply, someone else can be invited to do it; in any case, the adaptation will be made.</a:t>
            </a:r>
          </a:p>
          <a:p>
            <a:r>
              <a:rPr lang="en-US" dirty="0" smtClean="0"/>
              <a:t>			What should Derek do now?</a:t>
            </a:r>
          </a:p>
          <a:p>
            <a:r>
              <a:rPr lang="en-US" dirty="0" smtClean="0"/>
              <a:t> </a:t>
            </a:r>
            <a:endParaRPr lang="en-US" dirty="0"/>
          </a:p>
        </p:txBody>
      </p:sp>
      <p:sp>
        <p:nvSpPr>
          <p:cNvPr id="2" name="Slide Number Placeholder 1"/>
          <p:cNvSpPr>
            <a:spLocks noGrp="1"/>
          </p:cNvSpPr>
          <p:nvPr>
            <p:ph type="sldNum" sz="quarter" idx="12"/>
          </p:nvPr>
        </p:nvSpPr>
        <p:spPr/>
        <p:txBody>
          <a:bodyPr/>
          <a:lstStyle/>
          <a:p>
            <a:fld id="{9F90CA33-96FA-4373-89F4-EDDAA154E6F0}"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Two Dimensions </a:t>
            </a:r>
            <a:endParaRPr lang="en-US"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normAutofit fontScale="85000" lnSpcReduction="20000"/>
          </a:bodyPr>
          <a:lstStyle/>
          <a:p>
            <a:fld id="{9F90CA33-96FA-4373-89F4-EDDAA154E6F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3528" y="2743200"/>
            <a:ext cx="5472608" cy="1673225"/>
          </a:xfrm>
        </p:spPr>
        <p:txBody>
          <a:bodyPr>
            <a:normAutofit/>
          </a:bodyPr>
          <a:lstStyle/>
          <a:p>
            <a:pPr algn="r"/>
            <a:endParaRPr lang="en-US" sz="4000" dirty="0" smtClean="0"/>
          </a:p>
          <a:p>
            <a:pPr algn="r"/>
            <a:endParaRPr lang="en-US" sz="4000" dirty="0"/>
          </a:p>
        </p:txBody>
      </p:sp>
      <p:sp>
        <p:nvSpPr>
          <p:cNvPr id="3" name="Title 2"/>
          <p:cNvSpPr>
            <a:spLocks noGrp="1"/>
          </p:cNvSpPr>
          <p:nvPr>
            <p:ph type="title"/>
          </p:nvPr>
        </p:nvSpPr>
        <p:spPr>
          <a:xfrm>
            <a:off x="1285852" y="1600200"/>
            <a:ext cx="7858148" cy="990600"/>
          </a:xfrm>
        </p:spPr>
        <p:txBody>
          <a:bodyPr>
            <a:normAutofit fontScale="90000"/>
          </a:bodyPr>
          <a:lstStyle/>
          <a:p>
            <a:r>
              <a:rPr lang="en-CA" dirty="0" smtClean="0"/>
              <a:t>Duties &amp; Obligations towards 								Employers</a:t>
            </a:r>
            <a:endParaRPr lang="en-US" dirty="0"/>
          </a:p>
        </p:txBody>
      </p:sp>
      <p:sp>
        <p:nvSpPr>
          <p:cNvPr id="4" name="Slide Number Placeholder 3"/>
          <p:cNvSpPr>
            <a:spLocks noGrp="1"/>
          </p:cNvSpPr>
          <p:nvPr>
            <p:ph type="sldNum" sz="quarter" idx="11"/>
          </p:nvPr>
        </p:nvSpPr>
        <p:spPr/>
        <p:txBody>
          <a:bodyPr/>
          <a:lstStyle/>
          <a:p>
            <a:fld id="{9F90CA33-96FA-4373-89F4-EDDAA154E6F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Trust?</a:t>
            </a:r>
            <a:endParaRPr lang="en-CA" dirty="0"/>
          </a:p>
        </p:txBody>
      </p:sp>
      <p:sp>
        <p:nvSpPr>
          <p:cNvPr id="3" name="Content Placeholder 2"/>
          <p:cNvSpPr>
            <a:spLocks noGrp="1"/>
          </p:cNvSpPr>
          <p:nvPr>
            <p:ph sz="quarter" idx="1"/>
          </p:nvPr>
        </p:nvSpPr>
        <p:spPr/>
        <p:txBody>
          <a:bodyPr/>
          <a:lstStyle/>
          <a:p>
            <a:r>
              <a:rPr lang="en-US" dirty="0" smtClean="0"/>
              <a:t>Trust is the ability to rely confidently on people, objects or circumstances.</a:t>
            </a:r>
          </a:p>
          <a:p>
            <a:r>
              <a:rPr lang="en-US" dirty="0" smtClean="0"/>
              <a:t>The process of reliance introduces risk in a relationship of trust.</a:t>
            </a:r>
          </a:p>
          <a:p>
            <a:endParaRPr lang="en-US" dirty="0"/>
          </a:p>
          <a:p>
            <a:r>
              <a:rPr lang="en-US" dirty="0" smtClean="0"/>
              <a:t>If the person is fully in control then trust is not necessary.</a:t>
            </a:r>
          </a:p>
          <a:p>
            <a:r>
              <a:rPr lang="en-US" dirty="0" smtClean="0"/>
              <a:t>Trustworthy – If someone is deserving of trust</a:t>
            </a:r>
            <a:endParaRPr lang="en-CA"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5</a:t>
            </a:fld>
            <a:endParaRPr lang="en-US"/>
          </a:p>
        </p:txBody>
      </p:sp>
    </p:spTree>
    <p:extLst>
      <p:ext uri="{BB962C8B-B14F-4D97-AF65-F5344CB8AC3E}">
        <p14:creationId xmlns:p14="http://schemas.microsoft.com/office/powerpoint/2010/main" val="390564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OIQ’s Code of Ethics for Engineers</a:t>
            </a:r>
            <a:endParaRPr lang="en-US" dirty="0"/>
          </a:p>
        </p:txBody>
      </p:sp>
      <p:sp>
        <p:nvSpPr>
          <p:cNvPr id="3" name="Content Placeholder 2"/>
          <p:cNvSpPr>
            <a:spLocks noGrp="1"/>
          </p:cNvSpPr>
          <p:nvPr>
            <p:ph sz="quarter" idx="1"/>
          </p:nvPr>
        </p:nvSpPr>
        <p:spPr/>
        <p:txBody>
          <a:bodyPr/>
          <a:lstStyle/>
          <a:p>
            <a:endParaRPr lang="en-CA" dirty="0" smtClean="0"/>
          </a:p>
          <a:p>
            <a:r>
              <a:rPr lang="en-CA" dirty="0" smtClean="0"/>
              <a:t>Ethical Obligations needed to create a </a:t>
            </a:r>
            <a:r>
              <a:rPr lang="en-CA" b="1" dirty="0" smtClean="0"/>
              <a:t>bond of trust</a:t>
            </a:r>
            <a:r>
              <a:rPr lang="en-CA" dirty="0" smtClean="0"/>
              <a:t>. </a:t>
            </a:r>
          </a:p>
          <a:p>
            <a:r>
              <a:rPr lang="en-CA" dirty="0" smtClean="0"/>
              <a:t>Professionals need to create trust between their clients (or employers) &amp; themselves.</a:t>
            </a:r>
          </a:p>
          <a:p>
            <a:r>
              <a:rPr lang="en-CA" dirty="0" smtClean="0"/>
              <a:t>These are binding obligations in Quebec</a:t>
            </a:r>
          </a:p>
          <a:p>
            <a:endParaRPr lang="en-CA"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Trust-building Obligations</a:t>
            </a:r>
            <a:endParaRPr lang="en-US" dirty="0"/>
          </a:p>
        </p:txBody>
      </p:sp>
      <p:sp>
        <p:nvSpPr>
          <p:cNvPr id="3" name="Content Placeholder 2"/>
          <p:cNvSpPr>
            <a:spLocks noGrp="1"/>
          </p:cNvSpPr>
          <p:nvPr>
            <p:ph sz="quarter" idx="1"/>
          </p:nvPr>
        </p:nvSpPr>
        <p:spPr>
          <a:xfrm>
            <a:off x="612648" y="2071678"/>
            <a:ext cx="8153400" cy="4024322"/>
          </a:xfrm>
        </p:spPr>
        <p:txBody>
          <a:bodyPr>
            <a:normAutofit/>
          </a:bodyPr>
          <a:lstStyle/>
          <a:p>
            <a:r>
              <a:rPr lang="en-CA" dirty="0" smtClean="0"/>
              <a:t>Disclosing Limits</a:t>
            </a:r>
          </a:p>
          <a:p>
            <a:r>
              <a:rPr lang="en-CA" dirty="0" smtClean="0"/>
              <a:t>Integrity &amp; Transparency</a:t>
            </a:r>
          </a:p>
          <a:p>
            <a:r>
              <a:rPr lang="en-CA" dirty="0" smtClean="0"/>
              <a:t>Availability &amp; Diligence</a:t>
            </a:r>
          </a:p>
          <a:p>
            <a:r>
              <a:rPr lang="en-CA" dirty="0" smtClean="0"/>
              <a:t>Independence &amp; impartiality</a:t>
            </a:r>
          </a:p>
          <a:p>
            <a:r>
              <a:rPr lang="en-CA" dirty="0" smtClean="0"/>
              <a:t>Confidentiality</a:t>
            </a:r>
          </a:p>
          <a:p>
            <a:r>
              <a:rPr lang="en-CA" dirty="0" smtClean="0"/>
              <a:t>Fees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Disclosing Limits</a:t>
            </a:r>
            <a:endParaRPr lang="en-US" dirty="0"/>
          </a:p>
        </p:txBody>
      </p:sp>
      <p:sp>
        <p:nvSpPr>
          <p:cNvPr id="3" name="Content Placeholder 2"/>
          <p:cNvSpPr>
            <a:spLocks noGrp="1"/>
          </p:cNvSpPr>
          <p:nvPr>
            <p:ph sz="quarter" idx="1"/>
          </p:nvPr>
        </p:nvSpPr>
        <p:spPr>
          <a:xfrm>
            <a:off x="612648" y="2143116"/>
            <a:ext cx="8153400" cy="3286148"/>
          </a:xfrm>
        </p:spPr>
        <p:txBody>
          <a:bodyPr/>
          <a:lstStyle/>
          <a:p>
            <a:r>
              <a:rPr lang="en-CA" dirty="0" smtClean="0"/>
              <a:t>Gather intellectual &amp; material resources</a:t>
            </a:r>
          </a:p>
          <a:p>
            <a:r>
              <a:rPr lang="en-CA" dirty="0" smtClean="0"/>
              <a:t>Gather the consent of client to experiment</a:t>
            </a:r>
          </a:p>
          <a:p>
            <a:r>
              <a:rPr lang="en-CA" dirty="0" smtClean="0"/>
              <a:t>Disclosing the limits of the ability to the client is the basis of building trust</a:t>
            </a:r>
          </a:p>
          <a:p>
            <a:endParaRPr lang="en-CA" dirty="0" smtClean="0"/>
          </a:p>
          <a:p>
            <a:r>
              <a:rPr lang="en-CA" dirty="0" smtClean="0"/>
              <a:t>Are you reckless, responsible or nay-</a:t>
            </a:r>
            <a:r>
              <a:rPr lang="en-CA" dirty="0" err="1" smtClean="0"/>
              <a:t>sayer</a:t>
            </a:r>
            <a:r>
              <a:rPr lang="en-CA" dirty="0" smtClean="0"/>
              <a:t>?</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Integrity &amp; Transparency</a:t>
            </a:r>
            <a:endParaRPr lang="en-US" dirty="0"/>
          </a:p>
        </p:txBody>
      </p:sp>
      <p:sp>
        <p:nvSpPr>
          <p:cNvPr id="3" name="Content Placeholder 2"/>
          <p:cNvSpPr>
            <a:spLocks noGrp="1"/>
          </p:cNvSpPr>
          <p:nvPr>
            <p:ph sz="quarter" idx="1"/>
          </p:nvPr>
        </p:nvSpPr>
        <p:spPr>
          <a:xfrm>
            <a:off x="612648" y="2000240"/>
            <a:ext cx="8153400" cy="4095760"/>
          </a:xfrm>
        </p:spPr>
        <p:txBody>
          <a:bodyPr>
            <a:normAutofit fontScale="92500"/>
          </a:bodyPr>
          <a:lstStyle/>
          <a:p>
            <a:r>
              <a:rPr lang="en-CA" dirty="0" smtClean="0"/>
              <a:t>Act in a fashion that demonstrates Integrity &amp; Transparency</a:t>
            </a:r>
          </a:p>
          <a:p>
            <a:r>
              <a:rPr lang="en-CA" dirty="0" smtClean="0"/>
              <a:t>At outset, inform client of terms of agreement in writing</a:t>
            </a:r>
          </a:p>
          <a:p>
            <a:r>
              <a:rPr lang="en-CA" dirty="0" smtClean="0"/>
              <a:t>Avoid providing contradictory advise</a:t>
            </a:r>
          </a:p>
          <a:p>
            <a:r>
              <a:rPr lang="en-CA" dirty="0" smtClean="0"/>
              <a:t>Furnish client with any explanations requested</a:t>
            </a:r>
          </a:p>
          <a:p>
            <a:r>
              <a:rPr lang="en-CA" dirty="0" smtClean="0"/>
              <a:t>If advise is ignored, provide consequences in writing to client</a:t>
            </a:r>
          </a:p>
          <a:p>
            <a:r>
              <a:rPr lang="en-CA" dirty="0" smtClean="0"/>
              <a:t>Documentation &amp; paper trail of all client interactions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F90CA33-96FA-4373-89F4-EDDAA154E6F0}"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7009</TotalTime>
  <Words>1158</Words>
  <Application>Microsoft Office PowerPoint</Application>
  <PresentationFormat>On-screen Show (4:3)</PresentationFormat>
  <Paragraphs>163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 Ethics &amp; Professional life   </vt:lpstr>
      <vt:lpstr>Plan for Today</vt:lpstr>
      <vt:lpstr>Two Dimensions </vt:lpstr>
      <vt:lpstr>Duties &amp; Obligations towards         Employers</vt:lpstr>
      <vt:lpstr>What is Trust?</vt:lpstr>
      <vt:lpstr>OIQ’s Code of Ethics for Engineers</vt:lpstr>
      <vt:lpstr>Trust-building Obligations</vt:lpstr>
      <vt:lpstr>Disclosing Limits</vt:lpstr>
      <vt:lpstr>Integrity &amp; Transparency</vt:lpstr>
      <vt:lpstr>Availability &amp; Diligence</vt:lpstr>
      <vt:lpstr>Independence &amp; Impartiality</vt:lpstr>
      <vt:lpstr>Confidentiality</vt:lpstr>
      <vt:lpstr>Fees</vt:lpstr>
      <vt:lpstr>PowerPoint Presentation</vt:lpstr>
      <vt:lpstr>Creating Trust – What should Alison do?</vt:lpstr>
      <vt:lpstr>Loyalty to the company </vt:lpstr>
      <vt:lpstr>Loyalty</vt:lpstr>
      <vt:lpstr>Is Loyalty Absolute?</vt:lpstr>
      <vt:lpstr>Assessing when loyalty is owed</vt:lpstr>
      <vt:lpstr>WHISTLE BLOWING When?  </vt:lpstr>
      <vt:lpstr>When to attempt whistle blowing?  </vt:lpstr>
      <vt:lpstr>Preventing need for whistle blowing  </vt:lpstr>
      <vt:lpstr>Four ways to prevent whistle blowing  </vt:lpstr>
      <vt:lpstr>PowerPoint Presentation</vt:lpstr>
    </vt:vector>
  </TitlesOfParts>
  <Company>Engineering and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201/1 Professional practice &amp; responsibility   Prof. Govind gopakumar ph.d.</dc:title>
  <dc:creator>ENCS</dc:creator>
  <cp:lastModifiedBy>bcaron</cp:lastModifiedBy>
  <cp:revision>560</cp:revision>
  <dcterms:created xsi:type="dcterms:W3CDTF">2010-04-28T18:32:38Z</dcterms:created>
  <dcterms:modified xsi:type="dcterms:W3CDTF">2013-02-26T20:32:06Z</dcterms:modified>
</cp:coreProperties>
</file>