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256" r:id="rId2"/>
    <p:sldId id="267" r:id="rId3"/>
    <p:sldId id="258" r:id="rId4"/>
    <p:sldId id="264" r:id="rId5"/>
    <p:sldId id="261" r:id="rId6"/>
    <p:sldId id="260" r:id="rId7"/>
    <p:sldId id="265" r:id="rId8"/>
    <p:sldId id="270" r:id="rId9"/>
    <p:sldId id="266" r:id="rId10"/>
    <p:sldId id="269" r:id="rId11"/>
    <p:sldId id="268" r:id="rId12"/>
    <p:sldId id="271" r:id="rId13"/>
    <p:sldId id="272" r:id="rId14"/>
    <p:sldId id="273" r:id="rId15"/>
    <p:sldId id="274" r:id="rId16"/>
    <p:sldId id="275" r:id="rId17"/>
    <p:sldId id="276" r:id="rId18"/>
    <p:sldId id="27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E133C-E60E-4FC1-89FD-55A65C317A42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079566-F6E7-458F-B280-25A5A1C14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46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904A3E3-CEE8-4B91-AA89-EDB2CBCA2D11}" type="datetime1">
              <a:rPr lang="en-US" smtClean="0"/>
              <a:t>11/14/2013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90CA33-96FA-4373-89F4-EDDAA154E6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480A-3A3C-45C1-90DF-478C7E0BA602}" type="datetime1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0CA33-96FA-4373-89F4-EDDAA154E6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658F6D96-E96A-444F-B8AA-A672E317A21E}" type="datetime1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F90CA33-96FA-4373-89F4-EDDAA154E6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4A51-473A-4C26-BA55-FB1CCC90A560}" type="datetime1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90CA33-96FA-4373-89F4-EDDAA154E6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1089-48E4-4BB3-8DA3-37F88DF7D34C}" type="datetime1">
              <a:rPr lang="en-US" smtClean="0"/>
              <a:t>11/14/2013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F90CA33-96FA-4373-89F4-EDDAA154E6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18D541F-1CDD-4B9F-A7BA-6FFD8E929941}" type="datetime1">
              <a:rPr lang="en-US" smtClean="0"/>
              <a:t>11/14/2013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F90CA33-96FA-4373-89F4-EDDAA154E6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563123F-76A9-4AD2-8FF2-75ED24D8102D}" type="datetime1">
              <a:rPr lang="en-US" smtClean="0"/>
              <a:t>11/14/2013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F90CA33-96FA-4373-89F4-EDDAA154E6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AB02-233E-4CB2-A3AB-DEDF63ACB780}" type="datetime1">
              <a:rPr lang="en-US" smtClean="0"/>
              <a:t>11/14/2013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90CA33-96FA-4373-89F4-EDDAA154E6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2766-D2AA-4C10-9671-374E8E4D598C}" type="datetime1">
              <a:rPr lang="en-US" smtClean="0"/>
              <a:t>11/14/2013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90CA33-96FA-4373-89F4-EDDAA154E6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EBC8-A184-49EE-A594-042AB7A886B1}" type="datetime1">
              <a:rPr lang="en-US" smtClean="0"/>
              <a:t>11/14/2013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90CA33-96FA-4373-89F4-EDDAA154E6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8F1F6A68-60DB-49B2-99F9-4DCD10A7B4D2}" type="datetime1">
              <a:rPr lang="en-US" smtClean="0"/>
              <a:t>11/14/2013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F90CA33-96FA-4373-89F4-EDDAA154E6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0FE4B32-9894-4C2E-8E15-262BCBA89A36}" type="datetime1">
              <a:rPr lang="en-US" smtClean="0"/>
              <a:t>11/14/2013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F90CA33-96FA-4373-89F4-EDDAA154E6F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429000"/>
            <a:ext cx="9144000" cy="1828800"/>
          </a:xfrm>
        </p:spPr>
        <p:txBody>
          <a:bodyPr>
            <a:normAutofit fontScale="90000"/>
          </a:bodyPr>
          <a:lstStyle/>
          <a:p>
            <a:pPr algn="r"/>
            <a:r>
              <a:rPr lang="en-CA" sz="4000" dirty="0" smtClean="0"/>
              <a:t/>
            </a:r>
            <a:br>
              <a:rPr lang="en-CA" sz="4000" dirty="0" smtClean="0"/>
            </a:br>
            <a:r>
              <a:rPr lang="en-CA" sz="4000" dirty="0" smtClean="0"/>
              <a:t/>
            </a:r>
            <a:br>
              <a:rPr lang="en-CA" sz="4000" dirty="0" smtClean="0"/>
            </a:br>
            <a:r>
              <a:rPr lang="en-CA" sz="4000" dirty="0" smtClean="0"/>
              <a:t/>
            </a:r>
            <a:br>
              <a:rPr lang="en-CA" sz="4000" dirty="0" smtClean="0"/>
            </a:br>
            <a:r>
              <a:rPr lang="en-CA" sz="4000" dirty="0" smtClean="0"/>
              <a:t/>
            </a:r>
            <a:br>
              <a:rPr lang="en-CA" sz="4000" dirty="0" smtClean="0"/>
            </a:br>
            <a:r>
              <a:rPr lang="en-CA" sz="4000" dirty="0" smtClean="0"/>
              <a:t/>
            </a:r>
            <a:br>
              <a:rPr lang="en-CA" sz="4000" dirty="0" smtClean="0"/>
            </a:br>
            <a:r>
              <a:rPr lang="en-CA" sz="4000" dirty="0" smtClean="0"/>
              <a:t>Duties toward the Profession</a:t>
            </a:r>
            <a:br>
              <a:rPr lang="en-CA" sz="4000" dirty="0" smtClean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pic>
        <p:nvPicPr>
          <p:cNvPr id="4" name="Picture 2" descr="C:\Documents and Settings\govind\Local Settings\Temporary Internet Files\Content.IE5\95D34JY3\MC90023074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571868" cy="2513363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0CA33-96FA-4373-89F4-EDDAA154E6F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Membership Controls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90CA33-96FA-4373-89F4-EDDAA154E6F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Membership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/>
          <a:lstStyle/>
          <a:p>
            <a:r>
              <a:rPr lang="en-CA" dirty="0" smtClean="0"/>
              <a:t>OIQ controls its membership in several ways</a:t>
            </a:r>
          </a:p>
          <a:p>
            <a:pPr lvl="1"/>
            <a:r>
              <a:rPr lang="en-CA" dirty="0" smtClean="0"/>
              <a:t>Membership conditions</a:t>
            </a:r>
          </a:p>
          <a:p>
            <a:pPr lvl="1"/>
            <a:endParaRPr lang="en-CA" dirty="0" smtClean="0"/>
          </a:p>
          <a:p>
            <a:pPr lvl="1"/>
            <a:r>
              <a:rPr lang="en-CA" dirty="0" smtClean="0"/>
              <a:t>Professional Inspection</a:t>
            </a:r>
          </a:p>
          <a:p>
            <a:pPr lvl="1"/>
            <a:endParaRPr lang="en-CA" dirty="0" smtClean="0"/>
          </a:p>
          <a:p>
            <a:pPr lvl="1"/>
            <a:r>
              <a:rPr lang="en-CA" dirty="0" smtClean="0"/>
              <a:t>Discipline &amp; Disciplinary action</a:t>
            </a:r>
          </a:p>
          <a:p>
            <a:pPr lvl="1"/>
            <a:endParaRPr lang="en-CA" dirty="0" smtClean="0"/>
          </a:p>
          <a:p>
            <a:pPr lvl="1"/>
            <a:r>
              <a:rPr lang="en-CA" dirty="0" smtClean="0"/>
              <a:t>Conciliation</a:t>
            </a:r>
          </a:p>
          <a:p>
            <a:pPr lvl="1"/>
            <a:endParaRPr lang="en-CA" dirty="0" smtClean="0"/>
          </a:p>
          <a:p>
            <a:pPr lvl="1"/>
            <a:r>
              <a:rPr lang="en-CA" dirty="0" smtClean="0"/>
              <a:t>Control the ability to practice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Membership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/>
          <a:lstStyle/>
          <a:p>
            <a:r>
              <a:rPr lang="en-CA" dirty="0" smtClean="0"/>
              <a:t>In Quebec, an engineer is only someone who holds a permit issued by OIQ </a:t>
            </a:r>
            <a:r>
              <a:rPr lang="en-CA" u="sng" dirty="0" smtClean="0"/>
              <a:t>AND</a:t>
            </a:r>
            <a:r>
              <a:rPr lang="en-CA" dirty="0" smtClean="0"/>
              <a:t> is entered on its Roll.</a:t>
            </a:r>
          </a:p>
          <a:p>
            <a:r>
              <a:rPr lang="en-CA" dirty="0" smtClean="0"/>
              <a:t>A member can lose their membership if</a:t>
            </a:r>
          </a:p>
          <a:p>
            <a:pPr lvl="1"/>
            <a:r>
              <a:rPr lang="en-CA" dirty="0" smtClean="0"/>
              <a:t>If they fail to register on the roll every year (April 1</a:t>
            </a:r>
            <a:r>
              <a:rPr lang="en-CA" baseline="30000" dirty="0" smtClean="0"/>
              <a:t>st</a:t>
            </a:r>
            <a:r>
              <a:rPr lang="en-CA" dirty="0" smtClean="0"/>
              <a:t>).</a:t>
            </a:r>
          </a:p>
          <a:p>
            <a:pPr lvl="1"/>
            <a:r>
              <a:rPr lang="en-CA" dirty="0" smtClean="0"/>
              <a:t>If they cease to meet the registration requirement.</a:t>
            </a:r>
          </a:p>
          <a:p>
            <a:pPr lvl="1"/>
            <a:r>
              <a:rPr lang="en-CA" dirty="0" smtClean="0"/>
              <a:t>If they are temporarily or permanently stricken off the Roll.</a:t>
            </a:r>
          </a:p>
          <a:p>
            <a:pPr lvl="1"/>
            <a:r>
              <a:rPr lang="en-CA" dirty="0" smtClean="0"/>
              <a:t>If they decide to cease being a member.</a:t>
            </a:r>
          </a:p>
          <a:p>
            <a:pPr lvl="1"/>
            <a:r>
              <a:rPr lang="en-CA" dirty="0" smtClean="0"/>
              <a:t>If their permit is revoked by the Disciplinary council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Professional Inspection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784976" cy="4925144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Professional Inspection is an essential activity conducted by the Professional Inspection Committee of the OIQ.</a:t>
            </a:r>
          </a:p>
          <a:p>
            <a:r>
              <a:rPr lang="en-CA" dirty="0" smtClean="0"/>
              <a:t>The OIQ must maintain standards for professional practice in terms of maintaining records, books, registers, medications, products, substances, apparatus and equipment entrusted to the professional by a client or employer. </a:t>
            </a:r>
          </a:p>
          <a:p>
            <a:r>
              <a:rPr lang="en-CA" dirty="0" smtClean="0"/>
              <a:t>The Committee conducts general inspection according to a program published in the PLAN. </a:t>
            </a:r>
          </a:p>
          <a:p>
            <a:r>
              <a:rPr lang="en-CA" dirty="0" smtClean="0"/>
              <a:t>It also conducts specialized inspection of a member if there is a cause for concern.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Professional Inspection Committee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Supervises practice of individual members</a:t>
            </a:r>
          </a:p>
          <a:p>
            <a:r>
              <a:rPr lang="en-CA" dirty="0" smtClean="0"/>
              <a:t>It will inspect professional competence of any member on the request of the board of directors</a:t>
            </a:r>
          </a:p>
          <a:p>
            <a:r>
              <a:rPr lang="en-CA" dirty="0" smtClean="0"/>
              <a:t>The committee will inform the syndic if there are reasonable grounds that an offence has been committed.</a:t>
            </a:r>
          </a:p>
          <a:p>
            <a:r>
              <a:rPr lang="en-CA" dirty="0" smtClean="0"/>
              <a:t>The committee cannot take disciplinary action but can make recommendations to the Order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Discipline &amp; Disciplinary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712968" cy="4997152"/>
          </a:xfrm>
        </p:spPr>
        <p:txBody>
          <a:bodyPr/>
          <a:lstStyle/>
          <a:p>
            <a:r>
              <a:rPr lang="en-CA" dirty="0" smtClean="0"/>
              <a:t>Discipline is an internal process in the OIQ aiming to correct offending conduct.</a:t>
            </a:r>
          </a:p>
          <a:p>
            <a:r>
              <a:rPr lang="en-CA" dirty="0" smtClean="0"/>
              <a:t>The disciplinary process has exclusive jurisdiction to dispose any complaint.</a:t>
            </a:r>
          </a:p>
          <a:p>
            <a:r>
              <a:rPr lang="en-CA" dirty="0" smtClean="0"/>
              <a:t>Who can be disciplined?</a:t>
            </a:r>
          </a:p>
          <a:p>
            <a:pPr lvl="1"/>
            <a:r>
              <a:rPr lang="en-CA" dirty="0" smtClean="0"/>
              <a:t>Any member of the order.</a:t>
            </a:r>
          </a:p>
          <a:p>
            <a:pPr lvl="1"/>
            <a:r>
              <a:rPr lang="en-CA" dirty="0" smtClean="0"/>
              <a:t>Any Engineer-in-training or junior engineer.</a:t>
            </a:r>
          </a:p>
          <a:p>
            <a:pPr lvl="1"/>
            <a:r>
              <a:rPr lang="en-CA" dirty="0" smtClean="0"/>
              <a:t>Any member who was a member of the order</a:t>
            </a:r>
          </a:p>
          <a:p>
            <a:r>
              <a:rPr lang="en-CA" dirty="0" smtClean="0"/>
              <a:t>Disciplinary inquiries are investigated by the Syndic. </a:t>
            </a:r>
          </a:p>
          <a:p>
            <a:r>
              <a:rPr lang="en-CA" dirty="0" smtClean="0"/>
              <a:t>Disciplinary action is made by a Disciplinary Council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Kinds of Disciplinary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640960" cy="4853136"/>
          </a:xfrm>
        </p:spPr>
        <p:txBody>
          <a:bodyPr>
            <a:normAutofit/>
          </a:bodyPr>
          <a:lstStyle/>
          <a:p>
            <a:r>
              <a:rPr lang="en-CA" dirty="0" smtClean="0"/>
              <a:t>For each count on which the engineer is found guilty, s/he can impose the following penalties:</a:t>
            </a:r>
          </a:p>
          <a:p>
            <a:pPr lvl="1"/>
            <a:r>
              <a:rPr lang="en-CA" dirty="0" smtClean="0"/>
              <a:t>Reprimand</a:t>
            </a:r>
          </a:p>
          <a:p>
            <a:pPr lvl="1"/>
            <a:r>
              <a:rPr lang="en-CA" dirty="0" smtClean="0"/>
              <a:t>Temporary or permanent striking off the Roll</a:t>
            </a:r>
          </a:p>
          <a:p>
            <a:pPr lvl="1"/>
            <a:r>
              <a:rPr lang="en-CA" dirty="0" smtClean="0"/>
              <a:t>A fine of between $12,500-$1,000. Fines are doubled for repeat offences.</a:t>
            </a:r>
          </a:p>
          <a:p>
            <a:pPr lvl="1"/>
            <a:r>
              <a:rPr lang="en-CA" dirty="0" smtClean="0"/>
              <a:t>An obligation to remit sum of money to the person entitled to it.</a:t>
            </a:r>
          </a:p>
          <a:p>
            <a:pPr lvl="1"/>
            <a:r>
              <a:rPr lang="en-CA" dirty="0" smtClean="0"/>
              <a:t>Revocation of permit</a:t>
            </a:r>
          </a:p>
          <a:p>
            <a:pPr lvl="1"/>
            <a:r>
              <a:rPr lang="en-CA" dirty="0" smtClean="0"/>
              <a:t>Restriction or suspension to engage in professional activities.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Conciliation &amp; Arbitration of Fees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712968" cy="4997152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OIQ has a procedure for the conciliation and arbitration of professional fees charged by its members.</a:t>
            </a:r>
          </a:p>
          <a:p>
            <a:r>
              <a:rPr lang="en-CA" dirty="0" smtClean="0"/>
              <a:t>Council of Arbitration has powers to determine the amount of reimbursement a person is eligible for. </a:t>
            </a:r>
          </a:p>
          <a:p>
            <a:r>
              <a:rPr lang="en-CA" dirty="0" smtClean="0"/>
              <a:t>The council can decide who should pay arbitration fees for the dispute.</a:t>
            </a:r>
          </a:p>
          <a:p>
            <a:r>
              <a:rPr lang="en-CA" dirty="0" smtClean="0"/>
              <a:t>The council can consider quality of service for the fees charged.</a:t>
            </a:r>
          </a:p>
          <a:p>
            <a:r>
              <a:rPr lang="en-CA" dirty="0" smtClean="0"/>
              <a:t>Procedure applies to private practice and not to employees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Control Ability to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Conditions to enter the roll</a:t>
            </a:r>
          </a:p>
          <a:p>
            <a:pPr lvl="1"/>
            <a:r>
              <a:rPr lang="en-CA" dirty="0" smtClean="0"/>
              <a:t>Holds a permit issued by the order</a:t>
            </a:r>
          </a:p>
          <a:p>
            <a:pPr lvl="1"/>
            <a:r>
              <a:rPr lang="en-CA" dirty="0" smtClean="0"/>
              <a:t>Pays the assessments owed to order</a:t>
            </a:r>
          </a:p>
          <a:p>
            <a:pPr lvl="1"/>
            <a:r>
              <a:rPr lang="en-CA" dirty="0" smtClean="0"/>
              <a:t>Pays any costs of disciplinary action taken by the Order against the person</a:t>
            </a:r>
          </a:p>
          <a:p>
            <a:pPr lvl="1"/>
            <a:r>
              <a:rPr lang="en-CA" dirty="0" smtClean="0"/>
              <a:t>Does NOT have </a:t>
            </a:r>
            <a:r>
              <a:rPr lang="en-CA" dirty="0" smtClean="0"/>
              <a:t>a criminal record outside the profession in Canada or in another country.</a:t>
            </a:r>
          </a:p>
          <a:p>
            <a:pPr lvl="1"/>
            <a:r>
              <a:rPr lang="en-CA" dirty="0" smtClean="0"/>
              <a:t>Require a mental/physical examination of the member.</a:t>
            </a:r>
          </a:p>
          <a:p>
            <a:pPr lvl="1"/>
            <a:r>
              <a:rPr lang="en-CA" dirty="0" smtClean="0"/>
              <a:t>Examine the competency of the applicant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	Expectations from the Profession</a:t>
            </a:r>
          </a:p>
          <a:p>
            <a:r>
              <a:rPr lang="en-CA" dirty="0" smtClean="0"/>
              <a:t>	Membership Controls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90CA33-96FA-4373-89F4-EDDAA154E6F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Duties towards the Profession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714488"/>
            <a:ext cx="8643998" cy="4429156"/>
          </a:xfrm>
        </p:spPr>
        <p:txBody>
          <a:bodyPr>
            <a:normAutofit/>
          </a:bodyPr>
          <a:lstStyle/>
          <a:p>
            <a:pPr lvl="0"/>
            <a:r>
              <a:rPr lang="en-CA" dirty="0" smtClean="0"/>
              <a:t>What is that duty?? </a:t>
            </a:r>
          </a:p>
          <a:p>
            <a:pPr lvl="0"/>
            <a:endParaRPr lang="en-CA" dirty="0" smtClean="0"/>
          </a:p>
          <a:p>
            <a:r>
              <a:rPr lang="en-CA" dirty="0" smtClean="0"/>
              <a:t>Individual engineers have the duty to safeguard the DIGNITY of their profession</a:t>
            </a:r>
          </a:p>
          <a:p>
            <a:pPr lvl="0"/>
            <a:endParaRPr lang="en-CA" dirty="0" smtClean="0"/>
          </a:p>
          <a:p>
            <a:pPr lvl="0"/>
            <a:r>
              <a:rPr lang="en-CA" dirty="0" smtClean="0"/>
              <a:t>This is an important duty for professionals in Quebec </a:t>
            </a:r>
          </a:p>
          <a:p>
            <a:pPr lvl="1"/>
            <a:r>
              <a:rPr lang="en-CA" dirty="0" smtClean="0"/>
              <a:t>Professional Code</a:t>
            </a:r>
          </a:p>
          <a:p>
            <a:pPr lvl="1"/>
            <a:r>
              <a:rPr lang="en-CA" dirty="0" smtClean="0"/>
              <a:t>Code of Ethics for Engineers</a:t>
            </a:r>
          </a:p>
          <a:p>
            <a:pPr lvl="0"/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3 aspects of Duty to the profession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Derogatory Acts</a:t>
            </a:r>
          </a:p>
          <a:p>
            <a:endParaRPr lang="en-CA" dirty="0" smtClean="0"/>
          </a:p>
          <a:p>
            <a:r>
              <a:rPr lang="en-CA" dirty="0" smtClean="0"/>
              <a:t>Relations with the Order</a:t>
            </a:r>
          </a:p>
          <a:p>
            <a:endParaRPr lang="en-CA" dirty="0" smtClean="0"/>
          </a:p>
          <a:p>
            <a:r>
              <a:rPr lang="en-CA" dirty="0" smtClean="0"/>
              <a:t>Relations with colleagues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Derogatory Acts in Professional Code – </a:t>
            </a:r>
            <a:br>
              <a:rPr lang="en-CA" dirty="0" smtClean="0"/>
            </a:br>
            <a:r>
              <a:rPr lang="en-CA" dirty="0" smtClean="0"/>
              <a:t>			common to all professions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600200"/>
            <a:ext cx="8715436" cy="4495800"/>
          </a:xfrm>
        </p:spPr>
        <p:txBody>
          <a:bodyPr/>
          <a:lstStyle/>
          <a:p>
            <a:r>
              <a:rPr lang="en-CA" dirty="0" smtClean="0"/>
              <a:t>Governs how all professionals should behave in Quebec</a:t>
            </a:r>
          </a:p>
          <a:p>
            <a:endParaRPr lang="en-CA" dirty="0" smtClean="0"/>
          </a:p>
          <a:p>
            <a:r>
              <a:rPr lang="en-CA" dirty="0" smtClean="0"/>
              <a:t>Code mentions three points that are Derogatory Acts to all Professions:</a:t>
            </a:r>
          </a:p>
          <a:p>
            <a:pPr lvl="1"/>
            <a:r>
              <a:rPr lang="en-CA" dirty="0" smtClean="0"/>
              <a:t>Discrimination to provide services on the basis of race, colour, sex, age, religion, nationality or ethnicity. </a:t>
            </a:r>
          </a:p>
          <a:p>
            <a:pPr lvl="1"/>
            <a:r>
              <a:rPr lang="en-CA" dirty="0" smtClean="0"/>
              <a:t>Claiming to be a specialist when you are not</a:t>
            </a:r>
          </a:p>
          <a:p>
            <a:pPr lvl="1"/>
            <a:r>
              <a:rPr lang="en-CA" dirty="0" smtClean="0"/>
              <a:t>Sexual misconduct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Derogatory Acts in Code of Ethics for Engineers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1560" y="1529408"/>
            <a:ext cx="8153400" cy="5139952"/>
          </a:xfrm>
        </p:spPr>
        <p:txBody>
          <a:bodyPr>
            <a:normAutofit/>
          </a:bodyPr>
          <a:lstStyle/>
          <a:p>
            <a:r>
              <a:rPr lang="en-CA" dirty="0" smtClean="0"/>
              <a:t>Participating in the illegal practice of the profession</a:t>
            </a:r>
          </a:p>
          <a:p>
            <a:pPr lvl="1"/>
            <a:r>
              <a:rPr lang="en-CA" dirty="0" smtClean="0"/>
              <a:t>For example: if you place a seal on a plan not prepared by an engineer</a:t>
            </a:r>
          </a:p>
          <a:p>
            <a:r>
              <a:rPr lang="en-CA" dirty="0" smtClean="0"/>
              <a:t>Pressing or using inducements to ‘market’ one’s professional services</a:t>
            </a:r>
          </a:p>
          <a:p>
            <a:r>
              <a:rPr lang="en-CA" dirty="0" smtClean="0"/>
              <a:t>Seeking legal action against a colleague on a professional matter before applying to the Order</a:t>
            </a:r>
          </a:p>
          <a:p>
            <a:r>
              <a:rPr lang="en-CA" dirty="0" smtClean="0"/>
              <a:t>Refusing to comply with the directions of the Order.</a:t>
            </a:r>
          </a:p>
          <a:p>
            <a:r>
              <a:rPr lang="en-CA" dirty="0" smtClean="0"/>
              <a:t>Refusing to present yourself to the Order when requested to do so.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Relations with the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484784"/>
            <a:ext cx="8153400" cy="5158926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This is a serious issue!! Do not play around with the Order.</a:t>
            </a:r>
          </a:p>
          <a:p>
            <a:r>
              <a:rPr lang="en-CA" dirty="0" smtClean="0"/>
              <a:t>How an engineer interacts with the Order is strictly scrutinized.</a:t>
            </a:r>
          </a:p>
          <a:p>
            <a:pPr lvl="1"/>
            <a:r>
              <a:rPr lang="en-CA" dirty="0" smtClean="0"/>
              <a:t>An engineer must comply with a request for participation in self-governance of the Order.</a:t>
            </a:r>
          </a:p>
          <a:p>
            <a:pPr lvl="1"/>
            <a:r>
              <a:rPr lang="en-CA" dirty="0" smtClean="0"/>
              <a:t>An engineer must answer all correspondence with the Order ASAP.</a:t>
            </a:r>
          </a:p>
          <a:p>
            <a:pPr lvl="1"/>
            <a:r>
              <a:rPr lang="en-CA" dirty="0" smtClean="0"/>
              <a:t>It is forbidden to hinder the actions of a professional inspection or investigation</a:t>
            </a:r>
          </a:p>
          <a:p>
            <a:pPr lvl="1"/>
            <a:r>
              <a:rPr lang="en-CA" dirty="0" smtClean="0"/>
              <a:t>Professional inspectors have the right to examine all records.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Disciplinary Case 22-02-002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The engineer refused to submit to professional inspection, alleging that a major industrial project was keeping him too busy. He offered to postpone the inspection by more than 2 months.</a:t>
            </a:r>
          </a:p>
          <a:p>
            <a:r>
              <a:rPr lang="en-CA" dirty="0" smtClean="0"/>
              <a:t>He eventually made arrangements for the inspection to take place but only after an inquiry into his conduct by the assistant syndic</a:t>
            </a:r>
          </a:p>
          <a:p>
            <a:r>
              <a:rPr lang="en-CA" dirty="0" smtClean="0"/>
              <a:t>He pleaded guilty and was fined 600$ and had to pay inquiry fees (several hundred dollars more).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Relations with professional colleagues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600200"/>
            <a:ext cx="8643998" cy="4495800"/>
          </a:xfrm>
        </p:spPr>
        <p:txBody>
          <a:bodyPr/>
          <a:lstStyle/>
          <a:p>
            <a:r>
              <a:rPr lang="en-CA" dirty="0" smtClean="0"/>
              <a:t>The duties to colleagues are important but secondary to duties to public and clients</a:t>
            </a:r>
          </a:p>
          <a:p>
            <a:pPr lvl="1"/>
            <a:r>
              <a:rPr lang="en-CA" dirty="0" smtClean="0"/>
              <a:t>Engineer shall not abuse colleague’s good faith by wilfully damaging his/her reputation.</a:t>
            </a:r>
          </a:p>
          <a:p>
            <a:pPr lvl="1"/>
            <a:r>
              <a:rPr lang="en-CA" dirty="0" smtClean="0"/>
              <a:t>Forbidden to take advantage of one’s position as employer to limit the professional independence of another </a:t>
            </a:r>
          </a:p>
          <a:p>
            <a:pPr lvl="1"/>
            <a:r>
              <a:rPr lang="en-CA" dirty="0" smtClean="0"/>
              <a:t>Proper notice must be given when replacing a colleague.</a:t>
            </a:r>
          </a:p>
          <a:p>
            <a:pPr lvl="1"/>
            <a:r>
              <a:rPr lang="en-CA" dirty="0" smtClean="0"/>
              <a:t>No engineer shall refuse to collaborate with a colleague on the basis of race, colour, sex, religion, ethnic or national origin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7677</TotalTime>
  <Words>977</Words>
  <Application>Microsoft Office PowerPoint</Application>
  <PresentationFormat>On-screen Show (4:3)</PresentationFormat>
  <Paragraphs>128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Median</vt:lpstr>
      <vt:lpstr>     Duties toward the Profession </vt:lpstr>
      <vt:lpstr>PowerPoint Presentation</vt:lpstr>
      <vt:lpstr>Duties towards the Profession</vt:lpstr>
      <vt:lpstr>3 aspects of Duty to the profession</vt:lpstr>
      <vt:lpstr>Derogatory Acts in Professional Code –     common to all professions</vt:lpstr>
      <vt:lpstr>Derogatory Acts in Code of Ethics for Engineers</vt:lpstr>
      <vt:lpstr>Relations with the Order</vt:lpstr>
      <vt:lpstr>Disciplinary Case 22-02-002</vt:lpstr>
      <vt:lpstr>Relations with professional colleagues</vt:lpstr>
      <vt:lpstr>Membership Controls</vt:lpstr>
      <vt:lpstr>Membership</vt:lpstr>
      <vt:lpstr>Membership Conditions</vt:lpstr>
      <vt:lpstr>Professional Inspection</vt:lpstr>
      <vt:lpstr>Professional Inspection Committee</vt:lpstr>
      <vt:lpstr>Discipline &amp; Disciplinary Action</vt:lpstr>
      <vt:lpstr>Kinds of Disciplinary Action</vt:lpstr>
      <vt:lpstr>Conciliation &amp; Arbitration of Fees</vt:lpstr>
      <vt:lpstr>Control Ability to Practice</vt:lpstr>
    </vt:vector>
  </TitlesOfParts>
  <Company>Engineering and Computer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ENGR 201/1 Professional practice &amp; responsibility   Prof. Govind gopakumar ph.d.</dc:title>
  <dc:creator>ENCS</dc:creator>
  <cp:lastModifiedBy>Jordan</cp:lastModifiedBy>
  <cp:revision>602</cp:revision>
  <dcterms:created xsi:type="dcterms:W3CDTF">2010-04-28T18:32:38Z</dcterms:created>
  <dcterms:modified xsi:type="dcterms:W3CDTF">2013-11-14T23:59:31Z</dcterms:modified>
</cp:coreProperties>
</file>