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16"/>
  </p:handoutMasterIdLst>
  <p:sldIdLst>
    <p:sldId id="256" r:id="rId2"/>
    <p:sldId id="267" r:id="rId3"/>
    <p:sldId id="268" r:id="rId4"/>
    <p:sldId id="277" r:id="rId5"/>
    <p:sldId id="278" r:id="rId6"/>
    <p:sldId id="281" r:id="rId7"/>
    <p:sldId id="284" r:id="rId8"/>
    <p:sldId id="285" r:id="rId9"/>
    <p:sldId id="282" r:id="rId10"/>
    <p:sldId id="283" r:id="rId11"/>
    <p:sldId id="269" r:id="rId12"/>
    <p:sldId id="270" r:id="rId13"/>
    <p:sldId id="279" r:id="rId14"/>
    <p:sldId id="280" r:id="rId15"/>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5B02FEA1-9525-4A13-AC29-B9BF48AA98DE}" type="datetimeFigureOut">
              <a:rPr lang="en-US" smtClean="0"/>
              <a:t>6/4/2012</a:t>
            </a:fld>
            <a:endParaRPr lang="en-US"/>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0C5E1637-F54C-47FF-AE19-68F7CD0883A8}" type="slidenum">
              <a:rPr lang="en-US" smtClean="0"/>
              <a:t>‹#›</a:t>
            </a:fld>
            <a:endParaRPr lang="en-US"/>
          </a:p>
        </p:txBody>
      </p:sp>
    </p:spTree>
    <p:extLst>
      <p:ext uri="{BB962C8B-B14F-4D97-AF65-F5344CB8AC3E}">
        <p14:creationId xmlns:p14="http://schemas.microsoft.com/office/powerpoint/2010/main" val="6047317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F0892A5-CA6A-4A12-9FBE-9B74BEE20EC3}" type="datetimeFigureOut">
              <a:rPr lang="en-US" smtClean="0"/>
              <a:pPr/>
              <a:t>6/4/2012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892A5-CA6A-4A12-9FBE-9B74BEE20EC3}" type="datetimeFigureOut">
              <a:rPr lang="en-US" smtClean="0"/>
              <a:pPr/>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CA33-96FA-4373-89F4-EDDAA154E6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F0892A5-CA6A-4A12-9FBE-9B74BEE20EC3}" type="datetimeFigureOut">
              <a:rPr lang="en-US" smtClean="0"/>
              <a:pPr/>
              <a:t>6/4/2012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F90CA33-96FA-4373-89F4-EDDAA154E6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0892A5-CA6A-4A12-9FBE-9B74BEE20EC3}" type="datetimeFigureOut">
              <a:rPr lang="en-US" smtClean="0"/>
              <a:pPr/>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F0892A5-CA6A-4A12-9FBE-9B74BEE20EC3}" type="datetimeFigureOut">
              <a:rPr lang="en-US" smtClean="0"/>
              <a:pPr/>
              <a:t>6/4/2012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F0892A5-CA6A-4A12-9FBE-9B74BEE20EC3}" type="datetimeFigureOut">
              <a:rPr lang="en-US" smtClean="0"/>
              <a:pPr/>
              <a:t>6/4/2012</a:t>
            </a:fld>
            <a:endParaRPr lang="en-US"/>
          </a:p>
        </p:txBody>
      </p:sp>
      <p:sp>
        <p:nvSpPr>
          <p:cNvPr id="10" name="Slide Number Placeholder 9"/>
          <p:cNvSpPr>
            <a:spLocks noGrp="1"/>
          </p:cNvSpPr>
          <p:nvPr>
            <p:ph type="sldNum" sz="quarter" idx="16"/>
          </p:nvPr>
        </p:nvSpPr>
        <p:spPr/>
        <p:txBody>
          <a:bodyPr rtlCol="0"/>
          <a:lstStyle/>
          <a:p>
            <a:fld id="{9F90CA33-96FA-4373-89F4-EDDAA154E6F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F0892A5-CA6A-4A12-9FBE-9B74BEE20EC3}" type="datetimeFigureOut">
              <a:rPr lang="en-US" smtClean="0"/>
              <a:pPr/>
              <a:t>6/4/2012</a:t>
            </a:fld>
            <a:endParaRPr lang="en-US"/>
          </a:p>
        </p:txBody>
      </p:sp>
      <p:sp>
        <p:nvSpPr>
          <p:cNvPr id="12" name="Slide Number Placeholder 11"/>
          <p:cNvSpPr>
            <a:spLocks noGrp="1"/>
          </p:cNvSpPr>
          <p:nvPr>
            <p:ph type="sldNum" sz="quarter" idx="16"/>
          </p:nvPr>
        </p:nvSpPr>
        <p:spPr/>
        <p:txBody>
          <a:bodyPr rtlCol="0"/>
          <a:lstStyle/>
          <a:p>
            <a:fld id="{9F90CA33-96FA-4373-89F4-EDDAA154E6F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0892A5-CA6A-4A12-9FBE-9B74BEE20EC3}" type="datetimeFigureOut">
              <a:rPr lang="en-US" smtClean="0"/>
              <a:pPr/>
              <a:t>6/4/2012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892A5-CA6A-4A12-9FBE-9B74BEE20EC3}" type="datetimeFigureOut">
              <a:rPr lang="en-US" smtClean="0"/>
              <a:pPr/>
              <a:t>6/4/2012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0892A5-CA6A-4A12-9FBE-9B74BEE20EC3}" type="datetimeFigureOut">
              <a:rPr lang="en-US" smtClean="0"/>
              <a:pPr/>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F0892A5-CA6A-4A12-9FBE-9B74BEE20EC3}" type="datetimeFigureOut">
              <a:rPr lang="en-US" smtClean="0"/>
              <a:pPr/>
              <a:t>6/4/2012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F0892A5-CA6A-4A12-9FBE-9B74BEE20EC3}" type="datetimeFigureOut">
              <a:rPr lang="en-US" smtClean="0"/>
              <a:pPr/>
              <a:t>6/4/2012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F90CA33-96FA-4373-89F4-EDDAA154E6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789040"/>
            <a:ext cx="9144000" cy="1468760"/>
          </a:xfrm>
        </p:spPr>
        <p:txBody>
          <a:bodyPr>
            <a:normAutofit fontScale="90000"/>
          </a:bodyPr>
          <a:lstStyle/>
          <a:p>
            <a:pPr algn="r"/>
            <a:r>
              <a:rPr lang="en-CA" sz="4000" dirty="0" smtClean="0"/>
              <a:t/>
            </a:r>
            <a:br>
              <a:rPr lang="en-CA" sz="4000" dirty="0" smtClean="0"/>
            </a:br>
            <a:r>
              <a:rPr lang="en-CA" sz="4000" dirty="0" smtClean="0"/>
              <a:t/>
            </a:r>
            <a:br>
              <a:rPr lang="en-CA" sz="4000" dirty="0" smtClean="0"/>
            </a:br>
            <a:r>
              <a:rPr lang="en-CA" sz="4000" dirty="0" smtClean="0"/>
              <a:t>Duties &amp; obligations towards the Public </a:t>
            </a:r>
            <a:br>
              <a:rPr lang="en-CA" sz="4000" dirty="0" smtClean="0"/>
            </a:br>
            <a:endParaRPr lang="en-US" sz="4000" dirty="0"/>
          </a:p>
        </p:txBody>
      </p:sp>
      <p:sp>
        <p:nvSpPr>
          <p:cNvPr id="3" name="Subtitle 2"/>
          <p:cNvSpPr>
            <a:spLocks noGrp="1"/>
          </p:cNvSpPr>
          <p:nvPr>
            <p:ph type="subTitle" idx="1"/>
          </p:nvPr>
        </p:nvSpPr>
        <p:spPr/>
        <p:txBody>
          <a:bodyPr/>
          <a:lstStyle/>
          <a:p>
            <a:pPr algn="r"/>
            <a:r>
              <a:rPr lang="en-CA" dirty="0" smtClean="0"/>
              <a:t>2012</a:t>
            </a:r>
            <a:endParaRPr lang="en-US" dirty="0"/>
          </a:p>
        </p:txBody>
      </p:sp>
      <p:pic>
        <p:nvPicPr>
          <p:cNvPr id="4" name="Picture 12" descr="C:\Documents and Settings\govind\Local Settings\Temporary Internet Files\Content.IE5\6G134GRM\MP900402102[1].jpg"/>
          <p:cNvPicPr>
            <a:picLocks noChangeAspect="1" noChangeArrowheads="1"/>
          </p:cNvPicPr>
          <p:nvPr/>
        </p:nvPicPr>
        <p:blipFill>
          <a:blip r:embed="rId2" cstate="print"/>
          <a:srcRect/>
          <a:stretch>
            <a:fillRect/>
          </a:stretch>
        </p:blipFill>
        <p:spPr bwMode="auto">
          <a:xfrm>
            <a:off x="0" y="0"/>
            <a:ext cx="3914488" cy="260863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496944" cy="990600"/>
          </a:xfrm>
        </p:spPr>
        <p:txBody>
          <a:bodyPr>
            <a:normAutofit/>
          </a:bodyPr>
          <a:lstStyle/>
          <a:p>
            <a:pPr algn="ctr"/>
            <a:r>
              <a:rPr lang="en-US" dirty="0" smtClean="0"/>
              <a:t>Fostering Diversity</a:t>
            </a:r>
            <a:endParaRPr lang="en-CA" dirty="0"/>
          </a:p>
        </p:txBody>
      </p:sp>
      <p:sp>
        <p:nvSpPr>
          <p:cNvPr id="3" name="Content Placeholder 2"/>
          <p:cNvSpPr>
            <a:spLocks noGrp="1"/>
          </p:cNvSpPr>
          <p:nvPr>
            <p:ph sz="quarter" idx="1"/>
          </p:nvPr>
        </p:nvSpPr>
        <p:spPr/>
        <p:txBody>
          <a:bodyPr/>
          <a:lstStyle/>
          <a:p>
            <a:r>
              <a:rPr lang="en-US" dirty="0" smtClean="0"/>
              <a:t>Diversity is the variety in different social categories such as gender, race, ethnicity, age, religion, national origin or sexual orientation. </a:t>
            </a:r>
          </a:p>
          <a:p>
            <a:r>
              <a:rPr lang="en-US" dirty="0" smtClean="0"/>
              <a:t>Why foster diversity?</a:t>
            </a:r>
          </a:p>
          <a:p>
            <a:pPr lvl="1"/>
            <a:r>
              <a:rPr lang="en-US" dirty="0"/>
              <a:t>f</a:t>
            </a:r>
            <a:r>
              <a:rPr lang="en-US" dirty="0" smtClean="0"/>
              <a:t>or a multicultural society, </a:t>
            </a:r>
          </a:p>
          <a:p>
            <a:pPr lvl="1"/>
            <a:r>
              <a:rPr lang="en-US" dirty="0" smtClean="0"/>
              <a:t>in the spirit of mutual understanding in the workplace,</a:t>
            </a:r>
          </a:p>
          <a:p>
            <a:pPr lvl="1"/>
            <a:r>
              <a:rPr lang="en-US" dirty="0" smtClean="0"/>
              <a:t>to allow everyone to develop their abilities.</a:t>
            </a:r>
          </a:p>
          <a:p>
            <a:endParaRPr lang="en-CA" dirty="0"/>
          </a:p>
        </p:txBody>
      </p:sp>
    </p:spTree>
    <p:extLst>
      <p:ext uri="{BB962C8B-B14F-4D97-AF65-F5344CB8AC3E}">
        <p14:creationId xmlns:p14="http://schemas.microsoft.com/office/powerpoint/2010/main" val="158257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Duties towards Life &amp; Environment</a:t>
            </a:r>
            <a:endParaRPr lang="en-US" dirty="0"/>
          </a:p>
        </p:txBody>
      </p:sp>
      <p:sp>
        <p:nvSpPr>
          <p:cNvPr id="3" name="Content Placeholder 2"/>
          <p:cNvSpPr>
            <a:spLocks noGrp="1"/>
          </p:cNvSpPr>
          <p:nvPr>
            <p:ph sz="quarter" idx="1"/>
          </p:nvPr>
        </p:nvSpPr>
        <p:spPr>
          <a:xfrm>
            <a:off x="179512" y="1600200"/>
            <a:ext cx="8750206" cy="4495800"/>
          </a:xfrm>
        </p:spPr>
        <p:txBody>
          <a:bodyPr/>
          <a:lstStyle/>
          <a:p>
            <a:r>
              <a:rPr lang="en-CA" dirty="0" smtClean="0"/>
              <a:t>“In all aspects of their work, the engineer must take into account the consequences of the performance of his work on the environment and on the life, health and property of every person.” (Code of Ethics of Engineers) </a:t>
            </a:r>
          </a:p>
          <a:p>
            <a:pPr lvl="1"/>
            <a:r>
              <a:rPr lang="en-CA" dirty="0" smtClean="0"/>
              <a:t>Responsibility to favour technological solutions that are compatible with this criterion.</a:t>
            </a:r>
          </a:p>
          <a:p>
            <a:pPr lvl="1"/>
            <a:r>
              <a:rPr lang="en-CA" dirty="0" smtClean="0"/>
              <a:t>Use ethical reasoning when faced with opposing considerations.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28600"/>
            <a:ext cx="8786874" cy="990600"/>
          </a:xfrm>
        </p:spPr>
        <p:txBody>
          <a:bodyPr>
            <a:normAutofit/>
          </a:bodyPr>
          <a:lstStyle/>
          <a:p>
            <a:pPr algn="ctr"/>
            <a:r>
              <a:rPr lang="en-CA" dirty="0" smtClean="0"/>
              <a:t>Duty to be Honest</a:t>
            </a:r>
            <a:endParaRPr lang="en-US" dirty="0"/>
          </a:p>
        </p:txBody>
      </p:sp>
      <p:sp>
        <p:nvSpPr>
          <p:cNvPr id="3" name="Content Placeholder 2"/>
          <p:cNvSpPr>
            <a:spLocks noGrp="1"/>
          </p:cNvSpPr>
          <p:nvPr>
            <p:ph sz="quarter" idx="1"/>
          </p:nvPr>
        </p:nvSpPr>
        <p:spPr>
          <a:xfrm>
            <a:off x="179512" y="1600200"/>
            <a:ext cx="8784976" cy="4853136"/>
          </a:xfrm>
        </p:spPr>
        <p:txBody>
          <a:bodyPr>
            <a:normAutofit/>
          </a:bodyPr>
          <a:lstStyle/>
          <a:p>
            <a:r>
              <a:rPr lang="en-CA" dirty="0" smtClean="0"/>
              <a:t>The engineer shall express their opinion on matters dealing with engineering only if such opinion is based on sufficient knowledge and honest convictions</a:t>
            </a:r>
          </a:p>
          <a:p>
            <a:endParaRPr lang="en-CA" dirty="0" smtClean="0"/>
          </a:p>
          <a:p>
            <a:r>
              <a:rPr lang="en-CA" dirty="0" smtClean="0"/>
              <a:t>An engineer must be impartial in their relations between the client and the contractors, suppliers etc.</a:t>
            </a:r>
          </a:p>
          <a:p>
            <a:endParaRPr lang="en-CA" dirty="0" smtClean="0"/>
          </a:p>
          <a:p>
            <a:r>
              <a:rPr lang="en-CA" dirty="0" smtClean="0"/>
              <a:t>An engineer must safeguard their independence at all times to avoid situations of conflict of interest.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Whistle blowing</a:t>
            </a:r>
            <a:endParaRPr lang="en-US" dirty="0"/>
          </a:p>
        </p:txBody>
      </p:sp>
      <p:sp>
        <p:nvSpPr>
          <p:cNvPr id="3" name="Content Placeholder 2"/>
          <p:cNvSpPr>
            <a:spLocks noGrp="1"/>
          </p:cNvSpPr>
          <p:nvPr>
            <p:ph sz="quarter" idx="1"/>
          </p:nvPr>
        </p:nvSpPr>
        <p:spPr>
          <a:xfrm>
            <a:off x="179512" y="1600200"/>
            <a:ext cx="8784976" cy="4781128"/>
          </a:xfrm>
        </p:spPr>
        <p:txBody>
          <a:bodyPr>
            <a:normAutofit lnSpcReduction="10000"/>
          </a:bodyPr>
          <a:lstStyle/>
          <a:p>
            <a:r>
              <a:rPr lang="en-CA" dirty="0" smtClean="0"/>
              <a:t>When an engineer is responsible for the technical quality of engineering work in an organization and their opinion is ignored, the engineer must clearly indicate in writing to the company, the consequences that may result.</a:t>
            </a:r>
          </a:p>
          <a:p>
            <a:r>
              <a:rPr lang="en-CA" dirty="0" smtClean="0"/>
              <a:t>When a person considers that certain works are a danger to public safety, s/he must notify the Order or the persons responsible for such work. (Whistle-blowing Clause)</a:t>
            </a:r>
            <a:endParaRPr lang="en-US" dirty="0" smtClean="0"/>
          </a:p>
          <a:p>
            <a:r>
              <a:rPr lang="en-CA" dirty="0" smtClean="0"/>
              <a:t>Whistle blowing is a delicate action and “Going Public” should be the very last option.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CA" dirty="0" smtClean="0"/>
              <a:t>Engineers are expected to be honest but what does that mean</a:t>
            </a:r>
            <a:r>
              <a:rPr lang="en-CA" dirty="0" smtClean="0"/>
              <a:t>?  You will explore this in next tutorial.</a:t>
            </a:r>
            <a:endParaRPr lang="en-US" dirty="0" smtClean="0"/>
          </a:p>
          <a:p>
            <a:endParaRPr lang="en-US" dirty="0"/>
          </a:p>
        </p:txBody>
      </p:sp>
      <p:sp>
        <p:nvSpPr>
          <p:cNvPr id="3" name="Title 2"/>
          <p:cNvSpPr>
            <a:spLocks noGrp="1"/>
          </p:cNvSpPr>
          <p:nvPr>
            <p:ph type="title"/>
          </p:nvPr>
        </p:nvSpPr>
        <p:spPr/>
        <p:txBody>
          <a:bodyPr/>
          <a:lstStyle/>
          <a:p>
            <a:r>
              <a:rPr lang="en-CA" dirty="0" smtClean="0"/>
              <a:t>Thinking about Honesty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403648" y="5373216"/>
            <a:ext cx="7740352" cy="1484784"/>
          </a:xfrm>
        </p:spPr>
        <p:txBody>
          <a:bodyPr>
            <a:noAutofit/>
          </a:bodyPr>
          <a:lstStyle/>
          <a:p>
            <a:pPr algn="r"/>
            <a:r>
              <a:rPr lang="en-CA" sz="2000" dirty="0" smtClean="0"/>
              <a:t>Toward Humankind</a:t>
            </a:r>
          </a:p>
          <a:p>
            <a:pPr algn="r"/>
            <a:r>
              <a:rPr lang="en-CA" sz="2000" dirty="0" smtClean="0"/>
              <a:t>Toward life, health, safety, property and the environment</a:t>
            </a:r>
          </a:p>
          <a:p>
            <a:pPr algn="r"/>
            <a:r>
              <a:rPr lang="en-CA" sz="2000" dirty="0" smtClean="0"/>
              <a:t>Equity, Whistle blowing</a:t>
            </a:r>
          </a:p>
          <a:p>
            <a:pPr algn="r"/>
            <a:r>
              <a:rPr lang="en-CA" sz="2000" dirty="0" smtClean="0"/>
              <a:t>Being knowledgeable &amp; honest</a:t>
            </a:r>
            <a:endParaRPr lang="en-US" sz="2000" dirty="0"/>
          </a:p>
        </p:txBody>
      </p:sp>
      <p:sp>
        <p:nvSpPr>
          <p:cNvPr id="3" name="Title 2"/>
          <p:cNvSpPr>
            <a:spLocks noGrp="1"/>
          </p:cNvSpPr>
          <p:nvPr>
            <p:ph type="title"/>
          </p:nvPr>
        </p:nvSpPr>
        <p:spPr/>
        <p:txBody>
          <a:bodyPr>
            <a:noAutofit/>
          </a:bodyPr>
          <a:lstStyle/>
          <a:p>
            <a:r>
              <a:rPr lang="en-CA" sz="3200" dirty="0" smtClean="0"/>
              <a:t>Duties &amp; Obligations towards the Public</a:t>
            </a:r>
            <a:endParaRPr lang="en-US" sz="3200" dirty="0"/>
          </a:p>
        </p:txBody>
      </p:sp>
      <p:pic>
        <p:nvPicPr>
          <p:cNvPr id="4" name="Picture 3" descr="Charter.gif"/>
          <p:cNvPicPr>
            <a:picLocks noChangeAspect="1"/>
          </p:cNvPicPr>
          <p:nvPr/>
        </p:nvPicPr>
        <p:blipFill>
          <a:blip r:embed="rId2" cstate="print"/>
          <a:stretch>
            <a:fillRect/>
          </a:stretch>
        </p:blipFill>
        <p:spPr>
          <a:xfrm>
            <a:off x="2051720" y="184257"/>
            <a:ext cx="6264696" cy="43308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Duties towards Humanity</a:t>
            </a:r>
            <a:endParaRPr lang="en-US" dirty="0"/>
          </a:p>
        </p:txBody>
      </p:sp>
      <p:sp>
        <p:nvSpPr>
          <p:cNvPr id="3" name="Content Placeholder 2"/>
          <p:cNvSpPr>
            <a:spLocks noGrp="1"/>
          </p:cNvSpPr>
          <p:nvPr>
            <p:ph sz="quarter" idx="4294967295"/>
          </p:nvPr>
        </p:nvSpPr>
        <p:spPr>
          <a:xfrm>
            <a:off x="323528" y="1600200"/>
            <a:ext cx="8820472" cy="4925144"/>
          </a:xfrm>
        </p:spPr>
        <p:txBody>
          <a:bodyPr>
            <a:normAutofit/>
          </a:bodyPr>
          <a:lstStyle/>
          <a:p>
            <a:r>
              <a:rPr lang="en-CA" dirty="0" smtClean="0"/>
              <a:t>The Code of Ethics specifies that fundamentally</a:t>
            </a:r>
          </a:p>
          <a:p>
            <a:pPr lvl="1"/>
            <a:r>
              <a:rPr lang="en-CA" dirty="0" smtClean="0"/>
              <a:t>In all aspects of their work an engineer must respect their obligations towards humanity.</a:t>
            </a:r>
          </a:p>
          <a:p>
            <a:r>
              <a:rPr lang="en-CA" dirty="0" smtClean="0"/>
              <a:t>Professional Code specifies that</a:t>
            </a:r>
          </a:p>
          <a:p>
            <a:pPr lvl="1"/>
            <a:r>
              <a:rPr lang="en-CA" dirty="0" smtClean="0"/>
              <a:t>The principal function of each order shall be to ensure the protection of the public.  </a:t>
            </a:r>
          </a:p>
          <a:p>
            <a:r>
              <a:rPr lang="en-CA" dirty="0" smtClean="0"/>
              <a:t>This makes clear that the profession exists to protect humans.</a:t>
            </a:r>
          </a:p>
          <a:p>
            <a:r>
              <a:rPr lang="en-CA" dirty="0" smtClean="0"/>
              <a:t>Obligations toward humans arise from laws</a:t>
            </a:r>
          </a:p>
          <a:p>
            <a:pPr lvl="1"/>
            <a:r>
              <a:rPr lang="en-CA" dirty="0" smtClean="0"/>
              <a:t>Criminal, civil and administrative laws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442520" cy="990600"/>
          </a:xfrm>
        </p:spPr>
        <p:txBody>
          <a:bodyPr>
            <a:normAutofit fontScale="90000"/>
          </a:bodyPr>
          <a:lstStyle/>
          <a:p>
            <a:pPr algn="ctr"/>
            <a:r>
              <a:rPr lang="en-CA" dirty="0" smtClean="0"/>
              <a:t>Canadian Charter of Rights &amp; Freedoms</a:t>
            </a:r>
            <a:endParaRPr lang="en-US" dirty="0"/>
          </a:p>
        </p:txBody>
      </p:sp>
      <p:sp>
        <p:nvSpPr>
          <p:cNvPr id="3" name="Content Placeholder 2"/>
          <p:cNvSpPr>
            <a:spLocks noGrp="1"/>
          </p:cNvSpPr>
          <p:nvPr>
            <p:ph sz="quarter" idx="1"/>
          </p:nvPr>
        </p:nvSpPr>
        <p:spPr>
          <a:xfrm>
            <a:off x="107504" y="1484784"/>
            <a:ext cx="8928992" cy="4968552"/>
          </a:xfrm>
        </p:spPr>
        <p:txBody>
          <a:bodyPr/>
          <a:lstStyle/>
          <a:p>
            <a:r>
              <a:rPr lang="en-CA" dirty="0" smtClean="0"/>
              <a:t>Obligations are directly related to laws – especially the Canadian Charter of Rights &amp; Freedoms &amp; Quebec’s Charter of Human Rights &amp; Freedoms </a:t>
            </a:r>
            <a:endParaRPr lang="en-US" dirty="0" smtClean="0"/>
          </a:p>
          <a:p>
            <a:r>
              <a:rPr lang="en-CA" dirty="0" smtClean="0"/>
              <a:t>Fundamental Freedoms</a:t>
            </a:r>
          </a:p>
          <a:p>
            <a:pPr lvl="1"/>
            <a:r>
              <a:rPr lang="en-CA" dirty="0" smtClean="0"/>
              <a:t>Conscience/religion, expression, peaceful assembly &amp; association.</a:t>
            </a:r>
          </a:p>
          <a:p>
            <a:r>
              <a:rPr lang="en-CA" dirty="0" smtClean="0"/>
              <a:t>Democratic Rights</a:t>
            </a:r>
          </a:p>
          <a:p>
            <a:r>
              <a:rPr lang="en-CA" dirty="0" smtClean="0"/>
              <a:t>Mobility Rights</a:t>
            </a:r>
          </a:p>
          <a:p>
            <a:r>
              <a:rPr lang="en-CA" dirty="0" smtClean="0"/>
              <a:t>Legal Rights</a:t>
            </a:r>
          </a:p>
          <a:p>
            <a:r>
              <a:rPr lang="en-CA" dirty="0" smtClean="0"/>
              <a:t>Equality Rights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Equity &amp; Freedom from Discrimination</a:t>
            </a:r>
            <a:endParaRPr lang="en-US" dirty="0"/>
          </a:p>
        </p:txBody>
      </p:sp>
      <p:sp>
        <p:nvSpPr>
          <p:cNvPr id="3" name="Content Placeholder 2"/>
          <p:cNvSpPr>
            <a:spLocks noGrp="1"/>
          </p:cNvSpPr>
          <p:nvPr>
            <p:ph sz="quarter" idx="1"/>
          </p:nvPr>
        </p:nvSpPr>
        <p:spPr/>
        <p:txBody>
          <a:bodyPr/>
          <a:lstStyle/>
          <a:p>
            <a:r>
              <a:rPr lang="en-CA" dirty="0" smtClean="0"/>
              <a:t>Discrimination of any form is prohibited based on</a:t>
            </a:r>
          </a:p>
          <a:p>
            <a:pPr lvl="1"/>
            <a:r>
              <a:rPr lang="en-CA" dirty="0" smtClean="0"/>
              <a:t>Equality Rights of the Canadian Charter of Rights &amp; Freedom</a:t>
            </a:r>
          </a:p>
          <a:p>
            <a:pPr lvl="1"/>
            <a:r>
              <a:rPr lang="en-CA" dirty="0" smtClean="0"/>
              <a:t>Quebec Charter of Human Rights &amp; Freedoms</a:t>
            </a:r>
          </a:p>
          <a:p>
            <a:pPr lvl="1"/>
            <a:r>
              <a:rPr lang="en-CA" dirty="0" smtClean="0"/>
              <a:t>Professional Code</a:t>
            </a:r>
          </a:p>
          <a:p>
            <a:pPr lvl="1"/>
            <a:r>
              <a:rPr lang="en-CA" dirty="0" smtClean="0"/>
              <a:t>Code of Ethics for Engineers</a:t>
            </a:r>
          </a:p>
          <a:p>
            <a:r>
              <a:rPr lang="en-CA" dirty="0" smtClean="0"/>
              <a:t>No professional may refuse to provide services to a person because of their race, colour, age, sex, religion, national origin or ethnicity of such person.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856984" cy="990600"/>
          </a:xfrm>
        </p:spPr>
        <p:txBody>
          <a:bodyPr>
            <a:normAutofit/>
          </a:bodyPr>
          <a:lstStyle/>
          <a:p>
            <a:r>
              <a:rPr lang="en-US" dirty="0" smtClean="0"/>
              <a:t>Prejudice, Discrimination, &amp; Harassment </a:t>
            </a:r>
            <a:endParaRPr lang="en-CA" dirty="0"/>
          </a:p>
        </p:txBody>
      </p:sp>
      <p:sp>
        <p:nvSpPr>
          <p:cNvPr id="3" name="Content Placeholder 2"/>
          <p:cNvSpPr>
            <a:spLocks noGrp="1"/>
          </p:cNvSpPr>
          <p:nvPr>
            <p:ph sz="quarter" idx="1"/>
          </p:nvPr>
        </p:nvSpPr>
        <p:spPr>
          <a:xfrm>
            <a:off x="612648" y="1600200"/>
            <a:ext cx="8153400" cy="5141168"/>
          </a:xfrm>
        </p:spPr>
        <p:txBody>
          <a:bodyPr>
            <a:normAutofit lnSpcReduction="10000"/>
          </a:bodyPr>
          <a:lstStyle/>
          <a:p>
            <a:r>
              <a:rPr lang="en-US" dirty="0" smtClean="0"/>
              <a:t>Prejudice: An opinion formed without taking time and care to judge fairly, often based on incomplete and stereotyped information. </a:t>
            </a:r>
          </a:p>
          <a:p>
            <a:r>
              <a:rPr lang="en-US" dirty="0" smtClean="0"/>
              <a:t>Discrimination: </a:t>
            </a:r>
            <a:r>
              <a:rPr lang="en-US" dirty="0"/>
              <a:t>T</a:t>
            </a:r>
            <a:r>
              <a:rPr lang="en-US" dirty="0" smtClean="0"/>
              <a:t>reating people differently because of some particular social attribute such as race, gender or religion.</a:t>
            </a:r>
          </a:p>
          <a:p>
            <a:r>
              <a:rPr lang="en-US" dirty="0" smtClean="0"/>
              <a:t>Harassment: This is a particular type </a:t>
            </a:r>
            <a:r>
              <a:rPr lang="en-US" dirty="0"/>
              <a:t>o</a:t>
            </a:r>
            <a:r>
              <a:rPr lang="en-US" dirty="0" smtClean="0"/>
              <a:t>f discrimination. It occurs when a person is subjected to unwanted </a:t>
            </a:r>
            <a:r>
              <a:rPr lang="en-US" dirty="0" err="1" smtClean="0"/>
              <a:t>behaviour</a:t>
            </a:r>
            <a:r>
              <a:rPr lang="en-US" dirty="0" smtClean="0"/>
              <a:t> that offends, demeans or humiliates. </a:t>
            </a:r>
            <a:endParaRPr lang="en-CA" dirty="0" smtClean="0"/>
          </a:p>
          <a:p>
            <a:pPr marL="0" indent="0">
              <a:buNone/>
            </a:pPr>
            <a:r>
              <a:rPr lang="en-US" dirty="0"/>
              <a:t>	</a:t>
            </a:r>
            <a:r>
              <a:rPr lang="en-US" dirty="0" smtClean="0"/>
              <a:t>			</a:t>
            </a:r>
            <a:r>
              <a:rPr lang="en-US" dirty="0" smtClean="0"/>
              <a:t>source (p. 1 APEGGA </a:t>
            </a:r>
            <a:r>
              <a:rPr lang="en-US" dirty="0" smtClean="0"/>
              <a:t>2005)</a:t>
            </a:r>
          </a:p>
        </p:txBody>
      </p:sp>
    </p:spTree>
    <p:extLst>
      <p:ext uri="{BB962C8B-B14F-4D97-AF65-F5344CB8AC3E}">
        <p14:creationId xmlns:p14="http://schemas.microsoft.com/office/powerpoint/2010/main" val="125672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Forms of Discrimination</a:t>
            </a:r>
            <a:endParaRPr lang="en-CA" dirty="0"/>
          </a:p>
        </p:txBody>
      </p:sp>
      <p:sp>
        <p:nvSpPr>
          <p:cNvPr id="3" name="Content Placeholder 2"/>
          <p:cNvSpPr>
            <a:spLocks noGrp="1"/>
          </p:cNvSpPr>
          <p:nvPr>
            <p:ph sz="quarter" idx="1"/>
          </p:nvPr>
        </p:nvSpPr>
        <p:spPr>
          <a:xfrm>
            <a:off x="251520" y="1600200"/>
            <a:ext cx="8640960" cy="5069160"/>
          </a:xfrm>
        </p:spPr>
        <p:txBody>
          <a:bodyPr>
            <a:normAutofit lnSpcReduction="10000"/>
          </a:bodyPr>
          <a:lstStyle/>
          <a:p>
            <a:r>
              <a:rPr lang="en-US" dirty="0" smtClean="0"/>
              <a:t>Direct Discrimination – discrimination that is directed  against person on the basis of prejudice. </a:t>
            </a:r>
          </a:p>
          <a:p>
            <a:endParaRPr lang="en-US" dirty="0"/>
          </a:p>
          <a:p>
            <a:r>
              <a:rPr lang="en-US" dirty="0" smtClean="0"/>
              <a:t>Adverse Effect Discrimination – discrimination that happens as a result of applying a rule or policy uniformly</a:t>
            </a:r>
          </a:p>
          <a:p>
            <a:endParaRPr lang="en-US" dirty="0"/>
          </a:p>
          <a:p>
            <a:r>
              <a:rPr lang="en-US" dirty="0" smtClean="0"/>
              <a:t>Systemic Discrimination – a discrimination that is rooted in accepted ways of doing this in a business, profession or occupation. This tends to prevent categories of people from achieving their goals. Ex: glass ceiling. </a:t>
            </a:r>
            <a:endParaRPr lang="en-CA" dirty="0"/>
          </a:p>
        </p:txBody>
      </p:sp>
      <p:sp>
        <p:nvSpPr>
          <p:cNvPr id="4" name="TextBox 3"/>
          <p:cNvSpPr txBox="1"/>
          <p:nvPr/>
        </p:nvSpPr>
        <p:spPr>
          <a:xfrm>
            <a:off x="6300192" y="6381328"/>
            <a:ext cx="2668499" cy="369332"/>
          </a:xfrm>
          <a:prstGeom prst="rect">
            <a:avLst/>
          </a:prstGeom>
          <a:noFill/>
        </p:spPr>
        <p:txBody>
          <a:bodyPr wrap="square" rtlCol="0">
            <a:spAutoFit/>
          </a:bodyPr>
          <a:lstStyle/>
          <a:p>
            <a:r>
              <a:rPr lang="en-US" dirty="0"/>
              <a:t>source (APEGGA 2005)</a:t>
            </a:r>
          </a:p>
        </p:txBody>
      </p:sp>
    </p:spTree>
    <p:extLst>
      <p:ext uri="{BB962C8B-B14F-4D97-AF65-F5344CB8AC3E}">
        <p14:creationId xmlns:p14="http://schemas.microsoft.com/office/powerpoint/2010/main" val="312075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Forms of Discrimination</a:t>
            </a:r>
            <a:endParaRPr lang="en-CA"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777178394"/>
              </p:ext>
            </p:extLst>
          </p:nvPr>
        </p:nvGraphicFramePr>
        <p:xfrm>
          <a:off x="611560" y="1916832"/>
          <a:ext cx="8153400" cy="3845024"/>
        </p:xfrm>
        <a:graphic>
          <a:graphicData uri="http://schemas.openxmlformats.org/drawingml/2006/table">
            <a:tbl>
              <a:tblPr firstRow="1" bandRow="1">
                <a:tableStyleId>{5C22544A-7EE6-4342-B048-85BDC9FD1C3A}</a:tableStyleId>
              </a:tblPr>
              <a:tblGrid>
                <a:gridCol w="1872208"/>
                <a:gridCol w="2520280"/>
                <a:gridCol w="1722562"/>
                <a:gridCol w="2038350"/>
              </a:tblGrid>
              <a:tr h="961256">
                <a:tc>
                  <a:txBody>
                    <a:bodyPr/>
                    <a:lstStyle/>
                    <a:p>
                      <a:r>
                        <a:rPr lang="en-US" sz="2000" dirty="0" smtClean="0"/>
                        <a:t>Forms of Discrimination</a:t>
                      </a:r>
                      <a:endParaRPr lang="en-CA" sz="2000" dirty="0"/>
                    </a:p>
                  </a:txBody>
                  <a:tcPr/>
                </a:tc>
                <a:tc>
                  <a:txBody>
                    <a:bodyPr/>
                    <a:lstStyle/>
                    <a:p>
                      <a:r>
                        <a:rPr lang="en-US" sz="2000" dirty="0" smtClean="0"/>
                        <a:t>Systemic</a:t>
                      </a:r>
                      <a:r>
                        <a:rPr lang="en-US" sz="2000" baseline="0" dirty="0" smtClean="0"/>
                        <a:t> Discrimination</a:t>
                      </a:r>
                      <a:endParaRPr lang="en-CA" sz="2000" dirty="0"/>
                    </a:p>
                  </a:txBody>
                  <a:tcPr/>
                </a:tc>
                <a:tc>
                  <a:txBody>
                    <a:bodyPr/>
                    <a:lstStyle/>
                    <a:p>
                      <a:r>
                        <a:rPr lang="en-US" sz="2000" dirty="0" smtClean="0"/>
                        <a:t>Direct Discrimination</a:t>
                      </a:r>
                      <a:endParaRPr lang="en-CA" sz="2000" dirty="0"/>
                    </a:p>
                  </a:txBody>
                  <a:tcPr/>
                </a:tc>
                <a:tc>
                  <a:txBody>
                    <a:bodyPr/>
                    <a:lstStyle/>
                    <a:p>
                      <a:r>
                        <a:rPr lang="en-US" sz="2000" dirty="0" smtClean="0"/>
                        <a:t>Harassment</a:t>
                      </a:r>
                      <a:endParaRPr lang="en-CA" sz="2000" dirty="0"/>
                    </a:p>
                  </a:txBody>
                  <a:tcPr/>
                </a:tc>
              </a:tr>
              <a:tr h="961256">
                <a:tc>
                  <a:txBody>
                    <a:bodyPr/>
                    <a:lstStyle/>
                    <a:p>
                      <a:r>
                        <a:rPr lang="en-US" sz="2400" dirty="0" smtClean="0"/>
                        <a:t>Issues for Women</a:t>
                      </a:r>
                      <a:endParaRPr lang="en-CA" sz="2400" dirty="0"/>
                    </a:p>
                  </a:txBody>
                  <a:tcPr/>
                </a:tc>
                <a:tc>
                  <a:txBody>
                    <a:bodyPr/>
                    <a:lstStyle/>
                    <a:p>
                      <a:r>
                        <a:rPr lang="en-US" sz="2400" dirty="0" smtClean="0"/>
                        <a:t>Glass Ceiling</a:t>
                      </a:r>
                      <a:endParaRPr lang="en-CA" sz="2400" dirty="0"/>
                    </a:p>
                  </a:txBody>
                  <a:tcPr/>
                </a:tc>
                <a:tc>
                  <a:txBody>
                    <a:bodyPr/>
                    <a:lstStyle/>
                    <a:p>
                      <a:r>
                        <a:rPr lang="en-US" sz="2400" dirty="0" smtClean="0"/>
                        <a:t>Sexist</a:t>
                      </a:r>
                      <a:endParaRPr lang="en-CA" sz="2400" dirty="0"/>
                    </a:p>
                  </a:txBody>
                  <a:tcPr/>
                </a:tc>
                <a:tc>
                  <a:txBody>
                    <a:bodyPr/>
                    <a:lstStyle/>
                    <a:p>
                      <a:r>
                        <a:rPr lang="en-US" sz="2400" dirty="0" smtClean="0"/>
                        <a:t>Sexual Harassment</a:t>
                      </a:r>
                      <a:endParaRPr lang="en-CA" sz="2400" dirty="0"/>
                    </a:p>
                  </a:txBody>
                  <a:tcPr/>
                </a:tc>
              </a:tr>
              <a:tr h="961256">
                <a:tc>
                  <a:txBody>
                    <a:bodyPr/>
                    <a:lstStyle/>
                    <a:p>
                      <a:r>
                        <a:rPr lang="en-US" sz="2400" dirty="0" smtClean="0"/>
                        <a:t>Issues for Aboriginal</a:t>
                      </a:r>
                      <a:endParaRPr lang="en-CA" sz="2400" dirty="0"/>
                    </a:p>
                  </a:txBody>
                  <a:tcPr/>
                </a:tc>
                <a:tc>
                  <a:txBody>
                    <a:bodyPr/>
                    <a:lstStyle/>
                    <a:p>
                      <a:r>
                        <a:rPr lang="en-US" sz="2400" dirty="0" smtClean="0"/>
                        <a:t>Cultural Imperialism</a:t>
                      </a:r>
                      <a:endParaRPr lang="en-CA" sz="2400" dirty="0"/>
                    </a:p>
                  </a:txBody>
                  <a:tcPr/>
                </a:tc>
                <a:tc>
                  <a:txBody>
                    <a:bodyPr/>
                    <a:lstStyle/>
                    <a:p>
                      <a:r>
                        <a:rPr lang="en-US" sz="2400" dirty="0" smtClean="0"/>
                        <a:t>Racist</a:t>
                      </a:r>
                      <a:endParaRPr lang="en-CA" sz="2400" dirty="0"/>
                    </a:p>
                  </a:txBody>
                  <a:tcPr/>
                </a:tc>
                <a:tc>
                  <a:txBody>
                    <a:bodyPr/>
                    <a:lstStyle/>
                    <a:p>
                      <a:r>
                        <a:rPr lang="en-US" sz="2400" dirty="0" smtClean="0"/>
                        <a:t>Racial</a:t>
                      </a:r>
                      <a:r>
                        <a:rPr lang="en-US" sz="2400" baseline="0" dirty="0" smtClean="0"/>
                        <a:t> Harassment</a:t>
                      </a:r>
                      <a:endParaRPr lang="en-CA" sz="2400" dirty="0"/>
                    </a:p>
                  </a:txBody>
                  <a:tcPr/>
                </a:tc>
              </a:tr>
              <a:tr h="961256">
                <a:tc>
                  <a:txBody>
                    <a:bodyPr/>
                    <a:lstStyle/>
                    <a:p>
                      <a:r>
                        <a:rPr lang="en-US" sz="2400" dirty="0" smtClean="0"/>
                        <a:t>Issues for Disabled</a:t>
                      </a:r>
                      <a:endParaRPr lang="en-CA" sz="2400" dirty="0"/>
                    </a:p>
                  </a:txBody>
                  <a:tcPr/>
                </a:tc>
                <a:tc>
                  <a:txBody>
                    <a:bodyPr/>
                    <a:lstStyle/>
                    <a:p>
                      <a:r>
                        <a:rPr lang="en-US" sz="2400" dirty="0" smtClean="0"/>
                        <a:t>Physical/attitudinal Barriers</a:t>
                      </a:r>
                      <a:endParaRPr lang="en-CA" sz="2400" dirty="0"/>
                    </a:p>
                  </a:txBody>
                  <a:tcPr/>
                </a:tc>
                <a:tc>
                  <a:txBody>
                    <a:bodyPr/>
                    <a:lstStyle/>
                    <a:p>
                      <a:r>
                        <a:rPr lang="en-US" sz="2400" dirty="0" smtClean="0"/>
                        <a:t>Insensitive</a:t>
                      </a:r>
                      <a:endParaRPr lang="en-CA" sz="2400" dirty="0"/>
                    </a:p>
                  </a:txBody>
                  <a:tcPr/>
                </a:tc>
                <a:tc>
                  <a:txBody>
                    <a:bodyPr/>
                    <a:lstStyle/>
                    <a:p>
                      <a:r>
                        <a:rPr lang="en-US" sz="2400" dirty="0" smtClean="0"/>
                        <a:t>Ridicule</a:t>
                      </a:r>
                      <a:endParaRPr lang="en-CA" sz="2400" dirty="0"/>
                    </a:p>
                  </a:txBody>
                  <a:tcPr/>
                </a:tc>
              </a:tr>
            </a:tbl>
          </a:graphicData>
        </a:graphic>
      </p:graphicFrame>
    </p:spTree>
    <p:extLst>
      <p:ext uri="{BB962C8B-B14F-4D97-AF65-F5344CB8AC3E}">
        <p14:creationId xmlns:p14="http://schemas.microsoft.com/office/powerpoint/2010/main" val="65239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Multiculturalism</a:t>
            </a:r>
            <a:endParaRPr lang="en-CA" dirty="0"/>
          </a:p>
        </p:txBody>
      </p:sp>
      <p:sp>
        <p:nvSpPr>
          <p:cNvPr id="3" name="Content Placeholder 2"/>
          <p:cNvSpPr>
            <a:spLocks noGrp="1"/>
          </p:cNvSpPr>
          <p:nvPr>
            <p:ph sz="quarter" idx="1"/>
          </p:nvPr>
        </p:nvSpPr>
        <p:spPr>
          <a:xfrm>
            <a:off x="251520" y="1600200"/>
            <a:ext cx="8712968" cy="4495800"/>
          </a:xfrm>
        </p:spPr>
        <p:txBody>
          <a:bodyPr>
            <a:normAutofit lnSpcReduction="10000"/>
          </a:bodyPr>
          <a:lstStyle/>
          <a:p>
            <a:r>
              <a:rPr lang="en-US" dirty="0"/>
              <a:t>Canada </a:t>
            </a:r>
            <a:r>
              <a:rPr lang="en-US" dirty="0" smtClean="0"/>
              <a:t>is considered </a:t>
            </a:r>
            <a:r>
              <a:rPr lang="en-US" dirty="0"/>
              <a:t>a cultural mosaic – mix of ethnic groups, languages and cultures that co-exist.</a:t>
            </a:r>
          </a:p>
          <a:p>
            <a:r>
              <a:rPr lang="en-US" dirty="0" smtClean="0"/>
              <a:t>Multiculturalism in Canada is an official policy that reflects an equal acceptance of races, religions, languages and cultures. </a:t>
            </a:r>
          </a:p>
          <a:p>
            <a:pPr lvl="1"/>
            <a:r>
              <a:rPr lang="en-US" dirty="0" smtClean="0"/>
              <a:t>Preservation and enhancement of multicultural heritage in Canada - </a:t>
            </a:r>
            <a:r>
              <a:rPr lang="en-US" dirty="0"/>
              <a:t>a</a:t>
            </a:r>
            <a:r>
              <a:rPr lang="en-US" dirty="0" smtClean="0"/>
              <a:t>im of Charter of Rights &amp; Freedoms.</a:t>
            </a:r>
          </a:p>
          <a:p>
            <a:pPr lvl="1"/>
            <a:r>
              <a:rPr lang="en-US" dirty="0" smtClean="0"/>
              <a:t>Multiculturalism act of 1988 – protects aboriginal rights, rights to enjoy their cultures, use of other languages other than </a:t>
            </a:r>
            <a:r>
              <a:rPr lang="en-US" dirty="0"/>
              <a:t>E</a:t>
            </a:r>
            <a:r>
              <a:rPr lang="en-US" dirty="0" smtClean="0"/>
              <a:t>nglish and </a:t>
            </a:r>
            <a:r>
              <a:rPr lang="en-US" dirty="0"/>
              <a:t>F</a:t>
            </a:r>
            <a:r>
              <a:rPr lang="en-US" dirty="0" smtClean="0"/>
              <a:t>rench,  </a:t>
            </a:r>
          </a:p>
          <a:p>
            <a:endParaRPr lang="en-CA" dirty="0"/>
          </a:p>
        </p:txBody>
      </p:sp>
    </p:spTree>
    <p:extLst>
      <p:ext uri="{BB962C8B-B14F-4D97-AF65-F5344CB8AC3E}">
        <p14:creationId xmlns:p14="http://schemas.microsoft.com/office/powerpoint/2010/main" val="3206913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7937</TotalTime>
  <Words>780</Words>
  <Application>Microsoft Office PowerPoint</Application>
  <PresentationFormat>On-screen Show (4:3)</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  Duties &amp; obligations towards the Public  </vt:lpstr>
      <vt:lpstr>Duties &amp; Obligations towards the Public</vt:lpstr>
      <vt:lpstr>Duties towards Humanity</vt:lpstr>
      <vt:lpstr>Canadian Charter of Rights &amp; Freedoms</vt:lpstr>
      <vt:lpstr>Equity &amp; Freedom from Discrimination</vt:lpstr>
      <vt:lpstr>Prejudice, Discrimination, &amp; Harassment </vt:lpstr>
      <vt:lpstr>Forms of Discrimination</vt:lpstr>
      <vt:lpstr>Forms of Discrimination</vt:lpstr>
      <vt:lpstr>Multiculturalism</vt:lpstr>
      <vt:lpstr>Fostering Diversity</vt:lpstr>
      <vt:lpstr>Duties towards Life &amp; Environment</vt:lpstr>
      <vt:lpstr>Duty to be Honest</vt:lpstr>
      <vt:lpstr>Whistle blowing</vt:lpstr>
      <vt:lpstr>Thinking about Honesty</vt:lpstr>
    </vt:vector>
  </TitlesOfParts>
  <Company>Engineering and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201/1 Professional practice &amp; responsibility   Prof. Govind gopakumar ph.d.</dc:title>
  <dc:creator>ENCS</dc:creator>
  <cp:lastModifiedBy>bcaron</cp:lastModifiedBy>
  <cp:revision>527</cp:revision>
  <dcterms:created xsi:type="dcterms:W3CDTF">2010-04-28T18:32:38Z</dcterms:created>
  <dcterms:modified xsi:type="dcterms:W3CDTF">2012-06-04T20:11:11Z</dcterms:modified>
</cp:coreProperties>
</file>