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5" r:id="rId3"/>
    <p:sldId id="361" r:id="rId4"/>
    <p:sldId id="363" r:id="rId5"/>
    <p:sldId id="273" r:id="rId6"/>
    <p:sldId id="311" r:id="rId7"/>
    <p:sldId id="312" r:id="rId8"/>
    <p:sldId id="274" r:id="rId9"/>
    <p:sldId id="313" r:id="rId10"/>
    <p:sldId id="315" r:id="rId11"/>
    <p:sldId id="316" r:id="rId12"/>
    <p:sldId id="317" r:id="rId13"/>
    <p:sldId id="318" r:id="rId14"/>
    <p:sldId id="319" r:id="rId15"/>
    <p:sldId id="320" r:id="rId16"/>
    <p:sldId id="321" r:id="rId17"/>
    <p:sldId id="304" r:id="rId18"/>
    <p:sldId id="322" r:id="rId19"/>
    <p:sldId id="305" r:id="rId20"/>
    <p:sldId id="306" r:id="rId21"/>
    <p:sldId id="307" r:id="rId22"/>
    <p:sldId id="323" r:id="rId23"/>
    <p:sldId id="324" r:id="rId24"/>
    <p:sldId id="325" r:id="rId25"/>
    <p:sldId id="327" r:id="rId26"/>
    <p:sldId id="328" r:id="rId27"/>
    <p:sldId id="364" r:id="rId28"/>
    <p:sldId id="329" r:id="rId29"/>
    <p:sldId id="331" r:id="rId30"/>
    <p:sldId id="332" r:id="rId31"/>
    <p:sldId id="335" r:id="rId32"/>
    <p:sldId id="336" r:id="rId33"/>
    <p:sldId id="338" r:id="rId34"/>
    <p:sldId id="339" r:id="rId35"/>
    <p:sldId id="344" r:id="rId36"/>
    <p:sldId id="347" r:id="rId37"/>
    <p:sldId id="348" r:id="rId38"/>
    <p:sldId id="354" r:id="rId39"/>
    <p:sldId id="356" r:id="rId40"/>
    <p:sldId id="357" r:id="rId41"/>
    <p:sldId id="358" r:id="rId42"/>
    <p:sldId id="359" r:id="rId43"/>
  </p:sldIdLst>
  <p:sldSz cx="9144000" cy="6858000" type="screen4x3"/>
  <p:notesSz cx="69977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D0D030"/>
    <a:srgbClr val="4477A2"/>
    <a:srgbClr val="D66A28"/>
    <a:srgbClr val="DF88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294" y="-1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33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6F0892A5-CA6A-4A12-9FBE-9B74BEE20EC3}" type="datetimeFigureOut">
              <a:rPr lang="en-US" smtClean="0"/>
              <a:pPr/>
              <a:t>3/26/2013</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9F90CA33-96FA-4373-89F4-EDDAA154E6F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F0892A5-CA6A-4A12-9FBE-9B74BEE20EC3}" type="datetimeFigureOut">
              <a:rPr lang="en-US" smtClean="0"/>
              <a:pPr/>
              <a:t>3/26/2013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90CA33-96FA-4373-89F4-EDDAA154E6F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6F0892A5-CA6A-4A12-9FBE-9B74BEE20EC3}" type="datetimeFigureOut">
              <a:rPr lang="en-US" smtClean="0"/>
              <a:pPr/>
              <a:t>3/26/2013</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9F90CA33-96FA-4373-89F4-EDDAA154E6F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6F0892A5-CA6A-4A12-9FBE-9B74BEE20EC3}" type="datetimeFigureOut">
              <a:rPr lang="en-US" smtClean="0"/>
              <a:pPr/>
              <a:t>3/26/2013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9F90CA33-96FA-4373-89F4-EDDAA154E6F0}"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6F0892A5-CA6A-4A12-9FBE-9B74BEE20EC3}" type="datetimeFigureOut">
              <a:rPr lang="en-US" smtClean="0"/>
              <a:pPr/>
              <a:t>3/26/2013</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9F90CA33-96FA-4373-89F4-EDDAA154E6F0}"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6F0892A5-CA6A-4A12-9FBE-9B74BEE20EC3}" type="datetimeFigureOut">
              <a:rPr lang="en-US" smtClean="0"/>
              <a:pPr/>
              <a:t>3/26/2013</a:t>
            </a:fld>
            <a:endParaRPr lang="en-US"/>
          </a:p>
        </p:txBody>
      </p:sp>
      <p:sp>
        <p:nvSpPr>
          <p:cNvPr id="10" name="Slide Number Placeholder 9"/>
          <p:cNvSpPr>
            <a:spLocks noGrp="1"/>
          </p:cNvSpPr>
          <p:nvPr>
            <p:ph type="sldNum" sz="quarter" idx="16"/>
          </p:nvPr>
        </p:nvSpPr>
        <p:spPr/>
        <p:txBody>
          <a:bodyPr rtlCol="0"/>
          <a:lstStyle/>
          <a:p>
            <a:fld id="{9F90CA33-96FA-4373-89F4-EDDAA154E6F0}"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6F0892A5-CA6A-4A12-9FBE-9B74BEE20EC3}" type="datetimeFigureOut">
              <a:rPr lang="en-US" smtClean="0"/>
              <a:pPr/>
              <a:t>3/26/2013</a:t>
            </a:fld>
            <a:endParaRPr lang="en-US"/>
          </a:p>
        </p:txBody>
      </p:sp>
      <p:sp>
        <p:nvSpPr>
          <p:cNvPr id="12" name="Slide Number Placeholder 11"/>
          <p:cNvSpPr>
            <a:spLocks noGrp="1"/>
          </p:cNvSpPr>
          <p:nvPr>
            <p:ph type="sldNum" sz="quarter" idx="16"/>
          </p:nvPr>
        </p:nvSpPr>
        <p:spPr/>
        <p:txBody>
          <a:bodyPr rtlCol="0"/>
          <a:lstStyle/>
          <a:p>
            <a:fld id="{9F90CA33-96FA-4373-89F4-EDDAA154E6F0}"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F0892A5-CA6A-4A12-9FBE-9B74BEE20EC3}" type="datetimeFigureOut">
              <a:rPr lang="en-US" smtClean="0"/>
              <a:pPr/>
              <a:t>3/26/2013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9F90CA33-96FA-4373-89F4-EDDAA154E6F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0892A5-CA6A-4A12-9FBE-9B74BEE20EC3}" type="datetimeFigureOut">
              <a:rPr lang="en-US" smtClean="0"/>
              <a:pPr/>
              <a:t>3/26/2013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9F90CA33-96FA-4373-89F4-EDDAA154E6F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F0892A5-CA6A-4A12-9FBE-9B74BEE20EC3}" type="datetimeFigureOut">
              <a:rPr lang="en-US" smtClean="0"/>
              <a:pPr/>
              <a:t>3/26/2013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9F90CA33-96FA-4373-89F4-EDDAA154E6F0}"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6F0892A5-CA6A-4A12-9FBE-9B74BEE20EC3}" type="datetimeFigureOut">
              <a:rPr lang="en-US" smtClean="0"/>
              <a:pPr/>
              <a:t>3/26/2013</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9F90CA33-96FA-4373-89F4-EDDAA154E6F0}"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6F0892A5-CA6A-4A12-9FBE-9B74BEE20EC3}" type="datetimeFigureOut">
              <a:rPr lang="en-US" smtClean="0"/>
              <a:pPr/>
              <a:t>3/26/2013</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9F90CA33-96FA-4373-89F4-EDDAA154E6F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www.cipo.ic.gc.ca/"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928934"/>
            <a:ext cx="9144000" cy="2328866"/>
          </a:xfrm>
        </p:spPr>
        <p:txBody>
          <a:bodyPr>
            <a:normAutofit/>
          </a:bodyPr>
          <a:lstStyle/>
          <a:p>
            <a:pPr algn="r"/>
            <a:r>
              <a:rPr lang="en-CA" sz="4000" dirty="0" smtClean="0"/>
              <a:t/>
            </a:r>
            <a:br>
              <a:rPr lang="en-CA" sz="4000" dirty="0" smtClean="0"/>
            </a:br>
            <a:r>
              <a:rPr lang="en-CA" sz="4000" dirty="0" smtClean="0"/>
              <a:t>law &amp; legal issues</a:t>
            </a:r>
            <a:br>
              <a:rPr lang="en-CA" sz="4000" dirty="0" smtClean="0"/>
            </a:br>
            <a:endParaRPr lang="en-US" sz="4000" dirty="0"/>
          </a:p>
        </p:txBody>
      </p:sp>
      <p:sp>
        <p:nvSpPr>
          <p:cNvPr id="3" name="Subtitle 2"/>
          <p:cNvSpPr>
            <a:spLocks noGrp="1"/>
          </p:cNvSpPr>
          <p:nvPr>
            <p:ph type="subTitle" idx="1"/>
          </p:nvPr>
        </p:nvSpPr>
        <p:spPr/>
        <p:txBody>
          <a:bodyPr/>
          <a:lstStyle/>
          <a:p>
            <a:pPr algn="r"/>
            <a:r>
              <a:rPr lang="en-CA" dirty="0" smtClean="0"/>
              <a:t>2012</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Intellectual Property</a:t>
            </a:r>
            <a:endParaRPr lang="en-US" dirty="0"/>
          </a:p>
        </p:txBody>
      </p:sp>
      <p:sp>
        <p:nvSpPr>
          <p:cNvPr id="3" name="Content Placeholder 2"/>
          <p:cNvSpPr>
            <a:spLocks noGrp="1"/>
          </p:cNvSpPr>
          <p:nvPr>
            <p:ph sz="quarter" idx="1"/>
          </p:nvPr>
        </p:nvSpPr>
        <p:spPr>
          <a:xfrm>
            <a:off x="612648" y="1600200"/>
            <a:ext cx="8153400" cy="4925144"/>
          </a:xfrm>
        </p:spPr>
        <p:txBody>
          <a:bodyPr>
            <a:normAutofit lnSpcReduction="10000"/>
          </a:bodyPr>
          <a:lstStyle/>
          <a:p>
            <a:r>
              <a:rPr lang="en-CA" dirty="0" smtClean="0"/>
              <a:t>Common types of Intellectual Property</a:t>
            </a:r>
          </a:p>
          <a:p>
            <a:pPr lvl="2"/>
            <a:endParaRPr lang="en-CA" dirty="0" smtClean="0"/>
          </a:p>
          <a:p>
            <a:pPr lvl="1"/>
            <a:r>
              <a:rPr lang="en-CA" dirty="0" smtClean="0"/>
              <a:t>Copyrights</a:t>
            </a:r>
          </a:p>
          <a:p>
            <a:pPr lvl="2"/>
            <a:endParaRPr lang="en-CA" dirty="0" smtClean="0"/>
          </a:p>
          <a:p>
            <a:pPr lvl="1"/>
            <a:r>
              <a:rPr lang="en-CA" dirty="0" smtClean="0"/>
              <a:t>Trademarks</a:t>
            </a:r>
          </a:p>
          <a:p>
            <a:pPr lvl="2"/>
            <a:endParaRPr lang="en-CA" dirty="0" smtClean="0"/>
          </a:p>
          <a:p>
            <a:pPr lvl="1"/>
            <a:r>
              <a:rPr lang="en-CA" dirty="0" smtClean="0"/>
              <a:t>Patents</a:t>
            </a:r>
          </a:p>
          <a:p>
            <a:pPr lvl="2"/>
            <a:endParaRPr lang="en-CA" dirty="0" smtClean="0"/>
          </a:p>
          <a:p>
            <a:pPr lvl="1"/>
            <a:r>
              <a:rPr lang="en-CA" dirty="0" smtClean="0"/>
              <a:t>Industrial Design rights</a:t>
            </a:r>
          </a:p>
          <a:p>
            <a:pPr lvl="2"/>
            <a:endParaRPr lang="en-CA" dirty="0" smtClean="0"/>
          </a:p>
          <a:p>
            <a:pPr lvl="1"/>
            <a:r>
              <a:rPr lang="en-CA" dirty="0" smtClean="0"/>
              <a:t>Integrated Circuit Topographies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CA" dirty="0" smtClean="0"/>
              <a:t>Canadian Intellectual Property Office</a:t>
            </a:r>
            <a:endParaRPr lang="en-US" dirty="0"/>
          </a:p>
        </p:txBody>
      </p:sp>
      <p:sp>
        <p:nvSpPr>
          <p:cNvPr id="6" name="Content Placeholder 5"/>
          <p:cNvSpPr>
            <a:spLocks noGrp="1"/>
          </p:cNvSpPr>
          <p:nvPr>
            <p:ph sz="quarter" idx="1"/>
          </p:nvPr>
        </p:nvSpPr>
        <p:spPr>
          <a:xfrm>
            <a:off x="179512" y="1600200"/>
            <a:ext cx="8784976" cy="4925144"/>
          </a:xfrm>
        </p:spPr>
        <p:txBody>
          <a:bodyPr>
            <a:normAutofit/>
          </a:bodyPr>
          <a:lstStyle/>
          <a:p>
            <a:r>
              <a:rPr lang="en-US" dirty="0" smtClean="0"/>
              <a:t>Canadian Intellectual Property Office (CIPO) associated with Industry Canada, is responsible for the administration and processing of the greater part of intellectual property in Canada.</a:t>
            </a:r>
          </a:p>
          <a:p>
            <a:endParaRPr lang="en-CA" dirty="0" smtClean="0"/>
          </a:p>
          <a:p>
            <a:r>
              <a:rPr lang="en-US" b="1" dirty="0" smtClean="0">
                <a:hlinkClick r:id="rId2"/>
              </a:rPr>
              <a:t>www.cipo.ic.gc.ca</a:t>
            </a:r>
            <a:r>
              <a:rPr lang="en-US" b="1" dirty="0" smtClean="0"/>
              <a:t> </a:t>
            </a:r>
          </a:p>
          <a:p>
            <a:endParaRPr lang="en-CA" b="1" dirty="0" smtClean="0"/>
          </a:p>
          <a:p>
            <a:r>
              <a:rPr lang="en-CA" dirty="0" smtClean="0"/>
              <a:t>Governed by Federal Statutes</a:t>
            </a:r>
          </a:p>
          <a:p>
            <a:pPr lvl="1"/>
            <a:r>
              <a:rPr lang="en-CA" dirty="0" smtClean="0"/>
              <a:t>Canada Patent Act, Canadian Copyright Law, Trademark Act, Industrial Design Act, Integrated Circuit Topography Act.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Patents</a:t>
            </a:r>
            <a:endParaRPr lang="en-US" dirty="0"/>
          </a:p>
        </p:txBody>
      </p:sp>
      <p:sp>
        <p:nvSpPr>
          <p:cNvPr id="3" name="Content Placeholder 2"/>
          <p:cNvSpPr>
            <a:spLocks noGrp="1"/>
          </p:cNvSpPr>
          <p:nvPr>
            <p:ph sz="quarter" idx="1"/>
          </p:nvPr>
        </p:nvSpPr>
        <p:spPr>
          <a:xfrm>
            <a:off x="0" y="1412776"/>
            <a:ext cx="9144000" cy="5112568"/>
          </a:xfrm>
        </p:spPr>
        <p:txBody>
          <a:bodyPr/>
          <a:lstStyle/>
          <a:p>
            <a:r>
              <a:rPr lang="en-CA" dirty="0" smtClean="0"/>
              <a:t>Patent is a </a:t>
            </a:r>
            <a:r>
              <a:rPr lang="en-CA" b="1" dirty="0" smtClean="0"/>
              <a:t>government grant </a:t>
            </a:r>
            <a:r>
              <a:rPr lang="en-CA" dirty="0" smtClean="0"/>
              <a:t>that gives inventors </a:t>
            </a:r>
            <a:r>
              <a:rPr lang="en-CA" b="1" dirty="0" smtClean="0"/>
              <a:t>exclusive rights </a:t>
            </a:r>
            <a:r>
              <a:rPr lang="en-CA" dirty="0" smtClean="0"/>
              <a:t>to their inventions.</a:t>
            </a:r>
          </a:p>
          <a:p>
            <a:r>
              <a:rPr lang="en-CA" dirty="0" smtClean="0"/>
              <a:t>In Canada the inventors have rights for 20 years from date of filing. </a:t>
            </a:r>
          </a:p>
          <a:p>
            <a:r>
              <a:rPr lang="en-CA" dirty="0" smtClean="0"/>
              <a:t>Criteria for patent</a:t>
            </a:r>
          </a:p>
          <a:p>
            <a:pPr lvl="1"/>
            <a:r>
              <a:rPr lang="en-CA" dirty="0" smtClean="0"/>
              <a:t>Invention must be new</a:t>
            </a:r>
          </a:p>
          <a:p>
            <a:pPr lvl="1"/>
            <a:r>
              <a:rPr lang="en-CA" dirty="0" smtClean="0"/>
              <a:t>Be useful (functional and operative)</a:t>
            </a:r>
          </a:p>
          <a:p>
            <a:pPr lvl="1"/>
            <a:r>
              <a:rPr lang="en-CA" dirty="0" smtClean="0"/>
              <a:t>Show inventive ingenuity not obvious to someone with skills.</a:t>
            </a:r>
          </a:p>
          <a:p>
            <a:r>
              <a:rPr lang="en-CA" dirty="0" smtClean="0"/>
              <a:t>Invention can be product, chemical composition, process</a:t>
            </a:r>
          </a:p>
          <a:p>
            <a:r>
              <a:rPr lang="en-CA" dirty="0" smtClean="0"/>
              <a:t>Cannot be principle, theorem, idea, computer program. </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Trademarks</a:t>
            </a:r>
            <a:endParaRPr lang="en-US" dirty="0"/>
          </a:p>
        </p:txBody>
      </p:sp>
      <p:sp>
        <p:nvSpPr>
          <p:cNvPr id="3" name="Content Placeholder 2"/>
          <p:cNvSpPr>
            <a:spLocks noGrp="1"/>
          </p:cNvSpPr>
          <p:nvPr>
            <p:ph sz="quarter" idx="1"/>
          </p:nvPr>
        </p:nvSpPr>
        <p:spPr>
          <a:xfrm>
            <a:off x="0" y="1600200"/>
            <a:ext cx="9144000" cy="5257800"/>
          </a:xfrm>
        </p:spPr>
        <p:txBody>
          <a:bodyPr/>
          <a:lstStyle/>
          <a:p>
            <a:r>
              <a:rPr lang="en-US" dirty="0" smtClean="0"/>
              <a:t>A trade-mark is a word, symbol or design, or a combination of these, used to distinguish the goods or services of one organization from those of others.</a:t>
            </a:r>
          </a:p>
          <a:p>
            <a:r>
              <a:rPr lang="en-CA" dirty="0" smtClean="0"/>
              <a:t>3 kinds of trademarks</a:t>
            </a:r>
          </a:p>
          <a:p>
            <a:pPr lvl="1"/>
            <a:r>
              <a:rPr lang="en-US" b="1" dirty="0" smtClean="0"/>
              <a:t>Ordinary marks</a:t>
            </a:r>
            <a:r>
              <a:rPr lang="en-US" dirty="0" smtClean="0"/>
              <a:t> are words and/or symbols that distinguish the goods or services of a specific firm. (</a:t>
            </a:r>
            <a:r>
              <a:rPr lang="en-US" dirty="0" err="1" smtClean="0"/>
              <a:t>eg</a:t>
            </a:r>
            <a:r>
              <a:rPr lang="en-US" dirty="0" smtClean="0"/>
              <a:t>. Dell)</a:t>
            </a:r>
          </a:p>
          <a:p>
            <a:pPr lvl="1"/>
            <a:r>
              <a:rPr lang="en-US" b="1" dirty="0" smtClean="0"/>
              <a:t>Certification marks</a:t>
            </a:r>
            <a:r>
              <a:rPr lang="en-US" dirty="0" smtClean="0"/>
              <a:t> identify goods or services that meet a standard set by a governing organization. (</a:t>
            </a:r>
            <a:r>
              <a:rPr lang="en-US" dirty="0" err="1" smtClean="0"/>
              <a:t>eg</a:t>
            </a:r>
            <a:r>
              <a:rPr lang="en-US" dirty="0" smtClean="0"/>
              <a:t>. Energy Star)</a:t>
            </a:r>
          </a:p>
          <a:p>
            <a:pPr lvl="1"/>
            <a:r>
              <a:rPr lang="en-US" b="1" dirty="0" smtClean="0"/>
              <a:t>Distinguishing guise</a:t>
            </a:r>
            <a:r>
              <a:rPr lang="en-US" dirty="0" smtClean="0"/>
              <a:t> identifies the shaping of wares or their containers, or a mode of wrapping or packaging wares. (</a:t>
            </a:r>
            <a:r>
              <a:rPr lang="en-US" dirty="0" err="1" smtClean="0"/>
              <a:t>iPad</a:t>
            </a:r>
            <a:r>
              <a:rPr lang="en-US" dirty="0" smtClean="0"/>
              <a:t>)</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Copyright</a:t>
            </a:r>
            <a:endParaRPr lang="en-US" dirty="0"/>
          </a:p>
        </p:txBody>
      </p:sp>
      <p:sp>
        <p:nvSpPr>
          <p:cNvPr id="3" name="Content Placeholder 2"/>
          <p:cNvSpPr>
            <a:spLocks noGrp="1"/>
          </p:cNvSpPr>
          <p:nvPr>
            <p:ph sz="quarter" idx="1"/>
          </p:nvPr>
        </p:nvSpPr>
        <p:spPr>
          <a:xfrm>
            <a:off x="0" y="1600200"/>
            <a:ext cx="9144000" cy="4853136"/>
          </a:xfrm>
        </p:spPr>
        <p:txBody>
          <a:bodyPr>
            <a:normAutofit lnSpcReduction="10000"/>
          </a:bodyPr>
          <a:lstStyle/>
          <a:p>
            <a:r>
              <a:rPr lang="en-CA" dirty="0" smtClean="0"/>
              <a:t>Copyright is the exclusive right to allow someone to copy a creative work</a:t>
            </a:r>
          </a:p>
          <a:p>
            <a:r>
              <a:rPr lang="en-CA" dirty="0" smtClean="0"/>
              <a:t>Copyright applies to artistic, literary, musical works, computer programs, and sound recordings (CD, tapes).</a:t>
            </a:r>
          </a:p>
          <a:p>
            <a:r>
              <a:rPr lang="en-CA" dirty="0" smtClean="0"/>
              <a:t>Not copyright: </a:t>
            </a:r>
            <a:r>
              <a:rPr lang="en-US" dirty="0" smtClean="0"/>
              <a:t>Facts, themes, ideas, most titles, names, catch-phrases and other short-word combinations. </a:t>
            </a:r>
          </a:p>
          <a:p>
            <a:r>
              <a:rPr lang="en-US" dirty="0" smtClean="0"/>
              <a:t>Copyright is owned by creator, employer or one who commissions it.</a:t>
            </a:r>
          </a:p>
          <a:p>
            <a:r>
              <a:rPr lang="en-CA" dirty="0" smtClean="0"/>
              <a:t> Duration of copyright </a:t>
            </a:r>
            <a:r>
              <a:rPr lang="en-US" dirty="0" smtClean="0"/>
              <a:t>in Canada exists for the life of the creator plus 50 years following death.</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Industrial Designs</a:t>
            </a:r>
            <a:endParaRPr lang="en-US" dirty="0"/>
          </a:p>
        </p:txBody>
      </p:sp>
      <p:sp>
        <p:nvSpPr>
          <p:cNvPr id="3" name="Content Placeholder 2"/>
          <p:cNvSpPr>
            <a:spLocks noGrp="1"/>
          </p:cNvSpPr>
          <p:nvPr>
            <p:ph sz="quarter" idx="1"/>
          </p:nvPr>
        </p:nvSpPr>
        <p:spPr>
          <a:xfrm>
            <a:off x="0" y="1844824"/>
            <a:ext cx="9144000" cy="4495800"/>
          </a:xfrm>
        </p:spPr>
        <p:txBody>
          <a:bodyPr>
            <a:normAutofit fontScale="92500" lnSpcReduction="20000"/>
          </a:bodyPr>
          <a:lstStyle/>
          <a:p>
            <a:r>
              <a:rPr lang="en-US" dirty="0" smtClean="0"/>
              <a:t>An industrial design is the features of shape, configuration, pattern or ornament (or any combination of these) applied to a finished article. </a:t>
            </a:r>
          </a:p>
          <a:p>
            <a:r>
              <a:rPr lang="en-US" dirty="0" smtClean="0"/>
              <a:t>It may be, for example, the shape of a table or the ornamentation on the handle of a spoon.</a:t>
            </a:r>
          </a:p>
          <a:p>
            <a:r>
              <a:rPr lang="en-CA" dirty="0" smtClean="0"/>
              <a:t>What cannot be protected</a:t>
            </a:r>
          </a:p>
          <a:p>
            <a:pPr lvl="1"/>
            <a:r>
              <a:rPr lang="en-US" dirty="0" smtClean="0"/>
              <a:t>the functional features of an article;</a:t>
            </a:r>
          </a:p>
          <a:p>
            <a:pPr lvl="1"/>
            <a:r>
              <a:rPr lang="en-US" dirty="0" smtClean="0"/>
              <a:t>a principle of construction, or how an article is built;</a:t>
            </a:r>
          </a:p>
          <a:p>
            <a:pPr lvl="1"/>
            <a:r>
              <a:rPr lang="en-US" dirty="0" smtClean="0"/>
              <a:t>the materials used in the construction of an article; </a:t>
            </a:r>
          </a:p>
          <a:p>
            <a:pPr lvl="1"/>
            <a:r>
              <a:rPr lang="en-US" dirty="0" err="1" smtClean="0"/>
              <a:t>colour</a:t>
            </a:r>
            <a:r>
              <a:rPr lang="en-US" dirty="0" smtClean="0"/>
              <a:t> per se; or</a:t>
            </a:r>
          </a:p>
          <a:p>
            <a:pPr lvl="1"/>
            <a:r>
              <a:rPr lang="en-US" dirty="0" smtClean="0"/>
              <a:t>ideas. </a:t>
            </a:r>
          </a:p>
          <a:p>
            <a:pPr lvl="1"/>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Integrated Circuit Topographies (ICT)</a:t>
            </a:r>
            <a:endParaRPr lang="en-US" dirty="0"/>
          </a:p>
        </p:txBody>
      </p:sp>
      <p:sp>
        <p:nvSpPr>
          <p:cNvPr id="3" name="Content Placeholder 2"/>
          <p:cNvSpPr>
            <a:spLocks noGrp="1"/>
          </p:cNvSpPr>
          <p:nvPr>
            <p:ph sz="quarter" idx="1"/>
          </p:nvPr>
        </p:nvSpPr>
        <p:spPr>
          <a:xfrm>
            <a:off x="0" y="1844824"/>
            <a:ext cx="8928992" cy="4495800"/>
          </a:xfrm>
        </p:spPr>
        <p:txBody>
          <a:bodyPr/>
          <a:lstStyle/>
          <a:p>
            <a:r>
              <a:rPr lang="en-US" dirty="0" smtClean="0"/>
              <a:t>An ICT refers to the three-dimensional configuration of the electronic circuits used in microchips and semiconductor chips. </a:t>
            </a:r>
          </a:p>
          <a:p>
            <a:r>
              <a:rPr lang="en-US" dirty="0" smtClean="0"/>
              <a:t>ICT protection will give you exclusive rights over the copying of the topography and the commercialization of circuits that contain the topography. </a:t>
            </a:r>
          </a:p>
          <a:p>
            <a:r>
              <a:rPr lang="en-US" dirty="0" smtClean="0"/>
              <a:t>Registration grants you exclusive rights for 10 years on your original circuit design. </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a:p>
        </p:txBody>
      </p:sp>
      <p:sp>
        <p:nvSpPr>
          <p:cNvPr id="3" name="Title 2"/>
          <p:cNvSpPr>
            <a:spLocks noGrp="1"/>
          </p:cNvSpPr>
          <p:nvPr>
            <p:ph type="title"/>
          </p:nvPr>
        </p:nvSpPr>
        <p:spPr/>
        <p:txBody>
          <a:bodyPr/>
          <a:lstStyle/>
          <a:p>
            <a:r>
              <a:rPr lang="en-CA" dirty="0" smtClean="0"/>
              <a:t>Occupational Health &amp; Safety</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Occupational Health &amp; Safety (OHS)</a:t>
            </a:r>
            <a:endParaRPr lang="en-US" dirty="0"/>
          </a:p>
        </p:txBody>
      </p:sp>
      <p:sp>
        <p:nvSpPr>
          <p:cNvPr id="3" name="Content Placeholder 2"/>
          <p:cNvSpPr>
            <a:spLocks noGrp="1"/>
          </p:cNvSpPr>
          <p:nvPr>
            <p:ph sz="quarter" idx="1"/>
          </p:nvPr>
        </p:nvSpPr>
        <p:spPr/>
        <p:txBody>
          <a:bodyPr/>
          <a:lstStyle/>
          <a:p>
            <a:r>
              <a:rPr lang="en-CA" dirty="0" smtClean="0"/>
              <a:t>In Canada, jurisdiction to ensure OHS is shared between federal, provincial and territories.</a:t>
            </a:r>
          </a:p>
          <a:p>
            <a:r>
              <a:rPr lang="en-CA" dirty="0" smtClean="0"/>
              <a:t>In general, authority on OHS issues rests with provinces for 90% of Canadian workers.</a:t>
            </a:r>
          </a:p>
          <a:p>
            <a:endParaRPr lang="en-CA" dirty="0" smtClean="0"/>
          </a:p>
          <a:p>
            <a:r>
              <a:rPr lang="en-CA" dirty="0" smtClean="0"/>
              <a:t>Canadian Centre for Occupational Health &amp; Safety advances </a:t>
            </a:r>
            <a:r>
              <a:rPr lang="en-US" dirty="0" smtClean="0"/>
              <a:t>safe and healthy workplaces in Canada.</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Occupational Health &amp; Safety</a:t>
            </a:r>
            <a:endParaRPr lang="en-US" dirty="0"/>
          </a:p>
        </p:txBody>
      </p:sp>
      <p:sp>
        <p:nvSpPr>
          <p:cNvPr id="3" name="Content Placeholder 2"/>
          <p:cNvSpPr>
            <a:spLocks noGrp="1"/>
          </p:cNvSpPr>
          <p:nvPr>
            <p:ph sz="quarter" idx="1"/>
          </p:nvPr>
        </p:nvSpPr>
        <p:spPr>
          <a:xfrm>
            <a:off x="251520" y="1844824"/>
            <a:ext cx="4392488" cy="4572000"/>
          </a:xfrm>
        </p:spPr>
        <p:txBody>
          <a:bodyPr>
            <a:normAutofit fontScale="85000" lnSpcReduction="20000"/>
          </a:bodyPr>
          <a:lstStyle/>
          <a:p>
            <a:r>
              <a:rPr lang="en-CA" sz="3600" dirty="0" smtClean="0"/>
              <a:t>Supervisor’s Responsibilities</a:t>
            </a:r>
          </a:p>
          <a:p>
            <a:pPr lvl="1"/>
            <a:r>
              <a:rPr lang="en-CA" sz="3100" dirty="0" smtClean="0"/>
              <a:t>to ensure that workers use prescribed protective equipment devices </a:t>
            </a:r>
          </a:p>
          <a:p>
            <a:pPr lvl="1"/>
            <a:r>
              <a:rPr lang="en-CA" sz="3100" dirty="0" smtClean="0"/>
              <a:t>to advise workers of potential and actual hazards </a:t>
            </a:r>
          </a:p>
          <a:p>
            <a:pPr lvl="1"/>
            <a:r>
              <a:rPr lang="en-CA" sz="3100" dirty="0" smtClean="0"/>
              <a:t>to take every reasonable precaution in the circumstance for the protection of workers</a:t>
            </a:r>
            <a:endParaRPr lang="en-CA" sz="3100" b="1" dirty="0" smtClean="0"/>
          </a:p>
        </p:txBody>
      </p:sp>
      <p:sp>
        <p:nvSpPr>
          <p:cNvPr id="4" name="Content Placeholder 3"/>
          <p:cNvSpPr>
            <a:spLocks noGrp="1"/>
          </p:cNvSpPr>
          <p:nvPr>
            <p:ph sz="quarter" idx="2"/>
          </p:nvPr>
        </p:nvSpPr>
        <p:spPr>
          <a:xfrm>
            <a:off x="4788024" y="1589566"/>
            <a:ext cx="4176464" cy="4839829"/>
          </a:xfrm>
        </p:spPr>
        <p:txBody>
          <a:bodyPr>
            <a:normAutofit fontScale="85000" lnSpcReduction="20000"/>
          </a:bodyPr>
          <a:lstStyle/>
          <a:p>
            <a:r>
              <a:rPr lang="en-CA" sz="3600" dirty="0" smtClean="0"/>
              <a:t>Employee’s Responsibilities</a:t>
            </a:r>
          </a:p>
          <a:p>
            <a:pPr>
              <a:buFont typeface="Symbol" pitchFamily="18" charset="2"/>
              <a:buChar char="·"/>
            </a:pPr>
            <a:r>
              <a:rPr lang="en-CA" sz="3100" dirty="0" smtClean="0"/>
              <a:t>to work in compliance with OH&amp;S acts and regulations </a:t>
            </a:r>
          </a:p>
          <a:p>
            <a:pPr>
              <a:buFont typeface="Symbol" pitchFamily="18" charset="2"/>
              <a:buChar char="·"/>
            </a:pPr>
            <a:r>
              <a:rPr lang="en-CA" sz="3100" dirty="0" smtClean="0"/>
              <a:t>to use personal protective equipment and clothing as directed</a:t>
            </a:r>
          </a:p>
          <a:p>
            <a:pPr>
              <a:buFont typeface="Symbol" pitchFamily="18" charset="2"/>
              <a:buChar char="·"/>
            </a:pPr>
            <a:r>
              <a:rPr lang="en-CA" sz="3100" dirty="0" smtClean="0"/>
              <a:t>to report hazards and dangers </a:t>
            </a:r>
          </a:p>
          <a:p>
            <a:pPr>
              <a:buFont typeface="Symbol" pitchFamily="18" charset="2"/>
              <a:buChar char="·"/>
            </a:pPr>
            <a:r>
              <a:rPr lang="en-CA" sz="3100" dirty="0" smtClean="0"/>
              <a:t>to work in a manner as required by the employer and use the prescribed safety equipment</a:t>
            </a:r>
          </a:p>
          <a:p>
            <a:pPr>
              <a:buNone/>
            </a:pPr>
            <a:endParaRPr lang="en-CA"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371600" y="2743200"/>
            <a:ext cx="7123113" cy="2630016"/>
          </a:xfrm>
        </p:spPr>
        <p:txBody>
          <a:bodyPr>
            <a:noAutofit/>
          </a:bodyPr>
          <a:lstStyle/>
          <a:p>
            <a:pPr algn="r"/>
            <a:r>
              <a:rPr lang="en-CA" sz="3200" dirty="0" smtClean="0"/>
              <a:t>Legal Systems</a:t>
            </a:r>
          </a:p>
          <a:p>
            <a:pPr algn="r"/>
            <a:r>
              <a:rPr lang="en-CA" sz="3200" dirty="0" smtClean="0"/>
              <a:t>Intellectual Property</a:t>
            </a:r>
          </a:p>
          <a:p>
            <a:pPr algn="r"/>
            <a:r>
              <a:rPr lang="en-CA" sz="3200" dirty="0" smtClean="0"/>
              <a:t>Occupational Health &amp; Safety</a:t>
            </a:r>
          </a:p>
          <a:p>
            <a:pPr algn="r"/>
            <a:r>
              <a:rPr lang="en-CA" sz="3200" dirty="0" smtClean="0"/>
              <a:t>Responsibility or Liability</a:t>
            </a:r>
          </a:p>
          <a:p>
            <a:pPr algn="r"/>
            <a:endParaRPr lang="en-US" sz="3200" dirty="0"/>
          </a:p>
        </p:txBody>
      </p:sp>
      <p:sp>
        <p:nvSpPr>
          <p:cNvPr id="3" name="Title 2"/>
          <p:cNvSpPr>
            <a:spLocks noGrp="1"/>
          </p:cNvSpPr>
          <p:nvPr>
            <p:ph type="title"/>
          </p:nvPr>
        </p:nvSpPr>
        <p:spPr/>
        <p:txBody>
          <a:bodyPr/>
          <a:lstStyle/>
          <a:p>
            <a:r>
              <a:rPr lang="en-US" dirty="0" smtClean="0"/>
              <a:t>What we will cover</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Employee’s Rights</a:t>
            </a:r>
            <a:endParaRPr lang="en-US" dirty="0"/>
          </a:p>
        </p:txBody>
      </p:sp>
      <p:sp>
        <p:nvSpPr>
          <p:cNvPr id="3" name="Content Placeholder 2"/>
          <p:cNvSpPr>
            <a:spLocks noGrp="1"/>
          </p:cNvSpPr>
          <p:nvPr>
            <p:ph sz="quarter" idx="1"/>
          </p:nvPr>
        </p:nvSpPr>
        <p:spPr/>
        <p:txBody>
          <a:bodyPr/>
          <a:lstStyle/>
          <a:p>
            <a:r>
              <a:rPr lang="fr-CA" dirty="0" smtClean="0"/>
              <a:t>To refuse to do unsafe work </a:t>
            </a:r>
          </a:p>
          <a:p>
            <a:r>
              <a:rPr lang="fr-CA" dirty="0" smtClean="0"/>
              <a:t>To participate in the workplace health and safety activities through Joint Health and Safety Committee (JHSC) or as a worker health and safety representative </a:t>
            </a:r>
          </a:p>
          <a:p>
            <a:r>
              <a:rPr lang="fr-CA" dirty="0" smtClean="0"/>
              <a:t>To be informed about actual and potential dangers </a:t>
            </a:r>
            <a:endParaRPr lang="en-CA" dirty="0" smtClean="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Due Diligence</a:t>
            </a:r>
            <a:endParaRPr lang="en-US" dirty="0"/>
          </a:p>
        </p:txBody>
      </p:sp>
      <p:sp>
        <p:nvSpPr>
          <p:cNvPr id="3" name="Content Placeholder 2"/>
          <p:cNvSpPr>
            <a:spLocks noGrp="1"/>
          </p:cNvSpPr>
          <p:nvPr>
            <p:ph sz="quarter" idx="1"/>
          </p:nvPr>
        </p:nvSpPr>
        <p:spPr/>
        <p:txBody>
          <a:bodyPr>
            <a:normAutofit lnSpcReduction="10000"/>
          </a:bodyPr>
          <a:lstStyle/>
          <a:p>
            <a:pPr>
              <a:buSzPct val="100000"/>
            </a:pPr>
            <a:r>
              <a:rPr lang="en-CA" dirty="0" smtClean="0"/>
              <a:t>Due Diligence is a legal term that suggests that </a:t>
            </a:r>
            <a:r>
              <a:rPr lang="fr-CA" dirty="0" smtClean="0"/>
              <a:t>all reasonable precautions, under the particular circumstances, were taken.</a:t>
            </a:r>
          </a:p>
          <a:p>
            <a:pPr>
              <a:buClr>
                <a:schemeClr val="accent2"/>
              </a:buClr>
              <a:buSzTx/>
            </a:pPr>
            <a:r>
              <a:rPr lang="fr-CA" dirty="0" smtClean="0"/>
              <a:t>"Due diligence" is important as a legal defense for a person charged under occupational health and safety legislation </a:t>
            </a:r>
          </a:p>
          <a:p>
            <a:pPr>
              <a:buClr>
                <a:schemeClr val="accent2"/>
              </a:buClr>
              <a:buSzTx/>
            </a:pPr>
            <a:endParaRPr lang="fr-CA" dirty="0" smtClean="0"/>
          </a:p>
          <a:p>
            <a:pPr>
              <a:buClr>
                <a:schemeClr val="accent2"/>
              </a:buClr>
              <a:buSzTx/>
            </a:pPr>
            <a:r>
              <a:rPr lang="fr-CA" dirty="0" smtClean="0"/>
              <a:t>If charged, a defendant may be found not guilty if he or she can prove that due diligence was exercised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371600" y="2743200"/>
            <a:ext cx="7123113" cy="2043122"/>
          </a:xfrm>
        </p:spPr>
        <p:txBody>
          <a:bodyPr>
            <a:noAutofit/>
          </a:bodyPr>
          <a:lstStyle/>
          <a:p>
            <a:pPr algn="r"/>
            <a:r>
              <a:rPr lang="en-CA" sz="3200" dirty="0" smtClean="0"/>
              <a:t>Moral Responsibility</a:t>
            </a:r>
          </a:p>
          <a:p>
            <a:pPr algn="r"/>
            <a:r>
              <a:rPr lang="en-CA" sz="3200" dirty="0" smtClean="0"/>
              <a:t>Responsibility in the Workplace</a:t>
            </a:r>
          </a:p>
          <a:p>
            <a:pPr algn="r"/>
            <a:r>
              <a:rPr lang="en-CA" sz="3200" dirty="0" smtClean="0"/>
              <a:t>Legal Responsibility or Liability</a:t>
            </a:r>
            <a:endParaRPr lang="en-US" sz="3200" dirty="0"/>
          </a:p>
        </p:txBody>
      </p:sp>
      <p:sp>
        <p:nvSpPr>
          <p:cNvPr id="3" name="Title 2"/>
          <p:cNvSpPr>
            <a:spLocks noGrp="1"/>
          </p:cNvSpPr>
          <p:nvPr>
            <p:ph type="title"/>
          </p:nvPr>
        </p:nvSpPr>
        <p:spPr/>
        <p:txBody>
          <a:bodyPr/>
          <a:lstStyle/>
          <a:p>
            <a:r>
              <a:rPr lang="en-CA" dirty="0" smtClean="0"/>
              <a:t>Responsibility</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2"/>
          </p:nvPr>
        </p:nvSpPr>
        <p:spPr>
          <a:xfrm>
            <a:off x="1600200" y="5486400"/>
            <a:ext cx="7543800" cy="1228748"/>
          </a:xfrm>
        </p:spPr>
        <p:txBody>
          <a:bodyPr>
            <a:normAutofit fontScale="85000" lnSpcReduction="20000"/>
          </a:bodyPr>
          <a:lstStyle/>
          <a:p>
            <a:r>
              <a:rPr lang="en-CA" sz="3100" dirty="0" smtClean="0"/>
              <a:t>Responsibility – responding or answering for an action performed. </a:t>
            </a:r>
          </a:p>
          <a:p>
            <a:r>
              <a:rPr lang="en-CA" sz="3100" dirty="0" smtClean="0"/>
              <a:t>Accounting for individuals actions</a:t>
            </a:r>
          </a:p>
          <a:p>
            <a:endParaRPr lang="en-US" dirty="0"/>
          </a:p>
        </p:txBody>
      </p:sp>
      <p:sp>
        <p:nvSpPr>
          <p:cNvPr id="3" name="Title 2"/>
          <p:cNvSpPr>
            <a:spLocks noGrp="1"/>
          </p:cNvSpPr>
          <p:nvPr>
            <p:ph type="title"/>
          </p:nvPr>
        </p:nvSpPr>
        <p:spPr/>
        <p:txBody>
          <a:bodyPr>
            <a:normAutofit/>
          </a:bodyPr>
          <a:lstStyle/>
          <a:p>
            <a:r>
              <a:rPr lang="en-CA" sz="3600" dirty="0" smtClean="0"/>
              <a:t>Burden of Responsibility</a:t>
            </a:r>
            <a:endParaRPr lang="en-US" sz="3600" dirty="0"/>
          </a:p>
        </p:txBody>
      </p:sp>
      <p:sp>
        <p:nvSpPr>
          <p:cNvPr id="4" name="Picture Placeholder 3"/>
          <p:cNvSpPr>
            <a:spLocks noGrp="1"/>
          </p:cNvSpPr>
          <p:nvPr>
            <p:ph type="pic" idx="1"/>
          </p:nvPr>
        </p:nvSpPr>
        <p:spPr/>
      </p:sp>
      <p:pic>
        <p:nvPicPr>
          <p:cNvPr id="1026" name="Picture 2" descr="C:\Documents and Settings\govind\Local Settings\Temporary Internet Files\Content.IE5\95D34JY3\MC900370332[1].wmf"/>
          <p:cNvPicPr>
            <a:picLocks noChangeAspect="1" noChangeArrowheads="1"/>
          </p:cNvPicPr>
          <p:nvPr/>
        </p:nvPicPr>
        <p:blipFill>
          <a:blip r:embed="rId2" cstate="print"/>
          <a:srcRect/>
          <a:stretch>
            <a:fillRect/>
          </a:stretch>
        </p:blipFill>
        <p:spPr bwMode="auto">
          <a:xfrm>
            <a:off x="3000364" y="244701"/>
            <a:ext cx="3862743" cy="4095042"/>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Moral Responsibility</a:t>
            </a:r>
            <a:endParaRPr lang="en-US" dirty="0"/>
          </a:p>
        </p:txBody>
      </p:sp>
      <p:sp>
        <p:nvSpPr>
          <p:cNvPr id="3" name="Content Placeholder 2"/>
          <p:cNvSpPr>
            <a:spLocks noGrp="1"/>
          </p:cNvSpPr>
          <p:nvPr>
            <p:ph sz="quarter" idx="1"/>
          </p:nvPr>
        </p:nvSpPr>
        <p:spPr>
          <a:xfrm>
            <a:off x="285720" y="1500174"/>
            <a:ext cx="8643998" cy="4786346"/>
          </a:xfrm>
        </p:spPr>
        <p:txBody>
          <a:bodyPr/>
          <a:lstStyle/>
          <a:p>
            <a:r>
              <a:rPr lang="en-CA" dirty="0" smtClean="0"/>
              <a:t>Fixing moral responsibility requires</a:t>
            </a:r>
          </a:p>
          <a:p>
            <a:pPr lvl="1"/>
            <a:r>
              <a:rPr lang="en-CA" dirty="0" smtClean="0"/>
              <a:t>Fixing causal agency on the individual who performs the action</a:t>
            </a:r>
          </a:p>
          <a:p>
            <a:pPr lvl="1"/>
            <a:r>
              <a:rPr lang="en-CA" dirty="0" smtClean="0"/>
              <a:t>Degree of wilful intent – circumstances are important</a:t>
            </a:r>
          </a:p>
          <a:p>
            <a:endParaRPr lang="en-CA" dirty="0" smtClean="0"/>
          </a:p>
          <a:p>
            <a:r>
              <a:rPr lang="en-CA" dirty="0" smtClean="0"/>
              <a:t>Basis for Responsibility</a:t>
            </a:r>
          </a:p>
          <a:p>
            <a:pPr lvl="1"/>
            <a:r>
              <a:rPr lang="en-CA" dirty="0"/>
              <a:t>Roles help </a:t>
            </a:r>
            <a:r>
              <a:rPr lang="en-CA" dirty="0" smtClean="0"/>
              <a:t>in grounding responsibilities</a:t>
            </a:r>
            <a:endParaRPr lang="en-CA" dirty="0"/>
          </a:p>
          <a:p>
            <a:pPr lvl="1"/>
            <a:r>
              <a:rPr lang="en-CA" dirty="0" smtClean="0"/>
              <a:t>Roles create expectations</a:t>
            </a:r>
          </a:p>
          <a:p>
            <a:pPr lvl="1"/>
            <a:r>
              <a:rPr lang="en-CA" dirty="0" smtClean="0"/>
              <a:t>Individuals are held accountable when they do not meet role expectations</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Responsibility in the Workplace</a:t>
            </a:r>
            <a:endParaRPr lang="en-US" dirty="0"/>
          </a:p>
        </p:txBody>
      </p:sp>
      <p:sp>
        <p:nvSpPr>
          <p:cNvPr id="3" name="Content Placeholder 2"/>
          <p:cNvSpPr>
            <a:spLocks noGrp="1"/>
          </p:cNvSpPr>
          <p:nvPr>
            <p:ph sz="quarter" idx="1"/>
          </p:nvPr>
        </p:nvSpPr>
        <p:spPr>
          <a:xfrm>
            <a:off x="500034" y="1600200"/>
            <a:ext cx="8358246" cy="4495800"/>
          </a:xfrm>
        </p:spPr>
        <p:txBody>
          <a:bodyPr/>
          <a:lstStyle/>
          <a:p>
            <a:endParaRPr lang="en-CA" dirty="0" smtClean="0"/>
          </a:p>
          <a:p>
            <a:endParaRPr lang="en-CA" dirty="0" smtClean="0"/>
          </a:p>
          <a:p>
            <a:r>
              <a:rPr lang="en-CA" dirty="0" smtClean="0"/>
              <a:t>Responsibility to Employers</a:t>
            </a:r>
          </a:p>
          <a:p>
            <a:endParaRPr lang="en-CA" dirty="0" smtClean="0"/>
          </a:p>
          <a:p>
            <a:r>
              <a:rPr lang="en-CA" dirty="0" smtClean="0"/>
              <a:t>Responsibility to the Profession</a:t>
            </a:r>
          </a:p>
          <a:p>
            <a:endParaRPr lang="en-CA" dirty="0" smtClean="0"/>
          </a:p>
          <a:p>
            <a:r>
              <a:rPr lang="en-CA" dirty="0" smtClean="0"/>
              <a:t>Responsibility to the Public</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Liability or Legal Responsibility</a:t>
            </a:r>
            <a:endParaRPr lang="en-US" dirty="0"/>
          </a:p>
        </p:txBody>
      </p:sp>
      <p:sp>
        <p:nvSpPr>
          <p:cNvPr id="3" name="Content Placeholder 2"/>
          <p:cNvSpPr>
            <a:spLocks noGrp="1"/>
          </p:cNvSpPr>
          <p:nvPr>
            <p:ph sz="quarter" idx="1"/>
          </p:nvPr>
        </p:nvSpPr>
        <p:spPr>
          <a:xfrm>
            <a:off x="612648" y="1600200"/>
            <a:ext cx="8153400" cy="4829196"/>
          </a:xfrm>
        </p:spPr>
        <p:txBody>
          <a:bodyPr>
            <a:normAutofit/>
          </a:bodyPr>
          <a:lstStyle/>
          <a:p>
            <a:r>
              <a:rPr lang="en-CA" dirty="0" smtClean="0"/>
              <a:t>Liability is responsibility that is backed by the power of the law.</a:t>
            </a:r>
          </a:p>
          <a:p>
            <a:endParaRPr lang="en-CA" dirty="0" smtClean="0"/>
          </a:p>
          <a:p>
            <a:endParaRPr lang="en-CA" dirty="0" smtClean="0"/>
          </a:p>
          <a:p>
            <a:r>
              <a:rPr lang="en-CA" dirty="0" smtClean="0"/>
              <a:t>Liability is contractual or </a:t>
            </a:r>
            <a:r>
              <a:rPr lang="en-CA" dirty="0" err="1" smtClean="0"/>
              <a:t>extracontractual</a:t>
            </a:r>
            <a:r>
              <a:rPr lang="en-CA" dirty="0" smtClean="0"/>
              <a:t> in its origin.</a:t>
            </a:r>
          </a:p>
          <a:p>
            <a:pPr lvl="1"/>
            <a:r>
              <a:rPr lang="en-CA" dirty="0" smtClean="0"/>
              <a:t>Extra-contractual – responsibility that is owed by tort damages</a:t>
            </a:r>
          </a:p>
          <a:p>
            <a:pPr lvl="1"/>
            <a:r>
              <a:rPr lang="en-CA" dirty="0" smtClean="0"/>
              <a:t>Contractual – responsibility that is owed within the bounds of an explicit contract.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Liability in Quebec – in the Civil Code</a:t>
            </a:r>
            <a:endParaRPr lang="en-US" dirty="0"/>
          </a:p>
        </p:txBody>
      </p:sp>
      <p:sp>
        <p:nvSpPr>
          <p:cNvPr id="3" name="Content Placeholder 2"/>
          <p:cNvSpPr>
            <a:spLocks noGrp="1"/>
          </p:cNvSpPr>
          <p:nvPr>
            <p:ph sz="quarter" idx="1"/>
          </p:nvPr>
        </p:nvSpPr>
        <p:spPr>
          <a:xfrm>
            <a:off x="428596" y="1600200"/>
            <a:ext cx="8337452" cy="4495800"/>
          </a:xfrm>
        </p:spPr>
        <p:txBody>
          <a:bodyPr/>
          <a:lstStyle/>
          <a:p>
            <a:r>
              <a:rPr lang="en-CA" dirty="0" smtClean="0"/>
              <a:t>Civil Liability – Responsibility to pay for damages or harms caused</a:t>
            </a:r>
          </a:p>
          <a:p>
            <a:endParaRPr lang="en-CA" dirty="0" smtClean="0"/>
          </a:p>
          <a:p>
            <a:r>
              <a:rPr lang="en-CA" dirty="0" smtClean="0"/>
              <a:t>Compensation is given if three things are established</a:t>
            </a:r>
          </a:p>
          <a:p>
            <a:pPr lvl="1"/>
            <a:r>
              <a:rPr lang="en-CA" dirty="0" smtClean="0"/>
              <a:t>An act of omission</a:t>
            </a:r>
          </a:p>
          <a:p>
            <a:pPr lvl="1"/>
            <a:r>
              <a:rPr lang="en-CA" dirty="0" smtClean="0"/>
              <a:t>A consequence</a:t>
            </a:r>
          </a:p>
          <a:p>
            <a:pPr lvl="1"/>
            <a:r>
              <a:rPr lang="en-CA" dirty="0" smtClean="0"/>
              <a:t>A cause-effect relation between act and consequence</a:t>
            </a:r>
            <a:endParaRPr lang="en-US" dirty="0"/>
          </a:p>
        </p:txBody>
      </p:sp>
    </p:spTree>
    <p:extLst>
      <p:ext uri="{BB962C8B-B14F-4D97-AF65-F5344CB8AC3E}">
        <p14:creationId xmlns:p14="http://schemas.microsoft.com/office/powerpoint/2010/main" val="29968697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28600"/>
            <a:ext cx="8715436" cy="990600"/>
          </a:xfrm>
        </p:spPr>
        <p:txBody>
          <a:bodyPr>
            <a:normAutofit/>
          </a:bodyPr>
          <a:lstStyle/>
          <a:p>
            <a:r>
              <a:rPr lang="en-CA" dirty="0" smtClean="0"/>
              <a:t>History of Liability - in Common Law </a:t>
            </a:r>
            <a:endParaRPr lang="en-US" dirty="0"/>
          </a:p>
        </p:txBody>
      </p:sp>
      <p:sp>
        <p:nvSpPr>
          <p:cNvPr id="3" name="Content Placeholder 2"/>
          <p:cNvSpPr>
            <a:spLocks noGrp="1"/>
          </p:cNvSpPr>
          <p:nvPr>
            <p:ph sz="quarter" idx="1"/>
          </p:nvPr>
        </p:nvSpPr>
        <p:spPr>
          <a:xfrm>
            <a:off x="428596" y="1500174"/>
            <a:ext cx="8337452" cy="5143536"/>
          </a:xfrm>
        </p:spPr>
        <p:txBody>
          <a:bodyPr>
            <a:normAutofit fontScale="92500" lnSpcReduction="10000"/>
          </a:bodyPr>
          <a:lstStyle/>
          <a:p>
            <a:r>
              <a:rPr lang="en-CA" dirty="0" smtClean="0"/>
              <a:t>Buyers bore all liability of products bought.</a:t>
            </a:r>
          </a:p>
          <a:p>
            <a:pPr lvl="1"/>
            <a:r>
              <a:rPr lang="en-CA" dirty="0" smtClean="0"/>
              <a:t>Caveat Emptor – “buyers beware” </a:t>
            </a:r>
          </a:p>
          <a:p>
            <a:pPr lvl="1"/>
            <a:r>
              <a:rPr lang="en-CA" dirty="0" smtClean="0"/>
              <a:t>You buy products at your own risk </a:t>
            </a:r>
          </a:p>
          <a:p>
            <a:r>
              <a:rPr lang="en-CA" dirty="0" smtClean="0"/>
              <a:t>With increasing complexity of products, sellers bear liability for products</a:t>
            </a:r>
          </a:p>
          <a:p>
            <a:pPr lvl="1"/>
            <a:r>
              <a:rPr lang="en-CA" dirty="0" smtClean="0"/>
              <a:t>Caveat </a:t>
            </a:r>
            <a:r>
              <a:rPr lang="en-CA" dirty="0" err="1" smtClean="0"/>
              <a:t>Vendidor</a:t>
            </a:r>
            <a:r>
              <a:rPr lang="en-CA" dirty="0" smtClean="0"/>
              <a:t> – “Let the seller beware”</a:t>
            </a:r>
          </a:p>
          <a:p>
            <a:pPr lvl="1"/>
            <a:r>
              <a:rPr lang="en-CA" dirty="0" smtClean="0"/>
              <a:t>Sellers are penalized for negligent designs</a:t>
            </a:r>
          </a:p>
          <a:p>
            <a:r>
              <a:rPr lang="en-CA" dirty="0" smtClean="0"/>
              <a:t>Strict </a:t>
            </a:r>
            <a:r>
              <a:rPr lang="en-CA" smtClean="0"/>
              <a:t>Liability/Absolute Liability</a:t>
            </a:r>
            <a:endParaRPr lang="en-CA" dirty="0" smtClean="0"/>
          </a:p>
          <a:p>
            <a:pPr lvl="1"/>
            <a:r>
              <a:rPr lang="en-CA" dirty="0" smtClean="0"/>
              <a:t>Liability is assigned in the public interest even in the absence of negligence on the part of the manufacturer </a:t>
            </a:r>
          </a:p>
          <a:p>
            <a:pPr lvl="1"/>
            <a:r>
              <a:rPr lang="en-CA" dirty="0" smtClean="0"/>
              <a:t>Responsibility on engineers to consider effect on likely uses and users of products.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Legal Provisions of Liability in Quebec</a:t>
            </a:r>
            <a:endParaRPr lang="en-US" dirty="0"/>
          </a:p>
        </p:txBody>
      </p:sp>
      <p:sp>
        <p:nvSpPr>
          <p:cNvPr id="3" name="Content Placeholder 2"/>
          <p:cNvSpPr>
            <a:spLocks noGrp="1"/>
          </p:cNvSpPr>
          <p:nvPr>
            <p:ph sz="quarter" idx="1"/>
          </p:nvPr>
        </p:nvSpPr>
        <p:spPr>
          <a:xfrm>
            <a:off x="428596" y="1589567"/>
            <a:ext cx="4067204" cy="4572000"/>
          </a:xfrm>
        </p:spPr>
        <p:txBody>
          <a:bodyPr>
            <a:normAutofit lnSpcReduction="10000"/>
          </a:bodyPr>
          <a:lstStyle/>
          <a:p>
            <a:r>
              <a:rPr lang="en-CA" dirty="0" smtClean="0"/>
              <a:t>Extra-contractual Liability</a:t>
            </a:r>
          </a:p>
          <a:p>
            <a:r>
              <a:rPr lang="en-CA" dirty="0" smtClean="0"/>
              <a:t>Contractual Liability</a:t>
            </a:r>
          </a:p>
          <a:p>
            <a:r>
              <a:rPr lang="en-CA" dirty="0" smtClean="0"/>
              <a:t>Ownership Liability</a:t>
            </a:r>
          </a:p>
          <a:p>
            <a:r>
              <a:rPr lang="en-CA" dirty="0" smtClean="0">
                <a:solidFill>
                  <a:srgbClr val="FF0000"/>
                </a:solidFill>
              </a:rPr>
              <a:t>Manufacturer’s Liability</a:t>
            </a:r>
          </a:p>
          <a:p>
            <a:r>
              <a:rPr lang="en-CA" dirty="0" smtClean="0">
                <a:solidFill>
                  <a:srgbClr val="FF0000"/>
                </a:solidFill>
              </a:rPr>
              <a:t>Definition of a safety defect</a:t>
            </a:r>
          </a:p>
          <a:p>
            <a:r>
              <a:rPr lang="en-CA" dirty="0" smtClean="0"/>
              <a:t>Superior Force</a:t>
            </a:r>
          </a:p>
          <a:p>
            <a:r>
              <a:rPr lang="en-CA" dirty="0" smtClean="0"/>
              <a:t>Victim’s knowledge</a:t>
            </a:r>
          </a:p>
        </p:txBody>
      </p:sp>
      <p:sp>
        <p:nvSpPr>
          <p:cNvPr id="4" name="Content Placeholder 3"/>
          <p:cNvSpPr>
            <a:spLocks noGrp="1"/>
          </p:cNvSpPr>
          <p:nvPr>
            <p:ph sz="quarter" idx="2"/>
          </p:nvPr>
        </p:nvSpPr>
        <p:spPr>
          <a:xfrm>
            <a:off x="4844901" y="1589566"/>
            <a:ext cx="3886200" cy="4768391"/>
          </a:xfrm>
        </p:spPr>
        <p:txBody>
          <a:bodyPr>
            <a:normAutofit lnSpcReduction="10000"/>
          </a:bodyPr>
          <a:lstStyle/>
          <a:p>
            <a:r>
              <a:rPr lang="en-CA" dirty="0" smtClean="0"/>
              <a:t>Intentional Fault</a:t>
            </a:r>
          </a:p>
          <a:p>
            <a:r>
              <a:rPr lang="en-CA" dirty="0" smtClean="0"/>
              <a:t>Limitation of Notices</a:t>
            </a:r>
          </a:p>
          <a:p>
            <a:r>
              <a:rPr lang="en-CA" dirty="0" smtClean="0"/>
              <a:t>Damages due</a:t>
            </a:r>
          </a:p>
          <a:p>
            <a:r>
              <a:rPr lang="en-CA" dirty="0" smtClean="0"/>
              <a:t>Contract of Enterprise</a:t>
            </a:r>
          </a:p>
          <a:p>
            <a:r>
              <a:rPr lang="en-CA" dirty="0" smtClean="0"/>
              <a:t>Absence of subordination</a:t>
            </a:r>
          </a:p>
          <a:p>
            <a:r>
              <a:rPr lang="en-CA" dirty="0" smtClean="0"/>
              <a:t>Special provisions respecting works</a:t>
            </a:r>
          </a:p>
          <a:p>
            <a:r>
              <a:rPr lang="en-CA" dirty="0" smtClean="0"/>
              <a:t>Workmanship</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Law &amp; Legal Systems</a:t>
            </a:r>
            <a:endParaRPr lang="en-US" dirty="0"/>
          </a:p>
        </p:txBody>
      </p:sp>
      <p:sp>
        <p:nvSpPr>
          <p:cNvPr id="3" name="Content Placeholder 2"/>
          <p:cNvSpPr>
            <a:spLocks noGrp="1"/>
          </p:cNvSpPr>
          <p:nvPr>
            <p:ph sz="quarter" idx="1"/>
          </p:nvPr>
        </p:nvSpPr>
        <p:spPr>
          <a:xfrm>
            <a:off x="179512" y="1600200"/>
            <a:ext cx="8784976" cy="4495800"/>
          </a:xfrm>
        </p:spPr>
        <p:txBody>
          <a:bodyPr>
            <a:normAutofit/>
          </a:bodyPr>
          <a:lstStyle/>
          <a:p>
            <a:r>
              <a:rPr lang="en-US" dirty="0" smtClean="0"/>
              <a:t>Laws are established by a competent authority to regulate what is forbidden, required, or acceptable.</a:t>
            </a:r>
          </a:p>
          <a:p>
            <a:endParaRPr lang="en-US" dirty="0"/>
          </a:p>
          <a:p>
            <a:r>
              <a:rPr lang="en-US" dirty="0" smtClean="0"/>
              <a:t> Laws are subdivided into </a:t>
            </a:r>
          </a:p>
          <a:p>
            <a:pPr lvl="1"/>
            <a:r>
              <a:rPr lang="en-US" dirty="0" smtClean="0"/>
              <a:t>Public Law – governs relations of state or between state and individuals. Example: constitutional law, administrative law, criminal law.</a:t>
            </a:r>
          </a:p>
          <a:p>
            <a:pPr lvl="1"/>
            <a:r>
              <a:rPr lang="en-US" dirty="0" smtClean="0"/>
              <a:t>Private Law – governs relations between individuals. Example: contract law, commercial law. </a:t>
            </a:r>
            <a:endParaRPr lang="en-US" dirty="0"/>
          </a:p>
        </p:txBody>
      </p:sp>
    </p:spTree>
    <p:extLst>
      <p:ext uri="{BB962C8B-B14F-4D97-AF65-F5344CB8AC3E}">
        <p14:creationId xmlns:p14="http://schemas.microsoft.com/office/powerpoint/2010/main" val="31720326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Rectangle 2"/>
          <p:cNvSpPr>
            <a:spLocks noGrp="1" noChangeArrowheads="1"/>
          </p:cNvSpPr>
          <p:nvPr>
            <p:ph type="title"/>
          </p:nvPr>
        </p:nvSpPr>
        <p:spPr/>
        <p:txBody>
          <a:bodyPr/>
          <a:lstStyle/>
          <a:p>
            <a:r>
              <a:rPr lang="fr-CA" dirty="0" err="1" smtClean="0"/>
              <a:t>Extracontractual</a:t>
            </a:r>
            <a:r>
              <a:rPr lang="fr-CA" dirty="0" smtClean="0"/>
              <a:t> </a:t>
            </a:r>
            <a:r>
              <a:rPr lang="fr-CA" dirty="0" err="1" smtClean="0"/>
              <a:t>liability</a:t>
            </a:r>
            <a:r>
              <a:rPr lang="fr-CA" smtClean="0"/>
              <a:t> (CCQ)</a:t>
            </a:r>
            <a:endParaRPr lang="fr-CA" dirty="0"/>
          </a:p>
        </p:txBody>
      </p:sp>
      <p:sp>
        <p:nvSpPr>
          <p:cNvPr id="587779" name="Rectangle 3"/>
          <p:cNvSpPr>
            <a:spLocks noGrp="1" noChangeArrowheads="1"/>
          </p:cNvSpPr>
          <p:nvPr>
            <p:ph type="body" idx="1"/>
          </p:nvPr>
        </p:nvSpPr>
        <p:spPr/>
        <p:txBody>
          <a:bodyPr>
            <a:normAutofit fontScale="92500" lnSpcReduction="20000"/>
          </a:bodyPr>
          <a:lstStyle/>
          <a:p>
            <a:r>
              <a:rPr lang="en-CA" dirty="0" smtClean="0"/>
              <a:t>1457.  Every person has a duty to abide by the rules of conduct which lie upon him, according to the circumstances, usage or law, so as not to cause injury to another.</a:t>
            </a:r>
            <a:r>
              <a:rPr lang="fr-CA" dirty="0" smtClean="0"/>
              <a:t/>
            </a:r>
            <a:br>
              <a:rPr lang="fr-CA" dirty="0" smtClean="0"/>
            </a:br>
            <a:r>
              <a:rPr lang="fr-CA" dirty="0" smtClean="0"/>
              <a:t>      </a:t>
            </a:r>
            <a:r>
              <a:rPr lang="en-CA" dirty="0" smtClean="0"/>
              <a:t>Where he is endowed with reason and fails in this duty, he is responsible for any injury he causes to another person by such fault and is liable to reparation for the injury, whether it be bodily, moral or material in nature.</a:t>
            </a:r>
            <a:r>
              <a:rPr lang="fr-CA" dirty="0" smtClean="0"/>
              <a:t/>
            </a:r>
            <a:br>
              <a:rPr lang="fr-CA" dirty="0" smtClean="0"/>
            </a:br>
            <a:r>
              <a:rPr lang="fr-CA" dirty="0" smtClean="0"/>
              <a:t>      </a:t>
            </a:r>
            <a:r>
              <a:rPr lang="en-CA" dirty="0" smtClean="0"/>
              <a:t>He is also liable, in certain cases, to reparation for injury caused to another by the act or fault of another person or by the act of things in his custody.</a:t>
            </a:r>
            <a:endParaRPr lang="fr-CA" dirty="0"/>
          </a:p>
        </p:txBody>
      </p:sp>
      <p:sp>
        <p:nvSpPr>
          <p:cNvPr id="4" name="Slide Number Placeholder 3"/>
          <p:cNvSpPr>
            <a:spLocks noGrp="1"/>
          </p:cNvSpPr>
          <p:nvPr>
            <p:ph type="sldNum" sz="quarter" idx="12"/>
          </p:nvPr>
        </p:nvSpPr>
        <p:spPr/>
        <p:txBody>
          <a:bodyPr>
            <a:normAutofit fontScale="85000" lnSpcReduction="20000"/>
          </a:bodyPr>
          <a:lstStyle/>
          <a:p>
            <a:fld id="{B140B5A9-9EB5-4273-9B4E-9F5C28FFC181}" type="slidenum">
              <a:rPr lang="fr-CA" smtClean="0"/>
              <a:pPr/>
              <a:t>30</a:t>
            </a:fld>
            <a:endParaRPr lang="fr-CA" dirty="0"/>
          </a:p>
        </p:txBody>
      </p:sp>
      <p:sp>
        <p:nvSpPr>
          <p:cNvPr id="5" name="Footer Placeholder 4"/>
          <p:cNvSpPr>
            <a:spLocks noGrp="1"/>
          </p:cNvSpPr>
          <p:nvPr>
            <p:ph type="ftr" sz="quarter" idx="11"/>
          </p:nvPr>
        </p:nvSpPr>
        <p:spPr/>
        <p:txBody>
          <a:bodyPr/>
          <a:lstStyle/>
          <a:p>
            <a:r>
              <a:rPr lang="fr-CA" smtClean="0"/>
              <a:t>FACULTY OF ENGINEERING AND COMPUTER SCIENCE</a:t>
            </a:r>
            <a:endParaRPr lang="fr-CA" dirty="0"/>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2"/>
          <p:cNvSpPr>
            <a:spLocks noGrp="1" noChangeArrowheads="1"/>
          </p:cNvSpPr>
          <p:nvPr>
            <p:ph type="title"/>
          </p:nvPr>
        </p:nvSpPr>
        <p:spPr/>
        <p:txBody>
          <a:bodyPr/>
          <a:lstStyle/>
          <a:p>
            <a:r>
              <a:rPr lang="fr-CA" dirty="0" err="1" smtClean="0">
                <a:solidFill>
                  <a:srgbClr val="FF0000"/>
                </a:solidFill>
              </a:rPr>
              <a:t>Manufacturer's</a:t>
            </a:r>
            <a:r>
              <a:rPr lang="fr-CA" dirty="0" smtClean="0">
                <a:solidFill>
                  <a:srgbClr val="FF0000"/>
                </a:solidFill>
              </a:rPr>
              <a:t> </a:t>
            </a:r>
            <a:r>
              <a:rPr lang="fr-CA" dirty="0" err="1" smtClean="0">
                <a:solidFill>
                  <a:srgbClr val="FF0000"/>
                </a:solidFill>
              </a:rPr>
              <a:t>liability</a:t>
            </a:r>
            <a:endParaRPr lang="fr-CA" dirty="0">
              <a:solidFill>
                <a:srgbClr val="FF0000"/>
              </a:solidFill>
            </a:endParaRPr>
          </a:p>
        </p:txBody>
      </p:sp>
      <p:sp>
        <p:nvSpPr>
          <p:cNvPr id="482307" name="Rectangle 3"/>
          <p:cNvSpPr>
            <a:spLocks noGrp="1" noChangeArrowheads="1"/>
          </p:cNvSpPr>
          <p:nvPr>
            <p:ph type="body" idx="1"/>
          </p:nvPr>
        </p:nvSpPr>
        <p:spPr/>
        <p:txBody>
          <a:bodyPr>
            <a:normAutofit fontScale="92500"/>
          </a:bodyPr>
          <a:lstStyle/>
          <a:p>
            <a:r>
              <a:rPr lang="en-CA" dirty="0" smtClean="0"/>
              <a:t>1468.  The manufacturer of a movable property is liable to reparation for injury caused to a third person by reason of a safety defect in the thing, even if it is incorporated with or placed in an immovable for the service or operation of the immovable.</a:t>
            </a:r>
          </a:p>
          <a:p>
            <a:r>
              <a:rPr lang="en-CA" dirty="0" smtClean="0"/>
              <a:t>           The same rule applies to a person who distributes the thing under his name or as his own and to any supplier of the thing, whether a wholesaler or a retailer and whether or not he imported the thing.</a:t>
            </a:r>
            <a:endParaRPr lang="en-CA" dirty="0"/>
          </a:p>
        </p:txBody>
      </p:sp>
      <p:sp>
        <p:nvSpPr>
          <p:cNvPr id="4" name="Slide Number Placeholder 3"/>
          <p:cNvSpPr>
            <a:spLocks noGrp="1"/>
          </p:cNvSpPr>
          <p:nvPr>
            <p:ph type="sldNum" sz="quarter" idx="12"/>
          </p:nvPr>
        </p:nvSpPr>
        <p:spPr/>
        <p:txBody>
          <a:bodyPr>
            <a:normAutofit fontScale="85000" lnSpcReduction="20000"/>
          </a:bodyPr>
          <a:lstStyle/>
          <a:p>
            <a:fld id="{B140B5A9-9EB5-4273-9B4E-9F5C28FFC181}" type="slidenum">
              <a:rPr lang="fr-CA" smtClean="0"/>
              <a:pPr/>
              <a:t>31</a:t>
            </a:fld>
            <a:endParaRPr lang="fr-CA" dirty="0"/>
          </a:p>
        </p:txBody>
      </p:sp>
      <p:sp>
        <p:nvSpPr>
          <p:cNvPr id="5" name="Footer Placeholder 4"/>
          <p:cNvSpPr>
            <a:spLocks noGrp="1"/>
          </p:cNvSpPr>
          <p:nvPr>
            <p:ph type="ftr" sz="quarter" idx="11"/>
          </p:nvPr>
        </p:nvSpPr>
        <p:spPr/>
        <p:txBody>
          <a:bodyPr/>
          <a:lstStyle/>
          <a:p>
            <a:r>
              <a:rPr lang="fr-CA" smtClean="0"/>
              <a:t>FACULTY OF ENGINEERING AND COMPUTER SCIENCE</a:t>
            </a:r>
            <a:endParaRPr lang="fr-CA" dirty="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title"/>
          </p:nvPr>
        </p:nvSpPr>
        <p:spPr/>
        <p:txBody>
          <a:bodyPr/>
          <a:lstStyle/>
          <a:p>
            <a:r>
              <a:rPr lang="en-CA" dirty="0" smtClean="0">
                <a:solidFill>
                  <a:srgbClr val="FF0000"/>
                </a:solidFill>
              </a:rPr>
              <a:t>Definition of the safety defect</a:t>
            </a:r>
            <a:endParaRPr lang="en-CA" dirty="0">
              <a:solidFill>
                <a:srgbClr val="FF0000"/>
              </a:solidFill>
            </a:endParaRPr>
          </a:p>
        </p:txBody>
      </p:sp>
      <p:sp>
        <p:nvSpPr>
          <p:cNvPr id="490499" name="Rectangle 3"/>
          <p:cNvSpPr>
            <a:spLocks noGrp="1" noChangeArrowheads="1"/>
          </p:cNvSpPr>
          <p:nvPr>
            <p:ph type="body" idx="1"/>
          </p:nvPr>
        </p:nvSpPr>
        <p:spPr/>
        <p:txBody>
          <a:bodyPr/>
          <a:lstStyle/>
          <a:p>
            <a:r>
              <a:rPr lang="en-CA" dirty="0" smtClean="0"/>
              <a:t>1469.  A thing has a safety defect where, having regard to all the circumstances, it does not afford the safety which a person is normally entitled to expect, particularly by reason of a defect in the design or manufacture of the thing, poor preservation or presentation of the thing, or the lack of sufficient indications as to the risks and dangers it involves or as to safety precautions.</a:t>
            </a:r>
            <a:endParaRPr lang="en-CA" dirty="0"/>
          </a:p>
        </p:txBody>
      </p:sp>
      <p:sp>
        <p:nvSpPr>
          <p:cNvPr id="4" name="Slide Number Placeholder 3"/>
          <p:cNvSpPr>
            <a:spLocks noGrp="1"/>
          </p:cNvSpPr>
          <p:nvPr>
            <p:ph type="sldNum" sz="quarter" idx="12"/>
          </p:nvPr>
        </p:nvSpPr>
        <p:spPr/>
        <p:txBody>
          <a:bodyPr>
            <a:normAutofit fontScale="85000" lnSpcReduction="20000"/>
          </a:bodyPr>
          <a:lstStyle/>
          <a:p>
            <a:fld id="{B140B5A9-9EB5-4273-9B4E-9F5C28FFC181}" type="slidenum">
              <a:rPr lang="fr-CA" smtClean="0"/>
              <a:pPr/>
              <a:t>32</a:t>
            </a:fld>
            <a:endParaRPr lang="fr-CA" dirty="0"/>
          </a:p>
        </p:txBody>
      </p:sp>
      <p:sp>
        <p:nvSpPr>
          <p:cNvPr id="5" name="Footer Placeholder 4"/>
          <p:cNvSpPr>
            <a:spLocks noGrp="1"/>
          </p:cNvSpPr>
          <p:nvPr>
            <p:ph type="ftr" sz="quarter" idx="11"/>
          </p:nvPr>
        </p:nvSpPr>
        <p:spPr/>
        <p:txBody>
          <a:bodyPr/>
          <a:lstStyle/>
          <a:p>
            <a:r>
              <a:rPr lang="fr-CA" dirty="0" smtClean="0"/>
              <a:t>FACULTY OF ENGINEERING AND COMPUTER SCIENCE</a:t>
            </a:r>
            <a:endParaRPr lang="fr-CA" dirty="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p:txBody>
          <a:bodyPr/>
          <a:lstStyle/>
          <a:p>
            <a:r>
              <a:rPr lang="fr-CA" smtClean="0"/>
              <a:t>Victim's knowledge; unknown defect</a:t>
            </a:r>
            <a:endParaRPr lang="fr-CA"/>
          </a:p>
        </p:txBody>
      </p:sp>
      <p:sp>
        <p:nvSpPr>
          <p:cNvPr id="486403" name="Rectangle 3"/>
          <p:cNvSpPr>
            <a:spLocks noGrp="1" noChangeArrowheads="1"/>
          </p:cNvSpPr>
          <p:nvPr>
            <p:ph type="body" idx="1"/>
          </p:nvPr>
        </p:nvSpPr>
        <p:spPr/>
        <p:txBody>
          <a:bodyPr>
            <a:normAutofit fontScale="92500" lnSpcReduction="10000"/>
          </a:bodyPr>
          <a:lstStyle/>
          <a:p>
            <a:r>
              <a:rPr lang="en-CA" smtClean="0"/>
              <a:t>1473.  The manufacturer, distributor or supplier of a movable property is not liable to reparation for injury caused by a safety defect in the property if he proves that the victim knew or could have known of the defect, or could have foreseen the injury.</a:t>
            </a:r>
            <a:br>
              <a:rPr lang="en-CA" smtClean="0"/>
            </a:br>
            <a:r>
              <a:rPr lang="en-CA" smtClean="0"/>
              <a:t>       Nor is he liable to reparation if he proves that, according to the state of knowledge at the time that he manufactured, distributed or supplied the property, the existence of the defect could not have been known, and that he was not neglectful of his duty to provide information when he became aware of the defect.</a:t>
            </a:r>
            <a:endParaRPr lang="fr-CA"/>
          </a:p>
        </p:txBody>
      </p:sp>
      <p:sp>
        <p:nvSpPr>
          <p:cNvPr id="4" name="Slide Number Placeholder 3"/>
          <p:cNvSpPr>
            <a:spLocks noGrp="1"/>
          </p:cNvSpPr>
          <p:nvPr>
            <p:ph type="sldNum" sz="quarter" idx="12"/>
          </p:nvPr>
        </p:nvSpPr>
        <p:spPr/>
        <p:txBody>
          <a:bodyPr>
            <a:normAutofit fontScale="85000" lnSpcReduction="20000"/>
          </a:bodyPr>
          <a:lstStyle/>
          <a:p>
            <a:fld id="{B140B5A9-9EB5-4273-9B4E-9F5C28FFC181}" type="slidenum">
              <a:rPr lang="fr-CA" smtClean="0"/>
              <a:pPr/>
              <a:t>33</a:t>
            </a:fld>
            <a:endParaRPr lang="fr-CA" dirty="0"/>
          </a:p>
        </p:txBody>
      </p:sp>
      <p:sp>
        <p:nvSpPr>
          <p:cNvPr id="5" name="Footer Placeholder 4"/>
          <p:cNvSpPr>
            <a:spLocks noGrp="1"/>
          </p:cNvSpPr>
          <p:nvPr>
            <p:ph type="ftr" sz="quarter" idx="11"/>
          </p:nvPr>
        </p:nvSpPr>
        <p:spPr/>
        <p:txBody>
          <a:bodyPr/>
          <a:lstStyle/>
          <a:p>
            <a:r>
              <a:rPr lang="fr-CA" smtClean="0"/>
              <a:t>FACULTY OF ENGINEERING AND COMPUTER SCIENCE</a:t>
            </a:r>
            <a:endParaRPr lang="fr-CA" dirty="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Grp="1" noChangeArrowheads="1"/>
          </p:cNvSpPr>
          <p:nvPr>
            <p:ph type="title"/>
          </p:nvPr>
        </p:nvSpPr>
        <p:spPr/>
        <p:txBody>
          <a:bodyPr/>
          <a:lstStyle/>
          <a:p>
            <a:r>
              <a:rPr lang="fr-CA" smtClean="0"/>
              <a:t>Intentional or gross fault</a:t>
            </a:r>
            <a:endParaRPr lang="fr-CA"/>
          </a:p>
        </p:txBody>
      </p:sp>
      <p:sp>
        <p:nvSpPr>
          <p:cNvPr id="494595" name="Rectangle 3"/>
          <p:cNvSpPr>
            <a:spLocks noGrp="1" noChangeArrowheads="1"/>
          </p:cNvSpPr>
          <p:nvPr>
            <p:ph type="body" idx="1"/>
          </p:nvPr>
        </p:nvSpPr>
        <p:spPr/>
        <p:txBody>
          <a:bodyPr/>
          <a:lstStyle/>
          <a:p>
            <a:r>
              <a:rPr lang="en-CA" smtClean="0"/>
              <a:t>1474.  A person may not exclude or limit his liability for material injury caused to another through an intentional or gross fault; a gross fault is a fault which shows gross recklessness, gross carelessness or gross negligence.</a:t>
            </a:r>
            <a:br>
              <a:rPr lang="en-CA" smtClean="0"/>
            </a:br>
            <a:r>
              <a:rPr lang="en-CA" smtClean="0"/>
              <a:t>          He may not in any way exclude or limit his liability for bodily or moral injury caused to another.</a:t>
            </a:r>
            <a:endParaRPr lang="en-CA"/>
          </a:p>
        </p:txBody>
      </p:sp>
      <p:sp>
        <p:nvSpPr>
          <p:cNvPr id="4" name="Slide Number Placeholder 3"/>
          <p:cNvSpPr>
            <a:spLocks noGrp="1"/>
          </p:cNvSpPr>
          <p:nvPr>
            <p:ph type="sldNum" sz="quarter" idx="12"/>
          </p:nvPr>
        </p:nvSpPr>
        <p:spPr/>
        <p:txBody>
          <a:bodyPr>
            <a:normAutofit fontScale="85000" lnSpcReduction="20000"/>
          </a:bodyPr>
          <a:lstStyle/>
          <a:p>
            <a:fld id="{B140B5A9-9EB5-4273-9B4E-9F5C28FFC181}" type="slidenum">
              <a:rPr lang="fr-CA" smtClean="0"/>
              <a:pPr/>
              <a:t>34</a:t>
            </a:fld>
            <a:endParaRPr lang="fr-CA" dirty="0"/>
          </a:p>
        </p:txBody>
      </p:sp>
      <p:sp>
        <p:nvSpPr>
          <p:cNvPr id="5" name="Footer Placeholder 4"/>
          <p:cNvSpPr>
            <a:spLocks noGrp="1"/>
          </p:cNvSpPr>
          <p:nvPr>
            <p:ph type="ftr" sz="quarter" idx="11"/>
          </p:nvPr>
        </p:nvSpPr>
        <p:spPr/>
        <p:txBody>
          <a:bodyPr/>
          <a:lstStyle/>
          <a:p>
            <a:r>
              <a:rPr lang="fr-CA" smtClean="0"/>
              <a:t>FACULTY OF ENGINEERING AND COMPUTER SCIENCE</a:t>
            </a:r>
            <a:endParaRPr lang="fr-CA" dirty="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2"/>
          <p:cNvSpPr>
            <a:spLocks noGrp="1" noChangeArrowheads="1"/>
          </p:cNvSpPr>
          <p:nvPr>
            <p:ph type="title"/>
          </p:nvPr>
        </p:nvSpPr>
        <p:spPr/>
        <p:txBody>
          <a:bodyPr/>
          <a:lstStyle/>
          <a:p>
            <a:r>
              <a:rPr lang="en-CA" smtClean="0"/>
              <a:t>Contractual liability</a:t>
            </a:r>
            <a:endParaRPr lang="en-CA"/>
          </a:p>
        </p:txBody>
      </p:sp>
      <p:sp>
        <p:nvSpPr>
          <p:cNvPr id="499715" name="Rectangle 3"/>
          <p:cNvSpPr>
            <a:spLocks noGrp="1" noChangeArrowheads="1"/>
          </p:cNvSpPr>
          <p:nvPr>
            <p:ph type="body" idx="1"/>
          </p:nvPr>
        </p:nvSpPr>
        <p:spPr/>
        <p:txBody>
          <a:bodyPr/>
          <a:lstStyle/>
          <a:p>
            <a:r>
              <a:rPr lang="en-CA" smtClean="0"/>
              <a:t>1613.  In contractual matters, the debtor is liable only for damages that were foreseen or foreseeable at the time the obligation was contracted, where the failure to perform the obligation does not proceed from intentional or gross fault on his part; even then, the damages include only what is an immediate and direct consequence of the nonperformance.</a:t>
            </a:r>
            <a:endParaRPr lang="en-CA"/>
          </a:p>
        </p:txBody>
      </p:sp>
      <p:sp>
        <p:nvSpPr>
          <p:cNvPr id="4" name="Slide Number Placeholder 3"/>
          <p:cNvSpPr>
            <a:spLocks noGrp="1"/>
          </p:cNvSpPr>
          <p:nvPr>
            <p:ph type="sldNum" sz="quarter" idx="12"/>
          </p:nvPr>
        </p:nvSpPr>
        <p:spPr/>
        <p:txBody>
          <a:bodyPr>
            <a:normAutofit fontScale="85000" lnSpcReduction="20000"/>
          </a:bodyPr>
          <a:lstStyle/>
          <a:p>
            <a:fld id="{B140B5A9-9EB5-4273-9B4E-9F5C28FFC181}" type="slidenum">
              <a:rPr lang="fr-CA" smtClean="0"/>
              <a:pPr/>
              <a:t>35</a:t>
            </a:fld>
            <a:endParaRPr lang="fr-CA" dirty="0"/>
          </a:p>
        </p:txBody>
      </p:sp>
      <p:sp>
        <p:nvSpPr>
          <p:cNvPr id="5" name="Footer Placeholder 4"/>
          <p:cNvSpPr>
            <a:spLocks noGrp="1"/>
          </p:cNvSpPr>
          <p:nvPr>
            <p:ph type="ftr" sz="quarter" idx="11"/>
          </p:nvPr>
        </p:nvSpPr>
        <p:spPr/>
        <p:txBody>
          <a:bodyPr/>
          <a:lstStyle/>
          <a:p>
            <a:r>
              <a:rPr lang="fr-CA" smtClean="0"/>
              <a:t>FACULTY OF ENGINEERING AND COMPUTER SCIENCE</a:t>
            </a:r>
            <a:endParaRPr lang="fr-CA" dirty="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 </a:t>
            </a:r>
            <a:endParaRPr lang="en-US" dirty="0"/>
          </a:p>
        </p:txBody>
      </p:sp>
      <p:sp>
        <p:nvSpPr>
          <p:cNvPr id="505859" name="Rectangle 3"/>
          <p:cNvSpPr>
            <a:spLocks noGrp="1" noChangeArrowheads="1"/>
          </p:cNvSpPr>
          <p:nvPr>
            <p:ph type="body" idx="1"/>
          </p:nvPr>
        </p:nvSpPr>
        <p:spPr/>
        <p:txBody>
          <a:bodyPr>
            <a:normAutofit fontScale="92500" lnSpcReduction="10000"/>
          </a:bodyPr>
          <a:lstStyle/>
          <a:p>
            <a:r>
              <a:rPr lang="en-CA" smtClean="0"/>
              <a:t>2100.  The contractor and the provider of services are bound to act in the best interests of their client, with prudence and diligence. Depending on the nature of the work to be carried out or the service to be provided, they are also bound to act in accordance with usual practice and the rules of art, and, where applicable, to ensure that the work done or service provided is in conformity with the contract.</a:t>
            </a:r>
            <a:br>
              <a:rPr lang="en-CA" smtClean="0"/>
            </a:br>
            <a:r>
              <a:rPr lang="en-CA" smtClean="0"/>
              <a:t>       Where they are bound to produce results, they may not be relieved from liability except by proving superior force.</a:t>
            </a:r>
            <a:endParaRPr lang="fr-CA"/>
          </a:p>
        </p:txBody>
      </p:sp>
      <p:sp>
        <p:nvSpPr>
          <p:cNvPr id="4" name="Slide Number Placeholder 3"/>
          <p:cNvSpPr>
            <a:spLocks noGrp="1"/>
          </p:cNvSpPr>
          <p:nvPr>
            <p:ph type="sldNum" sz="quarter" idx="12"/>
          </p:nvPr>
        </p:nvSpPr>
        <p:spPr/>
        <p:txBody>
          <a:bodyPr>
            <a:normAutofit fontScale="85000" lnSpcReduction="20000"/>
          </a:bodyPr>
          <a:lstStyle/>
          <a:p>
            <a:fld id="{B140B5A9-9EB5-4273-9B4E-9F5C28FFC181}" type="slidenum">
              <a:rPr lang="fr-CA" smtClean="0"/>
              <a:pPr/>
              <a:t>36</a:t>
            </a:fld>
            <a:endParaRPr lang="fr-CA" dirty="0"/>
          </a:p>
        </p:txBody>
      </p:sp>
      <p:sp>
        <p:nvSpPr>
          <p:cNvPr id="6" name="Footer Placeholder 5"/>
          <p:cNvSpPr>
            <a:spLocks noGrp="1"/>
          </p:cNvSpPr>
          <p:nvPr>
            <p:ph type="ftr" sz="quarter" idx="11"/>
          </p:nvPr>
        </p:nvSpPr>
        <p:spPr/>
        <p:txBody>
          <a:bodyPr/>
          <a:lstStyle/>
          <a:p>
            <a:r>
              <a:rPr lang="fr-CA" smtClean="0"/>
              <a:t>FACULTY OF ENGINEERING AND COMPUTER SCIENCE</a:t>
            </a:r>
            <a:endParaRPr lang="fr-CA" dirty="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 </a:t>
            </a:r>
            <a:endParaRPr lang="en-US" dirty="0"/>
          </a:p>
        </p:txBody>
      </p:sp>
      <p:sp>
        <p:nvSpPr>
          <p:cNvPr id="508931" name="Rectangle 3"/>
          <p:cNvSpPr>
            <a:spLocks noGrp="1" noChangeArrowheads="1"/>
          </p:cNvSpPr>
          <p:nvPr>
            <p:ph type="body" idx="1"/>
          </p:nvPr>
        </p:nvSpPr>
        <p:spPr/>
        <p:txBody>
          <a:bodyPr/>
          <a:lstStyle/>
          <a:p>
            <a:r>
              <a:rPr lang="en-CA" dirty="0" smtClean="0"/>
              <a:t>2102.  Before the contract is entered into, the contractor or the provider of services is bound to provide the client, as far as circumstances permit, with any useful information concerning the nature of the task which he undertakes to perform and the property and time required for that task.</a:t>
            </a:r>
            <a:endParaRPr lang="en-CA" dirty="0"/>
          </a:p>
        </p:txBody>
      </p:sp>
      <p:sp>
        <p:nvSpPr>
          <p:cNvPr id="4" name="Slide Number Placeholder 3"/>
          <p:cNvSpPr>
            <a:spLocks noGrp="1"/>
          </p:cNvSpPr>
          <p:nvPr>
            <p:ph type="sldNum" sz="quarter" idx="12"/>
          </p:nvPr>
        </p:nvSpPr>
        <p:spPr/>
        <p:txBody>
          <a:bodyPr>
            <a:normAutofit fontScale="85000" lnSpcReduction="20000"/>
          </a:bodyPr>
          <a:lstStyle/>
          <a:p>
            <a:fld id="{B140B5A9-9EB5-4273-9B4E-9F5C28FFC181}" type="slidenum">
              <a:rPr lang="fr-CA" smtClean="0"/>
              <a:pPr/>
              <a:t>37</a:t>
            </a:fld>
            <a:endParaRPr lang="fr-CA" dirty="0"/>
          </a:p>
        </p:txBody>
      </p:sp>
      <p:sp>
        <p:nvSpPr>
          <p:cNvPr id="6" name="Footer Placeholder 5"/>
          <p:cNvSpPr>
            <a:spLocks noGrp="1"/>
          </p:cNvSpPr>
          <p:nvPr>
            <p:ph type="ftr" sz="quarter" idx="11"/>
          </p:nvPr>
        </p:nvSpPr>
        <p:spPr/>
        <p:txBody>
          <a:bodyPr/>
          <a:lstStyle/>
          <a:p>
            <a:r>
              <a:rPr lang="fr-CA" smtClean="0"/>
              <a:t>FACULTY OF ENGINEERING AND COMPUTER SCIENCE</a:t>
            </a:r>
            <a:endParaRPr lang="fr-CA" dirty="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ChangeArrowheads="1"/>
          </p:cNvSpPr>
          <p:nvPr>
            <p:ph type="title"/>
          </p:nvPr>
        </p:nvSpPr>
        <p:spPr/>
        <p:txBody>
          <a:bodyPr/>
          <a:lstStyle/>
          <a:p>
            <a:r>
              <a:rPr lang="fr-CA" smtClean="0"/>
              <a:t>Workmanship</a:t>
            </a:r>
            <a:endParaRPr lang="fr-CA"/>
          </a:p>
        </p:txBody>
      </p:sp>
      <p:sp>
        <p:nvSpPr>
          <p:cNvPr id="546819" name="Rectangle 3"/>
          <p:cNvSpPr>
            <a:spLocks noGrp="1" noChangeArrowheads="1"/>
          </p:cNvSpPr>
          <p:nvPr>
            <p:ph type="body" idx="1"/>
          </p:nvPr>
        </p:nvSpPr>
        <p:spPr/>
        <p:txBody>
          <a:bodyPr/>
          <a:lstStyle/>
          <a:p>
            <a:r>
              <a:rPr lang="en-CA" smtClean="0"/>
              <a:t>2120.  The contractor, the architect and the engineer, in respect of work they directed or supervised, and, where applicable, the subcontractor, in respect of work he performed, are jointly liable to warrant the work for one year against poor workmanship existing at the time of acceptance or discovered within one year after acceptance.</a:t>
            </a:r>
            <a:r>
              <a:rPr lang="fr-CA" smtClean="0"/>
              <a:t/>
            </a:r>
            <a:br>
              <a:rPr lang="fr-CA" smtClean="0"/>
            </a:br>
            <a:endParaRPr lang="fr-CA"/>
          </a:p>
        </p:txBody>
      </p:sp>
      <p:sp>
        <p:nvSpPr>
          <p:cNvPr id="4" name="Slide Number Placeholder 3"/>
          <p:cNvSpPr>
            <a:spLocks noGrp="1"/>
          </p:cNvSpPr>
          <p:nvPr>
            <p:ph type="sldNum" sz="quarter" idx="12"/>
          </p:nvPr>
        </p:nvSpPr>
        <p:spPr/>
        <p:txBody>
          <a:bodyPr>
            <a:normAutofit fontScale="85000" lnSpcReduction="20000"/>
          </a:bodyPr>
          <a:lstStyle/>
          <a:p>
            <a:fld id="{B140B5A9-9EB5-4273-9B4E-9F5C28FFC181}" type="slidenum">
              <a:rPr lang="fr-CA" smtClean="0"/>
              <a:pPr/>
              <a:t>38</a:t>
            </a:fld>
            <a:endParaRPr lang="fr-CA" dirty="0"/>
          </a:p>
        </p:txBody>
      </p:sp>
      <p:sp>
        <p:nvSpPr>
          <p:cNvPr id="5" name="Footer Placeholder 4"/>
          <p:cNvSpPr>
            <a:spLocks noGrp="1"/>
          </p:cNvSpPr>
          <p:nvPr>
            <p:ph type="ftr" sz="quarter" idx="11"/>
          </p:nvPr>
        </p:nvSpPr>
        <p:spPr/>
        <p:txBody>
          <a:bodyPr/>
          <a:lstStyle/>
          <a:p>
            <a:r>
              <a:rPr lang="fr-CA" smtClean="0"/>
              <a:t>FACULTY OF ENGINEERING AND COMPUTER SCIENCE</a:t>
            </a:r>
            <a:endParaRPr lang="fr-CA" dirty="0"/>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a:p>
        </p:txBody>
      </p:sp>
      <p:sp>
        <p:nvSpPr>
          <p:cNvPr id="3" name="Title 2"/>
          <p:cNvSpPr>
            <a:spLocks noGrp="1"/>
          </p:cNvSpPr>
          <p:nvPr>
            <p:ph type="title"/>
          </p:nvPr>
        </p:nvSpPr>
        <p:spPr/>
        <p:txBody>
          <a:bodyPr/>
          <a:lstStyle/>
          <a:p>
            <a:r>
              <a:rPr lang="en-CA" dirty="0" smtClean="0"/>
              <a:t>Liability Insurance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Legal Systems</a:t>
            </a:r>
            <a:endParaRPr lang="en-US" dirty="0"/>
          </a:p>
        </p:txBody>
      </p:sp>
      <p:sp>
        <p:nvSpPr>
          <p:cNvPr id="3" name="Content Placeholder 2"/>
          <p:cNvSpPr>
            <a:spLocks noGrp="1"/>
          </p:cNvSpPr>
          <p:nvPr>
            <p:ph sz="quarter" idx="1"/>
          </p:nvPr>
        </p:nvSpPr>
        <p:spPr>
          <a:xfrm>
            <a:off x="612648" y="1600200"/>
            <a:ext cx="8153400" cy="4853136"/>
          </a:xfrm>
        </p:spPr>
        <p:txBody>
          <a:bodyPr>
            <a:normAutofit/>
          </a:bodyPr>
          <a:lstStyle/>
          <a:p>
            <a:r>
              <a:rPr lang="en-US" dirty="0" smtClean="0"/>
              <a:t>Legal System:</a:t>
            </a:r>
            <a:endParaRPr lang="en-CA" dirty="0" smtClean="0"/>
          </a:p>
          <a:p>
            <a:pPr lvl="1"/>
            <a:r>
              <a:rPr lang="en-CA" dirty="0" smtClean="0"/>
              <a:t>The existing system for interpreting and enforcing laws</a:t>
            </a:r>
          </a:p>
          <a:p>
            <a:pPr lvl="1"/>
            <a:r>
              <a:rPr lang="en-CA" dirty="0" smtClean="0"/>
              <a:t>A set of institutions that enforce laws</a:t>
            </a:r>
          </a:p>
          <a:p>
            <a:r>
              <a:rPr lang="en-CA" dirty="0" smtClean="0"/>
              <a:t>Different legal systems</a:t>
            </a:r>
          </a:p>
          <a:p>
            <a:pPr lvl="1"/>
            <a:r>
              <a:rPr lang="en-CA" dirty="0" smtClean="0"/>
              <a:t>Civil Law</a:t>
            </a:r>
          </a:p>
          <a:p>
            <a:pPr lvl="1"/>
            <a:r>
              <a:rPr lang="en-CA" dirty="0" smtClean="0"/>
              <a:t>English Common Law</a:t>
            </a:r>
          </a:p>
          <a:p>
            <a:pPr lvl="1"/>
            <a:r>
              <a:rPr lang="en-CA" dirty="0" smtClean="0"/>
              <a:t>Mixed</a:t>
            </a:r>
          </a:p>
          <a:p>
            <a:pPr lvl="1"/>
            <a:r>
              <a:rPr lang="en-CA" dirty="0" smtClean="0"/>
              <a:t>Religious Law</a:t>
            </a:r>
          </a:p>
        </p:txBody>
      </p:sp>
    </p:spTree>
    <p:extLst>
      <p:ext uri="{BB962C8B-B14F-4D97-AF65-F5344CB8AC3E}">
        <p14:creationId xmlns:p14="http://schemas.microsoft.com/office/powerpoint/2010/main" val="214373816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Liability Insurance</a:t>
            </a:r>
            <a:endParaRPr lang="en-US" dirty="0"/>
          </a:p>
        </p:txBody>
      </p:sp>
      <p:sp>
        <p:nvSpPr>
          <p:cNvPr id="3" name="Content Placeholder 2"/>
          <p:cNvSpPr>
            <a:spLocks noGrp="1"/>
          </p:cNvSpPr>
          <p:nvPr>
            <p:ph sz="quarter" idx="1"/>
          </p:nvPr>
        </p:nvSpPr>
        <p:spPr/>
        <p:txBody>
          <a:bodyPr>
            <a:normAutofit lnSpcReduction="10000"/>
          </a:bodyPr>
          <a:lstStyle/>
          <a:p>
            <a:r>
              <a:rPr lang="en-CA" dirty="0" smtClean="0"/>
              <a:t>It is purchased to address business liability risks that are not covered by their commercial general liability insurance</a:t>
            </a:r>
          </a:p>
          <a:p>
            <a:pPr lvl="1"/>
            <a:r>
              <a:rPr lang="en-CA" dirty="0" smtClean="0"/>
              <a:t>“Errors and omissions” insurance</a:t>
            </a:r>
          </a:p>
          <a:p>
            <a:pPr lvl="1"/>
            <a:r>
              <a:rPr lang="en-CA" dirty="0" smtClean="0"/>
              <a:t>“Malpractice” insurance</a:t>
            </a:r>
          </a:p>
          <a:p>
            <a:r>
              <a:rPr lang="en-CA" dirty="0" smtClean="0"/>
              <a:t>A professional liability insurance policy pays other parties for damages for which the policy holder is legally liable to pay as a result of negligent acts, errors or omissions in the performance of his professional service.</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Reasons for Insurance</a:t>
            </a:r>
            <a:endParaRPr lang="en-US" dirty="0"/>
          </a:p>
        </p:txBody>
      </p:sp>
      <p:sp>
        <p:nvSpPr>
          <p:cNvPr id="3" name="Content Placeholder 2"/>
          <p:cNvSpPr>
            <a:spLocks noGrp="1"/>
          </p:cNvSpPr>
          <p:nvPr>
            <p:ph sz="quarter" idx="1"/>
          </p:nvPr>
        </p:nvSpPr>
        <p:spPr/>
        <p:txBody>
          <a:bodyPr/>
          <a:lstStyle/>
          <a:p>
            <a:r>
              <a:rPr lang="en-CA" dirty="0" smtClean="0"/>
              <a:t>Professional liability insurance should be purchased for one or more of the following reasons :</a:t>
            </a:r>
          </a:p>
          <a:p>
            <a:pPr lvl="1"/>
            <a:r>
              <a:rPr lang="en-CA" dirty="0" smtClean="0"/>
              <a:t>To protect the firm, its associates and employees from serious financial disruption; </a:t>
            </a:r>
          </a:p>
          <a:p>
            <a:pPr lvl="1"/>
            <a:r>
              <a:rPr lang="en-CA" dirty="0" smtClean="0"/>
              <a:t>To provide the clients with financial security for the professional services;</a:t>
            </a:r>
          </a:p>
          <a:p>
            <a:pPr lvl="1"/>
            <a:r>
              <a:rPr lang="en-CA" dirty="0" smtClean="0"/>
              <a:t>To have a "damage control" team and legal support available should a problem arise. </a:t>
            </a:r>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28600"/>
            <a:ext cx="8429684" cy="990600"/>
          </a:xfrm>
        </p:spPr>
        <p:txBody>
          <a:bodyPr>
            <a:normAutofit fontScale="90000"/>
          </a:bodyPr>
          <a:lstStyle/>
          <a:p>
            <a:r>
              <a:rPr lang="en-CA" dirty="0" smtClean="0"/>
              <a:t>Professional liability insurance in Quebec</a:t>
            </a:r>
            <a:endParaRPr lang="en-US" dirty="0"/>
          </a:p>
        </p:txBody>
      </p:sp>
      <p:sp>
        <p:nvSpPr>
          <p:cNvPr id="3" name="Content Placeholder 2"/>
          <p:cNvSpPr>
            <a:spLocks noGrp="1"/>
          </p:cNvSpPr>
          <p:nvPr>
            <p:ph sz="quarter" idx="1"/>
          </p:nvPr>
        </p:nvSpPr>
        <p:spPr/>
        <p:txBody>
          <a:bodyPr>
            <a:normAutofit fontScale="92500" lnSpcReduction="10000"/>
          </a:bodyPr>
          <a:lstStyle/>
          <a:p>
            <a:r>
              <a:rPr lang="en-CA" dirty="0" smtClean="0"/>
              <a:t>The Professional Code requires every order to determine the categories of its members that should secure liability insurance coverage </a:t>
            </a:r>
          </a:p>
          <a:p>
            <a:r>
              <a:rPr lang="en-CA" dirty="0" smtClean="0"/>
              <a:t>The Order accordingly adopted a regulation requiring professional liability insurance for the members of the OIQ</a:t>
            </a:r>
          </a:p>
          <a:p>
            <a:pPr marL="457200" indent="-457200">
              <a:buFont typeface="+mj-lt"/>
              <a:buAutoNum type="arabicPeriod"/>
            </a:pPr>
            <a:r>
              <a:rPr lang="en-CA" dirty="0" smtClean="0"/>
              <a:t>Every member of the OIQ shall join the group plan insurance contract for professional liability entered into by the Order.</a:t>
            </a:r>
          </a:p>
          <a:p>
            <a:pPr marL="457200" indent="-457200">
              <a:buFont typeface="+mj-lt"/>
              <a:buAutoNum type="arabicPeriod"/>
            </a:pPr>
            <a:r>
              <a:rPr lang="en-CA" dirty="0" smtClean="0"/>
              <a:t>The group plan contract entered into by the Order shall </a:t>
            </a:r>
            <a:r>
              <a:rPr lang="en-CA" smtClean="0"/>
              <a:t>contain some minimum </a:t>
            </a:r>
            <a:r>
              <a:rPr lang="en-CA" dirty="0" smtClean="0"/>
              <a:t>requirements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Legal Systems in the World</a:t>
            </a:r>
            <a:endParaRPr lang="en-US" dirty="0"/>
          </a:p>
        </p:txBody>
      </p:sp>
      <p:pic>
        <p:nvPicPr>
          <p:cNvPr id="4" name="Content Placeholder 3" descr="800px-LegalSystemsOfTheWorldMap.png"/>
          <p:cNvPicPr>
            <a:picLocks noGrp="1" noChangeAspect="1"/>
          </p:cNvPicPr>
          <p:nvPr>
            <p:ph sz="quarter" idx="1"/>
          </p:nvPr>
        </p:nvPicPr>
        <p:blipFill>
          <a:blip r:embed="rId2" cstate="print"/>
          <a:stretch>
            <a:fillRect/>
          </a:stretch>
        </p:blipFill>
        <p:spPr>
          <a:xfrm>
            <a:off x="642910" y="1785926"/>
            <a:ext cx="7963474" cy="3573609"/>
          </a:xfrm>
        </p:spPr>
      </p:pic>
      <p:sp>
        <p:nvSpPr>
          <p:cNvPr id="5" name="Rectangle 4"/>
          <p:cNvSpPr/>
          <p:nvPr/>
        </p:nvSpPr>
        <p:spPr>
          <a:xfrm>
            <a:off x="142844" y="6072206"/>
            <a:ext cx="428628" cy="214314"/>
          </a:xfrm>
          <a:prstGeom prst="rect">
            <a:avLst/>
          </a:prstGeom>
          <a:solidFill>
            <a:srgbClr val="D66A28"/>
          </a:solidFill>
          <a:ln>
            <a:solidFill>
              <a:srgbClr val="D66A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643174" y="6072206"/>
            <a:ext cx="428628" cy="214314"/>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214810" y="6072206"/>
            <a:ext cx="428628" cy="214314"/>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143636" y="6072206"/>
            <a:ext cx="428628" cy="214314"/>
          </a:xfrm>
          <a:prstGeom prst="rect">
            <a:avLst/>
          </a:prstGeom>
          <a:solidFill>
            <a:srgbClr val="FFCC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00034" y="6000768"/>
            <a:ext cx="2071702" cy="369332"/>
          </a:xfrm>
          <a:prstGeom prst="rect">
            <a:avLst/>
          </a:prstGeom>
          <a:noFill/>
        </p:spPr>
        <p:txBody>
          <a:bodyPr wrap="square" rtlCol="0">
            <a:spAutoFit/>
          </a:bodyPr>
          <a:lstStyle/>
          <a:p>
            <a:r>
              <a:rPr lang="en-CA" dirty="0" smtClean="0"/>
              <a:t>English Common Law</a:t>
            </a:r>
            <a:endParaRPr lang="en-US" dirty="0"/>
          </a:p>
        </p:txBody>
      </p:sp>
      <p:sp>
        <p:nvSpPr>
          <p:cNvPr id="11" name="TextBox 10"/>
          <p:cNvSpPr txBox="1"/>
          <p:nvPr/>
        </p:nvSpPr>
        <p:spPr>
          <a:xfrm>
            <a:off x="3000364" y="6000768"/>
            <a:ext cx="1143008" cy="369332"/>
          </a:xfrm>
          <a:prstGeom prst="rect">
            <a:avLst/>
          </a:prstGeom>
          <a:noFill/>
        </p:spPr>
        <p:txBody>
          <a:bodyPr wrap="square" rtlCol="0">
            <a:spAutoFit/>
          </a:bodyPr>
          <a:lstStyle/>
          <a:p>
            <a:r>
              <a:rPr lang="en-CA" dirty="0" smtClean="0"/>
              <a:t>Civil Law</a:t>
            </a:r>
            <a:endParaRPr lang="en-US" dirty="0"/>
          </a:p>
        </p:txBody>
      </p:sp>
      <p:sp>
        <p:nvSpPr>
          <p:cNvPr id="12" name="TextBox 11"/>
          <p:cNvSpPr txBox="1"/>
          <p:nvPr/>
        </p:nvSpPr>
        <p:spPr>
          <a:xfrm>
            <a:off x="4572000" y="6000768"/>
            <a:ext cx="1285884" cy="369332"/>
          </a:xfrm>
          <a:prstGeom prst="rect">
            <a:avLst/>
          </a:prstGeom>
          <a:noFill/>
        </p:spPr>
        <p:txBody>
          <a:bodyPr wrap="square" rtlCol="0">
            <a:spAutoFit/>
          </a:bodyPr>
          <a:lstStyle/>
          <a:p>
            <a:r>
              <a:rPr lang="en-CA" dirty="0" smtClean="0"/>
              <a:t>Mixed Law</a:t>
            </a:r>
            <a:endParaRPr lang="en-US" dirty="0"/>
          </a:p>
        </p:txBody>
      </p:sp>
      <p:sp>
        <p:nvSpPr>
          <p:cNvPr id="13" name="TextBox 12"/>
          <p:cNvSpPr txBox="1"/>
          <p:nvPr/>
        </p:nvSpPr>
        <p:spPr>
          <a:xfrm>
            <a:off x="6500826" y="6000768"/>
            <a:ext cx="1214446" cy="369332"/>
          </a:xfrm>
          <a:prstGeom prst="rect">
            <a:avLst/>
          </a:prstGeom>
          <a:noFill/>
        </p:spPr>
        <p:txBody>
          <a:bodyPr wrap="square" rtlCol="0">
            <a:spAutoFit/>
          </a:bodyPr>
          <a:lstStyle/>
          <a:p>
            <a:r>
              <a:rPr lang="en-CA" dirty="0" smtClean="0"/>
              <a:t>Islamic Law</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Comparing Legal Systems</a:t>
            </a:r>
            <a:endParaRPr lang="en-US" dirty="0"/>
          </a:p>
        </p:txBody>
      </p:sp>
      <p:sp>
        <p:nvSpPr>
          <p:cNvPr id="3" name="Content Placeholder 2"/>
          <p:cNvSpPr>
            <a:spLocks noGrp="1"/>
          </p:cNvSpPr>
          <p:nvPr>
            <p:ph sz="quarter" idx="2"/>
          </p:nvPr>
        </p:nvSpPr>
        <p:spPr>
          <a:xfrm>
            <a:off x="609600" y="2438400"/>
            <a:ext cx="3886200" cy="4086944"/>
          </a:xfrm>
        </p:spPr>
        <p:txBody>
          <a:bodyPr>
            <a:normAutofit lnSpcReduction="10000"/>
          </a:bodyPr>
          <a:lstStyle/>
          <a:p>
            <a:r>
              <a:rPr lang="en-CA" dirty="0" smtClean="0"/>
              <a:t>Laws are written into systematic collections (codes). </a:t>
            </a:r>
          </a:p>
          <a:p>
            <a:r>
              <a:rPr lang="en-CA" dirty="0" smtClean="0"/>
              <a:t>Laws are created by legislatures</a:t>
            </a:r>
          </a:p>
          <a:p>
            <a:r>
              <a:rPr lang="en-CA" dirty="0" smtClean="0"/>
              <a:t>Decisions based on laws</a:t>
            </a:r>
          </a:p>
          <a:p>
            <a:r>
              <a:rPr lang="en-CA" dirty="0" smtClean="0"/>
              <a:t>Precedence has no value.  </a:t>
            </a:r>
          </a:p>
        </p:txBody>
      </p:sp>
      <p:sp>
        <p:nvSpPr>
          <p:cNvPr id="4" name="Content Placeholder 3"/>
          <p:cNvSpPr>
            <a:spLocks noGrp="1"/>
          </p:cNvSpPr>
          <p:nvPr>
            <p:ph sz="quarter" idx="4"/>
          </p:nvPr>
        </p:nvSpPr>
        <p:spPr>
          <a:xfrm>
            <a:off x="4644008" y="2438400"/>
            <a:ext cx="4343400" cy="4419600"/>
          </a:xfrm>
        </p:spPr>
        <p:txBody>
          <a:bodyPr>
            <a:normAutofit/>
          </a:bodyPr>
          <a:lstStyle/>
          <a:p>
            <a:r>
              <a:rPr lang="en-CA" dirty="0" smtClean="0"/>
              <a:t>Laws are based on codes and earlier cases.</a:t>
            </a:r>
          </a:p>
          <a:p>
            <a:r>
              <a:rPr lang="en-CA" dirty="0" smtClean="0"/>
              <a:t>Laws are created by legislatures &amp; judges</a:t>
            </a:r>
          </a:p>
          <a:p>
            <a:r>
              <a:rPr lang="en-CA" dirty="0" smtClean="0"/>
              <a:t>Decisions are based on laws and precedence</a:t>
            </a:r>
          </a:p>
          <a:p>
            <a:r>
              <a:rPr lang="en-CA" dirty="0" smtClean="0"/>
              <a:t>Statutes are interpreted based on precedence.</a:t>
            </a:r>
          </a:p>
        </p:txBody>
      </p:sp>
      <p:sp>
        <p:nvSpPr>
          <p:cNvPr id="5" name="Text Placeholder 4"/>
          <p:cNvSpPr>
            <a:spLocks noGrp="1"/>
          </p:cNvSpPr>
          <p:nvPr>
            <p:ph type="body" sz="quarter" idx="1"/>
          </p:nvPr>
        </p:nvSpPr>
        <p:spPr/>
        <p:txBody>
          <a:bodyPr>
            <a:normAutofit/>
          </a:bodyPr>
          <a:lstStyle/>
          <a:p>
            <a:pPr algn="ctr"/>
            <a:r>
              <a:rPr lang="en-CA" sz="3200" dirty="0" smtClean="0"/>
              <a:t>Civil Law System</a:t>
            </a:r>
            <a:endParaRPr lang="en-US" sz="3200" dirty="0" smtClean="0"/>
          </a:p>
        </p:txBody>
      </p:sp>
      <p:sp>
        <p:nvSpPr>
          <p:cNvPr id="6" name="Text Placeholder 5"/>
          <p:cNvSpPr>
            <a:spLocks noGrp="1"/>
          </p:cNvSpPr>
          <p:nvPr>
            <p:ph type="body" sz="quarter" idx="3"/>
          </p:nvPr>
        </p:nvSpPr>
        <p:spPr/>
        <p:txBody>
          <a:bodyPr>
            <a:normAutofit/>
          </a:bodyPr>
          <a:lstStyle/>
          <a:p>
            <a:pPr algn="ctr"/>
            <a:r>
              <a:rPr lang="en-CA" sz="3200" dirty="0" smtClean="0"/>
              <a:t>English Common Law</a:t>
            </a:r>
            <a:endParaRPr lang="en-US" sz="3200"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Quebec’s Legal System</a:t>
            </a:r>
            <a:endParaRPr lang="en-US" dirty="0"/>
          </a:p>
        </p:txBody>
      </p:sp>
      <p:sp>
        <p:nvSpPr>
          <p:cNvPr id="3" name="Content Placeholder 2"/>
          <p:cNvSpPr>
            <a:spLocks noGrp="1"/>
          </p:cNvSpPr>
          <p:nvPr>
            <p:ph sz="quarter" idx="1"/>
          </p:nvPr>
        </p:nvSpPr>
        <p:spPr/>
        <p:txBody>
          <a:bodyPr/>
          <a:lstStyle/>
          <a:p>
            <a:r>
              <a:rPr lang="en-CA" dirty="0" smtClean="0"/>
              <a:t>Quebec has a mixed legal system</a:t>
            </a:r>
          </a:p>
          <a:p>
            <a:r>
              <a:rPr lang="en-CA" dirty="0" smtClean="0"/>
              <a:t>Criminal matters are decided by English Common Law</a:t>
            </a:r>
          </a:p>
          <a:p>
            <a:r>
              <a:rPr lang="en-CA" dirty="0" smtClean="0"/>
              <a:t>Property and civil </a:t>
            </a:r>
            <a:r>
              <a:rPr lang="en-CA" dirty="0"/>
              <a:t>matters </a:t>
            </a:r>
            <a:r>
              <a:rPr lang="en-CA" dirty="0" smtClean="0"/>
              <a:t>are based on the Quebec Civil Code</a:t>
            </a:r>
            <a:endParaRPr lang="en-US" dirty="0"/>
          </a:p>
        </p:txBody>
      </p:sp>
      <p:pic>
        <p:nvPicPr>
          <p:cNvPr id="5" name="Content Placeholder 4" descr="Quebec-map.png"/>
          <p:cNvPicPr>
            <a:picLocks noGrp="1" noChangeAspect="1"/>
          </p:cNvPicPr>
          <p:nvPr>
            <p:ph sz="quarter" idx="2"/>
          </p:nvPr>
        </p:nvPicPr>
        <p:blipFill>
          <a:blip r:embed="rId2" cstate="print"/>
          <a:stretch>
            <a:fillRect/>
          </a:stretch>
        </p:blipFill>
        <p:spPr>
          <a:xfrm>
            <a:off x="4667172" y="2132856"/>
            <a:ext cx="4120110" cy="3384376"/>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Civil Code of Quebec</a:t>
            </a:r>
            <a:endParaRPr lang="en-US" dirty="0"/>
          </a:p>
        </p:txBody>
      </p:sp>
      <p:sp>
        <p:nvSpPr>
          <p:cNvPr id="3" name="Content Placeholder 2"/>
          <p:cNvSpPr>
            <a:spLocks noGrp="1"/>
          </p:cNvSpPr>
          <p:nvPr>
            <p:ph sz="quarter" idx="1"/>
          </p:nvPr>
        </p:nvSpPr>
        <p:spPr>
          <a:xfrm>
            <a:off x="0" y="1412776"/>
            <a:ext cx="8964488" cy="5184576"/>
          </a:xfrm>
        </p:spPr>
        <p:txBody>
          <a:bodyPr>
            <a:normAutofit fontScale="92500" lnSpcReduction="10000"/>
          </a:bodyPr>
          <a:lstStyle/>
          <a:p>
            <a:r>
              <a:rPr lang="en-CA" dirty="0" smtClean="0"/>
              <a:t>Fundamental law in the Province on disputes between private people and on property.</a:t>
            </a:r>
          </a:p>
          <a:p>
            <a:endParaRPr lang="en-CA" dirty="0" smtClean="0"/>
          </a:p>
          <a:p>
            <a:r>
              <a:rPr lang="en-CA" dirty="0" smtClean="0"/>
              <a:t>The Civil Code comprises a body of rules which, in all matters within the letter, spirit or object of its provisions, lays down the “law of the land”, expressly or by implication.</a:t>
            </a:r>
          </a:p>
          <a:p>
            <a:r>
              <a:rPr lang="en-CA" dirty="0" smtClean="0"/>
              <a:t>Governs relationship between people and property </a:t>
            </a:r>
          </a:p>
          <a:p>
            <a:r>
              <a:rPr lang="en-CA" dirty="0" smtClean="0"/>
              <a:t>Sales, Contracts, Family</a:t>
            </a:r>
          </a:p>
          <a:p>
            <a:endParaRPr lang="en-CA" dirty="0" smtClean="0"/>
          </a:p>
          <a:p>
            <a:r>
              <a:rPr lang="en-CA" dirty="0" smtClean="0"/>
              <a:t>Derived from French Civil Law, </a:t>
            </a:r>
          </a:p>
          <a:p>
            <a:pPr lvl="1"/>
            <a:r>
              <a:rPr lang="en-CA" dirty="0" smtClean="0"/>
              <a:t>L</a:t>
            </a:r>
            <a:r>
              <a:rPr lang="en-US" dirty="0" err="1" smtClean="0"/>
              <a:t>egislation</a:t>
            </a:r>
            <a:r>
              <a:rPr lang="en-US" dirty="0" smtClean="0"/>
              <a:t> is the primary source of law, </a:t>
            </a:r>
          </a:p>
          <a:p>
            <a:pPr lvl="1"/>
            <a:r>
              <a:rPr lang="en-US" dirty="0" smtClean="0"/>
              <a:t>Court system is not dependent on precedent</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7410078" y="3983340"/>
            <a:ext cx="1733922" cy="287466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a:p>
        </p:txBody>
      </p:sp>
      <p:sp>
        <p:nvSpPr>
          <p:cNvPr id="3" name="Title 2"/>
          <p:cNvSpPr>
            <a:spLocks noGrp="1"/>
          </p:cNvSpPr>
          <p:nvPr>
            <p:ph type="title"/>
          </p:nvPr>
        </p:nvSpPr>
        <p:spPr/>
        <p:txBody>
          <a:bodyPr/>
          <a:lstStyle/>
          <a:p>
            <a:r>
              <a:rPr lang="en-CA" dirty="0" smtClean="0"/>
              <a:t>Intellectual Property</a:t>
            </a:r>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9688</TotalTime>
  <Words>1656</Words>
  <Application>Microsoft Office PowerPoint</Application>
  <PresentationFormat>On-screen Show (4:3)</PresentationFormat>
  <Paragraphs>247</Paragraphs>
  <Slides>42</Slides>
  <Notes>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Median</vt:lpstr>
      <vt:lpstr> law &amp; legal issues </vt:lpstr>
      <vt:lpstr>What we will cover</vt:lpstr>
      <vt:lpstr>Law &amp; Legal Systems</vt:lpstr>
      <vt:lpstr>Legal Systems</vt:lpstr>
      <vt:lpstr>Legal Systems in the World</vt:lpstr>
      <vt:lpstr>Comparing Legal Systems</vt:lpstr>
      <vt:lpstr>Quebec’s Legal System</vt:lpstr>
      <vt:lpstr>Civil Code of Quebec</vt:lpstr>
      <vt:lpstr>Intellectual Property</vt:lpstr>
      <vt:lpstr>Intellectual Property</vt:lpstr>
      <vt:lpstr>Canadian Intellectual Property Office</vt:lpstr>
      <vt:lpstr>Patents</vt:lpstr>
      <vt:lpstr>Trademarks</vt:lpstr>
      <vt:lpstr>Copyright</vt:lpstr>
      <vt:lpstr>Industrial Designs</vt:lpstr>
      <vt:lpstr>Integrated Circuit Topographies (ICT)</vt:lpstr>
      <vt:lpstr>Occupational Health &amp; Safety</vt:lpstr>
      <vt:lpstr>Occupational Health &amp; Safety (OHS)</vt:lpstr>
      <vt:lpstr>Occupational Health &amp; Safety</vt:lpstr>
      <vt:lpstr>Employee’s Rights</vt:lpstr>
      <vt:lpstr>Due Diligence</vt:lpstr>
      <vt:lpstr>Responsibility</vt:lpstr>
      <vt:lpstr>Burden of Responsibility</vt:lpstr>
      <vt:lpstr>Moral Responsibility</vt:lpstr>
      <vt:lpstr>Responsibility in the Workplace</vt:lpstr>
      <vt:lpstr>Liability or Legal Responsibility</vt:lpstr>
      <vt:lpstr>Liability in Quebec – in the Civil Code</vt:lpstr>
      <vt:lpstr>History of Liability - in Common Law </vt:lpstr>
      <vt:lpstr>Legal Provisions of Liability in Quebec</vt:lpstr>
      <vt:lpstr>Extracontractual liability (CCQ)</vt:lpstr>
      <vt:lpstr>Manufacturer's liability</vt:lpstr>
      <vt:lpstr>Definition of the safety defect</vt:lpstr>
      <vt:lpstr>Victim's knowledge; unknown defect</vt:lpstr>
      <vt:lpstr>Intentional or gross fault</vt:lpstr>
      <vt:lpstr>Contractual liability</vt:lpstr>
      <vt:lpstr> </vt:lpstr>
      <vt:lpstr> </vt:lpstr>
      <vt:lpstr>Workmanship</vt:lpstr>
      <vt:lpstr>Liability Insurance</vt:lpstr>
      <vt:lpstr>Liability Insurance</vt:lpstr>
      <vt:lpstr>Reasons for Insurance</vt:lpstr>
      <vt:lpstr>Professional liability insurance in Quebec</vt:lpstr>
    </vt:vector>
  </TitlesOfParts>
  <Company>Engineering and Computer Science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ENGR 201/1 Professional practice &amp; responsibility   Prof. Govind gopakumar ph.d.</dc:title>
  <dc:creator>ENCS</dc:creator>
  <cp:lastModifiedBy>bcaron</cp:lastModifiedBy>
  <cp:revision>598</cp:revision>
  <dcterms:created xsi:type="dcterms:W3CDTF">2010-04-28T18:32:38Z</dcterms:created>
  <dcterms:modified xsi:type="dcterms:W3CDTF">2013-03-26T18:16:24Z</dcterms:modified>
</cp:coreProperties>
</file>