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69B277-65D9-4110-A130-DC703EDB549C}">
  <a:tblStyle styleId="{1169B277-65D9-4110-A130-DC703EDB549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6" name="Google Shape;36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
        <p:nvSpPr>
          <p:cNvPr id="367" name="Google Shape;367;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5"/>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3" name="Google Shape;33;p5"/>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9" name="Google Shape;39;p6"/>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5" name="Google Shape;45;p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46" name="Google Shape;46;p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p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4" name="Google Shape;54;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1712912"/>
            <a:ext cx="7772400" cy="17224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Engineering Management Principals and Economics </a:t>
            </a:r>
            <a:br>
              <a:rPr b="1" i="0" lang="en-US" sz="4000" u="none" cap="none" strike="noStrike">
                <a:solidFill>
                  <a:schemeClr val="dk1"/>
                </a:solidFill>
                <a:latin typeface="Calibri"/>
                <a:ea typeface="Calibri"/>
                <a:cs typeface="Calibri"/>
                <a:sym typeface="Calibri"/>
              </a:rPr>
            </a:br>
            <a:r>
              <a:rPr b="1" i="0" lang="en-US" sz="4000" u="none" cap="none" strike="noStrike">
                <a:solidFill>
                  <a:schemeClr val="dk1"/>
                </a:solidFill>
                <a:latin typeface="Calibri"/>
                <a:ea typeface="Calibri"/>
                <a:cs typeface="Calibri"/>
                <a:sym typeface="Calibri"/>
              </a:rPr>
              <a:t>ENGR 301</a:t>
            </a:r>
            <a:endParaRPr/>
          </a:p>
        </p:txBody>
      </p:sp>
      <p:sp>
        <p:nvSpPr>
          <p:cNvPr id="89" name="Google Shape;89;p13"/>
          <p:cNvSpPr txBox="1"/>
          <p:nvPr>
            <p:ph idx="1" type="subTitle"/>
          </p:nvPr>
        </p:nvSpPr>
        <p:spPr>
          <a:xfrm>
            <a:off x="1371600" y="3902075"/>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Lecture 1A</a:t>
            </a:r>
            <a:endParaRPr/>
          </a:p>
          <a:p>
            <a:pPr indent="0" lvl="0" marL="0" marR="0" rtl="0" algn="ctr">
              <a:lnSpc>
                <a:spcPct val="100000"/>
              </a:lnSpc>
              <a:spcBef>
                <a:spcPts val="64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Course Introduction</a:t>
            </a:r>
            <a:endParaRPr/>
          </a:p>
          <a:p>
            <a:pPr indent="0" lvl="0" marL="0" marR="0" rtl="0" algn="ctr">
              <a:lnSpc>
                <a:spcPct val="100000"/>
              </a:lnSpc>
              <a:spcBef>
                <a:spcPts val="64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Introduction to Project Management </a:t>
            </a:r>
            <a:endParaRPr/>
          </a:p>
        </p:txBody>
      </p:sp>
      <p:sp>
        <p:nvSpPr>
          <p:cNvPr id="90" name="Google Shape;90;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1" name="Google Shape;91;p1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Life Cycle* </a:t>
            </a:r>
            <a:endParaRPr/>
          </a:p>
        </p:txBody>
      </p:sp>
      <p:sp>
        <p:nvSpPr>
          <p:cNvPr id="161" name="Google Shape;161;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62" name="Google Shape;162;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
        <p:nvSpPr>
          <p:cNvPr id="163" name="Google Shape;163;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164" name="Google Shape;164;p22"/>
          <p:cNvPicPr preferRelativeResize="0"/>
          <p:nvPr/>
        </p:nvPicPr>
        <p:blipFill rotWithShape="1">
          <a:blip r:embed="rId3">
            <a:alphaModFix/>
          </a:blip>
          <a:srcRect b="0" l="0" r="0" t="0"/>
          <a:stretch/>
        </p:blipFill>
        <p:spPr>
          <a:xfrm>
            <a:off x="457200" y="1417637"/>
            <a:ext cx="8229600" cy="4618037"/>
          </a:xfrm>
          <a:prstGeom prst="rect">
            <a:avLst/>
          </a:prstGeom>
          <a:noFill/>
          <a:ln>
            <a:noFill/>
          </a:ln>
        </p:spPr>
      </p:pic>
      <p:sp>
        <p:nvSpPr>
          <p:cNvPr id="165" name="Google Shape;165;p22"/>
          <p:cNvSpPr txBox="1"/>
          <p:nvPr/>
        </p:nvSpPr>
        <p:spPr>
          <a:xfrm>
            <a:off x="1571625" y="6035675"/>
            <a:ext cx="571658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Typical Cost and Staffing Levels across the Project Life Cycle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Stakeholders</a:t>
            </a:r>
            <a:endParaRPr/>
          </a:p>
        </p:txBody>
      </p:sp>
      <p:sp>
        <p:nvSpPr>
          <p:cNvPr id="171" name="Google Shape;171;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Key Stakeholders</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Project Manager</a:t>
            </a:r>
            <a:r>
              <a:rPr b="0" i="0" lang="en-US" sz="2800" u="none" cap="none" strike="noStrike">
                <a:solidFill>
                  <a:schemeClr val="dk1"/>
                </a:solidFill>
                <a:latin typeface="Calibri"/>
                <a:ea typeface="Calibri"/>
                <a:cs typeface="Calibri"/>
                <a:sym typeface="Calibri"/>
              </a:rPr>
              <a:t> – person responsible for managing the project</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Customer/user</a:t>
            </a:r>
            <a:r>
              <a:rPr b="0" i="0" lang="en-US" sz="2800" u="none" cap="none" strike="noStrike">
                <a:solidFill>
                  <a:schemeClr val="dk1"/>
                </a:solidFill>
                <a:latin typeface="Calibri"/>
                <a:ea typeface="Calibri"/>
                <a:cs typeface="Calibri"/>
                <a:sym typeface="Calibri"/>
              </a:rPr>
              <a:t> – person or organization that will use the project’s product</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Performing organization</a:t>
            </a:r>
            <a:r>
              <a:rPr b="0" i="0" lang="en-US" sz="2800" u="none" cap="none" strike="noStrike">
                <a:solidFill>
                  <a:schemeClr val="dk1"/>
                </a:solidFill>
                <a:latin typeface="Calibri"/>
                <a:ea typeface="Calibri"/>
                <a:cs typeface="Calibri"/>
                <a:sym typeface="Calibri"/>
              </a:rPr>
              <a:t> – the enterprise whose employees are mostly involved in doing the work of the project</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Project team members</a:t>
            </a:r>
            <a:r>
              <a:rPr b="0" i="0" lang="en-US" sz="2800" u="none" cap="none" strike="noStrike">
                <a:solidFill>
                  <a:schemeClr val="dk1"/>
                </a:solidFill>
                <a:latin typeface="Calibri"/>
                <a:ea typeface="Calibri"/>
                <a:cs typeface="Calibri"/>
                <a:sym typeface="Calibri"/>
              </a:rPr>
              <a:t> – the group that is performing the work of the project</a:t>
            </a:r>
            <a:endParaRPr/>
          </a:p>
        </p:txBody>
      </p:sp>
      <p:sp>
        <p:nvSpPr>
          <p:cNvPr id="172" name="Google Shape;172;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73" name="Google Shape;173;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Stakeholders </a:t>
            </a:r>
            <a:endParaRPr/>
          </a:p>
        </p:txBody>
      </p:sp>
      <p:sp>
        <p:nvSpPr>
          <p:cNvPr id="179" name="Google Shape;179;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Key Stakeholders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Management Team – the members of the project team who are directly involved in project management activities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Sponsor – the person or group that provides the financial resources for the project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Influencers – people or group that are not directly related to the acquisition or the use of the project’s product </a:t>
            </a:r>
            <a:endParaRPr/>
          </a:p>
        </p:txBody>
      </p:sp>
      <p:sp>
        <p:nvSpPr>
          <p:cNvPr id="180" name="Google Shape;180;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81" name="Google Shape;181;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Influence of Project Stakeholders</a:t>
            </a:r>
            <a:endParaRPr/>
          </a:p>
        </p:txBody>
      </p:sp>
      <p:sp>
        <p:nvSpPr>
          <p:cNvPr id="187" name="Google Shape;187;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33CC"/>
              </a:buClr>
              <a:buSzPts val="3200"/>
              <a:buFont typeface="Arial"/>
              <a:buChar char="•"/>
            </a:pPr>
            <a:r>
              <a:rPr b="1" i="0" lang="en-US" sz="3200" u="none">
                <a:solidFill>
                  <a:srgbClr val="0033CC"/>
                </a:solidFill>
                <a:latin typeface="Calibri"/>
                <a:ea typeface="Calibri"/>
                <a:cs typeface="Calibri"/>
                <a:sym typeface="Calibri"/>
              </a:rPr>
              <a:t>Project stakeholders may have either a positive or negative influence on the project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Positive stakeholders are those who would normally benefit from a successful outcome from the project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Negative stakeholders are those who see negative outcomes from the project’s success</a:t>
            </a:r>
            <a:endParaRPr/>
          </a:p>
        </p:txBody>
      </p:sp>
      <p:sp>
        <p:nvSpPr>
          <p:cNvPr id="188" name="Google Shape;188;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89" name="Google Shape;189;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Life Cycle* </a:t>
            </a:r>
            <a:endParaRPr/>
          </a:p>
        </p:txBody>
      </p:sp>
      <p:sp>
        <p:nvSpPr>
          <p:cNvPr id="195" name="Google Shape;195;p26"/>
          <p:cNvSpPr txBox="1"/>
          <p:nvPr/>
        </p:nvSpPr>
        <p:spPr>
          <a:xfrm>
            <a:off x="2432050" y="6172200"/>
            <a:ext cx="412115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1800" u="none" cap="none" strike="noStrike">
                <a:solidFill>
                  <a:schemeClr val="dk1"/>
                </a:solidFill>
                <a:latin typeface="Calibri"/>
                <a:ea typeface="Calibri"/>
                <a:cs typeface="Calibri"/>
                <a:sym typeface="Calibri"/>
              </a:rPr>
              <a:t>Impact of Variable based on Project Time </a:t>
            </a:r>
            <a:endParaRPr/>
          </a:p>
        </p:txBody>
      </p:sp>
      <p:sp>
        <p:nvSpPr>
          <p:cNvPr id="196" name="Google Shape;196;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97" name="Google Shape;197;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
        <p:nvSpPr>
          <p:cNvPr id="198" name="Google Shape;198;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99" name="Google Shape;199;p26"/>
          <p:cNvPicPr preferRelativeResize="0"/>
          <p:nvPr/>
        </p:nvPicPr>
        <p:blipFill rotWithShape="1">
          <a:blip r:embed="rId3">
            <a:alphaModFix/>
          </a:blip>
          <a:srcRect b="0" l="0" r="0" t="0"/>
          <a:stretch/>
        </p:blipFill>
        <p:spPr>
          <a:xfrm>
            <a:off x="136525" y="1681162"/>
            <a:ext cx="8550275" cy="444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Who is a Project Manager?*</a:t>
            </a:r>
            <a:endParaRPr/>
          </a:p>
        </p:txBody>
      </p:sp>
      <p:sp>
        <p:nvSpPr>
          <p:cNvPr id="205" name="Google Shape;205;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33CC"/>
              </a:buClr>
              <a:buSzPts val="3200"/>
              <a:buFont typeface="Arial"/>
              <a:buChar char="•"/>
            </a:pPr>
            <a:r>
              <a:rPr b="1" i="0" lang="en-US" sz="3200" u="none">
                <a:solidFill>
                  <a:srgbClr val="0033CC"/>
                </a:solidFill>
                <a:latin typeface="Calibri"/>
                <a:ea typeface="Calibri"/>
                <a:cs typeface="Calibri"/>
                <a:sym typeface="Calibri"/>
              </a:rPr>
              <a:t>The project manager is the person responsible for accomplishing the project objectives</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endParaRPr/>
          </a:p>
        </p:txBody>
      </p:sp>
      <p:sp>
        <p:nvSpPr>
          <p:cNvPr id="206" name="Google Shape;206;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07" name="Google Shape;207;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Objectives *</a:t>
            </a:r>
            <a:endParaRPr/>
          </a:p>
        </p:txBody>
      </p:sp>
      <p:sp>
        <p:nvSpPr>
          <p:cNvPr id="213" name="Google Shape;213;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deliver a project on target the following objectives must be met:</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Time, Cost, Quality</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214" name="Google Shape;214;p28"/>
          <p:cNvPicPr preferRelativeResize="0"/>
          <p:nvPr/>
        </p:nvPicPr>
        <p:blipFill rotWithShape="1">
          <a:blip r:embed="rId3">
            <a:alphaModFix/>
          </a:blip>
          <a:srcRect b="0" l="0" r="0" t="0"/>
          <a:stretch/>
        </p:blipFill>
        <p:spPr>
          <a:xfrm>
            <a:off x="538162" y="3286125"/>
            <a:ext cx="7869237" cy="2889250"/>
          </a:xfrm>
          <a:prstGeom prst="rect">
            <a:avLst/>
          </a:prstGeom>
          <a:noFill/>
          <a:ln>
            <a:noFill/>
          </a:ln>
        </p:spPr>
      </p:pic>
      <p:sp>
        <p:nvSpPr>
          <p:cNvPr id="215" name="Google Shape;215;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16" name="Google Shape;216;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a:t>
            </a:r>
            <a:endParaRPr/>
          </a:p>
        </p:txBody>
      </p:sp>
      <p:sp>
        <p:nvSpPr>
          <p:cNvPr id="222" name="Google Shape;222;p29"/>
          <p:cNvSpPr txBox="1"/>
          <p:nvPr>
            <p:ph idx="1" type="body"/>
          </p:nvPr>
        </p:nvSpPr>
        <p:spPr>
          <a:xfrm>
            <a:off x="457200" y="1417637"/>
            <a:ext cx="82296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Project Integration Management </a:t>
            </a:r>
            <a:endParaRPr/>
          </a:p>
          <a:p>
            <a:pPr indent="-342900" lvl="0" marL="342900" marR="0" rtl="0" algn="l">
              <a:lnSpc>
                <a:spcPct val="9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Project Scope Management </a:t>
            </a:r>
            <a:endParaRPr/>
          </a:p>
          <a:p>
            <a:pPr indent="-342900" lvl="0" marL="342900" marR="0" rtl="0" algn="l">
              <a:lnSpc>
                <a:spcPct val="9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Project </a:t>
            </a:r>
            <a:r>
              <a:rPr b="0" i="1" lang="en-US" sz="3200" u="none">
                <a:solidFill>
                  <a:srgbClr val="0033CC"/>
                </a:solidFill>
                <a:latin typeface="Calibri"/>
                <a:ea typeface="Calibri"/>
                <a:cs typeface="Calibri"/>
                <a:sym typeface="Calibri"/>
              </a:rPr>
              <a:t>Time</a:t>
            </a:r>
            <a:r>
              <a:rPr b="0" i="1" lang="en-US" sz="3200" u="none">
                <a:solidFill>
                  <a:schemeClr val="dk1"/>
                </a:solidFill>
                <a:latin typeface="Calibri"/>
                <a:ea typeface="Calibri"/>
                <a:cs typeface="Calibri"/>
                <a:sym typeface="Calibri"/>
              </a:rPr>
              <a:t> Management </a:t>
            </a:r>
            <a:endParaRPr/>
          </a:p>
          <a:p>
            <a:pPr indent="-342900" lvl="0" marL="342900" marR="0" rtl="0" algn="l">
              <a:lnSpc>
                <a:spcPct val="9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Project </a:t>
            </a:r>
            <a:r>
              <a:rPr b="0" i="1" lang="en-US" sz="3200" u="none">
                <a:solidFill>
                  <a:srgbClr val="0033CC"/>
                </a:solidFill>
                <a:latin typeface="Calibri"/>
                <a:ea typeface="Calibri"/>
                <a:cs typeface="Calibri"/>
                <a:sym typeface="Calibri"/>
              </a:rPr>
              <a:t>Cost</a:t>
            </a:r>
            <a:r>
              <a:rPr b="0" i="1" lang="en-US" sz="3200" u="none">
                <a:solidFill>
                  <a:schemeClr val="dk1"/>
                </a:solidFill>
                <a:latin typeface="Calibri"/>
                <a:ea typeface="Calibri"/>
                <a:cs typeface="Calibri"/>
                <a:sym typeface="Calibri"/>
              </a:rPr>
              <a:t> Management </a:t>
            </a:r>
            <a:endParaRPr/>
          </a:p>
          <a:p>
            <a:pPr indent="-342900" lvl="0" marL="342900" marR="0" rtl="0" algn="l">
              <a:lnSpc>
                <a:spcPct val="9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Project </a:t>
            </a:r>
            <a:r>
              <a:rPr b="0" i="1" lang="en-US" sz="3200" u="none">
                <a:solidFill>
                  <a:srgbClr val="0033CC"/>
                </a:solidFill>
                <a:latin typeface="Calibri"/>
                <a:ea typeface="Calibri"/>
                <a:cs typeface="Calibri"/>
                <a:sym typeface="Calibri"/>
              </a:rPr>
              <a:t>Quality</a:t>
            </a:r>
            <a:r>
              <a:rPr b="0" i="1" lang="en-US" sz="3200" u="none">
                <a:solidFill>
                  <a:schemeClr val="dk1"/>
                </a:solidFill>
                <a:latin typeface="Calibri"/>
                <a:ea typeface="Calibri"/>
                <a:cs typeface="Calibri"/>
                <a:sym typeface="Calibri"/>
              </a:rPr>
              <a:t> Management </a:t>
            </a:r>
            <a:endParaRPr/>
          </a:p>
          <a:p>
            <a:pPr indent="-342900" lvl="0" marL="342900" marR="0" rtl="0" algn="l">
              <a:lnSpc>
                <a:spcPct val="9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 Project Human Resource Management</a:t>
            </a:r>
            <a:endParaRPr/>
          </a:p>
          <a:p>
            <a:pPr indent="-342900" lvl="0" marL="342900" marR="0" rtl="0" algn="l">
              <a:lnSpc>
                <a:spcPct val="9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 Project Communications Management </a:t>
            </a:r>
            <a:endParaRPr/>
          </a:p>
          <a:p>
            <a:pPr indent="-342900" lvl="0" marL="342900" marR="0" rtl="0" algn="l">
              <a:lnSpc>
                <a:spcPct val="9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Project Risk Management </a:t>
            </a:r>
            <a:endParaRPr/>
          </a:p>
          <a:p>
            <a:pPr indent="-342900" lvl="0" marL="342900" marR="0" rtl="0" algn="l">
              <a:lnSpc>
                <a:spcPct val="90000"/>
              </a:lnSpc>
              <a:spcBef>
                <a:spcPts val="64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Project Procurement Management </a:t>
            </a:r>
            <a:endParaRPr/>
          </a:p>
          <a:p>
            <a:pPr indent="-139700" lvl="0" marL="342900" marR="0" rtl="0" algn="l">
              <a:lnSpc>
                <a:spcPct val="90000"/>
              </a:lnSpc>
              <a:spcBef>
                <a:spcPts val="640"/>
              </a:spcBef>
              <a:spcAft>
                <a:spcPts val="0"/>
              </a:spcAft>
              <a:buClr>
                <a:schemeClr val="dk1"/>
              </a:buClr>
              <a:buSzPts val="3200"/>
              <a:buFont typeface="Arial"/>
              <a:buNone/>
            </a:pPr>
            <a:r>
              <a:t/>
            </a:r>
            <a:endParaRPr b="0" i="1"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1" sz="32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28" name="Google Shape;228;p30"/>
          <p:cNvSpPr txBox="1"/>
          <p:nvPr>
            <p:ph idx="1" type="body"/>
          </p:nvPr>
        </p:nvSpPr>
        <p:spPr>
          <a:xfrm>
            <a:off x="457200" y="1600200"/>
            <a:ext cx="8229600" cy="4525962"/>
          </a:xfrm>
          <a:prstGeom prst="rect">
            <a:avLst/>
          </a:prstGeom>
          <a:noFill/>
          <a:ln cap="flat" cmpd="sng" w="9525">
            <a:solidFill>
              <a:srgbClr val="0033CC"/>
            </a:solidFill>
            <a:prstDash val="solid"/>
            <a:miter lim="8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Project Integration Management(Coordination)</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Processes required to ensure proper coordination of various project elements and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Plan Development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Plan Execution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Integration Change Control </a:t>
            </a:r>
            <a:endParaRPr/>
          </a:p>
        </p:txBody>
      </p:sp>
      <p:sp>
        <p:nvSpPr>
          <p:cNvPr id="229" name="Google Shape;229;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30" name="Google Shape;230;p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36" name="Google Shape;236;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Project Scope Management</a:t>
            </a:r>
            <a:r>
              <a:rPr b="0" i="1" lang="en-US" sz="3200" u="non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Processes required to ensure that the project includes all the work required and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Initiation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Scope Planning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Scope Definition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Scope Verification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Scope Change Control</a:t>
            </a:r>
            <a:endParaRPr/>
          </a:p>
        </p:txBody>
      </p:sp>
      <p:sp>
        <p:nvSpPr>
          <p:cNvPr id="237" name="Google Shape;237;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38" name="Google Shape;238;p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Course Outline </a:t>
            </a:r>
            <a:endParaRPr/>
          </a:p>
        </p:txBody>
      </p:sp>
      <p:sp>
        <p:nvSpPr>
          <p:cNvPr id="97" name="Google Shape;97;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Engineering Management </a:t>
            </a:r>
            <a:endParaRPr/>
          </a:p>
          <a:p>
            <a:pPr indent="-520700" lvl="1" marL="914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Organization Structure and types of Canadian Business Organizations </a:t>
            </a:r>
            <a:endParaRPr/>
          </a:p>
          <a:p>
            <a:pPr indent="-520700" lvl="1" marL="914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Delivery Systems</a:t>
            </a:r>
            <a:endParaRPr/>
          </a:p>
          <a:p>
            <a:pPr indent="-520700" lvl="1" marL="914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Contracts</a:t>
            </a:r>
            <a:endParaRPr/>
          </a:p>
          <a:p>
            <a:pPr indent="-520700" lvl="1" marL="914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Planning </a:t>
            </a:r>
            <a:endParaRPr/>
          </a:p>
          <a:p>
            <a:pPr indent="-520700" lvl="1" marL="914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Scheduling</a:t>
            </a:r>
            <a:endParaRPr/>
          </a:p>
          <a:p>
            <a:pPr indent="-520700" lvl="1" marL="914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Cost Estimating and Cost Control </a:t>
            </a:r>
            <a:endParaRPr/>
          </a:p>
        </p:txBody>
      </p:sp>
      <p:sp>
        <p:nvSpPr>
          <p:cNvPr id="98" name="Google Shape;98;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9" name="Google Shape;99;p1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44" name="Google Shape;244;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Project Time Management</a:t>
            </a:r>
            <a:r>
              <a:rPr b="0" i="1" lang="en-US" sz="3200" u="none">
                <a:solidFill>
                  <a:schemeClr val="dk1"/>
                </a:solidFill>
                <a:latin typeface="Calibri"/>
                <a:ea typeface="Calibri"/>
                <a:cs typeface="Calibri"/>
                <a:sym typeface="Calibri"/>
              </a:rPr>
              <a:t> </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Processes required to ensure timely completion of the project and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Activity definition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Activity sequencing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Activity duration estimation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Schedule development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Schedule control </a:t>
            </a:r>
            <a:endParaRPr/>
          </a:p>
        </p:txBody>
      </p:sp>
      <p:sp>
        <p:nvSpPr>
          <p:cNvPr id="245" name="Google Shape;245;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46" name="Google Shape;246;p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52" name="Google Shape;252;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Project Cost Management</a:t>
            </a:r>
            <a:r>
              <a:rPr b="0" i="1" lang="en-US" sz="3200" u="non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Processes required to ensure the project is completed within the planned budget and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Resource planning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Cost estimating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Cost budgeting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Cost control</a:t>
            </a:r>
            <a:endParaRPr/>
          </a:p>
        </p:txBody>
      </p:sp>
      <p:sp>
        <p:nvSpPr>
          <p:cNvPr id="253" name="Google Shape;253;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54" name="Google Shape;254;p3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60" name="Google Shape;260;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Project Quality Management</a:t>
            </a:r>
            <a:r>
              <a:rPr b="0" i="1" lang="en-US" sz="3200" u="non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Processes required to ensure the project satisfies the needs for which it was undertaken and includes: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Quality Planning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Quality Assurance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Quality Control </a:t>
            </a:r>
            <a:endParaRPr/>
          </a:p>
        </p:txBody>
      </p:sp>
      <p:sp>
        <p:nvSpPr>
          <p:cNvPr id="261" name="Google Shape;261;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62" name="Google Shape;262;p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68" name="Google Shape;268;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Project Human Resource Management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Processes required to ensure most effective use of people involved and includes: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Organizational Planning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Staff Acquisition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Team Development </a:t>
            </a:r>
            <a:endParaRPr/>
          </a:p>
        </p:txBody>
      </p:sp>
      <p:sp>
        <p:nvSpPr>
          <p:cNvPr id="269" name="Google Shape;269;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70" name="Google Shape;270;p3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76" name="Google Shape;276;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Project Communications Management</a:t>
            </a:r>
            <a:r>
              <a:rPr b="0" i="1" lang="en-US" sz="3200" u="non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Processes required to ensure timely and appropriate handling of project information and includes: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Communications planning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Information distribution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Performance reporting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Administrative closure of the project (after completion)</a:t>
            </a:r>
            <a:endParaRPr/>
          </a:p>
        </p:txBody>
      </p:sp>
      <p:sp>
        <p:nvSpPr>
          <p:cNvPr id="277" name="Google Shape;277;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78" name="Google Shape;278;p3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84" name="Google Shape;284;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Project Risk Management</a:t>
            </a:r>
            <a:r>
              <a:rPr b="0" i="1" lang="en-US" sz="3200" u="none">
                <a:solidFill>
                  <a:schemeClr val="dk1"/>
                </a:solidFill>
                <a:latin typeface="Calibri"/>
                <a:ea typeface="Calibri"/>
                <a:cs typeface="Calibri"/>
                <a:sym typeface="Calibri"/>
              </a:rPr>
              <a:t> </a:t>
            </a:r>
            <a:endParaRPr/>
          </a:p>
          <a:p>
            <a:pPr indent="-342900" lvl="0" marL="342900" marR="0" rtl="0" algn="l">
              <a:lnSpc>
                <a:spcPct val="9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Processes concerned with identifying, analyzing, and responding to project risk and includes: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Risk Management Planning</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Risk Identification</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Qualitative Risk Analysis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Risk Response Planning</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Risk Monitoring and Control </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85" name="Google Shape;285;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86" name="Google Shape;286;p3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Management Knowledge Areas </a:t>
            </a:r>
            <a:endParaRPr/>
          </a:p>
        </p:txBody>
      </p:sp>
      <p:sp>
        <p:nvSpPr>
          <p:cNvPr id="292" name="Google Shape;292;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Arial"/>
              <a:buChar char="•"/>
            </a:pPr>
            <a:r>
              <a:rPr b="0" i="1" lang="en-US" sz="3000" u="none">
                <a:solidFill>
                  <a:schemeClr val="dk1"/>
                </a:solidFill>
                <a:latin typeface="Calibri"/>
                <a:ea typeface="Calibri"/>
                <a:cs typeface="Calibri"/>
                <a:sym typeface="Calibri"/>
              </a:rPr>
              <a:t>Project Procurement Management</a:t>
            </a:r>
            <a:endParaRPr/>
          </a:p>
          <a:p>
            <a:pPr indent="-342900" lvl="0" marL="342900" marR="0" rtl="0" algn="l">
              <a:lnSpc>
                <a:spcPct val="10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	Processes required to acquire goods and services from outside the organization and includes: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Procurement planning</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Solicitation planning</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Solicitation </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Source selection</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Contract administration</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Contract closeout</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
        <p:nvSpPr>
          <p:cNvPr id="293" name="Google Shape;293;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94" name="Google Shape;294;p3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457200" y="274637"/>
            <a:ext cx="8229600" cy="9128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Phases </a:t>
            </a:r>
            <a:endParaRPr/>
          </a:p>
        </p:txBody>
      </p:sp>
      <p:sp>
        <p:nvSpPr>
          <p:cNvPr id="300" name="Google Shape;300;p39"/>
          <p:cNvSpPr txBox="1"/>
          <p:nvPr>
            <p:ph idx="1" type="body"/>
          </p:nvPr>
        </p:nvSpPr>
        <p:spPr>
          <a:xfrm>
            <a:off x="457200" y="1417637"/>
            <a:ext cx="8229600" cy="4708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Inception</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by investor/owner </a:t>
            </a:r>
            <a:r>
              <a:rPr b="0" i="0" lang="en-US" sz="2400" u="none">
                <a:solidFill>
                  <a:schemeClr val="dk1"/>
                </a:solidFill>
                <a:latin typeface="Calibri"/>
                <a:ea typeface="Calibri"/>
                <a:cs typeface="Calibri"/>
                <a:sym typeface="Calibri"/>
              </a:rPr>
              <a:t>– where the project is first visualized</a:t>
            </a:r>
            <a:endParaRPr/>
          </a:p>
          <a:p>
            <a:pPr indent="-342900" lvl="0" marL="342900" marR="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Planning and Definition</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by investor/owner </a:t>
            </a:r>
            <a:r>
              <a:rPr b="0" i="0" lang="en-US" sz="2400" u="none">
                <a:solidFill>
                  <a:schemeClr val="dk1"/>
                </a:solidFill>
                <a:latin typeface="Calibri"/>
                <a:ea typeface="Calibri"/>
                <a:cs typeface="Calibri"/>
                <a:sym typeface="Calibri"/>
              </a:rPr>
              <a:t>– rough estimate of the project duration, budget and plan are developed</a:t>
            </a:r>
            <a:endParaRPr/>
          </a:p>
          <a:p>
            <a:pPr indent="-342900" lvl="0" marL="342900" marR="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Design</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by architect/engineer </a:t>
            </a:r>
            <a:r>
              <a:rPr b="0" i="0" lang="en-US" sz="2400" u="none">
                <a:solidFill>
                  <a:schemeClr val="dk1"/>
                </a:solidFill>
                <a:latin typeface="Calibri"/>
                <a:ea typeface="Calibri"/>
                <a:cs typeface="Calibri"/>
                <a:sym typeface="Calibri"/>
              </a:rPr>
              <a:t>– components of the project are designed</a:t>
            </a:r>
            <a:endParaRPr/>
          </a:p>
          <a:p>
            <a:pPr indent="-342900" lvl="0" marL="342900" marR="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Procurement and Production</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by contractor </a:t>
            </a:r>
            <a:r>
              <a:rPr b="0" i="0" lang="en-US" sz="2400" u="none">
                <a:solidFill>
                  <a:schemeClr val="dk1"/>
                </a:solidFill>
                <a:latin typeface="Calibri"/>
                <a:ea typeface="Calibri"/>
                <a:cs typeface="Calibri"/>
                <a:sym typeface="Calibri"/>
              </a:rPr>
              <a:t>– purchasing necessary goods (construction)</a:t>
            </a:r>
            <a:endParaRPr/>
          </a:p>
          <a:p>
            <a:pPr indent="-342900" lvl="0" marL="342900" marR="0" rtl="0" algn="l">
              <a:lnSpc>
                <a:spcPct val="100000"/>
              </a:lnSpc>
              <a:spcBef>
                <a:spcPts val="48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Start up and Commissioning</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by contractor </a:t>
            </a:r>
            <a:r>
              <a:rPr b="0" i="0" lang="en-US" sz="2400" u="none">
                <a:solidFill>
                  <a:schemeClr val="dk1"/>
                </a:solidFill>
                <a:latin typeface="Calibri"/>
                <a:ea typeface="Calibri"/>
                <a:cs typeface="Calibri"/>
                <a:sym typeface="Calibri"/>
              </a:rPr>
              <a:t>– where project is delivered to the owner  </a:t>
            </a:r>
            <a:endParaRPr/>
          </a:p>
        </p:txBody>
      </p:sp>
      <p:sp>
        <p:nvSpPr>
          <p:cNvPr id="301" name="Google Shape;301;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02" name="Google Shape;302;p3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0"/>
          <p:cNvSpPr txBox="1"/>
          <p:nvPr>
            <p:ph type="ctrTitle"/>
          </p:nvPr>
        </p:nvSpPr>
        <p:spPr>
          <a:xfrm>
            <a:off x="685800" y="1493837"/>
            <a:ext cx="7772400" cy="21066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br>
              <a:rPr b="1" i="0" lang="en-US" sz="4400" u="none" cap="none" strike="noStrike">
                <a:solidFill>
                  <a:schemeClr val="dk1"/>
                </a:solidFill>
                <a:latin typeface="Calibri"/>
                <a:ea typeface="Calibri"/>
                <a:cs typeface="Calibri"/>
                <a:sym typeface="Calibri"/>
              </a:rPr>
            </a:br>
            <a:br>
              <a:rPr b="1"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endParaRPr/>
          </a:p>
        </p:txBody>
      </p:sp>
      <p:sp>
        <p:nvSpPr>
          <p:cNvPr id="308" name="Google Shape;308;p40"/>
          <p:cNvSpPr txBox="1"/>
          <p:nvPr>
            <p:ph idx="1" type="subTitle"/>
          </p:nvPr>
        </p:nvSpPr>
        <p:spPr>
          <a:xfrm>
            <a:off x="685800" y="1811337"/>
            <a:ext cx="7772400" cy="2747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66FF"/>
              </a:buClr>
              <a:buFont typeface="Arial"/>
              <a:buNone/>
            </a:pPr>
            <a:r>
              <a:rPr b="1" i="0" lang="en-US" sz="3200" u="none">
                <a:solidFill>
                  <a:srgbClr val="3366FF"/>
                </a:solidFill>
                <a:latin typeface="Calibri"/>
                <a:ea typeface="Calibri"/>
                <a:cs typeface="Calibri"/>
                <a:sym typeface="Calibri"/>
              </a:rPr>
              <a:t>Lecture 1B</a:t>
            </a:r>
            <a:endParaRPr/>
          </a:p>
          <a:p>
            <a:pPr indent="0" lvl="0" marL="0" marR="0" rtl="0" algn="ctr">
              <a:lnSpc>
                <a:spcPct val="100000"/>
              </a:lnSpc>
              <a:spcBef>
                <a:spcPts val="640"/>
              </a:spcBef>
              <a:spcAft>
                <a:spcPts val="0"/>
              </a:spcAft>
              <a:buClr>
                <a:srgbClr val="3366FF"/>
              </a:buClr>
              <a:buFont typeface="Arial"/>
              <a:buNone/>
            </a:pPr>
            <a:r>
              <a:rPr b="1" i="0" lang="en-US" sz="3200" u="none">
                <a:solidFill>
                  <a:srgbClr val="3366FF"/>
                </a:solidFill>
                <a:latin typeface="Calibri"/>
                <a:ea typeface="Calibri"/>
                <a:cs typeface="Calibri"/>
                <a:sym typeface="Calibri"/>
              </a:rPr>
              <a:t>Project Organization Structure </a:t>
            </a:r>
            <a:endParaRPr/>
          </a:p>
        </p:txBody>
      </p:sp>
      <p:sp>
        <p:nvSpPr>
          <p:cNvPr id="309" name="Google Shape;309;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10" name="Google Shape;310;p4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Organization Structure</a:t>
            </a:r>
            <a:endParaRPr/>
          </a:p>
        </p:txBody>
      </p:sp>
      <p:sp>
        <p:nvSpPr>
          <p:cNvPr id="316" name="Google Shape;316;p41"/>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structure through which the manager and the subordinates divide the two types of information among them, is called the  organization structure.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Course Outline </a:t>
            </a:r>
            <a:endParaRPr/>
          </a:p>
        </p:txBody>
      </p:sp>
      <p:sp>
        <p:nvSpPr>
          <p:cNvPr id="105" name="Google Shape;105;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3000"/>
              <a:buFont typeface="Calibri"/>
              <a:buAutoNum type="arabicPeriod" startAt="2"/>
            </a:pPr>
            <a:r>
              <a:rPr b="0" i="0" lang="en-US" sz="3000" u="none" cap="none" strike="noStrike">
                <a:solidFill>
                  <a:schemeClr val="dk1"/>
                </a:solidFill>
                <a:latin typeface="Calibri"/>
                <a:ea typeface="Calibri"/>
                <a:cs typeface="Calibri"/>
                <a:sym typeface="Calibri"/>
              </a:rPr>
              <a:t>Economics </a:t>
            </a:r>
            <a:endParaRPr/>
          </a:p>
          <a:p>
            <a:pPr indent="-520700" lvl="1" marL="91440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Time Value of Money</a:t>
            </a:r>
            <a:endParaRPr/>
          </a:p>
          <a:p>
            <a:pPr indent="-520700" lvl="1" marL="91440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Interest and Equivalence</a:t>
            </a:r>
            <a:endParaRPr/>
          </a:p>
          <a:p>
            <a:pPr indent="-520700" lvl="1" marL="914400" marR="0" rtl="0" algn="l">
              <a:lnSpc>
                <a:spcPct val="90000"/>
              </a:lnSpc>
              <a:spcBef>
                <a:spcPts val="520"/>
              </a:spcBef>
              <a:spcAft>
                <a:spcPts val="0"/>
              </a:spcAft>
              <a:buClr>
                <a:srgbClr val="0000FF"/>
              </a:buClr>
              <a:buSzPts val="2600"/>
              <a:buFont typeface="Arial"/>
              <a:buChar char="–"/>
            </a:pPr>
            <a:r>
              <a:rPr b="0" i="0" lang="en-US" sz="2600" u="none" cap="none" strike="noStrike">
                <a:solidFill>
                  <a:srgbClr val="0000FF"/>
                </a:solidFill>
                <a:latin typeface="Calibri"/>
                <a:ea typeface="Calibri"/>
                <a:cs typeface="Calibri"/>
                <a:sym typeface="Calibri"/>
              </a:rPr>
              <a:t>Present Worth Analysis</a:t>
            </a:r>
            <a:endParaRPr/>
          </a:p>
          <a:p>
            <a:pPr indent="-520700" lvl="1" marL="914400" marR="0" rtl="0" algn="l">
              <a:lnSpc>
                <a:spcPct val="90000"/>
              </a:lnSpc>
              <a:spcBef>
                <a:spcPts val="520"/>
              </a:spcBef>
              <a:spcAft>
                <a:spcPts val="0"/>
              </a:spcAft>
              <a:buClr>
                <a:srgbClr val="0000FF"/>
              </a:buClr>
              <a:buSzPts val="2600"/>
              <a:buFont typeface="Arial"/>
              <a:buChar char="–"/>
            </a:pPr>
            <a:r>
              <a:rPr b="0" i="0" lang="en-US" sz="2600" u="none" cap="none" strike="noStrike">
                <a:solidFill>
                  <a:srgbClr val="0000FF"/>
                </a:solidFill>
                <a:latin typeface="Calibri"/>
                <a:ea typeface="Calibri"/>
                <a:cs typeface="Calibri"/>
                <a:sym typeface="Calibri"/>
              </a:rPr>
              <a:t>Annual Cash Flow Analysis</a:t>
            </a:r>
            <a:endParaRPr/>
          </a:p>
          <a:p>
            <a:pPr indent="-520700" lvl="1" marL="914400" marR="0" rtl="0" algn="l">
              <a:lnSpc>
                <a:spcPct val="90000"/>
              </a:lnSpc>
              <a:spcBef>
                <a:spcPts val="520"/>
              </a:spcBef>
              <a:spcAft>
                <a:spcPts val="0"/>
              </a:spcAft>
              <a:buClr>
                <a:srgbClr val="0000FF"/>
              </a:buClr>
              <a:buSzPts val="2600"/>
              <a:buFont typeface="Arial"/>
              <a:buChar char="–"/>
            </a:pPr>
            <a:r>
              <a:rPr b="0" i="0" lang="en-US" sz="2600" u="none" cap="none" strike="noStrike">
                <a:solidFill>
                  <a:srgbClr val="0000FF"/>
                </a:solidFill>
                <a:latin typeface="Calibri"/>
                <a:ea typeface="Calibri"/>
                <a:cs typeface="Calibri"/>
                <a:sym typeface="Calibri"/>
              </a:rPr>
              <a:t>Rate of Return Analysis</a:t>
            </a:r>
            <a:endParaRPr/>
          </a:p>
          <a:p>
            <a:pPr indent="-520700" lvl="1" marL="914400" marR="0" rtl="0" algn="l">
              <a:lnSpc>
                <a:spcPct val="90000"/>
              </a:lnSpc>
              <a:spcBef>
                <a:spcPts val="520"/>
              </a:spcBef>
              <a:spcAft>
                <a:spcPts val="0"/>
              </a:spcAft>
              <a:buClr>
                <a:srgbClr val="0000FF"/>
              </a:buClr>
              <a:buSzPts val="2600"/>
              <a:buFont typeface="Arial"/>
              <a:buChar char="–"/>
            </a:pPr>
            <a:r>
              <a:rPr b="0" i="0" lang="en-US" sz="2600" u="none" cap="none" strike="noStrike">
                <a:solidFill>
                  <a:srgbClr val="0000FF"/>
                </a:solidFill>
                <a:latin typeface="Calibri"/>
                <a:ea typeface="Calibri"/>
                <a:cs typeface="Calibri"/>
                <a:sym typeface="Calibri"/>
              </a:rPr>
              <a:t>Other Analysis Techniques </a:t>
            </a:r>
            <a:endParaRPr/>
          </a:p>
          <a:p>
            <a:pPr indent="-520700" lvl="1" marL="91440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Inflation </a:t>
            </a:r>
            <a:endParaRPr/>
          </a:p>
          <a:p>
            <a:pPr indent="-520700" lvl="1" marL="91440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Depreciation</a:t>
            </a:r>
            <a:endParaRPr/>
          </a:p>
          <a:p>
            <a:pPr indent="-520700" lvl="1" marL="91440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Taxation</a:t>
            </a:r>
            <a:endParaRPr/>
          </a:p>
        </p:txBody>
      </p:sp>
      <p:sp>
        <p:nvSpPr>
          <p:cNvPr id="106" name="Google Shape;106;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7" name="Google Shape;107;p1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Organizational Structure </a:t>
            </a:r>
            <a:endParaRPr/>
          </a:p>
        </p:txBody>
      </p:sp>
      <p:sp>
        <p:nvSpPr>
          <p:cNvPr id="322" name="Google Shape;322;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Projects are typically part of an organization that is larger than the project</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Example: Corporations, Government Agencies, Health Care Institutions, International Bodies, Professional Associations, etc. </a:t>
            </a:r>
            <a:endParaRPr/>
          </a:p>
          <a:p>
            <a:pPr indent="-342900" lvl="0" marL="342900" marR="0" rtl="0" algn="l">
              <a:lnSpc>
                <a:spcPct val="100000"/>
              </a:lnSpc>
              <a:spcBef>
                <a:spcPts val="640"/>
              </a:spcBef>
              <a:spcAft>
                <a:spcPts val="0"/>
              </a:spcAft>
              <a:buClr>
                <a:srgbClr val="0033CC"/>
              </a:buClr>
              <a:buSzPts val="3200"/>
              <a:buFont typeface="Arial"/>
              <a:buChar char="•"/>
            </a:pPr>
            <a:r>
              <a:rPr b="1" i="0" lang="en-US" sz="3200" u="none">
                <a:solidFill>
                  <a:srgbClr val="0033CC"/>
                </a:solidFill>
                <a:latin typeface="Calibri"/>
                <a:ea typeface="Calibri"/>
                <a:cs typeface="Calibri"/>
                <a:sym typeface="Calibri"/>
              </a:rPr>
              <a:t>Projects are influenced by their organizations or organizations that set them up </a:t>
            </a:r>
            <a:endParaRPr/>
          </a:p>
        </p:txBody>
      </p:sp>
      <p:sp>
        <p:nvSpPr>
          <p:cNvPr id="323" name="Google Shape;323;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24" name="Google Shape;324;p4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Macro and Micro View</a:t>
            </a:r>
            <a:endParaRPr/>
          </a:p>
        </p:txBody>
      </p:sp>
      <p:sp>
        <p:nvSpPr>
          <p:cNvPr id="330" name="Google Shape;330;p43"/>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type of information that we are exposed to, depends drastically on our “point of view” or standpoint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we stand close to an object, we see the details .But we cannot see the big picture. On the other hand, if  we stand far from the object we see the big picture but we overlook the details.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4"/>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Trade -off</a:t>
            </a:r>
            <a:endParaRPr/>
          </a:p>
        </p:txBody>
      </p:sp>
      <p:sp>
        <p:nvSpPr>
          <p:cNvPr id="336" name="Google Shape;336;p44"/>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 there is a Trade-off between Macro and Micro view</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Organization Theory can be explained by the trade-off between Macro and Micro viewpoint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Coordination between several jobs require the</a:t>
            </a:r>
            <a:r>
              <a:rPr lang="en-US" sz="2800"/>
              <a:t> </a:t>
            </a:r>
            <a:r>
              <a:rPr b="0" i="0" lang="en-US" sz="2800" u="none">
                <a:solidFill>
                  <a:schemeClr val="dk1"/>
                </a:solidFill>
                <a:latin typeface="Calibri"/>
                <a:ea typeface="Calibri"/>
                <a:cs typeface="Calibri"/>
                <a:sym typeface="Calibri"/>
              </a:rPr>
              <a:t>manager to stand away from all of them.</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Therefore the manager will get the big picture and overlook the details as shown in Fig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grpSp>
        <p:nvGrpSpPr>
          <p:cNvPr id="341" name="Google Shape;341;p45"/>
          <p:cNvGrpSpPr/>
          <p:nvPr/>
        </p:nvGrpSpPr>
        <p:grpSpPr>
          <a:xfrm>
            <a:off x="741150" y="1219100"/>
            <a:ext cx="8098475" cy="3581500"/>
            <a:chOff x="741150" y="1219100"/>
            <a:chExt cx="8098475" cy="3581500"/>
          </a:xfrm>
        </p:grpSpPr>
        <p:sp>
          <p:nvSpPr>
            <p:cNvPr id="342" name="Google Shape;342;p45"/>
            <p:cNvSpPr txBox="1"/>
            <p:nvPr/>
          </p:nvSpPr>
          <p:spPr>
            <a:xfrm>
              <a:off x="741150" y="4191000"/>
              <a:ext cx="1545000" cy="6096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3" name="Google Shape;343;p45"/>
            <p:cNvSpPr txBox="1"/>
            <p:nvPr/>
          </p:nvSpPr>
          <p:spPr>
            <a:xfrm>
              <a:off x="3009900" y="4191000"/>
              <a:ext cx="1168500" cy="6096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4" name="Google Shape;344;p45"/>
            <p:cNvSpPr txBox="1"/>
            <p:nvPr/>
          </p:nvSpPr>
          <p:spPr>
            <a:xfrm>
              <a:off x="4817201" y="4191000"/>
              <a:ext cx="1888500" cy="6096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5" name="Google Shape;345;p45"/>
            <p:cNvSpPr txBox="1"/>
            <p:nvPr/>
          </p:nvSpPr>
          <p:spPr>
            <a:xfrm>
              <a:off x="7038425" y="4191000"/>
              <a:ext cx="1801200" cy="6096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6" name="Google Shape;346;p45"/>
            <p:cNvSpPr txBox="1"/>
            <p:nvPr/>
          </p:nvSpPr>
          <p:spPr>
            <a:xfrm>
              <a:off x="914400" y="4267200"/>
              <a:ext cx="11477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Kitchen</a:t>
              </a:r>
              <a:endParaRPr/>
            </a:p>
          </p:txBody>
        </p:sp>
        <p:sp>
          <p:nvSpPr>
            <p:cNvPr id="347" name="Google Shape;347;p45"/>
            <p:cNvSpPr txBox="1"/>
            <p:nvPr/>
          </p:nvSpPr>
          <p:spPr>
            <a:xfrm>
              <a:off x="3048000" y="4267200"/>
              <a:ext cx="1130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Waiters</a:t>
              </a:r>
              <a:endParaRPr/>
            </a:p>
          </p:txBody>
        </p:sp>
        <p:sp>
          <p:nvSpPr>
            <p:cNvPr id="348" name="Google Shape;348;p45"/>
            <p:cNvSpPr txBox="1"/>
            <p:nvPr/>
          </p:nvSpPr>
          <p:spPr>
            <a:xfrm>
              <a:off x="4880600" y="4267200"/>
              <a:ext cx="1888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Procurement</a:t>
              </a:r>
              <a:endParaRPr/>
            </a:p>
          </p:txBody>
        </p:sp>
        <p:sp>
          <p:nvSpPr>
            <p:cNvPr id="349" name="Google Shape;349;p45"/>
            <p:cNvSpPr txBox="1"/>
            <p:nvPr/>
          </p:nvSpPr>
          <p:spPr>
            <a:xfrm>
              <a:off x="7177075" y="4267200"/>
              <a:ext cx="15969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Entertainer</a:t>
              </a:r>
              <a:endParaRPr/>
            </a:p>
          </p:txBody>
        </p:sp>
        <p:sp>
          <p:nvSpPr>
            <p:cNvPr id="350" name="Google Shape;350;p45"/>
            <p:cNvSpPr txBox="1"/>
            <p:nvPr/>
          </p:nvSpPr>
          <p:spPr>
            <a:xfrm>
              <a:off x="3595650" y="1219100"/>
              <a:ext cx="1647900" cy="11202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45"/>
            <p:cNvSpPr txBox="1"/>
            <p:nvPr/>
          </p:nvSpPr>
          <p:spPr>
            <a:xfrm>
              <a:off x="3657650" y="1310900"/>
              <a:ext cx="1596900" cy="93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Restaurant</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Manager</a:t>
              </a:r>
              <a:endParaRPr/>
            </a:p>
          </p:txBody>
        </p:sp>
        <p:cxnSp>
          <p:nvCxnSpPr>
            <p:cNvPr id="352" name="Google Shape;352;p45"/>
            <p:cNvCxnSpPr/>
            <p:nvPr/>
          </p:nvCxnSpPr>
          <p:spPr>
            <a:xfrm flipH="1">
              <a:off x="1828775" y="2458525"/>
              <a:ext cx="1888500" cy="1732500"/>
            </a:xfrm>
            <a:prstGeom prst="straightConnector1">
              <a:avLst/>
            </a:prstGeom>
            <a:noFill/>
            <a:ln cap="flat" cmpd="sng" w="9525">
              <a:solidFill>
                <a:schemeClr val="dk1"/>
              </a:solidFill>
              <a:prstDash val="solid"/>
              <a:miter lim="8000"/>
              <a:headEnd len="sm" w="sm" type="none"/>
              <a:tailEnd len="sm" w="sm" type="none"/>
            </a:ln>
          </p:spPr>
        </p:cxnSp>
        <p:cxnSp>
          <p:nvCxnSpPr>
            <p:cNvPr id="353" name="Google Shape;353;p45"/>
            <p:cNvCxnSpPr/>
            <p:nvPr/>
          </p:nvCxnSpPr>
          <p:spPr>
            <a:xfrm flipH="1">
              <a:off x="3657650" y="2512450"/>
              <a:ext cx="577200" cy="1678500"/>
            </a:xfrm>
            <a:prstGeom prst="straightConnector1">
              <a:avLst/>
            </a:prstGeom>
            <a:noFill/>
            <a:ln cap="flat" cmpd="sng" w="9525">
              <a:solidFill>
                <a:schemeClr val="dk1"/>
              </a:solidFill>
              <a:prstDash val="solid"/>
              <a:miter lim="8000"/>
              <a:headEnd len="sm" w="sm" type="none"/>
              <a:tailEnd len="sm" w="sm" type="none"/>
            </a:ln>
          </p:spPr>
        </p:cxnSp>
        <p:cxnSp>
          <p:nvCxnSpPr>
            <p:cNvPr id="354" name="Google Shape;354;p45"/>
            <p:cNvCxnSpPr/>
            <p:nvPr/>
          </p:nvCxnSpPr>
          <p:spPr>
            <a:xfrm>
              <a:off x="4741650" y="2501650"/>
              <a:ext cx="1278300" cy="1689300"/>
            </a:xfrm>
            <a:prstGeom prst="straightConnector1">
              <a:avLst/>
            </a:prstGeom>
            <a:noFill/>
            <a:ln cap="flat" cmpd="sng" w="9525">
              <a:solidFill>
                <a:schemeClr val="dk1"/>
              </a:solidFill>
              <a:prstDash val="solid"/>
              <a:miter lim="8000"/>
              <a:headEnd len="sm" w="sm" type="none"/>
              <a:tailEnd len="sm" w="sm" type="none"/>
            </a:ln>
          </p:spPr>
        </p:cxnSp>
        <p:cxnSp>
          <p:nvCxnSpPr>
            <p:cNvPr id="355" name="Google Shape;355;p45"/>
            <p:cNvCxnSpPr/>
            <p:nvPr/>
          </p:nvCxnSpPr>
          <p:spPr>
            <a:xfrm>
              <a:off x="5065150" y="2415400"/>
              <a:ext cx="2707200" cy="1775700"/>
            </a:xfrm>
            <a:prstGeom prst="straightConnector1">
              <a:avLst/>
            </a:prstGeom>
            <a:noFill/>
            <a:ln cap="flat" cmpd="sng" w="9525">
              <a:solidFill>
                <a:schemeClr val="dk1"/>
              </a:solidFill>
              <a:prstDash val="solid"/>
              <a:miter lim="8000"/>
              <a:headEnd len="sm" w="sm" type="none"/>
              <a:tailEnd len="sm" w="sm" type="none"/>
            </a:ln>
          </p:spPr>
        </p:cxnSp>
      </p:grpSp>
      <p:sp>
        <p:nvSpPr>
          <p:cNvPr id="356" name="Google Shape;356;p45"/>
          <p:cNvSpPr txBox="1"/>
          <p:nvPr/>
        </p:nvSpPr>
        <p:spPr>
          <a:xfrm>
            <a:off x="3352800" y="5943600"/>
            <a:ext cx="28813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Organization Pyramid</a:t>
            </a:r>
            <a:endParaRPr/>
          </a:p>
        </p:txBody>
      </p:sp>
      <p:sp>
        <p:nvSpPr>
          <p:cNvPr id="357" name="Google Shape;357;p45"/>
          <p:cNvSpPr txBox="1"/>
          <p:nvPr/>
        </p:nvSpPr>
        <p:spPr>
          <a:xfrm>
            <a:off x="3429000" y="304800"/>
            <a:ext cx="16478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Macro view</a:t>
            </a:r>
            <a:endParaRPr/>
          </a:p>
        </p:txBody>
      </p:sp>
      <p:sp>
        <p:nvSpPr>
          <p:cNvPr id="358" name="Google Shape;358;p45"/>
          <p:cNvSpPr txBox="1"/>
          <p:nvPr/>
        </p:nvSpPr>
        <p:spPr>
          <a:xfrm>
            <a:off x="3581400" y="5029200"/>
            <a:ext cx="15970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Micro view</a:t>
            </a:r>
            <a:endParaRPr/>
          </a:p>
        </p:txBody>
      </p:sp>
      <p:sp>
        <p:nvSpPr>
          <p:cNvPr id="359" name="Google Shape;359;p45"/>
          <p:cNvSpPr/>
          <p:nvPr/>
        </p:nvSpPr>
        <p:spPr>
          <a:xfrm>
            <a:off x="6934200" y="1219200"/>
            <a:ext cx="381000" cy="2133600"/>
          </a:xfrm>
          <a:prstGeom prst="upArrow">
            <a:avLst>
              <a:gd fmla="val 50000" name="adj1"/>
              <a:gd fmla="val 50000" name="adj2"/>
            </a:avLst>
          </a:prstGeom>
          <a:solidFill>
            <a:srgbClr val="FF00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45"/>
          <p:cNvSpPr/>
          <p:nvPr/>
        </p:nvSpPr>
        <p:spPr>
          <a:xfrm>
            <a:off x="1981200" y="1143000"/>
            <a:ext cx="457200" cy="2362200"/>
          </a:xfrm>
          <a:prstGeom prst="downArrow">
            <a:avLst>
              <a:gd fmla="val 50000" name="adj1"/>
              <a:gd fmla="val 50000" name="adj2"/>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1" name="Google Shape;361;p45"/>
          <p:cNvSpPr txBox="1"/>
          <p:nvPr/>
        </p:nvSpPr>
        <p:spPr>
          <a:xfrm>
            <a:off x="1371600" y="1066800"/>
            <a:ext cx="5334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Command</a:t>
            </a:r>
            <a:endParaRPr/>
          </a:p>
        </p:txBody>
      </p:sp>
      <p:sp>
        <p:nvSpPr>
          <p:cNvPr id="362" name="Google Shape;362;p45"/>
          <p:cNvSpPr txBox="1"/>
          <p:nvPr/>
        </p:nvSpPr>
        <p:spPr>
          <a:xfrm>
            <a:off x="7391400" y="1295400"/>
            <a:ext cx="533400" cy="191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Information</a:t>
            </a:r>
            <a:endParaRPr/>
          </a:p>
        </p:txBody>
      </p:sp>
      <p:sp>
        <p:nvSpPr>
          <p:cNvPr id="363" name="Google Shape;363;p45"/>
          <p:cNvSpPr txBox="1"/>
          <p:nvPr/>
        </p:nvSpPr>
        <p:spPr>
          <a:xfrm>
            <a:off x="685800" y="6172200"/>
            <a:ext cx="8953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Fig. 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Types of Organizational Structures </a:t>
            </a:r>
            <a:endParaRPr/>
          </a:p>
        </p:txBody>
      </p:sp>
      <p:sp>
        <p:nvSpPr>
          <p:cNvPr id="370" name="Google Shape;370;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Functional</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Projectized</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Matrix</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Weak</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Balanced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Strong </a:t>
            </a:r>
            <a:endParaRPr/>
          </a:p>
        </p:txBody>
      </p:sp>
      <p:sp>
        <p:nvSpPr>
          <p:cNvPr id="371" name="Google Shape;371;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72" name="Google Shape;372;p4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Functional Organization</a:t>
            </a:r>
            <a:endParaRPr/>
          </a:p>
        </p:txBody>
      </p:sp>
      <p:sp>
        <p:nvSpPr>
          <p:cNvPr id="378" name="Google Shape;378;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Project is divided into segments and assigned to relevant functional areas and/or grou</a:t>
            </a:r>
            <a:r>
              <a:rPr b="0" i="0" lang="en-US" sz="3200" u="none">
                <a:solidFill>
                  <a:schemeClr val="dk1"/>
                </a:solidFill>
                <a:latin typeface="Calibri"/>
                <a:ea typeface="Calibri"/>
                <a:cs typeface="Calibri"/>
                <a:sym typeface="Calibri"/>
              </a:rPr>
              <a:t>ps</a:t>
            </a:r>
            <a:r>
              <a:rPr b="0" i="0" lang="en-US" sz="3200" u="none">
                <a:solidFill>
                  <a:schemeClr val="dk1"/>
                </a:solidFill>
                <a:latin typeface="Calibri"/>
                <a:ea typeface="Calibri"/>
                <a:cs typeface="Calibri"/>
                <a:sym typeface="Calibri"/>
              </a:rPr>
              <a:t> within functional areas. The project is coordinated by functional and upper level management </a:t>
            </a:r>
            <a:endParaRPr/>
          </a:p>
          <a:p>
            <a:pPr indent="-342900" lvl="0" marL="342900" marR="0" rtl="0" algn="l">
              <a:lnSpc>
                <a:spcPct val="100000"/>
              </a:lnSpc>
              <a:spcBef>
                <a:spcPts val="640"/>
              </a:spcBef>
              <a:spcAft>
                <a:spcPts val="0"/>
              </a:spcAft>
              <a:buClr>
                <a:schemeClr val="dk1"/>
              </a:buClr>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Moselhi 1997</a:t>
            </a:r>
            <a:endParaRPr/>
          </a:p>
        </p:txBody>
      </p:sp>
      <p:sp>
        <p:nvSpPr>
          <p:cNvPr id="379" name="Google Shape;379;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80" name="Google Shape;380;p4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Functional Organization</a:t>
            </a:r>
            <a:endParaRPr/>
          </a:p>
        </p:txBody>
      </p:sp>
      <p:sp>
        <p:nvSpPr>
          <p:cNvPr id="386" name="Google Shape;386;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87" name="Google Shape;387;p48"/>
          <p:cNvPicPr preferRelativeResize="0"/>
          <p:nvPr/>
        </p:nvPicPr>
        <p:blipFill rotWithShape="1">
          <a:blip r:embed="rId3">
            <a:alphaModFix/>
          </a:blip>
          <a:srcRect b="0" l="0" r="0" t="0"/>
          <a:stretch/>
        </p:blipFill>
        <p:spPr>
          <a:xfrm>
            <a:off x="1064472" y="1811997"/>
            <a:ext cx="7126200" cy="3775200"/>
          </a:xfrm>
          <a:prstGeom prst="rect">
            <a:avLst/>
          </a:prstGeom>
          <a:noFill/>
          <a:ln>
            <a:noFill/>
          </a:ln>
        </p:spPr>
      </p:pic>
      <p:sp>
        <p:nvSpPr>
          <p:cNvPr id="388" name="Google Shape;388;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89" name="Google Shape;389;p4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Functional Organization</a:t>
            </a:r>
            <a:endParaRPr/>
          </a:p>
        </p:txBody>
      </p:sp>
      <p:sp>
        <p:nvSpPr>
          <p:cNvPr id="395" name="Google Shape;395;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Hierarchy where each employee has one clear superior (unity of command)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Staff grouped by specialty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Perceived project scope is limited to boundaries of each function (e.g. engineering working independently of manufacturing department)</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96" name="Google Shape;396;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97" name="Google Shape;397;p4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Functional Organization</a:t>
            </a:r>
            <a:endParaRPr/>
          </a:p>
        </p:txBody>
      </p:sp>
      <p:sp>
        <p:nvSpPr>
          <p:cNvPr id="403" name="Google Shape;403;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Strengths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High stability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High professional standard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Incorporation of latest technology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Excellent corporate memory (Archiving and filing)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Tightest discipline control</a:t>
            </a:r>
            <a:endParaRPr/>
          </a:p>
        </p:txBody>
      </p:sp>
      <p:sp>
        <p:nvSpPr>
          <p:cNvPr id="404" name="Google Shape;404;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05" name="Google Shape;405;p5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Functional Organization</a:t>
            </a:r>
            <a:endParaRPr/>
          </a:p>
        </p:txBody>
      </p:sp>
      <p:sp>
        <p:nvSpPr>
          <p:cNvPr id="411" name="Google Shape;411;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Weaknesses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Poor communication across functional areas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Low adaptability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Minimum appreciation of overall project objectives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Overly rigid operating rules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Resistance to change</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12" name="Google Shape;412;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13" name="Google Shape;413;p5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7"/>
            <a:ext cx="8229600" cy="1087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Lecture 1A – Introduction to Project Management</a:t>
            </a:r>
            <a:endParaRPr/>
          </a:p>
        </p:txBody>
      </p:sp>
      <p:sp>
        <p:nvSpPr>
          <p:cNvPr id="113" name="Google Shape;113;p16"/>
          <p:cNvSpPr txBox="1"/>
          <p:nvPr>
            <p:ph idx="1" type="body"/>
          </p:nvPr>
        </p:nvSpPr>
        <p:spPr>
          <a:xfrm>
            <a:off x="457200" y="1362075"/>
            <a:ext cx="8229600" cy="4764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1" i="0" lang="en-US" sz="2500" u="none" cap="none" strike="noStrike">
                <a:solidFill>
                  <a:schemeClr val="dk1"/>
                </a:solidFill>
                <a:latin typeface="Calibri"/>
                <a:ea typeface="Calibri"/>
                <a:cs typeface="Calibri"/>
                <a:sym typeface="Calibri"/>
              </a:rPr>
              <a:t>Learning Objectives</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learners will:</a:t>
            </a:r>
            <a:endParaRPr/>
          </a:p>
          <a:p>
            <a:pPr indent="-342900" lvl="0" marL="342900" marR="0" rtl="0" algn="l">
              <a:lnSpc>
                <a:spcPct val="80000"/>
              </a:lnSpc>
              <a:spcBef>
                <a:spcPts val="500"/>
              </a:spcBef>
              <a:spcAft>
                <a:spcPts val="0"/>
              </a:spcAft>
              <a:buClr>
                <a:schemeClr val="dk1"/>
              </a:buClr>
              <a:buSzPts val="2500"/>
              <a:buFont typeface="Calibri"/>
              <a:buAutoNum type="arabicPeriod"/>
            </a:pPr>
            <a:r>
              <a:rPr b="0" i="0" lang="en-US" sz="2500" u="none" cap="none" strike="noStrike">
                <a:solidFill>
                  <a:schemeClr val="dk1"/>
                </a:solidFill>
                <a:latin typeface="Calibri"/>
                <a:ea typeface="Calibri"/>
                <a:cs typeface="Calibri"/>
                <a:sym typeface="Calibri"/>
              </a:rPr>
              <a:t>Understand what is a project</a:t>
            </a:r>
            <a:endParaRPr/>
          </a:p>
          <a:p>
            <a:pPr indent="-342900" lvl="0" marL="342900" marR="0" rtl="0" algn="l">
              <a:lnSpc>
                <a:spcPct val="80000"/>
              </a:lnSpc>
              <a:spcBef>
                <a:spcPts val="500"/>
              </a:spcBef>
              <a:spcAft>
                <a:spcPts val="0"/>
              </a:spcAft>
              <a:buClr>
                <a:schemeClr val="dk1"/>
              </a:buClr>
              <a:buSzPts val="2500"/>
              <a:buFont typeface="Calibri"/>
              <a:buAutoNum type="arabicPeriod"/>
            </a:pPr>
            <a:r>
              <a:rPr b="0" i="0" lang="en-US" sz="2500" u="none" cap="none" strike="noStrike">
                <a:solidFill>
                  <a:schemeClr val="dk1"/>
                </a:solidFill>
                <a:latin typeface="Calibri"/>
                <a:ea typeface="Calibri"/>
                <a:cs typeface="Calibri"/>
                <a:sym typeface="Calibri"/>
              </a:rPr>
              <a:t>Understand what is project management </a:t>
            </a:r>
            <a:endParaRPr/>
          </a:p>
          <a:p>
            <a:pPr indent="-342900" lvl="0" marL="342900" marR="0" rtl="0" algn="l">
              <a:lnSpc>
                <a:spcPct val="80000"/>
              </a:lnSpc>
              <a:spcBef>
                <a:spcPts val="500"/>
              </a:spcBef>
              <a:spcAft>
                <a:spcPts val="0"/>
              </a:spcAft>
              <a:buClr>
                <a:schemeClr val="dk1"/>
              </a:buClr>
              <a:buSzPts val="2500"/>
              <a:buFont typeface="Calibri"/>
              <a:buAutoNum type="arabicPeriod"/>
            </a:pPr>
            <a:r>
              <a:rPr b="0" i="0" lang="en-US" sz="2500" u="none" cap="none" strike="noStrike">
                <a:solidFill>
                  <a:schemeClr val="dk1"/>
                </a:solidFill>
                <a:latin typeface="Calibri"/>
                <a:ea typeface="Calibri"/>
                <a:cs typeface="Calibri"/>
                <a:sym typeface="Calibri"/>
              </a:rPr>
              <a:t>Understand who is a project manager</a:t>
            </a:r>
            <a:endParaRPr/>
          </a:p>
          <a:p>
            <a:pPr indent="-342900" lvl="0" marL="342900" marR="0" rtl="0" algn="l">
              <a:lnSpc>
                <a:spcPct val="80000"/>
              </a:lnSpc>
              <a:spcBef>
                <a:spcPts val="500"/>
              </a:spcBef>
              <a:spcAft>
                <a:spcPts val="0"/>
              </a:spcAft>
              <a:buClr>
                <a:schemeClr val="dk1"/>
              </a:buClr>
              <a:buSzPts val="2500"/>
              <a:buFont typeface="Calibri"/>
              <a:buAutoNum type="arabicPeriod"/>
            </a:pPr>
            <a:r>
              <a:rPr b="0" i="0" lang="en-US" sz="2500" u="none" cap="none" strike="noStrike">
                <a:solidFill>
                  <a:schemeClr val="dk1"/>
                </a:solidFill>
                <a:latin typeface="Calibri"/>
                <a:ea typeface="Calibri"/>
                <a:cs typeface="Calibri"/>
                <a:sym typeface="Calibri"/>
              </a:rPr>
              <a:t>Be introduced to the project management objectives</a:t>
            </a:r>
            <a:endParaRPr/>
          </a:p>
          <a:p>
            <a:pPr indent="-342900" lvl="0" marL="342900" marR="0" rtl="0" algn="l">
              <a:lnSpc>
                <a:spcPct val="80000"/>
              </a:lnSpc>
              <a:spcBef>
                <a:spcPts val="500"/>
              </a:spcBef>
              <a:spcAft>
                <a:spcPts val="0"/>
              </a:spcAft>
              <a:buClr>
                <a:schemeClr val="dk1"/>
              </a:buClr>
              <a:buSzPts val="2500"/>
              <a:buFont typeface="Calibri"/>
              <a:buAutoNum type="arabicPeriod"/>
            </a:pPr>
            <a:r>
              <a:rPr b="0" i="0" lang="en-US" sz="2500" u="none" cap="none" strike="noStrike">
                <a:solidFill>
                  <a:schemeClr val="dk1"/>
                </a:solidFill>
                <a:latin typeface="Calibri"/>
                <a:ea typeface="Calibri"/>
                <a:cs typeface="Calibri"/>
                <a:sym typeface="Calibri"/>
              </a:rPr>
              <a:t>Be introduced to project management knowledge areas</a:t>
            </a:r>
            <a:endParaRPr/>
          </a:p>
          <a:p>
            <a:pPr indent="-342900" lvl="0" marL="342900" marR="0" rtl="0" algn="l">
              <a:lnSpc>
                <a:spcPct val="80000"/>
              </a:lnSpc>
              <a:spcBef>
                <a:spcPts val="500"/>
              </a:spcBef>
              <a:spcAft>
                <a:spcPts val="0"/>
              </a:spcAft>
              <a:buClr>
                <a:schemeClr val="dk1"/>
              </a:buClr>
              <a:buSzPts val="2500"/>
              <a:buFont typeface="Calibri"/>
              <a:buAutoNum type="arabicPeriod"/>
            </a:pPr>
            <a:r>
              <a:rPr b="0" i="0" lang="en-US" sz="2500" u="none" cap="none" strike="noStrike">
                <a:solidFill>
                  <a:schemeClr val="dk1"/>
                </a:solidFill>
                <a:latin typeface="Calibri"/>
                <a:ea typeface="Calibri"/>
                <a:cs typeface="Calibri"/>
                <a:sym typeface="Calibri"/>
              </a:rPr>
              <a:t>Be introduced to project phases and life cycle</a:t>
            </a:r>
            <a:endParaRPr/>
          </a:p>
          <a:p>
            <a:pPr indent="-342900" lvl="0" marL="342900" marR="0" rtl="0" algn="l">
              <a:lnSpc>
                <a:spcPct val="80000"/>
              </a:lnSpc>
              <a:spcBef>
                <a:spcPts val="500"/>
              </a:spcBef>
              <a:spcAft>
                <a:spcPts val="0"/>
              </a:spcAft>
              <a:buClr>
                <a:schemeClr val="dk1"/>
              </a:buClr>
              <a:buFont typeface="Arial"/>
              <a:buNone/>
            </a:pPr>
            <a:r>
              <a:t/>
            </a:r>
            <a:endParaRPr b="0" i="0" sz="2500" u="none" cap="none" strike="noStrik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chemeClr val="dk1"/>
              </a:buClr>
              <a:buFont typeface="Arial"/>
              <a:buNone/>
            </a:pPr>
            <a:r>
              <a:rPr b="0" i="1" lang="en-US" sz="2500" u="sng" cap="none" strike="noStrike">
                <a:solidFill>
                  <a:schemeClr val="dk1"/>
                </a:solidFill>
                <a:latin typeface="Calibri"/>
                <a:ea typeface="Calibri"/>
                <a:cs typeface="Calibri"/>
                <a:sym typeface="Calibri"/>
              </a:rPr>
              <a:t>References</a:t>
            </a:r>
            <a:r>
              <a:rPr b="0" i="0" lang="en-US" sz="2500" u="none" cap="none" strike="noStrike">
                <a:solidFill>
                  <a:schemeClr val="dk1"/>
                </a:solidFill>
                <a:latin typeface="Calibri"/>
                <a:ea typeface="Calibri"/>
                <a:cs typeface="Calibri"/>
                <a:sym typeface="Calibri"/>
              </a:rPr>
              <a:t> </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PMI. 2010. Project Management Body of Knowledge, 4</a:t>
            </a:r>
            <a:r>
              <a:rPr b="0" baseline="30000" i="0" lang="en-US" sz="2500" u="none" cap="none" strike="noStrike">
                <a:solidFill>
                  <a:schemeClr val="dk1"/>
                </a:solidFill>
                <a:latin typeface="Calibri"/>
                <a:ea typeface="Calibri"/>
                <a:cs typeface="Calibri"/>
                <a:sym typeface="Calibri"/>
              </a:rPr>
              <a:t>th</a:t>
            </a:r>
            <a:r>
              <a:rPr b="0" i="0" lang="en-US" sz="2500" u="none" cap="none" strike="noStrike">
                <a:solidFill>
                  <a:schemeClr val="dk1"/>
                </a:solidFill>
                <a:latin typeface="Calibri"/>
                <a:ea typeface="Calibri"/>
                <a:cs typeface="Calibri"/>
                <a:sym typeface="Calibri"/>
              </a:rPr>
              <a:t> Edition </a:t>
            </a:r>
            <a:endParaRPr/>
          </a:p>
        </p:txBody>
      </p:sp>
      <p:sp>
        <p:nvSpPr>
          <p:cNvPr id="114" name="Google Shape;114;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15" name="Google Shape;115;p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Functional Organization</a:t>
            </a:r>
            <a:endParaRPr/>
          </a:p>
        </p:txBody>
      </p:sp>
      <p:sp>
        <p:nvSpPr>
          <p:cNvPr id="419" name="Google Shape;419;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33CC"/>
              </a:buClr>
              <a:buSzPts val="3200"/>
              <a:buFont typeface="Arial"/>
              <a:buChar char="•"/>
            </a:pPr>
            <a:r>
              <a:rPr b="1" i="0" lang="en-US" sz="3200" u="none">
                <a:solidFill>
                  <a:srgbClr val="0033CC"/>
                </a:solidFill>
                <a:latin typeface="Calibri"/>
                <a:ea typeface="Calibri"/>
                <a:cs typeface="Calibri"/>
                <a:sym typeface="Calibri"/>
              </a:rPr>
              <a:t>Works best when design and construction don’t overlap</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Requires skilled people-oriented managers, who can avoid internal conflict with other functional groups </a:t>
            </a:r>
            <a:endParaRPr/>
          </a:p>
        </p:txBody>
      </p:sp>
      <p:sp>
        <p:nvSpPr>
          <p:cNvPr id="420" name="Google Shape;420;p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21" name="Google Shape;421;p5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Sample Functional Organizations </a:t>
            </a:r>
            <a:endParaRPr/>
          </a:p>
        </p:txBody>
      </p:sp>
      <p:sp>
        <p:nvSpPr>
          <p:cNvPr id="427" name="Google Shape;427;p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Universities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Government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Armed Forces</a:t>
            </a:r>
            <a:endParaRPr/>
          </a:p>
        </p:txBody>
      </p:sp>
      <p:sp>
        <p:nvSpPr>
          <p:cNvPr id="428" name="Google Shape;428;p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29" name="Google Shape;429;p5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Projectized Organization </a:t>
            </a:r>
            <a:endParaRPr/>
          </a:p>
        </p:txBody>
      </p:sp>
      <p:sp>
        <p:nvSpPr>
          <p:cNvPr id="435" name="Google Shape;435;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A project manager is in charge of a project team composed of a core group of personnel from different functional areas &amp;/or groups assigned on a full time basis. The functional managers have no formal involvement</a:t>
            </a:r>
            <a:endParaRPr/>
          </a:p>
          <a:p>
            <a:pPr indent="-342900" lvl="0" marL="342900" marR="0" rtl="0" algn="l">
              <a:lnSpc>
                <a:spcPct val="100000"/>
              </a:lnSpc>
              <a:spcBef>
                <a:spcPts val="640"/>
              </a:spcBef>
              <a:spcAft>
                <a:spcPts val="0"/>
              </a:spcAft>
              <a:buClr>
                <a:schemeClr val="dk1"/>
              </a:buClr>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Moselhi 1997</a:t>
            </a:r>
            <a:endParaRPr/>
          </a:p>
        </p:txBody>
      </p:sp>
      <p:sp>
        <p:nvSpPr>
          <p:cNvPr id="436" name="Google Shape;436;p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37" name="Google Shape;437;p5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5"/>
          <p:cNvSpPr txBox="1"/>
          <p:nvPr/>
        </p:nvSpPr>
        <p:spPr>
          <a:xfrm>
            <a:off x="228600" y="5181600"/>
            <a:ext cx="83058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Projectized Organization: </a:t>
            </a:r>
            <a:r>
              <a:rPr b="0" i="0" lang="en-US" sz="2400" u="none">
                <a:solidFill>
                  <a:schemeClr val="dk1"/>
                </a:solidFill>
                <a:latin typeface="Times New Roman"/>
                <a:ea typeface="Times New Roman"/>
                <a:cs typeface="Times New Roman"/>
                <a:sym typeface="Times New Roman"/>
              </a:rPr>
              <a:t>Possess their own resources to perform their tasks.</a:t>
            </a:r>
            <a:endParaRPr/>
          </a:p>
        </p:txBody>
      </p:sp>
      <p:grpSp>
        <p:nvGrpSpPr>
          <p:cNvPr id="443" name="Google Shape;443;p55"/>
          <p:cNvGrpSpPr/>
          <p:nvPr/>
        </p:nvGrpSpPr>
        <p:grpSpPr>
          <a:xfrm>
            <a:off x="609600" y="685800"/>
            <a:ext cx="7924800" cy="4191000"/>
            <a:chOff x="457200" y="685800"/>
            <a:chExt cx="7924800" cy="4191000"/>
          </a:xfrm>
        </p:grpSpPr>
        <p:sp>
          <p:nvSpPr>
            <p:cNvPr id="444" name="Google Shape;444;p55"/>
            <p:cNvSpPr txBox="1"/>
            <p:nvPr/>
          </p:nvSpPr>
          <p:spPr>
            <a:xfrm>
              <a:off x="457200" y="4267200"/>
              <a:ext cx="11430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5" name="Google Shape;445;p55"/>
            <p:cNvSpPr txBox="1"/>
            <p:nvPr/>
          </p:nvSpPr>
          <p:spPr>
            <a:xfrm>
              <a:off x="1828800" y="4267200"/>
              <a:ext cx="12192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6" name="Google Shape;446;p55"/>
            <p:cNvSpPr txBox="1"/>
            <p:nvPr/>
          </p:nvSpPr>
          <p:spPr>
            <a:xfrm>
              <a:off x="4648200" y="4267200"/>
              <a:ext cx="11430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7" name="Google Shape;447;p55"/>
            <p:cNvSpPr txBox="1"/>
            <p:nvPr/>
          </p:nvSpPr>
          <p:spPr>
            <a:xfrm>
              <a:off x="5943600" y="4267200"/>
              <a:ext cx="11430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8" name="Google Shape;448;p55"/>
            <p:cNvSpPr txBox="1"/>
            <p:nvPr/>
          </p:nvSpPr>
          <p:spPr>
            <a:xfrm>
              <a:off x="7239000" y="4267200"/>
              <a:ext cx="11430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9" name="Google Shape;449;p55"/>
            <p:cNvSpPr txBox="1"/>
            <p:nvPr/>
          </p:nvSpPr>
          <p:spPr>
            <a:xfrm>
              <a:off x="1676400" y="1981200"/>
              <a:ext cx="15342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0" name="Google Shape;450;p55"/>
            <p:cNvSpPr txBox="1"/>
            <p:nvPr/>
          </p:nvSpPr>
          <p:spPr>
            <a:xfrm>
              <a:off x="5578800" y="2057400"/>
              <a:ext cx="16440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1" name="Google Shape;451;p55"/>
            <p:cNvSpPr txBox="1"/>
            <p:nvPr/>
          </p:nvSpPr>
          <p:spPr>
            <a:xfrm>
              <a:off x="3505200" y="685800"/>
              <a:ext cx="13716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2" name="Google Shape;452;p55"/>
            <p:cNvCxnSpPr>
              <a:stCxn id="444" idx="0"/>
            </p:cNvCxnSpPr>
            <p:nvPr/>
          </p:nvCxnSpPr>
          <p:spPr>
            <a:xfrm rot="10800000">
              <a:off x="990600" y="3048000"/>
              <a:ext cx="38100" cy="1219200"/>
            </a:xfrm>
            <a:prstGeom prst="straightConnector1">
              <a:avLst/>
            </a:prstGeom>
            <a:noFill/>
            <a:ln cap="flat" cmpd="sng" w="9525">
              <a:solidFill>
                <a:schemeClr val="dk1"/>
              </a:solidFill>
              <a:prstDash val="solid"/>
              <a:miter lim="8000"/>
              <a:headEnd len="sm" w="sm" type="none"/>
              <a:tailEnd len="sm" w="sm" type="none"/>
            </a:ln>
          </p:spPr>
        </p:cxnSp>
        <p:cxnSp>
          <p:nvCxnSpPr>
            <p:cNvPr id="453" name="Google Shape;453;p55"/>
            <p:cNvCxnSpPr/>
            <p:nvPr/>
          </p:nvCxnSpPr>
          <p:spPr>
            <a:xfrm flipH="1" rot="10800000">
              <a:off x="987725" y="3048000"/>
              <a:ext cx="2746200" cy="3600"/>
            </a:xfrm>
            <a:prstGeom prst="straightConnector1">
              <a:avLst/>
            </a:prstGeom>
            <a:noFill/>
            <a:ln cap="flat" cmpd="sng" w="9525">
              <a:solidFill>
                <a:schemeClr val="dk1"/>
              </a:solidFill>
              <a:prstDash val="solid"/>
              <a:miter lim="8000"/>
              <a:headEnd len="sm" w="sm" type="none"/>
              <a:tailEnd len="sm" w="sm" type="none"/>
            </a:ln>
          </p:spPr>
        </p:cxnSp>
        <p:cxnSp>
          <p:nvCxnSpPr>
            <p:cNvPr id="454" name="Google Shape;454;p55"/>
            <p:cNvCxnSpPr/>
            <p:nvPr/>
          </p:nvCxnSpPr>
          <p:spPr>
            <a:xfrm>
              <a:off x="2362200" y="2590800"/>
              <a:ext cx="0" cy="457200"/>
            </a:xfrm>
            <a:prstGeom prst="straightConnector1">
              <a:avLst/>
            </a:prstGeom>
            <a:noFill/>
            <a:ln cap="flat" cmpd="sng" w="9525">
              <a:solidFill>
                <a:schemeClr val="dk1"/>
              </a:solidFill>
              <a:prstDash val="solid"/>
              <a:miter lim="8000"/>
              <a:headEnd len="sm" w="sm" type="none"/>
              <a:tailEnd len="sm" w="sm" type="none"/>
            </a:ln>
          </p:spPr>
        </p:cxnSp>
        <p:cxnSp>
          <p:nvCxnSpPr>
            <p:cNvPr id="455" name="Google Shape;455;p55"/>
            <p:cNvCxnSpPr>
              <a:endCxn id="445" idx="0"/>
            </p:cNvCxnSpPr>
            <p:nvPr/>
          </p:nvCxnSpPr>
          <p:spPr>
            <a:xfrm>
              <a:off x="2362200" y="3048000"/>
              <a:ext cx="76200" cy="1219200"/>
            </a:xfrm>
            <a:prstGeom prst="straightConnector1">
              <a:avLst/>
            </a:prstGeom>
            <a:noFill/>
            <a:ln cap="flat" cmpd="sng" w="9525">
              <a:solidFill>
                <a:schemeClr val="dk1"/>
              </a:solidFill>
              <a:prstDash val="solid"/>
              <a:miter lim="8000"/>
              <a:headEnd len="sm" w="sm" type="none"/>
              <a:tailEnd len="sm" w="sm" type="none"/>
            </a:ln>
          </p:spPr>
        </p:cxnSp>
        <p:cxnSp>
          <p:nvCxnSpPr>
            <p:cNvPr id="456" name="Google Shape;456;p55"/>
            <p:cNvCxnSpPr/>
            <p:nvPr/>
          </p:nvCxnSpPr>
          <p:spPr>
            <a:xfrm>
              <a:off x="5105400" y="3048000"/>
              <a:ext cx="2667000" cy="0"/>
            </a:xfrm>
            <a:prstGeom prst="straightConnector1">
              <a:avLst/>
            </a:prstGeom>
            <a:noFill/>
            <a:ln cap="flat" cmpd="sng" w="9525">
              <a:solidFill>
                <a:schemeClr val="dk1"/>
              </a:solidFill>
              <a:prstDash val="solid"/>
              <a:miter lim="8000"/>
              <a:headEnd len="sm" w="sm" type="none"/>
              <a:tailEnd len="sm" w="sm" type="none"/>
            </a:ln>
          </p:spPr>
        </p:cxnSp>
        <p:cxnSp>
          <p:nvCxnSpPr>
            <p:cNvPr id="457" name="Google Shape;457;p55"/>
            <p:cNvCxnSpPr/>
            <p:nvPr/>
          </p:nvCxnSpPr>
          <p:spPr>
            <a:xfrm>
              <a:off x="6400800" y="2667000"/>
              <a:ext cx="0" cy="381000"/>
            </a:xfrm>
            <a:prstGeom prst="straightConnector1">
              <a:avLst/>
            </a:prstGeom>
            <a:noFill/>
            <a:ln cap="flat" cmpd="sng" w="9525">
              <a:solidFill>
                <a:schemeClr val="dk1"/>
              </a:solidFill>
              <a:prstDash val="solid"/>
              <a:miter lim="8000"/>
              <a:headEnd len="sm" w="sm" type="none"/>
              <a:tailEnd len="sm" w="sm" type="none"/>
            </a:ln>
          </p:spPr>
        </p:cxnSp>
        <p:cxnSp>
          <p:nvCxnSpPr>
            <p:cNvPr id="458" name="Google Shape;458;p55"/>
            <p:cNvCxnSpPr>
              <a:endCxn id="446" idx="0"/>
            </p:cNvCxnSpPr>
            <p:nvPr/>
          </p:nvCxnSpPr>
          <p:spPr>
            <a:xfrm>
              <a:off x="5105400" y="3048000"/>
              <a:ext cx="114300" cy="1219200"/>
            </a:xfrm>
            <a:prstGeom prst="straightConnector1">
              <a:avLst/>
            </a:prstGeom>
            <a:noFill/>
            <a:ln cap="flat" cmpd="sng" w="9525">
              <a:solidFill>
                <a:schemeClr val="dk1"/>
              </a:solidFill>
              <a:prstDash val="solid"/>
              <a:miter lim="8000"/>
              <a:headEnd len="sm" w="sm" type="none"/>
              <a:tailEnd len="sm" w="sm" type="none"/>
            </a:ln>
          </p:spPr>
        </p:cxnSp>
        <p:cxnSp>
          <p:nvCxnSpPr>
            <p:cNvPr id="459" name="Google Shape;459;p55"/>
            <p:cNvCxnSpPr>
              <a:endCxn id="448" idx="0"/>
            </p:cNvCxnSpPr>
            <p:nvPr/>
          </p:nvCxnSpPr>
          <p:spPr>
            <a:xfrm>
              <a:off x="7772400" y="3048000"/>
              <a:ext cx="38100" cy="1219200"/>
            </a:xfrm>
            <a:prstGeom prst="straightConnector1">
              <a:avLst/>
            </a:prstGeom>
            <a:noFill/>
            <a:ln cap="flat" cmpd="sng" w="9525">
              <a:solidFill>
                <a:schemeClr val="dk1"/>
              </a:solidFill>
              <a:prstDash val="solid"/>
              <a:miter lim="8000"/>
              <a:headEnd len="sm" w="sm" type="none"/>
              <a:tailEnd len="sm" w="sm" type="none"/>
            </a:ln>
          </p:spPr>
        </p:cxnSp>
        <p:cxnSp>
          <p:nvCxnSpPr>
            <p:cNvPr id="460" name="Google Shape;460;p55"/>
            <p:cNvCxnSpPr>
              <a:endCxn id="447" idx="0"/>
            </p:cNvCxnSpPr>
            <p:nvPr/>
          </p:nvCxnSpPr>
          <p:spPr>
            <a:xfrm>
              <a:off x="6400800" y="3048000"/>
              <a:ext cx="114300" cy="1219200"/>
            </a:xfrm>
            <a:prstGeom prst="straightConnector1">
              <a:avLst/>
            </a:prstGeom>
            <a:noFill/>
            <a:ln cap="flat" cmpd="sng" w="9525">
              <a:solidFill>
                <a:schemeClr val="dk1"/>
              </a:solidFill>
              <a:prstDash val="solid"/>
              <a:miter lim="8000"/>
              <a:headEnd len="sm" w="sm" type="none"/>
              <a:tailEnd len="sm" w="sm" type="none"/>
            </a:ln>
          </p:spPr>
        </p:cxnSp>
        <p:cxnSp>
          <p:nvCxnSpPr>
            <p:cNvPr id="461" name="Google Shape;461;p55"/>
            <p:cNvCxnSpPr/>
            <p:nvPr/>
          </p:nvCxnSpPr>
          <p:spPr>
            <a:xfrm>
              <a:off x="2438400" y="1676400"/>
              <a:ext cx="3962400" cy="0"/>
            </a:xfrm>
            <a:prstGeom prst="straightConnector1">
              <a:avLst/>
            </a:prstGeom>
            <a:noFill/>
            <a:ln cap="flat" cmpd="sng" w="9525">
              <a:solidFill>
                <a:schemeClr val="dk1"/>
              </a:solidFill>
              <a:prstDash val="solid"/>
              <a:miter lim="8000"/>
              <a:headEnd len="sm" w="sm" type="none"/>
              <a:tailEnd len="sm" w="sm" type="none"/>
            </a:ln>
          </p:spPr>
        </p:cxnSp>
        <p:cxnSp>
          <p:nvCxnSpPr>
            <p:cNvPr id="462" name="Google Shape;462;p55"/>
            <p:cNvCxnSpPr/>
            <p:nvPr/>
          </p:nvCxnSpPr>
          <p:spPr>
            <a:xfrm>
              <a:off x="2438400" y="1676400"/>
              <a:ext cx="0" cy="304800"/>
            </a:xfrm>
            <a:prstGeom prst="straightConnector1">
              <a:avLst/>
            </a:prstGeom>
            <a:noFill/>
            <a:ln cap="flat" cmpd="sng" w="9525">
              <a:solidFill>
                <a:schemeClr val="dk1"/>
              </a:solidFill>
              <a:prstDash val="solid"/>
              <a:miter lim="8000"/>
              <a:headEnd len="sm" w="sm" type="none"/>
              <a:tailEnd len="sm" w="sm" type="none"/>
            </a:ln>
          </p:spPr>
        </p:cxnSp>
        <p:cxnSp>
          <p:nvCxnSpPr>
            <p:cNvPr id="463" name="Google Shape;463;p55"/>
            <p:cNvCxnSpPr/>
            <p:nvPr/>
          </p:nvCxnSpPr>
          <p:spPr>
            <a:xfrm>
              <a:off x="6400800" y="1676400"/>
              <a:ext cx="0" cy="381000"/>
            </a:xfrm>
            <a:prstGeom prst="straightConnector1">
              <a:avLst/>
            </a:prstGeom>
            <a:noFill/>
            <a:ln cap="flat" cmpd="sng" w="9525">
              <a:solidFill>
                <a:schemeClr val="dk1"/>
              </a:solidFill>
              <a:prstDash val="solid"/>
              <a:miter lim="8000"/>
              <a:headEnd len="sm" w="sm" type="none"/>
              <a:tailEnd len="sm" w="sm" type="none"/>
            </a:ln>
          </p:spPr>
        </p:cxnSp>
        <p:cxnSp>
          <p:nvCxnSpPr>
            <p:cNvPr id="464" name="Google Shape;464;p55"/>
            <p:cNvCxnSpPr/>
            <p:nvPr/>
          </p:nvCxnSpPr>
          <p:spPr>
            <a:xfrm flipH="1">
              <a:off x="4265700" y="1295400"/>
              <a:ext cx="1500" cy="386700"/>
            </a:xfrm>
            <a:prstGeom prst="straightConnector1">
              <a:avLst/>
            </a:prstGeom>
            <a:noFill/>
            <a:ln cap="flat" cmpd="sng" w="9525">
              <a:solidFill>
                <a:schemeClr val="dk1"/>
              </a:solidFill>
              <a:prstDash val="solid"/>
              <a:miter lim="8000"/>
              <a:headEnd len="sm" w="sm" type="none"/>
              <a:tailEnd len="sm" w="sm" type="none"/>
            </a:ln>
          </p:spPr>
        </p:cxnSp>
        <p:sp>
          <p:nvSpPr>
            <p:cNvPr id="465" name="Google Shape;465;p55"/>
            <p:cNvSpPr txBox="1"/>
            <p:nvPr/>
          </p:nvSpPr>
          <p:spPr>
            <a:xfrm>
              <a:off x="3276600" y="4267200"/>
              <a:ext cx="1143000" cy="609600"/>
            </a:xfrm>
            <a:prstGeom prst="rect">
              <a:avLst/>
            </a:prstGeom>
            <a:solidFill>
              <a:srgbClr val="CC66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66" name="Google Shape;466;p55"/>
            <p:cNvCxnSpPr>
              <a:endCxn id="465" idx="0"/>
            </p:cNvCxnSpPr>
            <p:nvPr/>
          </p:nvCxnSpPr>
          <p:spPr>
            <a:xfrm>
              <a:off x="3733800" y="3048000"/>
              <a:ext cx="114300" cy="1219200"/>
            </a:xfrm>
            <a:prstGeom prst="straightConnector1">
              <a:avLst/>
            </a:prstGeom>
            <a:noFill/>
            <a:ln cap="flat" cmpd="sng" w="9525">
              <a:solidFill>
                <a:schemeClr val="dk1"/>
              </a:solidFill>
              <a:prstDash val="solid"/>
              <a:miter lim="8000"/>
              <a:headEnd len="sm" w="sm" type="none"/>
              <a:tailEnd len="sm" w="sm" type="none"/>
            </a:ln>
          </p:spPr>
        </p:cxnSp>
        <p:sp>
          <p:nvSpPr>
            <p:cNvPr id="467" name="Google Shape;467;p55"/>
            <p:cNvSpPr txBox="1"/>
            <p:nvPr/>
          </p:nvSpPr>
          <p:spPr>
            <a:xfrm>
              <a:off x="3581400" y="838200"/>
              <a:ext cx="1295400" cy="457200"/>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2400" u="none">
                  <a:solidFill>
                    <a:srgbClr val="FFFF00"/>
                  </a:solidFill>
                  <a:latin typeface="Times New Roman"/>
                  <a:ea typeface="Times New Roman"/>
                  <a:cs typeface="Times New Roman"/>
                  <a:sym typeface="Times New Roman"/>
                </a:rPr>
                <a:t>Projects</a:t>
              </a:r>
              <a:endParaRPr/>
            </a:p>
          </p:txBody>
        </p:sp>
        <p:sp>
          <p:nvSpPr>
            <p:cNvPr id="468" name="Google Shape;468;p55"/>
            <p:cNvSpPr txBox="1"/>
            <p:nvPr/>
          </p:nvSpPr>
          <p:spPr>
            <a:xfrm>
              <a:off x="5715000" y="2133600"/>
              <a:ext cx="1447800" cy="457200"/>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2400" u="none">
                  <a:solidFill>
                    <a:srgbClr val="FFFF00"/>
                  </a:solidFill>
                  <a:latin typeface="Times New Roman"/>
                  <a:ea typeface="Times New Roman"/>
                  <a:cs typeface="Times New Roman"/>
                  <a:sym typeface="Times New Roman"/>
                </a:rPr>
                <a:t>Project B</a:t>
              </a:r>
              <a:endParaRPr/>
            </a:p>
          </p:txBody>
        </p:sp>
        <p:sp>
          <p:nvSpPr>
            <p:cNvPr id="469" name="Google Shape;469;p55"/>
            <p:cNvSpPr txBox="1"/>
            <p:nvPr/>
          </p:nvSpPr>
          <p:spPr>
            <a:xfrm>
              <a:off x="1752600" y="2057400"/>
              <a:ext cx="1343025" cy="457200"/>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2400" u="none">
                  <a:solidFill>
                    <a:srgbClr val="FFFF00"/>
                  </a:solidFill>
                  <a:latin typeface="Times New Roman"/>
                  <a:ea typeface="Times New Roman"/>
                  <a:cs typeface="Times New Roman"/>
                  <a:sym typeface="Times New Roman"/>
                </a:rPr>
                <a:t>Project A</a:t>
              </a:r>
              <a:endParaRPr/>
            </a:p>
          </p:txBody>
        </p:sp>
        <p:sp>
          <p:nvSpPr>
            <p:cNvPr id="470" name="Google Shape;470;p55"/>
            <p:cNvSpPr txBox="1"/>
            <p:nvPr/>
          </p:nvSpPr>
          <p:spPr>
            <a:xfrm>
              <a:off x="457200" y="4343400"/>
              <a:ext cx="1143000" cy="366712"/>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1600" u="none">
                  <a:solidFill>
                    <a:srgbClr val="FFFF00"/>
                  </a:solidFill>
                  <a:latin typeface="Times New Roman"/>
                  <a:ea typeface="Times New Roman"/>
                  <a:cs typeface="Times New Roman"/>
                  <a:sym typeface="Times New Roman"/>
                </a:rPr>
                <a:t>Accountan</a:t>
              </a:r>
              <a:r>
                <a:rPr b="0" i="0" lang="en-US" sz="1800" u="none">
                  <a:solidFill>
                    <a:srgbClr val="FFFF00"/>
                  </a:solidFill>
                  <a:latin typeface="Times New Roman"/>
                  <a:ea typeface="Times New Roman"/>
                  <a:cs typeface="Times New Roman"/>
                  <a:sym typeface="Times New Roman"/>
                </a:rPr>
                <a:t>t</a:t>
              </a:r>
              <a:endParaRPr/>
            </a:p>
          </p:txBody>
        </p:sp>
        <p:sp>
          <p:nvSpPr>
            <p:cNvPr id="471" name="Google Shape;471;p55"/>
            <p:cNvSpPr txBox="1"/>
            <p:nvPr/>
          </p:nvSpPr>
          <p:spPr>
            <a:xfrm>
              <a:off x="1912950" y="4423200"/>
              <a:ext cx="1050900" cy="366600"/>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1800" u="none">
                  <a:solidFill>
                    <a:srgbClr val="FFFF00"/>
                  </a:solidFill>
                  <a:latin typeface="Times New Roman"/>
                  <a:ea typeface="Times New Roman"/>
                  <a:cs typeface="Times New Roman"/>
                  <a:sym typeface="Times New Roman"/>
                </a:rPr>
                <a:t>Engineer</a:t>
              </a:r>
              <a:endParaRPr/>
            </a:p>
          </p:txBody>
        </p:sp>
        <p:sp>
          <p:nvSpPr>
            <p:cNvPr id="472" name="Google Shape;472;p55"/>
            <p:cNvSpPr txBox="1"/>
            <p:nvPr/>
          </p:nvSpPr>
          <p:spPr>
            <a:xfrm>
              <a:off x="3352800" y="4419600"/>
              <a:ext cx="914400" cy="366600"/>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1800" u="none">
                  <a:solidFill>
                    <a:srgbClr val="FFFF00"/>
                  </a:solidFill>
                  <a:latin typeface="Times New Roman"/>
                  <a:ea typeface="Times New Roman"/>
                  <a:cs typeface="Times New Roman"/>
                  <a:sym typeface="Times New Roman"/>
                </a:rPr>
                <a:t>Buyer</a:t>
              </a:r>
              <a:endParaRPr/>
            </a:p>
          </p:txBody>
        </p:sp>
        <p:sp>
          <p:nvSpPr>
            <p:cNvPr id="473" name="Google Shape;473;p55"/>
            <p:cNvSpPr txBox="1"/>
            <p:nvPr/>
          </p:nvSpPr>
          <p:spPr>
            <a:xfrm>
              <a:off x="5943600" y="4419600"/>
              <a:ext cx="1143000" cy="366712"/>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1800" u="none">
                  <a:solidFill>
                    <a:srgbClr val="FFFF00"/>
                  </a:solidFill>
                  <a:latin typeface="Times New Roman"/>
                  <a:ea typeface="Times New Roman"/>
                  <a:cs typeface="Times New Roman"/>
                  <a:sym typeface="Times New Roman"/>
                </a:rPr>
                <a:t>Engineer</a:t>
              </a:r>
              <a:endParaRPr/>
            </a:p>
          </p:txBody>
        </p:sp>
        <p:sp>
          <p:nvSpPr>
            <p:cNvPr id="474" name="Google Shape;474;p55"/>
            <p:cNvSpPr txBox="1"/>
            <p:nvPr/>
          </p:nvSpPr>
          <p:spPr>
            <a:xfrm>
              <a:off x="7315200" y="4419600"/>
              <a:ext cx="990600" cy="366712"/>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1800" u="none">
                  <a:solidFill>
                    <a:srgbClr val="FFFF00"/>
                  </a:solidFill>
                  <a:latin typeface="Times New Roman"/>
                  <a:ea typeface="Times New Roman"/>
                  <a:cs typeface="Times New Roman"/>
                  <a:sym typeface="Times New Roman"/>
                </a:rPr>
                <a:t>Buyer</a:t>
              </a:r>
              <a:endParaRPr/>
            </a:p>
          </p:txBody>
        </p:sp>
        <p:sp>
          <p:nvSpPr>
            <p:cNvPr id="475" name="Google Shape;475;p55"/>
            <p:cNvSpPr txBox="1"/>
            <p:nvPr/>
          </p:nvSpPr>
          <p:spPr>
            <a:xfrm>
              <a:off x="4648200" y="4343400"/>
              <a:ext cx="1143000" cy="366712"/>
            </a:xfrm>
            <a:prstGeom prst="rect">
              <a:avLst/>
            </a:prstGeom>
            <a:solidFill>
              <a:srgbClr val="CC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imes New Roman"/>
                <a:buNone/>
              </a:pPr>
              <a:r>
                <a:rPr b="0" i="0" lang="en-US" sz="1600" u="none">
                  <a:solidFill>
                    <a:srgbClr val="FFFF00"/>
                  </a:solidFill>
                  <a:latin typeface="Times New Roman"/>
                  <a:ea typeface="Times New Roman"/>
                  <a:cs typeface="Times New Roman"/>
                  <a:sym typeface="Times New Roman"/>
                </a:rPr>
                <a:t>Accountan</a:t>
              </a:r>
              <a:r>
                <a:rPr b="0" i="0" lang="en-US" sz="1800" u="none">
                  <a:solidFill>
                    <a:srgbClr val="FFFF00"/>
                  </a:solidFill>
                  <a:latin typeface="Times New Roman"/>
                  <a:ea typeface="Times New Roman"/>
                  <a:cs typeface="Times New Roman"/>
                  <a:sym typeface="Times New Roman"/>
                </a:rPr>
                <a:t>t</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Projectized Organization </a:t>
            </a:r>
            <a:endParaRPr/>
          </a:p>
        </p:txBody>
      </p:sp>
      <p:sp>
        <p:nvSpPr>
          <p:cNvPr id="481" name="Google Shape;481;p5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82" name="Google Shape;482;p56"/>
          <p:cNvPicPr preferRelativeResize="0"/>
          <p:nvPr/>
        </p:nvPicPr>
        <p:blipFill rotWithShape="1">
          <a:blip r:embed="rId3">
            <a:alphaModFix/>
          </a:blip>
          <a:srcRect b="0" l="0" r="0" t="0"/>
          <a:stretch/>
        </p:blipFill>
        <p:spPr>
          <a:xfrm>
            <a:off x="1258724" y="1714124"/>
            <a:ext cx="6524700" cy="3769800"/>
          </a:xfrm>
          <a:prstGeom prst="rect">
            <a:avLst/>
          </a:prstGeom>
          <a:noFill/>
          <a:ln>
            <a:noFill/>
          </a:ln>
        </p:spPr>
      </p:pic>
      <p:sp>
        <p:nvSpPr>
          <p:cNvPr id="483" name="Google Shape;483;p5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84" name="Google Shape;484;p5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Projectized Organization </a:t>
            </a:r>
            <a:endParaRPr/>
          </a:p>
        </p:txBody>
      </p:sp>
      <p:sp>
        <p:nvSpPr>
          <p:cNvPr id="490" name="Google Shape;490;p57"/>
          <p:cNvSpPr txBox="1"/>
          <p:nvPr>
            <p:ph idx="1" type="body"/>
          </p:nvPr>
        </p:nvSpPr>
        <p:spPr>
          <a:xfrm>
            <a:off x="457200" y="1417637"/>
            <a:ext cx="8229600" cy="4938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Most of the organization’s resources are involved in the project</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Project managers have a great deal of independence and authority</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Projectized organizations often have organizational units called departments </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but these groups either report directly to the project manager or provide support services to the various projects</a:t>
            </a:r>
            <a:endParaRPr/>
          </a:p>
        </p:txBody>
      </p:sp>
      <p:sp>
        <p:nvSpPr>
          <p:cNvPr id="491" name="Google Shape;491;p5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92" name="Google Shape;492;p5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Matrix Organization </a:t>
            </a:r>
            <a:endParaRPr/>
          </a:p>
        </p:txBody>
      </p:sp>
      <p:sp>
        <p:nvSpPr>
          <p:cNvPr id="498" name="Google Shape;498;p58"/>
          <p:cNvSpPr txBox="1"/>
          <p:nvPr>
            <p:ph idx="1" type="body"/>
          </p:nvPr>
        </p:nvSpPr>
        <p:spPr>
          <a:xfrm>
            <a:off x="457200" y="1214437"/>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hybrid of functional &amp; projectized attempting to preserve the strong point of each</a:t>
            </a:r>
            <a:endParaRPr/>
          </a:p>
          <a:p>
            <a:pPr indent="-342900" lvl="0" marL="342900" marR="0" rtl="0" algn="l">
              <a:lnSpc>
                <a:spcPct val="100000"/>
              </a:lnSpc>
              <a:spcBef>
                <a:spcPts val="640"/>
              </a:spcBef>
              <a:spcAft>
                <a:spcPts val="0"/>
              </a:spcAft>
              <a:buClr>
                <a:srgbClr val="CC6600"/>
              </a:buClr>
              <a:buSzPts val="3200"/>
              <a:buFont typeface="Arial"/>
              <a:buChar char="•"/>
            </a:pPr>
            <a:r>
              <a:rPr b="0" i="0" lang="en-US" sz="3200" u="none">
                <a:solidFill>
                  <a:srgbClr val="CC6600"/>
                </a:solidFill>
                <a:latin typeface="Calibri"/>
                <a:ea typeface="Calibri"/>
                <a:cs typeface="Calibri"/>
                <a:sym typeface="Calibri"/>
              </a:rPr>
              <a:t>Strong matrix</a:t>
            </a:r>
            <a:r>
              <a:rPr b="0" i="0" lang="en-US" sz="3200" u="none">
                <a:solidFill>
                  <a:schemeClr val="dk1"/>
                </a:solidFill>
                <a:latin typeface="Calibri"/>
                <a:ea typeface="Calibri"/>
                <a:cs typeface="Calibri"/>
                <a:sym typeface="Calibri"/>
              </a:rPr>
              <a:t> organization resembles projectized organization </a:t>
            </a:r>
            <a:endParaRPr/>
          </a:p>
          <a:p>
            <a:pPr indent="-285750" lvl="1" marL="742950" marR="0" rtl="0" algn="l">
              <a:lnSpc>
                <a:spcPct val="100000"/>
              </a:lnSpc>
              <a:spcBef>
                <a:spcPts val="560"/>
              </a:spcBef>
              <a:spcAft>
                <a:spcPts val="0"/>
              </a:spcAft>
              <a:buClr>
                <a:srgbClr val="CC6600"/>
              </a:buClr>
              <a:buSzPts val="2800"/>
              <a:buFont typeface="Arial"/>
              <a:buChar char="–"/>
            </a:pPr>
            <a:r>
              <a:rPr b="0" i="0" lang="en-US" sz="2800" u="none" cap="none" strike="noStrike">
                <a:solidFill>
                  <a:srgbClr val="CC6600"/>
                </a:solidFill>
                <a:latin typeface="Calibri"/>
                <a:ea typeface="Calibri"/>
                <a:cs typeface="Calibri"/>
                <a:sym typeface="Calibri"/>
              </a:rPr>
              <a:t>max power to project managers</a:t>
            </a:r>
            <a:endParaRPr/>
          </a:p>
          <a:p>
            <a:pPr indent="-342900" lvl="0" marL="342900" marR="0" rtl="0" algn="l">
              <a:lnSpc>
                <a:spcPct val="100000"/>
              </a:lnSpc>
              <a:spcBef>
                <a:spcPts val="640"/>
              </a:spcBef>
              <a:spcAft>
                <a:spcPts val="0"/>
              </a:spcAft>
              <a:buClr>
                <a:srgbClr val="006699"/>
              </a:buClr>
              <a:buSzPts val="3200"/>
              <a:buFont typeface="Arial"/>
              <a:buChar char="•"/>
            </a:pPr>
            <a:r>
              <a:rPr b="0" i="0" lang="en-US" sz="3200" u="none">
                <a:solidFill>
                  <a:srgbClr val="006699"/>
                </a:solidFill>
                <a:latin typeface="Calibri"/>
                <a:ea typeface="Calibri"/>
                <a:cs typeface="Calibri"/>
                <a:sym typeface="Calibri"/>
              </a:rPr>
              <a:t>Weak</a:t>
            </a:r>
            <a:r>
              <a:rPr b="0" i="0" lang="en-US" sz="3200" u="none">
                <a:solidFill>
                  <a:schemeClr val="dk1"/>
                </a:solidFill>
                <a:latin typeface="Calibri"/>
                <a:ea typeface="Calibri"/>
                <a:cs typeface="Calibri"/>
                <a:sym typeface="Calibri"/>
              </a:rPr>
              <a:t> </a:t>
            </a:r>
            <a:r>
              <a:rPr b="0" i="0" lang="en-US" sz="3200" u="none">
                <a:solidFill>
                  <a:srgbClr val="006699"/>
                </a:solidFill>
                <a:latin typeface="Calibri"/>
                <a:ea typeface="Calibri"/>
                <a:cs typeface="Calibri"/>
                <a:sym typeface="Calibri"/>
              </a:rPr>
              <a:t>matrix</a:t>
            </a:r>
            <a:r>
              <a:rPr b="0" i="0" lang="en-US" sz="3200" u="none">
                <a:solidFill>
                  <a:schemeClr val="dk1"/>
                </a:solidFill>
                <a:latin typeface="Calibri"/>
                <a:ea typeface="Calibri"/>
                <a:cs typeface="Calibri"/>
                <a:sym typeface="Calibri"/>
              </a:rPr>
              <a:t> organization resembles functional organization </a:t>
            </a:r>
            <a:endParaRPr/>
          </a:p>
          <a:p>
            <a:pPr indent="-285750" lvl="1" marL="742950" marR="0" rtl="0" algn="l">
              <a:lnSpc>
                <a:spcPct val="100000"/>
              </a:lnSpc>
              <a:spcBef>
                <a:spcPts val="560"/>
              </a:spcBef>
              <a:spcAft>
                <a:spcPts val="0"/>
              </a:spcAft>
              <a:buClr>
                <a:srgbClr val="006699"/>
              </a:buClr>
              <a:buSzPts val="2800"/>
              <a:buFont typeface="Arial"/>
              <a:buChar char="–"/>
            </a:pPr>
            <a:r>
              <a:rPr b="0" i="0" lang="en-US" sz="2800" u="none" cap="none" strike="noStrike">
                <a:solidFill>
                  <a:srgbClr val="006699"/>
                </a:solidFill>
                <a:latin typeface="Calibri"/>
                <a:ea typeface="Calibri"/>
                <a:cs typeface="Calibri"/>
                <a:sym typeface="Calibri"/>
              </a:rPr>
              <a:t>max. power to functional managers</a:t>
            </a:r>
            <a:endParaRPr/>
          </a:p>
        </p:txBody>
      </p:sp>
      <p:sp>
        <p:nvSpPr>
          <p:cNvPr id="499" name="Google Shape;499;p5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00" name="Google Shape;500;p5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9"/>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3200" u="none" cap="none" strike="noStrike">
                <a:solidFill>
                  <a:schemeClr val="dk1"/>
                </a:solidFill>
                <a:latin typeface="Calibri"/>
                <a:ea typeface="Calibri"/>
                <a:cs typeface="Calibri"/>
                <a:sym typeface="Calibri"/>
              </a:rPr>
              <a:t>Matrix organization is a hybrid of Functional and Project organization</a:t>
            </a:r>
            <a:endParaRPr/>
          </a:p>
        </p:txBody>
      </p:sp>
      <p:sp>
        <p:nvSpPr>
          <p:cNvPr id="506" name="Google Shape;506;p59"/>
          <p:cNvSpPr txBox="1"/>
          <p:nvPr/>
        </p:nvSpPr>
        <p:spPr>
          <a:xfrm>
            <a:off x="5638800" y="4953000"/>
            <a:ext cx="30829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Functional organization</a:t>
            </a:r>
            <a:endParaRPr/>
          </a:p>
        </p:txBody>
      </p:sp>
      <p:grpSp>
        <p:nvGrpSpPr>
          <p:cNvPr id="507" name="Google Shape;507;p59"/>
          <p:cNvGrpSpPr/>
          <p:nvPr/>
        </p:nvGrpSpPr>
        <p:grpSpPr>
          <a:xfrm>
            <a:off x="381000" y="1981200"/>
            <a:ext cx="6488112" cy="4537075"/>
            <a:chOff x="1600200" y="2057400"/>
            <a:chExt cx="6488112" cy="4537075"/>
          </a:xfrm>
        </p:grpSpPr>
        <p:sp>
          <p:nvSpPr>
            <p:cNvPr id="508" name="Google Shape;508;p59"/>
            <p:cNvSpPr/>
            <p:nvPr/>
          </p:nvSpPr>
          <p:spPr>
            <a:xfrm>
              <a:off x="2286000" y="2286000"/>
              <a:ext cx="4648200" cy="3886200"/>
            </a:xfrm>
            <a:prstGeom prst="rtTriangl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09" name="Google Shape;509;p59"/>
            <p:cNvCxnSpPr/>
            <p:nvPr/>
          </p:nvCxnSpPr>
          <p:spPr>
            <a:xfrm>
              <a:off x="2286000" y="4267200"/>
              <a:ext cx="2362200" cy="0"/>
            </a:xfrm>
            <a:prstGeom prst="straightConnector1">
              <a:avLst/>
            </a:prstGeom>
            <a:noFill/>
            <a:ln cap="flat" cmpd="sng" w="9525">
              <a:solidFill>
                <a:schemeClr val="dk1"/>
              </a:solidFill>
              <a:prstDash val="solid"/>
              <a:miter lim="8000"/>
              <a:headEnd len="sm" w="sm" type="none"/>
              <a:tailEnd len="sm" w="sm" type="none"/>
            </a:ln>
          </p:spPr>
        </p:cxnSp>
        <p:cxnSp>
          <p:nvCxnSpPr>
            <p:cNvPr id="510" name="Google Shape;510;p59"/>
            <p:cNvCxnSpPr/>
            <p:nvPr/>
          </p:nvCxnSpPr>
          <p:spPr>
            <a:xfrm>
              <a:off x="4648200" y="4267200"/>
              <a:ext cx="0" cy="1905000"/>
            </a:xfrm>
            <a:prstGeom prst="straightConnector1">
              <a:avLst/>
            </a:prstGeom>
            <a:noFill/>
            <a:ln cap="flat" cmpd="sng" w="9525">
              <a:solidFill>
                <a:schemeClr val="dk1"/>
              </a:solidFill>
              <a:prstDash val="solid"/>
              <a:miter lim="8000"/>
              <a:headEnd len="sm" w="sm" type="none"/>
              <a:tailEnd len="sm" w="sm" type="none"/>
            </a:ln>
          </p:spPr>
        </p:cxnSp>
        <p:sp>
          <p:nvSpPr>
            <p:cNvPr id="511" name="Google Shape;511;p59"/>
            <p:cNvSpPr txBox="1"/>
            <p:nvPr/>
          </p:nvSpPr>
          <p:spPr>
            <a:xfrm>
              <a:off x="2193925" y="6137275"/>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0</a:t>
              </a:r>
              <a:endParaRPr/>
            </a:p>
          </p:txBody>
        </p:sp>
        <p:sp>
          <p:nvSpPr>
            <p:cNvPr id="512" name="Google Shape;512;p59"/>
            <p:cNvSpPr txBox="1"/>
            <p:nvPr/>
          </p:nvSpPr>
          <p:spPr>
            <a:xfrm>
              <a:off x="4495800" y="6096000"/>
              <a:ext cx="4889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50</a:t>
              </a:r>
              <a:endParaRPr/>
            </a:p>
          </p:txBody>
        </p:sp>
        <p:sp>
          <p:nvSpPr>
            <p:cNvPr id="513" name="Google Shape;513;p59"/>
            <p:cNvSpPr txBox="1"/>
            <p:nvPr/>
          </p:nvSpPr>
          <p:spPr>
            <a:xfrm>
              <a:off x="6781800" y="6096000"/>
              <a:ext cx="6413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100</a:t>
              </a:r>
              <a:endParaRPr/>
            </a:p>
          </p:txBody>
        </p:sp>
        <p:sp>
          <p:nvSpPr>
            <p:cNvPr id="514" name="Google Shape;514;p59"/>
            <p:cNvSpPr txBox="1"/>
            <p:nvPr/>
          </p:nvSpPr>
          <p:spPr>
            <a:xfrm>
              <a:off x="1905000" y="4114800"/>
              <a:ext cx="4889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50</a:t>
              </a:r>
              <a:endParaRPr/>
            </a:p>
          </p:txBody>
        </p:sp>
        <p:sp>
          <p:nvSpPr>
            <p:cNvPr id="515" name="Google Shape;515;p59"/>
            <p:cNvSpPr txBox="1"/>
            <p:nvPr/>
          </p:nvSpPr>
          <p:spPr>
            <a:xfrm>
              <a:off x="1600200" y="2209800"/>
              <a:ext cx="6413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100</a:t>
              </a:r>
              <a:endParaRPr/>
            </a:p>
          </p:txBody>
        </p:sp>
        <p:sp>
          <p:nvSpPr>
            <p:cNvPr id="516" name="Google Shape;516;p59"/>
            <p:cNvSpPr txBox="1"/>
            <p:nvPr/>
          </p:nvSpPr>
          <p:spPr>
            <a:xfrm>
              <a:off x="2743200" y="2057400"/>
              <a:ext cx="26431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Project organization</a:t>
              </a:r>
              <a:endParaRPr/>
            </a:p>
          </p:txBody>
        </p:sp>
        <p:cxnSp>
          <p:nvCxnSpPr>
            <p:cNvPr id="517" name="Google Shape;517;p59"/>
            <p:cNvCxnSpPr/>
            <p:nvPr/>
          </p:nvCxnSpPr>
          <p:spPr>
            <a:xfrm>
              <a:off x="6934200" y="5410200"/>
              <a:ext cx="0" cy="685800"/>
            </a:xfrm>
            <a:prstGeom prst="straightConnector1">
              <a:avLst/>
            </a:prstGeom>
            <a:noFill/>
            <a:ln cap="flat" cmpd="sng" w="9525">
              <a:solidFill>
                <a:schemeClr val="dk1"/>
              </a:solidFill>
              <a:prstDash val="solid"/>
              <a:miter lim="8000"/>
              <a:headEnd len="sm" w="sm" type="none"/>
              <a:tailEnd len="med" w="med" type="triangle"/>
            </a:ln>
          </p:spPr>
        </p:cxnSp>
        <p:cxnSp>
          <p:nvCxnSpPr>
            <p:cNvPr id="518" name="Google Shape;518;p59"/>
            <p:cNvCxnSpPr/>
            <p:nvPr/>
          </p:nvCxnSpPr>
          <p:spPr>
            <a:xfrm rot="10800000">
              <a:off x="2362200" y="2286000"/>
              <a:ext cx="457200" cy="0"/>
            </a:xfrm>
            <a:prstGeom prst="straightConnector1">
              <a:avLst/>
            </a:prstGeom>
            <a:noFill/>
            <a:ln cap="flat" cmpd="sng" w="9525">
              <a:solidFill>
                <a:schemeClr val="dk1"/>
              </a:solidFill>
              <a:prstDash val="solid"/>
              <a:miter lim="8000"/>
              <a:headEnd len="sm" w="sm" type="none"/>
              <a:tailEnd len="med" w="med" type="triangle"/>
            </a:ln>
          </p:spPr>
        </p:cxnSp>
        <p:sp>
          <p:nvSpPr>
            <p:cNvPr id="519" name="Google Shape;519;p59"/>
            <p:cNvSpPr txBox="1"/>
            <p:nvPr/>
          </p:nvSpPr>
          <p:spPr>
            <a:xfrm>
              <a:off x="5410200" y="3962400"/>
              <a:ext cx="2678112" cy="8223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Matrix Organization</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(Balanced)</a:t>
              </a:r>
              <a:endParaRPr/>
            </a:p>
          </p:txBody>
        </p:sp>
        <p:cxnSp>
          <p:nvCxnSpPr>
            <p:cNvPr id="520" name="Google Shape;520;p59"/>
            <p:cNvCxnSpPr/>
            <p:nvPr/>
          </p:nvCxnSpPr>
          <p:spPr>
            <a:xfrm rot="10800000">
              <a:off x="4724400" y="4191000"/>
              <a:ext cx="609600" cy="0"/>
            </a:xfrm>
            <a:prstGeom prst="straightConnector1">
              <a:avLst/>
            </a:prstGeom>
            <a:noFill/>
            <a:ln cap="flat" cmpd="sng" w="9525">
              <a:solidFill>
                <a:schemeClr val="dk1"/>
              </a:solidFill>
              <a:prstDash val="solid"/>
              <a:miter lim="8000"/>
              <a:headEnd len="sm" w="sm" type="none"/>
              <a:tailEnd len="med" w="med" type="triangle"/>
            </a:ln>
          </p:spPr>
        </p:cxnSp>
      </p:grpSp>
      <p:cxnSp>
        <p:nvCxnSpPr>
          <p:cNvPr id="521" name="Google Shape;521;p59"/>
          <p:cNvCxnSpPr/>
          <p:nvPr/>
        </p:nvCxnSpPr>
        <p:spPr>
          <a:xfrm>
            <a:off x="5562600" y="1981200"/>
            <a:ext cx="2487612" cy="2209800"/>
          </a:xfrm>
          <a:prstGeom prst="straightConnector1">
            <a:avLst/>
          </a:prstGeom>
          <a:noFill/>
          <a:ln cap="flat" cmpd="sng" w="9525">
            <a:solidFill>
              <a:schemeClr val="dk1"/>
            </a:solidFill>
            <a:prstDash val="solid"/>
            <a:miter lim="8000"/>
            <a:headEnd len="sm" w="sm" type="none"/>
            <a:tailEnd len="med" w="med" type="triangle"/>
          </a:ln>
        </p:spPr>
      </p:cxnSp>
      <p:sp>
        <p:nvSpPr>
          <p:cNvPr id="522" name="Google Shape;522;p59"/>
          <p:cNvSpPr txBox="1"/>
          <p:nvPr/>
        </p:nvSpPr>
        <p:spPr>
          <a:xfrm>
            <a:off x="7372350" y="3006725"/>
            <a:ext cx="9715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Weaker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graphicFrame>
        <p:nvGraphicFramePr>
          <p:cNvPr id="527" name="Google Shape;527;p60"/>
          <p:cNvGraphicFramePr/>
          <p:nvPr/>
        </p:nvGraphicFramePr>
        <p:xfrm>
          <a:off x="990600" y="2057400"/>
          <a:ext cx="3000000" cy="3000000"/>
        </p:xfrm>
        <a:graphic>
          <a:graphicData uri="http://schemas.openxmlformats.org/drawingml/2006/table">
            <a:tbl>
              <a:tblPr>
                <a:noFill/>
                <a:tableStyleId>{1169B277-65D9-4110-A130-DC703EDB549C}</a:tableStyleId>
              </a:tblPr>
              <a:tblGrid>
                <a:gridCol w="1885950"/>
                <a:gridCol w="1887525"/>
                <a:gridCol w="2017700"/>
                <a:gridCol w="1752600"/>
              </a:tblGrid>
              <a:tr h="1066800">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folHlink"/>
                    </a:solidFill>
                  </a:tcPr>
                </a:tc>
                <a:tc>
                  <a:txBody>
                    <a:bodyPr>
                      <a:noAutofit/>
                    </a:bodyPr>
                    <a:lstStyle/>
                    <a:p>
                      <a:pPr indent="0" lvl="0" marL="0" marR="0" rtl="0" algn="l">
                        <a:lnSpc>
                          <a:spcPct val="100000"/>
                        </a:lnSpc>
                        <a:spcBef>
                          <a:spcPts val="0"/>
                        </a:spcBef>
                        <a:spcAft>
                          <a:spcPts val="0"/>
                        </a:spcAft>
                        <a:buClr>
                          <a:schemeClr val="folHlink"/>
                        </a:buClr>
                        <a:buFont typeface="Calibri"/>
                        <a:buNone/>
                      </a:pPr>
                      <a:r>
                        <a:rPr b="0" i="0" lang="en-US" sz="2800" u="none">
                          <a:solidFill>
                            <a:schemeClr val="folHlink"/>
                          </a:solidFill>
                          <a:latin typeface="Calibri"/>
                          <a:ea typeface="Calibri"/>
                          <a:cs typeface="Calibri"/>
                          <a:sym typeface="Calibri"/>
                        </a:rPr>
                        <a:t>Accounting</a:t>
                      </a:r>
                      <a:endParaRPr/>
                    </a:p>
                    <a:p>
                      <a:pPr indent="0" lvl="0" marL="0" marR="0" rtl="0" algn="l">
                        <a:lnSpc>
                          <a:spcPct val="100000"/>
                        </a:lnSpc>
                        <a:spcBef>
                          <a:spcPts val="560"/>
                        </a:spcBef>
                        <a:spcAft>
                          <a:spcPts val="0"/>
                        </a:spcAft>
                        <a:buClr>
                          <a:schemeClr val="folHlink"/>
                        </a:buClr>
                        <a:buFont typeface="Calibri"/>
                        <a:buNone/>
                      </a:pPr>
                      <a:r>
                        <a:rPr b="0" i="0" lang="en-US" sz="2800" u="none">
                          <a:solidFill>
                            <a:schemeClr val="folHlink"/>
                          </a:solidFill>
                          <a:latin typeface="Calibri"/>
                          <a:ea typeface="Calibri"/>
                          <a:cs typeface="Calibri"/>
                          <a:sym typeface="Calibri"/>
                        </a:rPr>
                        <a:t>Dept.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Font typeface="Calibri"/>
                        <a:buNone/>
                      </a:pPr>
                      <a:r>
                        <a:rPr b="0" i="0" lang="en-US" sz="2800" u="none">
                          <a:solidFill>
                            <a:schemeClr val="folHlink"/>
                          </a:solidFill>
                          <a:latin typeface="Calibri"/>
                          <a:ea typeface="Calibri"/>
                          <a:cs typeface="Calibri"/>
                          <a:sym typeface="Calibri"/>
                        </a:rPr>
                        <a:t>Engineering</a:t>
                      </a:r>
                      <a:endParaRPr/>
                    </a:p>
                    <a:p>
                      <a:pPr indent="0" lvl="0" marL="0" marR="0" rtl="0" algn="l">
                        <a:lnSpc>
                          <a:spcPct val="100000"/>
                        </a:lnSpc>
                        <a:spcBef>
                          <a:spcPts val="560"/>
                        </a:spcBef>
                        <a:spcAft>
                          <a:spcPts val="0"/>
                        </a:spcAft>
                        <a:buClr>
                          <a:schemeClr val="folHlink"/>
                        </a:buClr>
                        <a:buFont typeface="Calibri"/>
                        <a:buNone/>
                      </a:pPr>
                      <a:r>
                        <a:rPr b="0" i="0" lang="en-US" sz="2800" u="none">
                          <a:solidFill>
                            <a:schemeClr val="folHlink"/>
                          </a:solidFill>
                          <a:latin typeface="Calibri"/>
                          <a:ea typeface="Calibri"/>
                          <a:cs typeface="Calibri"/>
                          <a:sym typeface="Calibri"/>
                        </a:rPr>
                        <a:t>Dept.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folHlink"/>
                        </a:buClr>
                        <a:buFont typeface="Calibri"/>
                        <a:buNone/>
                      </a:pPr>
                      <a:r>
                        <a:rPr b="0" i="0" lang="en-US" sz="2800" u="none">
                          <a:solidFill>
                            <a:schemeClr val="folHlink"/>
                          </a:solidFill>
                          <a:latin typeface="Calibri"/>
                          <a:ea typeface="Calibri"/>
                          <a:cs typeface="Calibri"/>
                          <a:sym typeface="Calibri"/>
                        </a:rPr>
                        <a:t>Logistics</a:t>
                      </a:r>
                      <a:endParaRPr/>
                    </a:p>
                    <a:p>
                      <a:pPr indent="0" lvl="0" marL="0" marR="0" rtl="0" algn="l">
                        <a:lnSpc>
                          <a:spcPct val="100000"/>
                        </a:lnSpc>
                        <a:spcBef>
                          <a:spcPts val="560"/>
                        </a:spcBef>
                        <a:spcAft>
                          <a:spcPts val="0"/>
                        </a:spcAft>
                        <a:buClr>
                          <a:schemeClr val="folHlink"/>
                        </a:buClr>
                        <a:buFont typeface="Calibri"/>
                        <a:buNone/>
                      </a:pPr>
                      <a:r>
                        <a:rPr b="0" i="0" lang="en-US" sz="2800" u="none">
                          <a:solidFill>
                            <a:schemeClr val="folHlink"/>
                          </a:solidFill>
                          <a:latin typeface="Calibri"/>
                          <a:ea typeface="Calibri"/>
                          <a:cs typeface="Calibri"/>
                          <a:sym typeface="Calibri"/>
                        </a:rPr>
                        <a:t>Dept.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noAutofit/>
                    </a:bodyPr>
                    <a:lstStyle/>
                    <a:p>
                      <a:pPr indent="0" lvl="0" marL="0" marR="0" rtl="0" algn="l">
                        <a:lnSpc>
                          <a:spcPct val="100000"/>
                        </a:lnSpc>
                        <a:spcBef>
                          <a:spcPts val="0"/>
                        </a:spcBef>
                        <a:spcAft>
                          <a:spcPts val="0"/>
                        </a:spcAft>
                        <a:buClr>
                          <a:srgbClr val="FF9933"/>
                        </a:buClr>
                        <a:buFont typeface="Calibri"/>
                        <a:buNone/>
                      </a:pPr>
                      <a:r>
                        <a:rPr b="0" i="0" lang="en-US" sz="2800" u="none">
                          <a:solidFill>
                            <a:srgbClr val="FF9933"/>
                          </a:solidFill>
                          <a:latin typeface="Calibri"/>
                          <a:ea typeface="Calibri"/>
                          <a:cs typeface="Calibri"/>
                          <a:sym typeface="Calibri"/>
                        </a:rPr>
                        <a:t>Project</a:t>
                      </a:r>
                      <a:r>
                        <a:rPr b="1" i="0" lang="en-US" sz="2800" u="none">
                          <a:solidFill>
                            <a:srgbClr val="FF9933"/>
                          </a:solidFill>
                          <a:latin typeface="Calibri"/>
                          <a:ea typeface="Calibri"/>
                          <a:cs typeface="Calibri"/>
                          <a:sym typeface="Calibri"/>
                        </a:rPr>
                        <a:t>1</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99"/>
                        </a:buClr>
                        <a:buFont typeface="Calibri"/>
                        <a:buNone/>
                      </a:pPr>
                      <a:r>
                        <a:rPr b="1" i="0" lang="en-US" sz="2400" u="none">
                          <a:solidFill>
                            <a:srgbClr val="000099"/>
                          </a:solidFill>
                          <a:latin typeface="Calibri"/>
                          <a:ea typeface="Calibri"/>
                          <a:cs typeface="Calibri"/>
                          <a:sym typeface="Calibri"/>
                        </a:rPr>
                        <a:t>Accountant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b="1" i="0" lang="en-US" sz="2800" u="none">
                          <a:solidFill>
                            <a:schemeClr val="dk1"/>
                          </a:solidFill>
                          <a:latin typeface="Calibri"/>
                          <a:ea typeface="Calibri"/>
                          <a:cs typeface="Calibri"/>
                          <a:sym typeface="Calibri"/>
                        </a:rPr>
                        <a:t>Engineer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CC6600"/>
                        </a:buClr>
                        <a:buFont typeface="Calibri"/>
                        <a:buNone/>
                      </a:pPr>
                      <a:r>
                        <a:rPr b="1" i="0" lang="en-US" sz="2800" u="none">
                          <a:solidFill>
                            <a:srgbClr val="CC6600"/>
                          </a:solidFill>
                          <a:latin typeface="Calibri"/>
                          <a:ea typeface="Calibri"/>
                          <a:cs typeface="Calibri"/>
                          <a:sym typeface="Calibri"/>
                        </a:rPr>
                        <a:t>Buyer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noAutofit/>
                    </a:bodyPr>
                    <a:lstStyle/>
                    <a:p>
                      <a:pPr indent="0" lvl="0" marL="0" marR="0" rtl="0" algn="l">
                        <a:lnSpc>
                          <a:spcPct val="100000"/>
                        </a:lnSpc>
                        <a:spcBef>
                          <a:spcPts val="0"/>
                        </a:spcBef>
                        <a:spcAft>
                          <a:spcPts val="0"/>
                        </a:spcAft>
                        <a:buClr>
                          <a:srgbClr val="FF9933"/>
                        </a:buClr>
                        <a:buFont typeface="Calibri"/>
                        <a:buNone/>
                      </a:pPr>
                      <a:r>
                        <a:rPr b="0" i="0" lang="en-US" sz="2800" u="none">
                          <a:solidFill>
                            <a:srgbClr val="FF9933"/>
                          </a:solidFill>
                          <a:latin typeface="Calibri"/>
                          <a:ea typeface="Calibri"/>
                          <a:cs typeface="Calibri"/>
                          <a:sym typeface="Calibri"/>
                        </a:rPr>
                        <a:t>Project</a:t>
                      </a:r>
                      <a:r>
                        <a:rPr b="1" i="0" lang="en-US" sz="2800" u="none">
                          <a:solidFill>
                            <a:srgbClr val="FF9933"/>
                          </a:solidFill>
                          <a:latin typeface="Calibri"/>
                          <a:ea typeface="Calibri"/>
                          <a:cs typeface="Calibri"/>
                          <a:sym typeface="Calibri"/>
                        </a:rPr>
                        <a:t>2</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99"/>
                        </a:buClr>
                        <a:buFont typeface="Calibri"/>
                        <a:buNone/>
                      </a:pPr>
                      <a:r>
                        <a:rPr b="1" i="0" lang="en-US" sz="2400" u="none">
                          <a:solidFill>
                            <a:srgbClr val="000099"/>
                          </a:solidFill>
                          <a:latin typeface="Calibri"/>
                          <a:ea typeface="Calibri"/>
                          <a:cs typeface="Calibri"/>
                          <a:sym typeface="Calibri"/>
                        </a:rPr>
                        <a:t>Accountant</a:t>
                      </a:r>
                      <a:endParaRPr/>
                    </a:p>
                    <a:p>
                      <a:pPr indent="0" lvl="0" marL="0" marR="0" rtl="0" algn="l">
                        <a:spcBef>
                          <a:spcPts val="0"/>
                        </a:spcBef>
                        <a:spcAft>
                          <a:spcPts val="0"/>
                        </a:spcAft>
                        <a:buNone/>
                      </a:pPr>
                      <a:r>
                        <a:t/>
                      </a:r>
                      <a:endParaRPr b="1" i="0" sz="2400" u="none">
                        <a:solidFill>
                          <a:srgbClr val="000099"/>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33CC33"/>
                        </a:buClr>
                        <a:buFont typeface="Calibri"/>
                        <a:buNone/>
                      </a:pPr>
                      <a:r>
                        <a:rPr b="1" i="0" lang="en-US" sz="2800" u="none">
                          <a:solidFill>
                            <a:srgbClr val="33CC33"/>
                          </a:solidFill>
                          <a:latin typeface="Calibri"/>
                          <a:ea typeface="Calibri"/>
                          <a:cs typeface="Calibri"/>
                          <a:sym typeface="Calibri"/>
                        </a:rPr>
                        <a:t>Engineer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CC6600"/>
                        </a:buClr>
                        <a:buFont typeface="Calibri"/>
                        <a:buNone/>
                      </a:pPr>
                      <a:r>
                        <a:rPr b="1" i="0" lang="en-US" sz="2800" u="none">
                          <a:solidFill>
                            <a:srgbClr val="CC6600"/>
                          </a:solidFill>
                          <a:latin typeface="Calibri"/>
                          <a:ea typeface="Calibri"/>
                          <a:cs typeface="Calibri"/>
                          <a:sym typeface="Calibri"/>
                        </a:rPr>
                        <a:t>Buyer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noAutofit/>
                    </a:bodyPr>
                    <a:lstStyle/>
                    <a:p>
                      <a:pPr indent="0" lvl="0" marL="0" marR="0" rtl="0" algn="l">
                        <a:lnSpc>
                          <a:spcPct val="100000"/>
                        </a:lnSpc>
                        <a:spcBef>
                          <a:spcPts val="0"/>
                        </a:spcBef>
                        <a:spcAft>
                          <a:spcPts val="0"/>
                        </a:spcAft>
                        <a:buClr>
                          <a:srgbClr val="FF9933"/>
                        </a:buClr>
                        <a:buFont typeface="Calibri"/>
                        <a:buNone/>
                      </a:pPr>
                      <a:r>
                        <a:rPr b="0" i="0" lang="en-US" sz="2800" u="none">
                          <a:solidFill>
                            <a:srgbClr val="FF9933"/>
                          </a:solidFill>
                          <a:latin typeface="Calibri"/>
                          <a:ea typeface="Calibri"/>
                          <a:cs typeface="Calibri"/>
                          <a:sym typeface="Calibri"/>
                        </a:rPr>
                        <a:t>Project </a:t>
                      </a:r>
                      <a:r>
                        <a:rPr b="1" i="0" lang="en-US" sz="2800" u="none">
                          <a:solidFill>
                            <a:srgbClr val="FF9933"/>
                          </a:solidFill>
                          <a:latin typeface="Calibri"/>
                          <a:ea typeface="Calibri"/>
                          <a:cs typeface="Calibri"/>
                          <a:sym typeface="Calibri"/>
                        </a:rPr>
                        <a:t>3</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FF0066"/>
                        </a:buClr>
                        <a:buFont typeface="Calibri"/>
                        <a:buNone/>
                      </a:pPr>
                      <a:r>
                        <a:rPr b="1" i="0" lang="en-US" sz="2400" u="none">
                          <a:solidFill>
                            <a:srgbClr val="FF0066"/>
                          </a:solidFill>
                          <a:latin typeface="Calibri"/>
                          <a:ea typeface="Calibri"/>
                          <a:cs typeface="Calibri"/>
                          <a:sym typeface="Calibri"/>
                        </a:rPr>
                        <a:t>Accountant</a:t>
                      </a:r>
                      <a:endParaRPr/>
                    </a:p>
                    <a:p>
                      <a:pPr indent="0" lvl="0" marL="0" marR="0" rtl="0" algn="l">
                        <a:spcBef>
                          <a:spcPts val="0"/>
                        </a:spcBef>
                        <a:spcAft>
                          <a:spcPts val="0"/>
                        </a:spcAft>
                        <a:buNone/>
                      </a:pPr>
                      <a:r>
                        <a:t/>
                      </a:r>
                      <a:endParaRPr b="1" i="0" sz="2400" u="none">
                        <a:solidFill>
                          <a:srgbClr val="FF0066"/>
                        </a:solidFill>
                        <a:latin typeface="Calibri"/>
                        <a:ea typeface="Calibri"/>
                        <a:cs typeface="Calibri"/>
                        <a:sym typeface="Calibri"/>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99FF"/>
                        </a:buClr>
                        <a:buFont typeface="Calibri"/>
                        <a:buNone/>
                      </a:pPr>
                      <a:r>
                        <a:rPr b="1" i="0" lang="en-US" sz="2800" u="none">
                          <a:solidFill>
                            <a:srgbClr val="0099FF"/>
                          </a:solidFill>
                          <a:latin typeface="Calibri"/>
                          <a:ea typeface="Calibri"/>
                          <a:cs typeface="Calibri"/>
                          <a:sym typeface="Calibri"/>
                        </a:rPr>
                        <a:t>Engineer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663300"/>
                        </a:buClr>
                        <a:buFont typeface="Calibri"/>
                        <a:buNone/>
                      </a:pPr>
                      <a:r>
                        <a:rPr b="0" i="0" lang="en-US" sz="2800" u="none">
                          <a:solidFill>
                            <a:srgbClr val="663300"/>
                          </a:solidFill>
                          <a:latin typeface="Calibri"/>
                          <a:ea typeface="Calibri"/>
                          <a:cs typeface="Calibri"/>
                          <a:sym typeface="Calibri"/>
                        </a:rPr>
                        <a:t>Contractor</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28" name="Google Shape;528;p60"/>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Matrix organization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61"/>
          <p:cNvSpPr txBox="1"/>
          <p:nvPr>
            <p:ph type="title"/>
          </p:nvPr>
        </p:nvSpPr>
        <p:spPr>
          <a:xfrm>
            <a:off x="457200" y="258762"/>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Weak Matrix Organization </a:t>
            </a:r>
            <a:endParaRPr/>
          </a:p>
        </p:txBody>
      </p:sp>
      <p:sp>
        <p:nvSpPr>
          <p:cNvPr id="534" name="Google Shape;534;p6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35" name="Google Shape;535;p61"/>
          <p:cNvPicPr preferRelativeResize="0"/>
          <p:nvPr/>
        </p:nvPicPr>
        <p:blipFill rotWithShape="1">
          <a:blip r:embed="rId3">
            <a:alphaModFix/>
          </a:blip>
          <a:srcRect b="0" l="0" r="0" t="0"/>
          <a:stretch/>
        </p:blipFill>
        <p:spPr>
          <a:xfrm>
            <a:off x="997650" y="1809350"/>
            <a:ext cx="7148700" cy="3979500"/>
          </a:xfrm>
          <a:prstGeom prst="rect">
            <a:avLst/>
          </a:prstGeom>
          <a:noFill/>
          <a:ln>
            <a:noFill/>
          </a:ln>
        </p:spPr>
      </p:pic>
      <p:sp>
        <p:nvSpPr>
          <p:cNvPr id="536" name="Google Shape;536;p6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37" name="Google Shape;537;p6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457200" y="274637"/>
            <a:ext cx="8229600" cy="93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What is a project?*</a:t>
            </a:r>
            <a:endParaRPr/>
          </a:p>
        </p:txBody>
      </p:sp>
      <p:sp>
        <p:nvSpPr>
          <p:cNvPr id="121" name="Google Shape;121;p17"/>
          <p:cNvSpPr txBox="1"/>
          <p:nvPr>
            <p:ph idx="1" type="body"/>
          </p:nvPr>
        </p:nvSpPr>
        <p:spPr>
          <a:xfrm>
            <a:off x="457200" y="1393825"/>
            <a:ext cx="8229600" cy="4732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A </a:t>
            </a:r>
            <a:r>
              <a:rPr b="0" i="0" lang="en-US" sz="3600" u="none" cap="none" strike="noStrike">
                <a:solidFill>
                  <a:srgbClr val="FF0000"/>
                </a:solidFill>
                <a:latin typeface="Calibri"/>
                <a:ea typeface="Calibri"/>
                <a:cs typeface="Calibri"/>
                <a:sym typeface="Calibri"/>
              </a:rPr>
              <a:t>project</a:t>
            </a:r>
            <a:r>
              <a:rPr b="0" i="0" lang="en-US" sz="3600" u="none" cap="none" strike="noStrike">
                <a:solidFill>
                  <a:schemeClr val="dk1"/>
                </a:solidFill>
                <a:latin typeface="Calibri"/>
                <a:ea typeface="Calibri"/>
                <a:cs typeface="Calibri"/>
                <a:sym typeface="Calibri"/>
              </a:rPr>
              <a:t> is a </a:t>
            </a:r>
            <a:r>
              <a:rPr b="0" i="0" lang="en-US" sz="3600" u="none" cap="none" strike="noStrike">
                <a:solidFill>
                  <a:srgbClr val="FF0000"/>
                </a:solidFill>
                <a:latin typeface="Calibri"/>
                <a:ea typeface="Calibri"/>
                <a:cs typeface="Calibri"/>
                <a:sym typeface="Calibri"/>
              </a:rPr>
              <a:t>temporary </a:t>
            </a:r>
            <a:r>
              <a:rPr b="0" i="0" lang="en-US" sz="3600" u="none" cap="none" strike="noStrike">
                <a:solidFill>
                  <a:schemeClr val="dk1"/>
                </a:solidFill>
                <a:latin typeface="Calibri"/>
                <a:ea typeface="Calibri"/>
                <a:cs typeface="Calibri"/>
                <a:sym typeface="Calibri"/>
              </a:rPr>
              <a:t>endeavor undertaken to create a </a:t>
            </a:r>
            <a:r>
              <a:rPr b="0" i="0" lang="en-US" sz="3600" u="none" cap="none" strike="noStrike">
                <a:solidFill>
                  <a:srgbClr val="FF0000"/>
                </a:solidFill>
                <a:latin typeface="Calibri"/>
                <a:ea typeface="Calibri"/>
                <a:cs typeface="Calibri"/>
                <a:sym typeface="Calibri"/>
              </a:rPr>
              <a:t>unique</a:t>
            </a:r>
            <a:r>
              <a:rPr b="0" i="0" lang="en-US" sz="3600" u="none" cap="none" strike="noStrike">
                <a:solidFill>
                  <a:schemeClr val="dk1"/>
                </a:solidFill>
                <a:latin typeface="Calibri"/>
                <a:ea typeface="Calibri"/>
                <a:cs typeface="Calibri"/>
                <a:sym typeface="Calibri"/>
              </a:rPr>
              <a:t> product, service or result</a:t>
            </a:r>
            <a:endParaRPr/>
          </a:p>
        </p:txBody>
      </p:sp>
      <p:sp>
        <p:nvSpPr>
          <p:cNvPr id="122" name="Google Shape;122;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3" name="Google Shape;123;p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Balanced Matrix Organization </a:t>
            </a:r>
            <a:endParaRPr/>
          </a:p>
        </p:txBody>
      </p:sp>
      <p:sp>
        <p:nvSpPr>
          <p:cNvPr id="543" name="Google Shape;543;p6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44" name="Google Shape;544;p62"/>
          <p:cNvPicPr preferRelativeResize="0"/>
          <p:nvPr/>
        </p:nvPicPr>
        <p:blipFill rotWithShape="1">
          <a:blip r:embed="rId3">
            <a:alphaModFix/>
          </a:blip>
          <a:srcRect b="0" l="0" r="0" t="0"/>
          <a:stretch/>
        </p:blipFill>
        <p:spPr>
          <a:xfrm>
            <a:off x="891447" y="1600212"/>
            <a:ext cx="7361100" cy="4208100"/>
          </a:xfrm>
          <a:prstGeom prst="rect">
            <a:avLst/>
          </a:prstGeom>
          <a:noFill/>
          <a:ln>
            <a:noFill/>
          </a:ln>
        </p:spPr>
      </p:pic>
      <p:sp>
        <p:nvSpPr>
          <p:cNvPr id="545" name="Google Shape;545;p6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46" name="Google Shape;546;p6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Strong Matrix Organization </a:t>
            </a:r>
            <a:endParaRPr/>
          </a:p>
        </p:txBody>
      </p:sp>
      <p:sp>
        <p:nvSpPr>
          <p:cNvPr id="552" name="Google Shape;552;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53" name="Google Shape;553;p63"/>
          <p:cNvPicPr preferRelativeResize="0"/>
          <p:nvPr/>
        </p:nvPicPr>
        <p:blipFill rotWithShape="1">
          <a:blip r:embed="rId3">
            <a:alphaModFix/>
          </a:blip>
          <a:srcRect b="0" l="0" r="0" t="0"/>
          <a:stretch/>
        </p:blipFill>
        <p:spPr>
          <a:xfrm>
            <a:off x="730200" y="1600200"/>
            <a:ext cx="7683600" cy="4233600"/>
          </a:xfrm>
          <a:prstGeom prst="rect">
            <a:avLst/>
          </a:prstGeom>
          <a:noFill/>
          <a:ln>
            <a:noFill/>
          </a:ln>
        </p:spPr>
      </p:pic>
      <p:sp>
        <p:nvSpPr>
          <p:cNvPr id="554" name="Google Shape;554;p6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55" name="Google Shape;555;p6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Matrix Organization </a:t>
            </a:r>
            <a:endParaRPr/>
          </a:p>
        </p:txBody>
      </p:sp>
      <p:sp>
        <p:nvSpPr>
          <p:cNvPr id="561" name="Google Shape;561;p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Project responsibilities such as </a:t>
            </a:r>
            <a:r>
              <a:rPr b="1" i="0" lang="en-US" sz="3200" u="none">
                <a:solidFill>
                  <a:srgbClr val="0033CC"/>
                </a:solidFill>
                <a:latin typeface="Calibri"/>
                <a:ea typeface="Calibri"/>
                <a:cs typeface="Calibri"/>
                <a:sym typeface="Calibri"/>
              </a:rPr>
              <a:t>scope, cost &amp; schedule </a:t>
            </a:r>
            <a:r>
              <a:rPr b="0" i="0" lang="en-US" sz="3200" u="none">
                <a:solidFill>
                  <a:schemeClr val="dk1"/>
                </a:solidFill>
                <a:latin typeface="Calibri"/>
                <a:ea typeface="Calibri"/>
                <a:cs typeface="Calibri"/>
                <a:sym typeface="Calibri"/>
              </a:rPr>
              <a:t>are the </a:t>
            </a:r>
            <a:r>
              <a:rPr b="0" i="0" lang="en-US" sz="3200" u="none">
                <a:solidFill>
                  <a:srgbClr val="0033CC"/>
                </a:solidFill>
                <a:latin typeface="Calibri"/>
                <a:ea typeface="Calibri"/>
                <a:cs typeface="Calibri"/>
                <a:sym typeface="Calibri"/>
              </a:rPr>
              <a:t>responsibility of the project manager</a:t>
            </a:r>
            <a:endParaRPr/>
          </a:p>
          <a:p>
            <a:pPr indent="-342900" lvl="0" marL="342900" marR="0" rtl="0" algn="l">
              <a:lnSpc>
                <a:spcPct val="100000"/>
              </a:lnSpc>
              <a:spcBef>
                <a:spcPts val="640"/>
              </a:spcBef>
              <a:spcAft>
                <a:spcPts val="0"/>
              </a:spcAft>
              <a:buClr>
                <a:srgbClr val="0033CC"/>
              </a:buClr>
              <a:buSzPts val="3200"/>
              <a:buFont typeface="Arial"/>
              <a:buChar char="•"/>
            </a:pPr>
            <a:r>
              <a:rPr b="0" i="0" lang="en-US" sz="3200" u="none">
                <a:solidFill>
                  <a:srgbClr val="0033CC"/>
                </a:solidFill>
                <a:latin typeface="Calibri"/>
                <a:ea typeface="Calibri"/>
                <a:cs typeface="Calibri"/>
                <a:sym typeface="Calibri"/>
              </a:rPr>
              <a:t>Functional objectives such as quality assurance, design standards and internal company policies are the responsibility of the functional manager</a:t>
            </a:r>
            <a:endParaRPr/>
          </a:p>
        </p:txBody>
      </p:sp>
      <p:sp>
        <p:nvSpPr>
          <p:cNvPr id="562" name="Google Shape;562;p6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63" name="Google Shape;563;p6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Matrix Organization</a:t>
            </a:r>
            <a:endParaRPr/>
          </a:p>
        </p:txBody>
      </p:sp>
      <p:sp>
        <p:nvSpPr>
          <p:cNvPr id="569" name="Google Shape;569;p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Advantages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Combines functional strength with the advantage of project-oriented team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Fosters excellent climate for developing project managers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Retains access to corporate memory</a:t>
            </a:r>
            <a:endParaRPr/>
          </a:p>
        </p:txBody>
      </p:sp>
      <p:sp>
        <p:nvSpPr>
          <p:cNvPr id="570" name="Google Shape;570;p6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71" name="Google Shape;571;p6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Matrix Organization</a:t>
            </a:r>
            <a:r>
              <a:rPr b="0" i="0" lang="en-US" sz="3600" u="none" cap="none" strike="noStrike">
                <a:solidFill>
                  <a:schemeClr val="dk1"/>
                </a:solidFill>
                <a:latin typeface="Calibri"/>
                <a:ea typeface="Calibri"/>
                <a:cs typeface="Calibri"/>
                <a:sym typeface="Calibri"/>
              </a:rPr>
              <a:t> </a:t>
            </a:r>
            <a:endParaRPr/>
          </a:p>
        </p:txBody>
      </p:sp>
      <p:sp>
        <p:nvSpPr>
          <p:cNvPr id="577" name="Google Shape;577;p6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Disadvantages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Difficulty in precisely defining accountability of both functional and project managers</a:t>
            </a:r>
            <a:endParaRPr/>
          </a:p>
          <a:p>
            <a:pPr indent="-285750" lvl="1" marL="742950" marR="0" rtl="0" algn="l">
              <a:lnSpc>
                <a:spcPct val="100000"/>
              </a:lnSpc>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Violation of unity command </a:t>
            </a:r>
            <a:r>
              <a:rPr b="0" i="1" lang="en-US" sz="2800" u="none" cap="none" strike="noStrike">
                <a:solidFill>
                  <a:srgbClr val="FF0000"/>
                </a:solidFill>
                <a:latin typeface="Calibri"/>
                <a:ea typeface="Calibri"/>
                <a:cs typeface="Calibri"/>
                <a:sym typeface="Calibri"/>
              </a:rPr>
              <a:t>principle (hierarchical organization principle that no subordinate should report to more than one boss)</a:t>
            </a:r>
            <a:endParaRPr>
              <a:solidFill>
                <a:srgbClr val="FF0000"/>
              </a:solidFil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Strongest managers often dominate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Highest overall management and administrative cost</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78" name="Google Shape;578;p6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79" name="Google Shape;579;p6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Organizational Structure’s Influence on Projects </a:t>
            </a:r>
            <a:endParaRPr/>
          </a:p>
        </p:txBody>
      </p:sp>
      <p:graphicFrame>
        <p:nvGraphicFramePr>
          <p:cNvPr id="585" name="Google Shape;585;p67"/>
          <p:cNvGraphicFramePr/>
          <p:nvPr/>
        </p:nvGraphicFramePr>
        <p:xfrm>
          <a:off x="695325" y="1417637"/>
          <a:ext cx="3000000" cy="3000000"/>
        </p:xfrm>
        <a:graphic>
          <a:graphicData uri="http://schemas.openxmlformats.org/drawingml/2006/table">
            <a:tbl>
              <a:tblPr>
                <a:noFill/>
                <a:tableStyleId>{1169B277-65D9-4110-A130-DC703EDB549C}</a:tableStyleId>
              </a:tblPr>
              <a:tblGrid>
                <a:gridCol w="1577975"/>
                <a:gridCol w="1282700"/>
                <a:gridCol w="1135050"/>
                <a:gridCol w="1331900"/>
                <a:gridCol w="1331900"/>
                <a:gridCol w="1331900"/>
              </a:tblGrid>
              <a:tr h="346075">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1" i="0" lang="en-US" sz="1600" u="none">
                          <a:solidFill>
                            <a:srgbClr val="000000"/>
                          </a:solidFill>
                          <a:latin typeface="Calibri"/>
                          <a:ea typeface="Calibri"/>
                          <a:cs typeface="Calibri"/>
                          <a:sym typeface="Calibri"/>
                        </a:rPr>
                        <a:t>Functional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gridSpan="3">
                  <a:txBody>
                    <a:bodyPr>
                      <a:noAutofit/>
                    </a:bodyPr>
                    <a:lstStyle/>
                    <a:p>
                      <a:pPr indent="0" lvl="0" marL="0" marR="0" rtl="0" algn="ctr">
                        <a:lnSpc>
                          <a:spcPct val="100000"/>
                        </a:lnSpc>
                        <a:spcBef>
                          <a:spcPts val="0"/>
                        </a:spcBef>
                        <a:spcAft>
                          <a:spcPts val="0"/>
                        </a:spcAft>
                        <a:buClr>
                          <a:schemeClr val="dk1"/>
                        </a:buClr>
                        <a:buFont typeface="Calibri"/>
                        <a:buNone/>
                      </a:pPr>
                      <a:r>
                        <a:rPr b="1" i="0" lang="en-US" sz="1600" u="none">
                          <a:solidFill>
                            <a:schemeClr val="dk1"/>
                          </a:solidFill>
                          <a:latin typeface="Calibri"/>
                          <a:ea typeface="Calibri"/>
                          <a:cs typeface="Calibri"/>
                          <a:sym typeface="Calibri"/>
                        </a:rPr>
                        <a:t>Matrix</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hMerge="1"/>
                <a:tc hMerge="1"/>
                <a:tc>
                  <a:txBody>
                    <a:bodyPr>
                      <a:noAutofit/>
                    </a:bodyPr>
                    <a:lstStyle/>
                    <a:p>
                      <a:pPr indent="0" lvl="0" marL="0" marR="0" rtl="0" algn="l">
                        <a:lnSpc>
                          <a:spcPct val="100000"/>
                        </a:lnSpc>
                        <a:spcBef>
                          <a:spcPts val="0"/>
                        </a:spcBef>
                        <a:spcAft>
                          <a:spcPts val="0"/>
                        </a:spcAft>
                        <a:buClr>
                          <a:srgbClr val="000000"/>
                        </a:buClr>
                        <a:buFont typeface="Calibri"/>
                        <a:buNone/>
                      </a:pPr>
                      <a:r>
                        <a:rPr b="1" i="0" lang="en-US" sz="1600" u="none">
                          <a:solidFill>
                            <a:srgbClr val="000000"/>
                          </a:solidFill>
                          <a:latin typeface="Calibri"/>
                          <a:ea typeface="Calibri"/>
                          <a:cs typeface="Calibri"/>
                          <a:sym typeface="Calibri"/>
                        </a:rPr>
                        <a:t>Projectized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6425">
                <a:tc>
                  <a:txBody>
                    <a:bodyPr>
                      <a:noAutofit/>
                    </a:bodyPr>
                    <a:lstStyle/>
                    <a:p>
                      <a:pPr indent="0" lvl="0" marL="0" marR="0" rtl="0" algn="l">
                        <a:lnSpc>
                          <a:spcPct val="100000"/>
                        </a:lnSpc>
                        <a:spcBef>
                          <a:spcPts val="0"/>
                        </a:spcBef>
                        <a:spcAft>
                          <a:spcPts val="0"/>
                        </a:spcAft>
                        <a:buClr>
                          <a:srgbClr val="000000"/>
                        </a:buClr>
                        <a:buFont typeface="Calibri"/>
                        <a:buNone/>
                      </a:pPr>
                      <a:r>
                        <a:rPr b="1" i="0" lang="en-US" sz="1600" u="none">
                          <a:solidFill>
                            <a:srgbClr val="000000"/>
                          </a:solidFill>
                          <a:latin typeface="Calibri"/>
                          <a:ea typeface="Calibri"/>
                          <a:cs typeface="Calibri"/>
                          <a:sym typeface="Calibri"/>
                        </a:rPr>
                        <a:t>Project Characteristics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1" i="0" lang="en-US" sz="1600" u="none">
                          <a:solidFill>
                            <a:srgbClr val="000000"/>
                          </a:solidFill>
                          <a:latin typeface="Calibri"/>
                          <a:ea typeface="Calibri"/>
                          <a:cs typeface="Calibri"/>
                          <a:sym typeface="Calibri"/>
                        </a:rPr>
                        <a:t>Weak Matrix</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1" i="0" lang="en-US" sz="1600" u="none">
                          <a:solidFill>
                            <a:srgbClr val="000000"/>
                          </a:solidFill>
                          <a:latin typeface="Calibri"/>
                          <a:ea typeface="Calibri"/>
                          <a:cs typeface="Calibri"/>
                          <a:sym typeface="Calibri"/>
                        </a:rPr>
                        <a:t>Balanced Matrix</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1" i="0" lang="en-US" sz="1600" u="none">
                          <a:solidFill>
                            <a:srgbClr val="000000"/>
                          </a:solidFill>
                          <a:latin typeface="Calibri"/>
                          <a:ea typeface="Calibri"/>
                          <a:cs typeface="Calibri"/>
                          <a:sym typeface="Calibri"/>
                        </a:rPr>
                        <a:t>Strong Matrix</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r>
              <a:tr h="82390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Project Manager’s Authority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little or non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Limited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Low to moderate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Moderate to High</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High to almost 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r>
              <a:tr h="8223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Resource Availability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little or non</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Limited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Low to moderate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Moderate to High</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High to almost total</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r>
              <a:tr h="8223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Who Controls the Project Budget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Functional Manager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Functional Manager </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Mixed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Project Manager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Project Manager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r>
              <a:tr h="5810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Project Manager’s Role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Part Time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Part Time</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Full time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Full time</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Full time</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r>
              <a:tr h="106680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Project Management Administrative Staff</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Part Time</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Part Time</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Part Time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Full time</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Full time</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F9F9"/>
                    </a:solidFill>
                  </a:tcPr>
                </a:tc>
              </a:tr>
            </a:tbl>
          </a:graphicData>
        </a:graphic>
      </p:graphicFrame>
      <p:sp>
        <p:nvSpPr>
          <p:cNvPr id="586" name="Google Shape;586;p6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87" name="Google Shape;587;p6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What is a project?</a:t>
            </a:r>
            <a:endParaRPr/>
          </a:p>
        </p:txBody>
      </p:sp>
      <p:sp>
        <p:nvSpPr>
          <p:cNvPr id="129" name="Google Shape;129;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Temporary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Definite beginning and definite end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End is reached when:</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Project objectives are achieved</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It’s clear that project objectives cannot be met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Temporary in no way means short. </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project can be from a few days to as much as 5 years long </a:t>
            </a:r>
            <a:endParaRPr/>
          </a:p>
        </p:txBody>
      </p:sp>
      <p:sp>
        <p:nvSpPr>
          <p:cNvPr id="130" name="Google Shape;130;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31" name="Google Shape;131;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What is a project?</a:t>
            </a:r>
            <a:endParaRPr/>
          </a:p>
        </p:txBody>
      </p:sp>
      <p:sp>
        <p:nvSpPr>
          <p:cNvPr id="137" name="Google Shape;137;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Unique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Has not been done before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Even if projects are identical</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Office Buildings: owner, location, design…etc)</a:t>
            </a:r>
            <a:endParaRPr/>
          </a:p>
        </p:txBody>
      </p:sp>
      <p:sp>
        <p:nvSpPr>
          <p:cNvPr id="138" name="Google Shape;138;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39" name="Google Shape;139;p1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What is Project Management? *</a:t>
            </a:r>
            <a:endParaRPr/>
          </a:p>
        </p:txBody>
      </p:sp>
      <p:sp>
        <p:nvSpPr>
          <p:cNvPr id="145" name="Google Shape;145;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Project management is the </a:t>
            </a:r>
            <a:r>
              <a:rPr b="0" i="0" lang="en-US" sz="3200" u="none" cap="none" strike="noStrike">
                <a:solidFill>
                  <a:srgbClr val="FF0000"/>
                </a:solidFill>
                <a:latin typeface="Calibri"/>
                <a:ea typeface="Calibri"/>
                <a:cs typeface="Calibri"/>
                <a:sym typeface="Calibri"/>
              </a:rPr>
              <a:t>application</a:t>
            </a:r>
            <a:r>
              <a:rPr b="0" i="0" lang="en-US" sz="3200" u="none" cap="none" strike="noStrike">
                <a:solidFill>
                  <a:schemeClr val="dk1"/>
                </a:solidFill>
                <a:latin typeface="Calibri"/>
                <a:ea typeface="Calibri"/>
                <a:cs typeface="Calibri"/>
                <a:sym typeface="Calibri"/>
              </a:rPr>
              <a:t> of </a:t>
            </a:r>
            <a:r>
              <a:rPr b="0" i="0" lang="en-US" sz="3200" u="none" cap="none" strike="noStrike">
                <a:solidFill>
                  <a:srgbClr val="FF0000"/>
                </a:solidFill>
                <a:latin typeface="Calibri"/>
                <a:ea typeface="Calibri"/>
                <a:cs typeface="Calibri"/>
                <a:sym typeface="Calibri"/>
              </a:rPr>
              <a:t>knowledge, skills, tools, and techniques </a:t>
            </a:r>
            <a:r>
              <a:rPr b="0" i="0" lang="en-US" sz="3200" u="none" cap="none" strike="noStrike">
                <a:solidFill>
                  <a:schemeClr val="dk1"/>
                </a:solidFill>
                <a:latin typeface="Calibri"/>
                <a:ea typeface="Calibri"/>
                <a:cs typeface="Calibri"/>
                <a:sym typeface="Calibri"/>
              </a:rPr>
              <a:t>to project activities to meet project requirements.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Project management is accomplished through the use of processes such as: </a:t>
            </a:r>
            <a:r>
              <a:rPr b="0" i="0" lang="en-US" sz="3200" u="sng" cap="none" strike="noStrike">
                <a:solidFill>
                  <a:srgbClr val="CC6600"/>
                </a:solidFill>
                <a:latin typeface="Calibri"/>
                <a:ea typeface="Calibri"/>
                <a:cs typeface="Calibri"/>
                <a:sym typeface="Calibri"/>
              </a:rPr>
              <a:t>initiating</a:t>
            </a:r>
            <a:r>
              <a:rPr b="0" i="0" lang="en-US" sz="3200" u="none" cap="none" strike="noStrike">
                <a:solidFill>
                  <a:schemeClr val="dk1"/>
                </a:solidFill>
                <a:latin typeface="Calibri"/>
                <a:ea typeface="Calibri"/>
                <a:cs typeface="Calibri"/>
                <a:sym typeface="Calibri"/>
              </a:rPr>
              <a:t>, </a:t>
            </a:r>
            <a:r>
              <a:rPr b="0" i="0" lang="en-US" sz="3200" u="sng" cap="none" strike="noStrike">
                <a:solidFill>
                  <a:srgbClr val="CC6600"/>
                </a:solidFill>
                <a:latin typeface="Calibri"/>
                <a:ea typeface="Calibri"/>
                <a:cs typeface="Calibri"/>
                <a:sym typeface="Calibri"/>
              </a:rPr>
              <a:t>planning</a:t>
            </a:r>
            <a:r>
              <a:rPr b="0" i="0" lang="en-US" sz="3200" u="none" cap="none" strike="noStrike">
                <a:solidFill>
                  <a:schemeClr val="dk1"/>
                </a:solidFill>
                <a:latin typeface="Calibri"/>
                <a:ea typeface="Calibri"/>
                <a:cs typeface="Calibri"/>
                <a:sym typeface="Calibri"/>
              </a:rPr>
              <a:t>, </a:t>
            </a:r>
            <a:r>
              <a:rPr b="0" i="0" lang="en-US" sz="3200" u="sng" cap="none" strike="noStrike">
                <a:solidFill>
                  <a:srgbClr val="CC6600"/>
                </a:solidFill>
                <a:latin typeface="Calibri"/>
                <a:ea typeface="Calibri"/>
                <a:cs typeface="Calibri"/>
                <a:sym typeface="Calibri"/>
              </a:rPr>
              <a:t>executing</a:t>
            </a:r>
            <a:r>
              <a:rPr b="0" i="0" lang="en-US" sz="3200" u="none" cap="none" strike="noStrike">
                <a:solidFill>
                  <a:schemeClr val="dk1"/>
                </a:solidFill>
                <a:latin typeface="Calibri"/>
                <a:ea typeface="Calibri"/>
                <a:cs typeface="Calibri"/>
                <a:sym typeface="Calibri"/>
              </a:rPr>
              <a:t>, controlling, and </a:t>
            </a:r>
            <a:r>
              <a:rPr b="0" i="0" lang="en-US" sz="3200" u="sng" cap="none" strike="noStrike">
                <a:solidFill>
                  <a:srgbClr val="CC6600"/>
                </a:solidFill>
                <a:latin typeface="Calibri"/>
                <a:ea typeface="Calibri"/>
                <a:cs typeface="Calibri"/>
                <a:sym typeface="Calibri"/>
              </a:rPr>
              <a:t>closing</a:t>
            </a:r>
            <a:r>
              <a:rPr b="0" i="0" lang="en-US" sz="3200" u="none" cap="none" strike="noStrike">
                <a:solidFill>
                  <a:srgbClr val="CC6600"/>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altogether known as </a:t>
            </a:r>
            <a:r>
              <a:rPr b="1" i="0" lang="en-US" sz="3200" u="sng" cap="none" strike="noStrike">
                <a:solidFill>
                  <a:srgbClr val="CC6600"/>
                </a:solidFill>
                <a:latin typeface="Calibri"/>
                <a:ea typeface="Calibri"/>
                <a:cs typeface="Calibri"/>
                <a:sym typeface="Calibri"/>
              </a:rPr>
              <a:t>PROJECT LIFE CYCLE</a:t>
            </a:r>
            <a:r>
              <a:rPr b="0" i="0" lang="en-US" sz="3200" u="none" cap="none" strike="noStrike">
                <a:solidFill>
                  <a:schemeClr val="dk1"/>
                </a:solidFill>
                <a:latin typeface="Calibri"/>
                <a:ea typeface="Calibri"/>
                <a:cs typeface="Calibri"/>
                <a:sym typeface="Calibri"/>
              </a:rPr>
              <a:t>. </a:t>
            </a:r>
            <a:endParaRPr/>
          </a:p>
        </p:txBody>
      </p:sp>
      <p:sp>
        <p:nvSpPr>
          <p:cNvPr id="146" name="Google Shape;146;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47" name="Google Shape;147;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Project Life Cycle* </a:t>
            </a:r>
            <a:endParaRPr/>
          </a:p>
        </p:txBody>
      </p:sp>
      <p:sp>
        <p:nvSpPr>
          <p:cNvPr id="153" name="Google Shape;153;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All projects can be mapped into the following project life cycle structure: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Starting the project (</a:t>
            </a:r>
            <a:r>
              <a:rPr b="0" i="0" lang="en-US" sz="2800" u="none" cap="none" strike="noStrike">
                <a:solidFill>
                  <a:srgbClr val="CC6600"/>
                </a:solidFill>
                <a:latin typeface="Calibri"/>
                <a:ea typeface="Calibri"/>
                <a:cs typeface="Calibri"/>
                <a:sym typeface="Calibri"/>
              </a:rPr>
              <a:t>Initiation</a:t>
            </a:r>
            <a:r>
              <a:rPr b="0" i="0" lang="en-US" sz="28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Organizing and preparing (</a:t>
            </a:r>
            <a:r>
              <a:rPr b="0" i="0" lang="en-US" sz="2800" u="none" cap="none" strike="noStrike">
                <a:solidFill>
                  <a:srgbClr val="CC6600"/>
                </a:solidFill>
                <a:latin typeface="Calibri"/>
                <a:ea typeface="Calibri"/>
                <a:cs typeface="Calibri"/>
                <a:sym typeface="Calibri"/>
              </a:rPr>
              <a:t>Planning</a:t>
            </a:r>
            <a:r>
              <a:rPr b="0" i="0" lang="en-US" sz="28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Carrying out the work (</a:t>
            </a:r>
            <a:r>
              <a:rPr b="0" i="0" lang="en-US" sz="2800" u="none" cap="none" strike="noStrike">
                <a:solidFill>
                  <a:srgbClr val="CC6600"/>
                </a:solidFill>
                <a:latin typeface="Calibri"/>
                <a:ea typeface="Calibri"/>
                <a:cs typeface="Calibri"/>
                <a:sym typeface="Calibri"/>
              </a:rPr>
              <a:t>Execution</a:t>
            </a:r>
            <a:r>
              <a:rPr b="0" i="0" lang="en-US" sz="28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Closing the project (</a:t>
            </a:r>
            <a:r>
              <a:rPr b="0" i="0" lang="en-US" sz="2800" u="none" cap="none" strike="noStrike">
                <a:solidFill>
                  <a:srgbClr val="CC6600"/>
                </a:solidFill>
                <a:latin typeface="Calibri"/>
                <a:ea typeface="Calibri"/>
                <a:cs typeface="Calibri"/>
                <a:sym typeface="Calibri"/>
              </a:rPr>
              <a:t>closure</a:t>
            </a:r>
            <a:r>
              <a:rPr b="0" i="0" lang="en-US" sz="2800" u="none" cap="none" strike="noStrike">
                <a:solidFill>
                  <a:schemeClr val="dk1"/>
                </a:solidFill>
                <a:latin typeface="Calibri"/>
                <a:ea typeface="Calibri"/>
                <a:cs typeface="Calibri"/>
                <a:sym typeface="Calibri"/>
              </a:rPr>
              <a:t>)</a:t>
            </a:r>
            <a:endParaRPr/>
          </a:p>
        </p:txBody>
      </p:sp>
      <p:sp>
        <p:nvSpPr>
          <p:cNvPr id="154" name="Google Shape;154;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
        <p:nvSpPr>
          <p:cNvPr id="155" name="Google Shape;155;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