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0226B4D-A832-4A2B-B3AB-D8D46D998C48}">
  <a:tblStyle styleId="{50226B4D-A832-4A2B-B3AB-D8D46D998C4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2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Land does not lose value nor does it have a determinable useful life. </a:t>
            </a:r>
            <a:endParaRPr b="0" i="0" sz="1800" u="none" cap="none" strike="noStrike"/>
          </a:p>
          <a:p>
            <a:pPr indent="0" lvl="0" marL="0" marR="0" rtl="0" algn="l">
              <a:spcBef>
                <a:spcPts val="0"/>
              </a:spcBef>
              <a:spcAft>
                <a:spcPts val="0"/>
              </a:spcAft>
              <a:buFont typeface="Arial"/>
              <a:buNone/>
            </a:pPr>
            <a:r>
              <a:rPr b="0" i="0" lang="en-US" sz="1800" u="none" cap="none" strike="noStrike"/>
              <a:t>For leased property, only the owner of the property may claim depreciation expenses. (Consider leasing a car, only the owner you are leasing it from can claim depreciation expenses since the owner purchased the car as capital asset) </a:t>
            </a:r>
            <a:endParaRPr b="0" i="0" sz="1800" u="none" cap="none" strike="noStrike"/>
          </a:p>
          <a:p>
            <a:pPr indent="0" lvl="0" marL="0" marR="0" rtl="0" algn="l">
              <a:spcBef>
                <a:spcPts val="0"/>
              </a:spcBef>
              <a:spcAft>
                <a:spcPts val="0"/>
              </a:spcAft>
              <a:buFont typeface="Arial"/>
              <a:buNone/>
            </a:pPr>
            <a:r>
              <a:rPr b="0" i="0" lang="en-US" sz="1800" u="none" cap="none" strike="noStrike"/>
              <a:t>In depreciation calculations we need to know what is the cost basis of an asset. </a:t>
            </a:r>
            <a:endParaRPr/>
          </a:p>
        </p:txBody>
      </p:sp>
      <p:sp>
        <p:nvSpPr>
          <p:cNvPr id="186" name="Google Shape;186;p2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2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figure shows the allocation of the total depreciation charges over the asset’s depreciable life.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curve of “asset cost basis – depreciation charges made” starts at the cost basis and declines to the salvage value.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Looked at another way, book value is the remaining unallocated cost of the asset.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graph, book value goes from B at time zero to S at time 5. </a:t>
            </a:r>
            <a:endParaRPr/>
          </a:p>
        </p:txBody>
      </p:sp>
      <p:sp>
        <p:nvSpPr>
          <p:cNvPr id="216" name="Google Shape;216;p2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2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depreciable life N may be shorter than the project life n. </a:t>
            </a:r>
            <a:endParaRPr/>
          </a:p>
        </p:txBody>
      </p:sp>
      <p:sp>
        <p:nvSpPr>
          <p:cNvPr id="225" name="Google Shape;225;p26: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2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method results in larger-than-straight-line depreciation charges during an assets early years and smaller charges as the asset nears the end of its depreciable life.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Each year, the depreciation charge equals a fraction of the total amount to be depreciated (B-S)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(N-t+1) is the remaining depreciable life at the beginning of the year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(B-S) total amount depreciated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denominator of the fraction is the sum of the year’s digits. </a:t>
            </a:r>
            <a:endParaRPr/>
          </a:p>
          <a:p>
            <a:pPr indent="0" lvl="0" marL="0" marR="0" rtl="0" algn="l">
              <a:spcBef>
                <a:spcPts val="0"/>
              </a:spcBef>
              <a:spcAft>
                <a:spcPts val="0"/>
              </a:spcAft>
              <a:buFont typeface="Arial"/>
              <a:buNone/>
            </a:pPr>
            <a:r>
              <a:rPr b="0" i="0" lang="en-US" sz="1800" u="none" cap="none" strike="noStrike"/>
              <a:t>Example: if N=5 SOYD is 5+4+3+2+1 =15 </a:t>
            </a:r>
            <a:endParaRPr/>
          </a:p>
          <a:p>
            <a:pPr indent="0" lvl="0" marL="0" marR="0" rtl="0" algn="l">
              <a:spcBef>
                <a:spcPts val="0"/>
              </a:spcBef>
              <a:spcAft>
                <a:spcPts val="0"/>
              </a:spcAft>
              <a:buNone/>
            </a:pPr>
            <a:r>
              <a:t/>
            </a:r>
            <a:endParaRPr b="0" i="0" sz="1800" u="none" cap="none" strike="noStrike"/>
          </a:p>
        </p:txBody>
      </p:sp>
      <p:sp>
        <p:nvSpPr>
          <p:cNvPr id="235" name="Google Shape;235;p2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3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000" u="none" cap="none" strike="noStrike"/>
              <a:t>BV</a:t>
            </a:r>
            <a:r>
              <a:rPr b="0" baseline="-25000" i="0" lang="en-US" sz="1800" u="none" cap="none" strike="noStrike"/>
              <a:t>n-1   is</a:t>
            </a:r>
            <a:r>
              <a:rPr b="0" i="0" lang="en-US" sz="1800" u="none" cap="none" strike="noStrike"/>
              <a:t> the book value for the previous year</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Before the days of the Capital cost allowance (CCA) and Modified accelerated cost recovery system (MACRS), companies depreciated assets over their depreciable lives at a straight line rate of 1/N or a declining balance rate of 2/N.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Thus, an asset with a ten year depreciable life would be reduced at 10% of the cost basis each year or 20% of the book value each year. Because the declining balance percentage was twice the straight-line, the method came to be known as the double declining balance (DDB)</a:t>
            </a:r>
            <a:endParaRPr/>
          </a:p>
        </p:txBody>
      </p:sp>
      <p:sp>
        <p:nvSpPr>
          <p:cNvPr id="245" name="Google Shape;245;p3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3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Used in situations where the recovery of depreciation on a particular asset is more closely related to use than to time.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Method is useful for machinery that processes natural resources if the resources will be exhausted before the machinery wears out. </a:t>
            </a:r>
            <a:endParaRPr/>
          </a:p>
          <a:p>
            <a:pPr indent="0" lvl="0" marL="0" marR="0" rtl="0" algn="l">
              <a:spcBef>
                <a:spcPts val="0"/>
              </a:spcBef>
              <a:spcAft>
                <a:spcPts val="0"/>
              </a:spcAft>
              <a:buFont typeface="Arial"/>
              <a:buNone/>
            </a:pPr>
            <a:r>
              <a:rPr b="0" i="0" lang="en-US" sz="1800" u="none" cap="none" strike="noStrike"/>
              <a:t>It is not considered an acceptable method for general use in depreciating industrial equipment </a:t>
            </a:r>
            <a:endParaRPr/>
          </a:p>
        </p:txBody>
      </p:sp>
      <p:sp>
        <p:nvSpPr>
          <p:cNvPr id="255" name="Google Shape;255;p3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4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4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equation shows that year to year depreciation charges reduce and asset’s book value over its life. </a:t>
            </a:r>
            <a:endParaRPr/>
          </a:p>
        </p:txBody>
      </p:sp>
      <p:sp>
        <p:nvSpPr>
          <p:cNvPr id="357" name="Google Shape;357;p4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5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5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For year 2, the depreciation for the year is $166. The sum of depreciation charges up to year 2 is the sum of the charges for the previous year and year two </a:t>
            </a:r>
            <a:endParaRPr/>
          </a:p>
        </p:txBody>
      </p:sp>
      <p:sp>
        <p:nvSpPr>
          <p:cNvPr id="401" name="Google Shape;401;p5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
        <p:nvSpPr>
          <p:cNvPr id="123" name="Google Shape;123;p8:notes"/>
          <p:cNvSpPr/>
          <p:nvPr>
            <p:ph idx="2" type="sldImg"/>
          </p:nvPr>
        </p:nvSpPr>
        <p:spPr>
          <a:xfrm>
            <a:off x="2857500" y="522287"/>
            <a:ext cx="3427412" cy="25701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24" name="Google Shape;124;p8:notes"/>
          <p:cNvSpPr txBox="1"/>
          <p:nvPr>
            <p:ph idx="1" type="body"/>
          </p:nvPr>
        </p:nvSpPr>
        <p:spPr>
          <a:xfrm>
            <a:off x="914400" y="3257550"/>
            <a:ext cx="7315200" cy="3086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Revenue is straight forward and is derived from sales of the products </a:t>
            </a:r>
            <a:endParaRPr b="0" i="0" sz="1800" u="none" cap="none" strike="noStrike"/>
          </a:p>
          <a:p>
            <a:pPr indent="0" lvl="0" marL="0" marR="0" rtl="0" algn="l">
              <a:spcBef>
                <a:spcPts val="0"/>
              </a:spcBef>
              <a:spcAft>
                <a:spcPts val="0"/>
              </a:spcAft>
              <a:buFont typeface="Arial"/>
              <a:buNone/>
            </a:pPr>
            <a:r>
              <a:rPr b="0" i="0" lang="en-US" sz="1800" u="none" cap="none" strike="noStrike"/>
              <a:t>Costs are: labour costs, material costs, administration costs (office rental) etc.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can easily compare revenues for a year with the costs that occurred within that year.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Physical capital assets (buildings, equipment, machinery) last for longer than a year and are usually paid for at the time they are obtained. Therefore, to represent their contribution to the annual income, some method must be used to allocate the cost of these assets over their useful lives.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Depreciation is the mechanism for allocating the cost of a long-lived property over a number of years for the purpose of calculating annual income. </a:t>
            </a:r>
            <a:endParaRPr/>
          </a:p>
          <a:p>
            <a:pPr indent="0" lvl="0" marL="0" marR="0" rtl="0" algn="l">
              <a:spcBef>
                <a:spcPts val="0"/>
              </a:spcBef>
              <a:spcAft>
                <a:spcPts val="0"/>
              </a:spcAft>
              <a:buFont typeface="Arial"/>
              <a:buNone/>
            </a:pPr>
            <a:r>
              <a:rPr b="0" i="0" lang="en-US" sz="1800" u="none" cap="none" strike="noStrike"/>
              <a:t>Depreciation rules determine the time it will take firms to recover their capital investments </a:t>
            </a:r>
            <a:endParaRPr/>
          </a:p>
        </p:txBody>
      </p:sp>
      <p:sp>
        <p:nvSpPr>
          <p:cNvPr id="133" name="Google Shape;133;p1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1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Market value refers to the monetary value others place on property</a:t>
            </a:r>
            <a:endParaRPr b="0" i="0" sz="1800" u="none" cap="none" strike="noStrike"/>
          </a:p>
          <a:p>
            <a:pPr indent="0" lvl="0" marL="0" marR="0" rtl="0" algn="l">
              <a:spcBef>
                <a:spcPts val="0"/>
              </a:spcBef>
              <a:spcAft>
                <a:spcPts val="0"/>
              </a:spcAft>
              <a:buFont typeface="Arial"/>
              <a:buNone/>
            </a:pPr>
            <a:r>
              <a:rPr b="0" i="0" lang="en-US" sz="1800" u="none" cap="none" strike="noStrike"/>
              <a:t>It is the accountant’s definition that is used to compute depreciation for business assets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machine may depreciate because it is deteriorating. (think of your car, the parts deteriorate over time)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Alternatively, a machine may depreciate because it becomes obsolete. Think of an early computer, mechanical calculator, a walkman, a cassette. </a:t>
            </a:r>
            <a:endParaRPr/>
          </a:p>
        </p:txBody>
      </p:sp>
      <p:sp>
        <p:nvSpPr>
          <p:cNvPr id="142" name="Google Shape;142;p1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Expenses are usually recurring </a:t>
            </a:r>
            <a:endParaRPr b="0" i="0" sz="1800" u="none" cap="none" strike="noStrike"/>
          </a:p>
          <a:p>
            <a:pPr indent="0" lvl="0" marL="0" marR="0" rtl="0" algn="l">
              <a:spcBef>
                <a:spcPts val="0"/>
              </a:spcBef>
              <a:spcAft>
                <a:spcPts val="0"/>
              </a:spcAft>
              <a:buFont typeface="Arial"/>
              <a:buNone/>
            </a:pPr>
            <a:r>
              <a:rPr b="0" i="0" lang="en-US" sz="1800" u="none" cap="none" strike="noStrike"/>
              <a:t>The cost of expensed items do not loose value gradually. For tax purposes they are subtracted from the business revenues when they occur. Expensed costs reduce income taxes </a:t>
            </a:r>
            <a:endParaRPr b="0" i="0" sz="1800" u="none" cap="none" strike="noStrike"/>
          </a:p>
          <a:p>
            <a:pPr indent="0" lvl="0" marL="0" marR="0" rtl="0" algn="l">
              <a:spcBef>
                <a:spcPts val="0"/>
              </a:spcBef>
              <a:spcAft>
                <a:spcPts val="0"/>
              </a:spcAft>
              <a:buFont typeface="Arial"/>
              <a:buNone/>
            </a:pPr>
            <a:r>
              <a:rPr b="0" i="0" lang="en-US" sz="1800" u="none" cap="none" strike="noStrike"/>
              <a:t>Business costs due to capital assets are not fully written off when they occur. A capital asset loses value gradually and must be written off or depreciated over an extended period of time </a:t>
            </a:r>
            <a:endParaRPr b="0" i="0" sz="1800" u="none" cap="none" strike="noStrike"/>
          </a:p>
          <a:p>
            <a:pPr indent="0" lvl="0" marL="0" marR="0" rtl="0" algn="l">
              <a:spcBef>
                <a:spcPts val="0"/>
              </a:spcBef>
              <a:spcAft>
                <a:spcPts val="0"/>
              </a:spcAft>
              <a:buFont typeface="Arial"/>
              <a:buNone/>
            </a:pPr>
            <a:r>
              <a:rPr b="0" i="0" lang="en-US" sz="1800" u="none" cap="none" strike="noStrike"/>
              <a:t>Depreciable life: determined by the depreciation method used to spread out the cost. Many types of depreciable assets operate well beyond their depreciable life. </a:t>
            </a:r>
            <a:endParaRPr/>
          </a:p>
        </p:txBody>
      </p:sp>
      <p:sp>
        <p:nvSpPr>
          <p:cNvPr id="151" name="Google Shape;151;p1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Depreciation is a non-cash cost. It is a book cost. </a:t>
            </a:r>
            <a:endParaRPr b="0" i="0" sz="1800" u="none" cap="none" strike="noStrike"/>
          </a:p>
          <a:p>
            <a:pPr indent="0" lvl="0" marL="0" marR="0" rtl="0" algn="l">
              <a:spcBef>
                <a:spcPts val="0"/>
              </a:spcBef>
              <a:spcAft>
                <a:spcPts val="0"/>
              </a:spcAft>
              <a:buFont typeface="Arial"/>
              <a:buNone/>
            </a:pPr>
            <a:r>
              <a:rPr b="0" i="0" lang="en-US" sz="1800" u="none" cap="none" strike="noStrike"/>
              <a:t>Through depreciation rules, governments can influence the rate at which firms recover their capital investments </a:t>
            </a:r>
            <a:endParaRPr b="0" i="0" sz="1800" u="none" cap="none" strike="noStrike"/>
          </a:p>
          <a:p>
            <a:pPr indent="0" lvl="0" marL="0" marR="0" rtl="0" algn="l">
              <a:spcBef>
                <a:spcPts val="0"/>
              </a:spcBef>
              <a:spcAft>
                <a:spcPts val="0"/>
              </a:spcAft>
              <a:buFont typeface="Arial"/>
              <a:buNone/>
            </a:pPr>
            <a:r>
              <a:rPr b="0" i="0" lang="en-US" sz="1800" u="none" cap="none" strike="noStrike"/>
              <a:t>Ask the class to list some depreciable assets. </a:t>
            </a:r>
            <a:endParaRPr/>
          </a:p>
        </p:txBody>
      </p:sp>
      <p:sp>
        <p:nvSpPr>
          <p:cNvPr id="168" name="Google Shape;168;p1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0" name="Shape 90"/>
        <p:cNvGrpSpPr/>
        <p:nvPr/>
      </p:nvGrpSpPr>
      <p:grpSpPr>
        <a:xfrm>
          <a:off x="0" y="0"/>
          <a:ext cx="0" cy="0"/>
          <a:chOff x="0" y="0"/>
          <a:chExt cx="0" cy="0"/>
        </a:xfrm>
      </p:grpSpPr>
      <p:sp>
        <p:nvSpPr>
          <p:cNvPr id="91" name="Google Shape;91;p14"/>
          <p:cNvSpPr txBox="1"/>
          <p:nvPr>
            <p:ph type="title"/>
          </p:nvPr>
        </p:nvSpPr>
        <p:spPr>
          <a:xfrm>
            <a:off x="653760" y="489652"/>
            <a:ext cx="7836480" cy="545818"/>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2" name="Google Shape;92;p14"/>
          <p:cNvSpPr txBox="1"/>
          <p:nvPr>
            <p:ph idx="1" type="body"/>
          </p:nvPr>
        </p:nvSpPr>
        <p:spPr>
          <a:xfrm>
            <a:off x="653760" y="1244291"/>
            <a:ext cx="3767040" cy="4768341"/>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Google Shape;93;p14"/>
          <p:cNvSpPr txBox="1"/>
          <p:nvPr>
            <p:ph idx="2" type="body"/>
          </p:nvPr>
        </p:nvSpPr>
        <p:spPr>
          <a:xfrm>
            <a:off x="4559040" y="1244291"/>
            <a:ext cx="3767040" cy="4768341"/>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Google Shape;94;p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6" name="Google Shape;86;p1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685800" y="1698625"/>
            <a:ext cx="7772400" cy="1808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Engineering Management Principles and Economics </a:t>
            </a:r>
            <a:br>
              <a:rPr b="1" i="0" lang="en-US" sz="4000" u="none" cap="none" strike="noStrike">
                <a:solidFill>
                  <a:schemeClr val="dk1"/>
                </a:solidFill>
                <a:latin typeface="Calibri"/>
                <a:ea typeface="Calibri"/>
                <a:cs typeface="Calibri"/>
                <a:sym typeface="Calibri"/>
              </a:rPr>
            </a:br>
            <a:r>
              <a:rPr b="1" i="0" lang="en-US" sz="4000" u="none" cap="none" strike="noStrike">
                <a:solidFill>
                  <a:schemeClr val="dk1"/>
                </a:solidFill>
                <a:latin typeface="Calibri"/>
                <a:ea typeface="Calibri"/>
                <a:cs typeface="Calibri"/>
                <a:sym typeface="Calibri"/>
              </a:rPr>
              <a:t>ENGR 301 </a:t>
            </a:r>
            <a:endParaRPr/>
          </a:p>
        </p:txBody>
      </p:sp>
      <p:sp>
        <p:nvSpPr>
          <p:cNvPr id="102" name="Google Shape;10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Lecture 10 </a:t>
            </a:r>
            <a:endParaRPr/>
          </a:p>
          <a:p>
            <a:pPr indent="0" lvl="0" marL="0" marR="0" rtl="0" algn="ctr">
              <a:lnSpc>
                <a:spcPct val="100000"/>
              </a:lnSpc>
              <a:spcBef>
                <a:spcPts val="64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Depreciation</a:t>
            </a:r>
            <a:r>
              <a:rPr b="0" i="0" lang="en-US" sz="3200" u="none" cap="none" strike="noStrike">
                <a:solidFill>
                  <a:srgbClr val="3366FF"/>
                </a:solidFill>
                <a:latin typeface="Calibri"/>
                <a:ea typeface="Calibri"/>
                <a:cs typeface="Calibri"/>
                <a:sym typeface="Calibri"/>
              </a:rPr>
              <a:t> </a:t>
            </a:r>
            <a:endParaRPr/>
          </a:p>
        </p:txBody>
      </p:sp>
      <p:sp>
        <p:nvSpPr>
          <p:cNvPr id="103" name="Google Shape;103;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04" name="Google Shape;104;p1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457200" y="274637"/>
            <a:ext cx="8229600" cy="877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Fundamentals of Depreciation Calculation</a:t>
            </a:r>
            <a:endParaRPr/>
          </a:p>
        </p:txBody>
      </p:sp>
      <p:sp>
        <p:nvSpPr>
          <p:cNvPr id="179" name="Google Shape;179;p24"/>
          <p:cNvSpPr txBox="1"/>
          <p:nvPr>
            <p:ph idx="1" type="body"/>
          </p:nvPr>
        </p:nvSpPr>
        <p:spPr>
          <a:xfrm>
            <a:off x="457200" y="1152525"/>
            <a:ext cx="8229600" cy="49736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Book Value</a:t>
            </a:r>
            <a:endParaRPr/>
          </a:p>
          <a:p>
            <a:pPr indent="-285750" lvl="1" marL="742950"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Book value = Cost basis – Depreciation charges made to date</a:t>
            </a:r>
            <a:endParaRPr/>
          </a:p>
          <a:p>
            <a:pPr indent="-2286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p:txBody>
      </p:sp>
      <p:pic>
        <p:nvPicPr>
          <p:cNvPr descr="figure 11-2 copy_crop" id="180" name="Google Shape;180;p24"/>
          <p:cNvPicPr preferRelativeResize="0"/>
          <p:nvPr/>
        </p:nvPicPr>
        <p:blipFill rotWithShape="1">
          <a:blip r:embed="rId3">
            <a:alphaModFix/>
          </a:blip>
          <a:srcRect b="0" l="0" r="0" t="0"/>
          <a:stretch/>
        </p:blipFill>
        <p:spPr>
          <a:xfrm>
            <a:off x="1828800" y="2136775"/>
            <a:ext cx="5356225" cy="3989387"/>
          </a:xfrm>
          <a:prstGeom prst="rect">
            <a:avLst/>
          </a:prstGeom>
          <a:noFill/>
          <a:ln cap="flat" cmpd="sng" w="28575">
            <a:solidFill>
              <a:srgbClr val="000000"/>
            </a:solidFill>
            <a:prstDash val="solid"/>
            <a:miter lim="8000"/>
            <a:headEnd len="sm" w="sm" type="none"/>
            <a:tailEnd len="sm" w="sm" type="none"/>
          </a:ln>
        </p:spPr>
      </p:pic>
      <p:sp>
        <p:nvSpPr>
          <p:cNvPr id="181" name="Google Shape;181;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82" name="Google Shape;182;p2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457200" y="274637"/>
            <a:ext cx="8229600" cy="8921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Fundamentals of Depreciation Calculation </a:t>
            </a:r>
            <a:endParaRPr/>
          </a:p>
        </p:txBody>
      </p:sp>
      <p:sp>
        <p:nvSpPr>
          <p:cNvPr id="189" name="Google Shape;189;p25"/>
          <p:cNvSpPr txBox="1"/>
          <p:nvPr>
            <p:ph idx="1" type="body"/>
          </p:nvPr>
        </p:nvSpPr>
        <p:spPr>
          <a:xfrm>
            <a:off x="457200" y="1039825"/>
            <a:ext cx="8229600" cy="477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The equation used to calculate book value of an asset over time is </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BV</a:t>
            </a:r>
            <a:r>
              <a:rPr b="0" baseline="-25000" i="0" lang="en-US" sz="2700" u="none">
                <a:solidFill>
                  <a:schemeClr val="dk1"/>
                </a:solidFill>
                <a:latin typeface="Calibri"/>
                <a:ea typeface="Calibri"/>
                <a:cs typeface="Calibri"/>
                <a:sym typeface="Calibri"/>
              </a:rPr>
              <a:t>t </a:t>
            </a:r>
            <a:r>
              <a:rPr b="0" i="0" lang="en-US" sz="2700" u="none">
                <a:solidFill>
                  <a:schemeClr val="dk1"/>
                </a:solidFill>
                <a:latin typeface="Calibri"/>
                <a:ea typeface="Calibri"/>
                <a:cs typeface="Calibri"/>
                <a:sym typeface="Calibri"/>
              </a:rPr>
              <a:t>= Cost Basis –Σ</a:t>
            </a:r>
            <a:r>
              <a:rPr b="0" baseline="30000" i="0" lang="en-US" sz="2700" u="none">
                <a:solidFill>
                  <a:schemeClr val="dk1"/>
                </a:solidFill>
                <a:latin typeface="Calibri"/>
                <a:ea typeface="Calibri"/>
                <a:cs typeface="Calibri"/>
                <a:sym typeface="Calibri"/>
              </a:rPr>
              <a:t> </a:t>
            </a:r>
            <a:r>
              <a:rPr b="0" i="0" lang="en-US" sz="2700" u="none">
                <a:solidFill>
                  <a:schemeClr val="dk1"/>
                </a:solidFill>
                <a:latin typeface="Calibri"/>
                <a:ea typeface="Calibri"/>
                <a:cs typeface="Calibri"/>
                <a:sym typeface="Calibri"/>
              </a:rPr>
              <a:t>d</a:t>
            </a:r>
            <a:r>
              <a:rPr b="0" baseline="-25000" i="0" lang="en-US" sz="2700" u="none">
                <a:solidFill>
                  <a:schemeClr val="dk1"/>
                </a:solidFill>
                <a:latin typeface="Calibri"/>
                <a:ea typeface="Calibri"/>
                <a:cs typeface="Calibri"/>
                <a:sym typeface="Calibri"/>
              </a:rPr>
              <a:t>i</a:t>
            </a:r>
            <a:endParaRPr/>
          </a:p>
          <a:p>
            <a:pPr indent="0" lvl="0" marL="0" marR="0" rtl="0" algn="l">
              <a:lnSpc>
                <a:spcPct val="80000"/>
              </a:lnSpc>
              <a:spcBef>
                <a:spcPts val="540"/>
              </a:spcBef>
              <a:spcAft>
                <a:spcPts val="0"/>
              </a:spcAft>
              <a:buClr>
                <a:schemeClr val="dk1"/>
              </a:buClr>
              <a:buSzPts val="2700"/>
              <a:buFont typeface="Arial"/>
              <a:buNone/>
            </a:pPr>
            <a:r>
              <a:t/>
            </a:r>
            <a:endParaRPr b="0" baseline="-25000" i="0" sz="2700" u="none">
              <a:solidFill>
                <a:schemeClr val="dk1"/>
              </a:solidFill>
              <a:latin typeface="Calibri"/>
              <a:ea typeface="Calibri"/>
              <a:cs typeface="Calibri"/>
              <a:sym typeface="Calibri"/>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BV</a:t>
            </a:r>
            <a:r>
              <a:rPr b="0" baseline="-25000" i="0" lang="en-US" sz="2400" u="none" cap="none" strike="noStrike">
                <a:solidFill>
                  <a:schemeClr val="dk1"/>
                </a:solidFill>
                <a:latin typeface="Calibri"/>
                <a:ea typeface="Calibri"/>
                <a:cs typeface="Calibri"/>
                <a:sym typeface="Calibri"/>
              </a:rPr>
              <a:t>t </a:t>
            </a:r>
            <a:r>
              <a:rPr b="0" i="0" lang="en-US" sz="2400" u="none" cap="none" strike="noStrike">
                <a:solidFill>
                  <a:schemeClr val="dk1"/>
                </a:solidFill>
                <a:latin typeface="Calibri"/>
                <a:ea typeface="Calibri"/>
                <a:cs typeface="Calibri"/>
                <a:sym typeface="Calibri"/>
              </a:rPr>
              <a:t>= book value of the depreciated asset at the end of time t</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Cost Basis = B = dollar amount that is being depreciated. Includes the purchase price of the asset, as well as any other costs necessary to make the asset ‘ready for use’</a:t>
            </a:r>
            <a:endParaRPr/>
          </a:p>
          <a:p>
            <a:pPr indent="-133350" lvl="1" marL="74295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Σ</a:t>
            </a:r>
            <a:r>
              <a:rPr b="0" baseline="30000"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d</a:t>
            </a:r>
            <a:r>
              <a:rPr b="0" baseline="-25000" i="0" lang="en-US" sz="2400" u="none" cap="none" strike="noStrike">
                <a:solidFill>
                  <a:schemeClr val="dk1"/>
                </a:solidFill>
                <a:latin typeface="Calibri"/>
                <a:ea typeface="Calibri"/>
                <a:cs typeface="Calibri"/>
                <a:sym typeface="Calibri"/>
              </a:rPr>
              <a:t>i </a:t>
            </a:r>
            <a:r>
              <a:rPr b="0" i="0" lang="en-US" sz="2400" u="none" cap="none" strike="noStrike">
                <a:solidFill>
                  <a:schemeClr val="dk1"/>
                </a:solidFill>
                <a:latin typeface="Calibri"/>
                <a:ea typeface="Calibri"/>
                <a:cs typeface="Calibri"/>
                <a:sym typeface="Calibri"/>
              </a:rPr>
              <a:t>= the sum of the depreciation deduction taken from        		time 0 to time t, where d</a:t>
            </a:r>
            <a:r>
              <a:rPr b="0" baseline="-25000" i="0" lang="en-US" sz="2400" u="none" cap="none" strike="noStrike">
                <a:solidFill>
                  <a:schemeClr val="dk1"/>
                </a:solidFill>
                <a:latin typeface="Calibri"/>
                <a:ea typeface="Calibri"/>
                <a:cs typeface="Calibri"/>
                <a:sym typeface="Calibri"/>
              </a:rPr>
              <a:t>i </a:t>
            </a:r>
            <a:r>
              <a:rPr b="0" i="0" lang="en-US" sz="2400" u="none" cap="none" strike="noStrike">
                <a:solidFill>
                  <a:schemeClr val="dk1"/>
                </a:solidFill>
                <a:latin typeface="Calibri"/>
                <a:ea typeface="Calibri"/>
                <a:cs typeface="Calibri"/>
                <a:sym typeface="Calibri"/>
              </a:rPr>
              <a:t>is the depreciation 				deduction per year</a:t>
            </a:r>
            <a:endParaRPr/>
          </a:p>
          <a:p>
            <a:pPr indent="-171450" lvl="0" marL="342900" marR="0" rtl="0" algn="l">
              <a:lnSpc>
                <a:spcPct val="80000"/>
              </a:lnSpc>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a:p>
            <a:pPr indent="-171450" lvl="0" marL="342900" marR="0" rtl="0" algn="l">
              <a:lnSpc>
                <a:spcPct val="80000"/>
              </a:lnSpc>
              <a:spcBef>
                <a:spcPts val="540"/>
              </a:spcBef>
              <a:spcAft>
                <a:spcPts val="0"/>
              </a:spcAft>
              <a:buClr>
                <a:schemeClr val="dk1"/>
              </a:buClr>
              <a:buSzPts val="2700"/>
              <a:buFont typeface="Arial"/>
              <a:buNone/>
            </a:pPr>
            <a:r>
              <a:t/>
            </a:r>
            <a:endParaRPr b="0" baseline="-25000" i="0" sz="2700" u="none">
              <a:solidFill>
                <a:schemeClr val="dk1"/>
              </a:solidFill>
              <a:latin typeface="Calibri"/>
              <a:ea typeface="Calibri"/>
              <a:cs typeface="Calibri"/>
              <a:sym typeface="Calibri"/>
            </a:endParaRPr>
          </a:p>
          <a:p>
            <a:pPr indent="-171450" lvl="0" marL="342900" marR="0" rtl="0" algn="l">
              <a:lnSpc>
                <a:spcPct val="80000"/>
              </a:lnSpc>
              <a:spcBef>
                <a:spcPts val="540"/>
              </a:spcBef>
              <a:spcAft>
                <a:spcPts val="0"/>
              </a:spcAft>
              <a:buClr>
                <a:schemeClr val="dk1"/>
              </a:buClr>
              <a:buSzPts val="2700"/>
              <a:buFont typeface="Arial"/>
              <a:buNone/>
            </a:pPr>
            <a:r>
              <a:t/>
            </a:r>
            <a:endParaRPr b="0" baseline="-25000" i="0" sz="2700" u="none">
              <a:solidFill>
                <a:schemeClr val="dk1"/>
              </a:solidFill>
              <a:latin typeface="Calibri"/>
              <a:ea typeface="Calibri"/>
              <a:cs typeface="Calibri"/>
              <a:sym typeface="Calibri"/>
            </a:endParaRPr>
          </a:p>
          <a:p>
            <a:pPr indent="-171450" lvl="0" marL="342900" marR="0" rtl="0" algn="l">
              <a:spcBef>
                <a:spcPts val="540"/>
              </a:spcBef>
              <a:spcAft>
                <a:spcPts val="0"/>
              </a:spcAft>
              <a:buClr>
                <a:schemeClr val="dk1"/>
              </a:buClr>
              <a:buSzPts val="2700"/>
              <a:buFont typeface="Arial"/>
              <a:buNone/>
            </a:pPr>
            <a:r>
              <a:t/>
            </a:r>
            <a:endParaRPr b="0" baseline="-25000" i="0" sz="2700" u="none">
              <a:solidFill>
                <a:schemeClr val="dk1"/>
              </a:solidFill>
              <a:latin typeface="Calibri"/>
              <a:ea typeface="Calibri"/>
              <a:cs typeface="Calibri"/>
              <a:sym typeface="Calibri"/>
            </a:endParaRPr>
          </a:p>
        </p:txBody>
      </p:sp>
      <p:sp>
        <p:nvSpPr>
          <p:cNvPr id="190" name="Google Shape;190;p25"/>
          <p:cNvSpPr txBox="1"/>
          <p:nvPr/>
        </p:nvSpPr>
        <p:spPr>
          <a:xfrm>
            <a:off x="2259012" y="4179887"/>
            <a:ext cx="709612"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0" baseline="-2500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baseline="-25000" i="0" sz="1800" u="none">
              <a:solidFill>
                <a:schemeClr val="dk1"/>
              </a:solidFill>
              <a:latin typeface="Calibri"/>
              <a:ea typeface="Calibri"/>
              <a:cs typeface="Calibri"/>
              <a:sym typeface="Calibri"/>
            </a:endParaRPr>
          </a:p>
        </p:txBody>
      </p:sp>
      <p:sp>
        <p:nvSpPr>
          <p:cNvPr id="191" name="Google Shape;191;p25"/>
          <p:cNvSpPr txBox="1"/>
          <p:nvPr/>
        </p:nvSpPr>
        <p:spPr>
          <a:xfrm>
            <a:off x="3162300" y="2317750"/>
            <a:ext cx="4699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i=1</a:t>
            </a:r>
            <a:endParaRPr/>
          </a:p>
        </p:txBody>
      </p:sp>
      <p:sp>
        <p:nvSpPr>
          <p:cNvPr id="192" name="Google Shape;192;p25"/>
          <p:cNvSpPr txBox="1"/>
          <p:nvPr/>
        </p:nvSpPr>
        <p:spPr>
          <a:xfrm>
            <a:off x="3162300" y="1712912"/>
            <a:ext cx="26193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t</a:t>
            </a:r>
            <a:endParaRPr/>
          </a:p>
        </p:txBody>
      </p:sp>
      <p:sp>
        <p:nvSpPr>
          <p:cNvPr id="193" name="Google Shape;193;p25"/>
          <p:cNvSpPr txBox="1"/>
          <p:nvPr/>
        </p:nvSpPr>
        <p:spPr>
          <a:xfrm>
            <a:off x="1263650" y="4548187"/>
            <a:ext cx="26193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t</a:t>
            </a:r>
            <a:endParaRPr/>
          </a:p>
        </p:txBody>
      </p:sp>
      <p:sp>
        <p:nvSpPr>
          <p:cNvPr id="194" name="Google Shape;194;p25"/>
          <p:cNvSpPr txBox="1"/>
          <p:nvPr/>
        </p:nvSpPr>
        <p:spPr>
          <a:xfrm>
            <a:off x="1263650" y="5021262"/>
            <a:ext cx="4699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i=1</a:t>
            </a:r>
            <a:endParaRPr/>
          </a:p>
        </p:txBody>
      </p:sp>
      <p:sp>
        <p:nvSpPr>
          <p:cNvPr id="195" name="Google Shape;195;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96" name="Google Shape;196;p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457200" y="274637"/>
            <a:ext cx="8229600" cy="8175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 Methods </a:t>
            </a:r>
            <a:endParaRPr/>
          </a:p>
        </p:txBody>
      </p:sp>
      <p:sp>
        <p:nvSpPr>
          <p:cNvPr id="202" name="Google Shape;202;p26"/>
          <p:cNvSpPr txBox="1"/>
          <p:nvPr>
            <p:ph idx="1" type="body"/>
          </p:nvPr>
        </p:nvSpPr>
        <p:spPr>
          <a:xfrm>
            <a:off x="679450" y="1092200"/>
            <a:ext cx="8007350" cy="51546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depreciation method chosen is the one that best represents the actual decline in value of the property</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For taxation purposes, governments specify exactly how depreciation is to be calculated.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 Canada the method of depreciation for income tax purposes is the Capital Cost Allowance (CCA) deductions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 the US it is called the  Modified Accelerated Cost Recovery System (MACRS)</a:t>
            </a:r>
            <a:endParaRPr/>
          </a:p>
        </p:txBody>
      </p:sp>
      <p:sp>
        <p:nvSpPr>
          <p:cNvPr id="203" name="Google Shape;203;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04" name="Google Shape;204;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457200" y="274637"/>
            <a:ext cx="82296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 Methods </a:t>
            </a:r>
            <a:endParaRPr/>
          </a:p>
        </p:txBody>
      </p:sp>
      <p:sp>
        <p:nvSpPr>
          <p:cNvPr id="210" name="Google Shape;210;p27"/>
          <p:cNvSpPr txBox="1"/>
          <p:nvPr>
            <p:ph idx="1" type="body"/>
          </p:nvPr>
        </p:nvSpPr>
        <p:spPr>
          <a:xfrm>
            <a:off x="679450" y="1049337"/>
            <a:ext cx="7781925" cy="5464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General depreciation methods include: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Straight line method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Sum-of-year’s-digits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Declining-balance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Unit-of-production methods </a:t>
            </a:r>
            <a:endParaRPr/>
          </a:p>
          <a:p>
            <a:pPr indent="-285750" lvl="1" marL="742950" marR="0" rtl="0" algn="l">
              <a:lnSpc>
                <a:spcPct val="100000"/>
              </a:lnSpc>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Each method requires estimates of an asset’s useful life and salvage value. </a:t>
            </a:r>
            <a:endParaRPr/>
          </a:p>
        </p:txBody>
      </p:sp>
      <p:sp>
        <p:nvSpPr>
          <p:cNvPr id="211" name="Google Shape;211;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12" name="Google Shape;212;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457200" y="274637"/>
            <a:ext cx="8229600" cy="877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Straight Line Depreciation</a:t>
            </a:r>
            <a:endParaRPr/>
          </a:p>
        </p:txBody>
      </p:sp>
      <p:sp>
        <p:nvSpPr>
          <p:cNvPr id="219" name="Google Shape;219;p28"/>
          <p:cNvSpPr txBox="1"/>
          <p:nvPr>
            <p:ph idx="1" type="body"/>
          </p:nvPr>
        </p:nvSpPr>
        <p:spPr>
          <a:xfrm>
            <a:off x="665162" y="1152525"/>
            <a:ext cx="7796212" cy="49609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Straight Line Depreciation</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Annual depreciation charge = d</a:t>
            </a:r>
            <a:r>
              <a:rPr b="0" baseline="-25000" i="0" lang="en-US" sz="2600" u="none" cap="none" strike="noStrike">
                <a:solidFill>
                  <a:schemeClr val="dk1"/>
                </a:solidFill>
                <a:latin typeface="Calibri"/>
                <a:ea typeface="Calibri"/>
                <a:cs typeface="Calibri"/>
                <a:sym typeface="Calibri"/>
              </a:rPr>
              <a:t>1</a:t>
            </a:r>
            <a:r>
              <a:rPr b="0" i="0" lang="en-US" sz="2600" u="none" cap="none" strike="noStrike">
                <a:solidFill>
                  <a:schemeClr val="dk1"/>
                </a:solidFill>
                <a:latin typeface="Calibri"/>
                <a:ea typeface="Calibri"/>
                <a:cs typeface="Calibri"/>
                <a:sym typeface="Calibri"/>
              </a:rPr>
              <a:t>=(B-S)/N</a:t>
            </a:r>
            <a:endParaRPr/>
          </a:p>
          <a:p>
            <a:pPr indent="-228600" lvl="2" marL="11430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B = cost basis, S = salvage value, N = depreciable life</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Straight line depreciation is often used for intangible property </a:t>
            </a:r>
            <a:endParaRPr/>
          </a:p>
          <a:p>
            <a:pPr indent="-88900" lvl="2" marL="1143000" marR="0" rtl="0" algn="l">
              <a:lnSpc>
                <a:spcPct val="9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lnSpc>
                <a:spcPct val="90000"/>
              </a:lnSpc>
              <a:spcBef>
                <a:spcPts val="440"/>
              </a:spcBef>
              <a:spcAft>
                <a:spcPts val="0"/>
              </a:spcAft>
              <a:buClr>
                <a:schemeClr val="dk1"/>
              </a:buClr>
              <a:buFont typeface="Arial"/>
              <a:buNone/>
            </a:pPr>
            <a:r>
              <a:rPr b="0" i="0" lang="en-US" sz="2200" u="none">
                <a:solidFill>
                  <a:schemeClr val="dk1"/>
                </a:solidFill>
                <a:latin typeface="Calibri"/>
                <a:ea typeface="Calibri"/>
                <a:cs typeface="Calibri"/>
                <a:sym typeface="Calibri"/>
              </a:rPr>
              <a:t>Straight-Line depreciation Example </a:t>
            </a:r>
            <a:endParaRPr/>
          </a:p>
          <a:p>
            <a:pPr indent="-285750" lvl="1" marL="74295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alibri"/>
                <a:ea typeface="Calibri"/>
                <a:cs typeface="Calibri"/>
                <a:sym typeface="Calibri"/>
              </a:rPr>
              <a:t>Cost of an Asset B=$900</a:t>
            </a:r>
            <a:endParaRPr/>
          </a:p>
          <a:p>
            <a:pPr indent="-285750" lvl="1" marL="74295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alibri"/>
                <a:ea typeface="Calibri"/>
                <a:cs typeface="Calibri"/>
                <a:sym typeface="Calibri"/>
              </a:rPr>
              <a:t>Depreciable life, in years, N = 5</a:t>
            </a:r>
            <a:endParaRPr/>
          </a:p>
          <a:p>
            <a:pPr indent="-285750" lvl="1" marL="74295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alibri"/>
                <a:ea typeface="Calibri"/>
                <a:cs typeface="Calibri"/>
                <a:sym typeface="Calibri"/>
              </a:rPr>
              <a:t>Salvage value, S = $70</a:t>
            </a:r>
            <a:endParaRPr/>
          </a:p>
          <a:p>
            <a:pPr indent="-285750" lvl="1" marL="74295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alibri"/>
                <a:ea typeface="Calibri"/>
                <a:cs typeface="Calibri"/>
                <a:sym typeface="Calibri"/>
              </a:rPr>
              <a:t>Compute the straight line depreciation schedule.  </a:t>
            </a:r>
            <a:endParaRPr/>
          </a:p>
          <a:p>
            <a:pPr indent="-285750" lvl="1" marL="742950" marR="0" rtl="0" algn="l">
              <a:lnSpc>
                <a:spcPct val="90000"/>
              </a:lnSpc>
              <a:spcBef>
                <a:spcPts val="380"/>
              </a:spcBef>
              <a:spcAft>
                <a:spcPts val="0"/>
              </a:spcAft>
              <a:buClr>
                <a:schemeClr val="dk1"/>
              </a:buClr>
              <a:buFont typeface="Arial"/>
              <a:buNone/>
            </a:pPr>
            <a:r>
              <a:t/>
            </a:r>
            <a:endParaRPr b="0" i="0" sz="1900" u="none" cap="none" strike="noStrike">
              <a:solidFill>
                <a:schemeClr val="dk1"/>
              </a:solidFill>
              <a:latin typeface="Calibri"/>
              <a:ea typeface="Calibri"/>
              <a:cs typeface="Calibri"/>
              <a:sym typeface="Calibri"/>
            </a:endParaRPr>
          </a:p>
          <a:p>
            <a:pPr indent="-285750" lvl="1" marL="742950" marR="0" rtl="0" algn="l">
              <a:lnSpc>
                <a:spcPct val="90000"/>
              </a:lnSpc>
              <a:spcBef>
                <a:spcPts val="400"/>
              </a:spcBef>
              <a:spcAft>
                <a:spcPts val="0"/>
              </a:spcAft>
              <a:buClr>
                <a:schemeClr val="dk1"/>
              </a:buClr>
              <a:buFont typeface="Arial"/>
              <a:buNone/>
            </a:pPr>
            <a:r>
              <a:rPr b="1" i="0" lang="en-US" sz="2000" u="none" cap="none" strike="noStrike">
                <a:solidFill>
                  <a:schemeClr val="dk1"/>
                </a:solidFill>
                <a:latin typeface="Calibri"/>
                <a:ea typeface="Calibri"/>
                <a:cs typeface="Calibri"/>
                <a:sym typeface="Calibri"/>
              </a:rPr>
              <a:t>Annual depreciation charge = d</a:t>
            </a:r>
            <a:r>
              <a:rPr b="1" baseline="-25000" i="0" lang="en-US" sz="20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Calibri"/>
                <a:ea typeface="Calibri"/>
                <a:cs typeface="Calibri"/>
                <a:sym typeface="Calibri"/>
              </a:rPr>
              <a:t> = B-S/N = 900-70/5=$166</a:t>
            </a:r>
            <a:endParaRPr/>
          </a:p>
          <a:p>
            <a:pPr indent="-215900" lvl="0" marL="342900" marR="0" rtl="0" algn="l">
              <a:spcBef>
                <a:spcPts val="400"/>
              </a:spcBef>
              <a:spcAft>
                <a:spcPts val="0"/>
              </a:spcAft>
              <a:buClr>
                <a:schemeClr val="dk1"/>
              </a:buClr>
              <a:buSzPts val="2000"/>
              <a:buFont typeface="Arial"/>
              <a:buNone/>
            </a:pPr>
            <a:r>
              <a:t/>
            </a:r>
            <a:endParaRPr b="1" i="0" sz="2000" u="none" cap="none" strike="noStrike">
              <a:solidFill>
                <a:schemeClr val="dk1"/>
              </a:solidFill>
              <a:latin typeface="Calibri"/>
              <a:ea typeface="Calibri"/>
              <a:cs typeface="Calibri"/>
              <a:sym typeface="Calibri"/>
            </a:endParaRPr>
          </a:p>
        </p:txBody>
      </p:sp>
      <p:sp>
        <p:nvSpPr>
          <p:cNvPr id="220" name="Google Shape;220;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21" name="Google Shape;221;p2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457200" y="274637"/>
            <a:ext cx="8229600" cy="8032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Straight Line Depreciation</a:t>
            </a:r>
            <a:endParaRPr/>
          </a:p>
        </p:txBody>
      </p:sp>
      <p:sp>
        <p:nvSpPr>
          <p:cNvPr id="228" name="Google Shape;228;p29"/>
          <p:cNvSpPr txBox="1"/>
          <p:nvPr>
            <p:ph idx="1" type="body"/>
          </p:nvPr>
        </p:nvSpPr>
        <p:spPr>
          <a:xfrm>
            <a:off x="457200" y="1077912"/>
            <a:ext cx="8229600" cy="5286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libri"/>
              <a:ea typeface="Calibri"/>
              <a:cs typeface="Calibri"/>
              <a:sym typeface="Calibri"/>
            </a:endParaRPr>
          </a:p>
          <a:p>
            <a:pPr indent="-285750" lvl="1" marL="742950" marR="0" rtl="0" algn="l">
              <a:lnSpc>
                <a:spcPct val="100000"/>
              </a:lnSpc>
              <a:spcBef>
                <a:spcPts val="48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a:p>
            <a:pPr indent="-285750" lvl="1" marL="742950" marR="0" rtl="0" algn="l">
              <a:lnSpc>
                <a:spcPct val="10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Annual depreciation charge = d</a:t>
            </a:r>
            <a:r>
              <a:rPr b="0" baseline="-25000" i="0" lang="en-US" sz="2400" u="none" cap="none" strike="noStrike">
                <a:solidFill>
                  <a:schemeClr val="dk1"/>
                </a:solidFill>
                <a:latin typeface="Calibri"/>
                <a:ea typeface="Calibri"/>
                <a:cs typeface="Calibri"/>
                <a:sym typeface="Calibri"/>
              </a:rPr>
              <a:t>t</a:t>
            </a:r>
            <a:r>
              <a:rPr b="0" i="0" lang="en-US" sz="2400" u="none" cap="none" strike="noStrike">
                <a:solidFill>
                  <a:schemeClr val="dk1"/>
                </a:solidFill>
                <a:latin typeface="Calibri"/>
                <a:ea typeface="Calibri"/>
                <a:cs typeface="Calibri"/>
                <a:sym typeface="Calibri"/>
              </a:rPr>
              <a:t> = B-S/N = 900-70/5=$166</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229" name="Google Shape;229;p29"/>
          <p:cNvGraphicFramePr/>
          <p:nvPr/>
        </p:nvGraphicFramePr>
        <p:xfrm>
          <a:off x="1033462" y="2622550"/>
          <a:ext cx="3000000" cy="3000000"/>
        </p:xfrm>
        <a:graphic>
          <a:graphicData uri="http://schemas.openxmlformats.org/drawingml/2006/table">
            <a:tbl>
              <a:tblPr>
                <a:noFill/>
                <a:tableStyleId>{50226B4D-A832-4A2B-B3AB-D8D46D998C48}</a:tableStyleId>
              </a:tblPr>
              <a:tblGrid>
                <a:gridCol w="812800"/>
                <a:gridCol w="2420925"/>
                <a:gridCol w="2303450"/>
                <a:gridCol w="1846250"/>
              </a:tblGrid>
              <a:tr h="639750">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Year, 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Depreciation for year t, d</a:t>
                      </a:r>
                      <a:r>
                        <a:rPr b="1" baseline="-25000" i="0" lang="en-US" sz="1800" u="none" cap="none" strike="noStrike">
                          <a:solidFill>
                            <a:srgbClr val="FFFFFF"/>
                          </a:solidFill>
                          <a:latin typeface="Calibri"/>
                          <a:ea typeface="Calibri"/>
                          <a:cs typeface="Calibri"/>
                          <a:sym typeface="Calibri"/>
                        </a:rPr>
                        <a:t>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Sum of depreciation charges up to year 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Book value at the end of year 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$166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$166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900-166=734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$166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$332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900-332=568</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$166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$498</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900-498=402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$166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$664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900-664=236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$166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$830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900-830=70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230" name="Google Shape;230;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31" name="Google Shape;231;p2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457200" y="274637"/>
            <a:ext cx="8229600" cy="7889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Straight Line Depreciation</a:t>
            </a:r>
            <a:endParaRPr/>
          </a:p>
        </p:txBody>
      </p:sp>
      <p:sp>
        <p:nvSpPr>
          <p:cNvPr id="238" name="Google Shape;238;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Example: Straight line depreciation</a:t>
            </a:r>
            <a:endParaRPr/>
          </a:p>
        </p:txBody>
      </p:sp>
      <p:pic>
        <p:nvPicPr>
          <p:cNvPr id="239" name="Google Shape;239;p30"/>
          <p:cNvPicPr preferRelativeResize="0"/>
          <p:nvPr/>
        </p:nvPicPr>
        <p:blipFill rotWithShape="1">
          <a:blip r:embed="rId3">
            <a:alphaModFix/>
          </a:blip>
          <a:srcRect b="0" l="0" r="0" t="0"/>
          <a:stretch/>
        </p:blipFill>
        <p:spPr>
          <a:xfrm>
            <a:off x="2266950" y="2544762"/>
            <a:ext cx="4610100" cy="3581400"/>
          </a:xfrm>
          <a:prstGeom prst="rect">
            <a:avLst/>
          </a:prstGeom>
          <a:noFill/>
          <a:ln>
            <a:noFill/>
          </a:ln>
        </p:spPr>
      </p:pic>
      <p:sp>
        <p:nvSpPr>
          <p:cNvPr id="240" name="Google Shape;240;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41" name="Google Shape;241;p3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652462" y="393700"/>
            <a:ext cx="7835900" cy="747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Sum-of-Years-Digits Depreciation (SOYD)</a:t>
            </a:r>
            <a:endParaRPr/>
          </a:p>
        </p:txBody>
      </p:sp>
      <p:sp>
        <p:nvSpPr>
          <p:cNvPr id="248" name="Google Shape;248;p31"/>
          <p:cNvSpPr txBox="1"/>
          <p:nvPr>
            <p:ph idx="1" type="body"/>
          </p:nvPr>
        </p:nvSpPr>
        <p:spPr>
          <a:xfrm>
            <a:off x="652462" y="1141412"/>
            <a:ext cx="7575550" cy="5297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This is another method for allocating an asset’s cost minus salvage value over its depreciable life </a:t>
            </a:r>
            <a:endParaRPr/>
          </a:p>
          <a:p>
            <a:pPr indent="203200" lvl="0" marL="0" marR="0" rtl="0" algn="l">
              <a:lnSpc>
                <a:spcPct val="100000"/>
              </a:lnSpc>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203200" lvl="0" marL="0" marR="0" rtl="0" algn="l">
              <a:lnSpc>
                <a:spcPct val="100000"/>
              </a:lnSpc>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203200" lvl="0" marL="0" marR="0" rtl="0" algn="l">
              <a:lnSpc>
                <a:spcPct val="100000"/>
              </a:lnSpc>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7937" lvl="1" marL="414337"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d</a:t>
            </a:r>
            <a:r>
              <a:rPr b="1" baseline="-25000" i="0" lang="en-US" sz="1800" u="none" cap="none" strike="noStrike">
                <a:solidFill>
                  <a:schemeClr val="dk1"/>
                </a:solidFill>
                <a:latin typeface="Times New Roman"/>
                <a:ea typeface="Times New Roman"/>
                <a:cs typeface="Times New Roman"/>
                <a:sym typeface="Times New Roman"/>
              </a:rPr>
              <a:t>t</a:t>
            </a:r>
            <a:r>
              <a:rPr b="1" i="0" lang="en-US" sz="1800" u="none" cap="none" strike="noStrike">
                <a:solidFill>
                  <a:schemeClr val="dk1"/>
                </a:solidFill>
                <a:latin typeface="Times New Roman"/>
                <a:ea typeface="Times New Roman"/>
                <a:cs typeface="Times New Roman"/>
                <a:sym typeface="Times New Roman"/>
              </a:rPr>
              <a:t>= depreciation charge in any year t</a:t>
            </a:r>
            <a:endParaRPr/>
          </a:p>
          <a:p>
            <a:pPr indent="-7937" lvl="1" marL="414337"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N = number of years in depreciable life</a:t>
            </a:r>
            <a:endParaRPr/>
          </a:p>
          <a:p>
            <a:pPr indent="-7937" lvl="1" marL="414337"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SOYD = sum of years’ digits, </a:t>
            </a:r>
            <a:endParaRPr/>
          </a:p>
          <a:p>
            <a:pPr indent="-7937" lvl="1" marL="414337"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calculated as N(N+1)/2</a:t>
            </a:r>
            <a:endParaRPr/>
          </a:p>
          <a:p>
            <a:pPr indent="-7937" lvl="1" marL="414337"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B = cost of the asset made ready for use</a:t>
            </a:r>
            <a:endParaRPr/>
          </a:p>
          <a:p>
            <a:pPr indent="-7937" lvl="1" marL="414337"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S = estimated salvage value after </a:t>
            </a:r>
            <a:endParaRPr/>
          </a:p>
          <a:p>
            <a:pPr indent="-7937" lvl="1" marL="414337"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	depreciable life</a:t>
            </a:r>
            <a:endParaRPr/>
          </a:p>
        </p:txBody>
      </p:sp>
      <p:pic>
        <p:nvPicPr>
          <p:cNvPr id="249" name="Google Shape;249;p31"/>
          <p:cNvPicPr preferRelativeResize="0"/>
          <p:nvPr>
            <p:ph idx="1" type="body"/>
          </p:nvPr>
        </p:nvPicPr>
        <p:blipFill rotWithShape="1">
          <a:blip r:embed="rId3">
            <a:alphaModFix/>
          </a:blip>
          <a:srcRect b="0" l="0" r="0" t="0"/>
          <a:stretch/>
        </p:blipFill>
        <p:spPr>
          <a:xfrm>
            <a:off x="3211512" y="2609850"/>
            <a:ext cx="2927350" cy="890587"/>
          </a:xfrm>
          <a:prstGeom prst="rect">
            <a:avLst/>
          </a:prstGeom>
          <a:noFill/>
          <a:ln>
            <a:noFill/>
          </a:ln>
        </p:spPr>
      </p:pic>
      <p:sp>
        <p:nvSpPr>
          <p:cNvPr id="250" name="Google Shape;250;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51" name="Google Shape;251;p3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654050" y="488950"/>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 Methods (SOYD) </a:t>
            </a:r>
            <a:endParaRPr/>
          </a:p>
        </p:txBody>
      </p:sp>
      <p:sp>
        <p:nvSpPr>
          <p:cNvPr id="258" name="Google Shape;258;p32"/>
          <p:cNvSpPr txBox="1"/>
          <p:nvPr>
            <p:ph idx="1" type="body"/>
          </p:nvPr>
        </p:nvSpPr>
        <p:spPr>
          <a:xfrm>
            <a:off x="654050" y="1244600"/>
            <a:ext cx="7835900" cy="5194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Sum-of-year’s-digits example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Compute the SOYD depreciation schedule for the situation given below</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Cost of the asset, B 				$900</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Depreciable life, in years, N			5</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Salvage value, S					$70</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Solution</a:t>
            </a:r>
            <a:endParaRPr/>
          </a:p>
          <a:p>
            <a:pPr indent="-228600" lvl="3" marL="1600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SOYD = (5*6)/2 = 15</a:t>
            </a:r>
            <a:endParaRPr/>
          </a:p>
          <a:p>
            <a:pPr indent="-228600" lvl="3" marL="1600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a:t>
            </a:r>
            <a:r>
              <a:rPr b="0" baseline="-25000" i="0" lang="en-US" sz="2000" u="none" cap="none" strike="noStrike">
                <a:solidFill>
                  <a:schemeClr val="dk1"/>
                </a:solidFill>
                <a:latin typeface="Calibri"/>
                <a:ea typeface="Calibri"/>
                <a:cs typeface="Calibri"/>
                <a:sym typeface="Calibri"/>
              </a:rPr>
              <a:t>1</a:t>
            </a:r>
            <a:r>
              <a:rPr b="0" i="0" lang="en-US" sz="2000" u="none" cap="none" strike="noStrike">
                <a:solidFill>
                  <a:schemeClr val="dk1"/>
                </a:solidFill>
                <a:latin typeface="Calibri"/>
                <a:ea typeface="Calibri"/>
                <a:cs typeface="Calibri"/>
                <a:sym typeface="Calibri"/>
              </a:rPr>
              <a:t>= (5-1+1)/15 * (900-70) = $277</a:t>
            </a:r>
            <a:endParaRPr/>
          </a:p>
          <a:p>
            <a:pPr indent="-228600" lvl="3" marL="1600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a:t>
            </a:r>
            <a:r>
              <a:rPr b="0" baseline="-25000" i="0" lang="en-US" sz="2000" u="none" cap="none" strike="noStrike">
                <a:solidFill>
                  <a:schemeClr val="dk1"/>
                </a:solidFill>
                <a:latin typeface="Calibri"/>
                <a:ea typeface="Calibri"/>
                <a:cs typeface="Calibri"/>
                <a:sym typeface="Calibri"/>
              </a:rPr>
              <a:t>2</a:t>
            </a:r>
            <a:r>
              <a:rPr b="0" i="0" lang="en-US" sz="2000" u="none" cap="none" strike="noStrike">
                <a:solidFill>
                  <a:schemeClr val="dk1"/>
                </a:solidFill>
                <a:latin typeface="Calibri"/>
                <a:ea typeface="Calibri"/>
                <a:cs typeface="Calibri"/>
                <a:sym typeface="Calibri"/>
              </a:rPr>
              <a:t>= (5-2+1)/15 * (900-70) = $221</a:t>
            </a:r>
            <a:endParaRPr/>
          </a:p>
          <a:p>
            <a:pPr indent="-228600" lvl="3" marL="1600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a:t>
            </a:r>
            <a:r>
              <a:rPr b="0" baseline="-25000" i="0" lang="en-US" sz="2000" u="none" cap="none" strike="noStrike">
                <a:solidFill>
                  <a:schemeClr val="dk1"/>
                </a:solidFill>
                <a:latin typeface="Calibri"/>
                <a:ea typeface="Calibri"/>
                <a:cs typeface="Calibri"/>
                <a:sym typeface="Calibri"/>
              </a:rPr>
              <a:t>3</a:t>
            </a:r>
            <a:r>
              <a:rPr b="0" i="0" lang="en-US" sz="2000" u="none" cap="none" strike="noStrike">
                <a:solidFill>
                  <a:schemeClr val="dk1"/>
                </a:solidFill>
                <a:latin typeface="Calibri"/>
                <a:ea typeface="Calibri"/>
                <a:cs typeface="Calibri"/>
                <a:sym typeface="Calibri"/>
              </a:rPr>
              <a:t>= (5-3+1)/15 * (900-70) = $166</a:t>
            </a:r>
            <a:endParaRPr/>
          </a:p>
          <a:p>
            <a:pPr indent="-228600" lvl="3" marL="1600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a:t>
            </a:r>
            <a:r>
              <a:rPr b="0" baseline="-25000" i="0" lang="en-US" sz="2000" u="none" cap="none" strike="noStrike">
                <a:solidFill>
                  <a:schemeClr val="dk1"/>
                </a:solidFill>
                <a:latin typeface="Calibri"/>
                <a:ea typeface="Calibri"/>
                <a:cs typeface="Calibri"/>
                <a:sym typeface="Calibri"/>
              </a:rPr>
              <a:t>4</a:t>
            </a:r>
            <a:r>
              <a:rPr b="0" i="0" lang="en-US" sz="2000" u="none" cap="none" strike="noStrike">
                <a:solidFill>
                  <a:schemeClr val="dk1"/>
                </a:solidFill>
                <a:latin typeface="Calibri"/>
                <a:ea typeface="Calibri"/>
                <a:cs typeface="Calibri"/>
                <a:sym typeface="Calibri"/>
              </a:rPr>
              <a:t>= (5-4+1)/15 * (900-70) = $111</a:t>
            </a:r>
            <a:endParaRPr/>
          </a:p>
          <a:p>
            <a:pPr indent="-228600" lvl="3" marL="16002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a:t>
            </a:r>
            <a:r>
              <a:rPr b="0" baseline="-25000" i="0" lang="en-US" sz="2000" u="none" cap="none" strike="noStrike">
                <a:solidFill>
                  <a:schemeClr val="dk1"/>
                </a:solidFill>
                <a:latin typeface="Calibri"/>
                <a:ea typeface="Calibri"/>
                <a:cs typeface="Calibri"/>
                <a:sym typeface="Calibri"/>
              </a:rPr>
              <a:t>5</a:t>
            </a:r>
            <a:r>
              <a:rPr b="0" i="0" lang="en-US" sz="2000" u="none" cap="none" strike="noStrike">
                <a:solidFill>
                  <a:schemeClr val="dk1"/>
                </a:solidFill>
                <a:latin typeface="Calibri"/>
                <a:ea typeface="Calibri"/>
                <a:cs typeface="Calibri"/>
                <a:sym typeface="Calibri"/>
              </a:rPr>
              <a:t>= (5-5+1)/15 * (900-70) = $55</a:t>
            </a:r>
            <a:endParaRPr/>
          </a:p>
        </p:txBody>
      </p:sp>
      <p:sp>
        <p:nvSpPr>
          <p:cNvPr id="259" name="Google Shape;259;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60" name="Google Shape;260;p3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654050" y="488950"/>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 (SOYD)</a:t>
            </a:r>
            <a:endParaRPr/>
          </a:p>
        </p:txBody>
      </p:sp>
      <p:sp>
        <p:nvSpPr>
          <p:cNvPr id="266" name="Google Shape;266;p33"/>
          <p:cNvSpPr txBox="1"/>
          <p:nvPr>
            <p:ph idx="1" type="body"/>
          </p:nvPr>
        </p:nvSpPr>
        <p:spPr>
          <a:xfrm>
            <a:off x="654050" y="1244600"/>
            <a:ext cx="7835900" cy="47672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figure 11-4 copy_crop" id="267" name="Google Shape;267;p33"/>
          <p:cNvPicPr preferRelativeResize="0"/>
          <p:nvPr/>
        </p:nvPicPr>
        <p:blipFill rotWithShape="1">
          <a:blip r:embed="rId3">
            <a:alphaModFix/>
          </a:blip>
          <a:srcRect b="0" l="0" r="0" t="0"/>
          <a:stretch/>
        </p:blipFill>
        <p:spPr>
          <a:xfrm>
            <a:off x="1771650" y="1595437"/>
            <a:ext cx="5522912" cy="4108450"/>
          </a:xfrm>
          <a:prstGeom prst="rect">
            <a:avLst/>
          </a:prstGeom>
          <a:noFill/>
          <a:ln cap="flat" cmpd="sng" w="38100">
            <a:solidFill>
              <a:srgbClr val="000000"/>
            </a:solidFill>
            <a:prstDash val="solid"/>
            <a:miter lim="8000"/>
            <a:headEnd len="sm" w="sm" type="none"/>
            <a:tailEnd len="sm" w="sm" type="none"/>
          </a:ln>
        </p:spPr>
      </p:pic>
      <p:sp>
        <p:nvSpPr>
          <p:cNvPr id="268" name="Google Shape;268;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69" name="Google Shape;269;p3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654050" y="479425"/>
            <a:ext cx="7837487" cy="568325"/>
          </a:xfrm>
          <a:prstGeom prst="rect">
            <a:avLst/>
          </a:prstGeom>
          <a:noFill/>
          <a:ln>
            <a:noFill/>
          </a:ln>
        </p:spPr>
        <p:txBody>
          <a:bodyPr anchorCtr="0" anchor="ctr" bIns="45700" lIns="91425" spcFirstLastPara="1" rIns="91425" wrap="square" tIns="352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Learning Objectives</a:t>
            </a:r>
            <a:endParaRPr/>
          </a:p>
        </p:txBody>
      </p:sp>
      <p:sp>
        <p:nvSpPr>
          <p:cNvPr id="110" name="Google Shape;110;p16"/>
          <p:cNvSpPr txBox="1"/>
          <p:nvPr>
            <p:ph idx="1" type="body"/>
          </p:nvPr>
        </p:nvSpPr>
        <p:spPr>
          <a:xfrm>
            <a:off x="654050" y="1244600"/>
            <a:ext cx="7837487" cy="4768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Understand what is income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Understand the concepts of Depreciation, Deterioration, and Obsolescence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Understand the types of depreciable property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Understand the types of depreciation methods</a:t>
            </a:r>
            <a:endParaRPr/>
          </a:p>
        </p:txBody>
      </p:sp>
      <p:sp>
        <p:nvSpPr>
          <p:cNvPr id="111" name="Google Shape;111;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12" name="Google Shape;112;p1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457200" y="274637"/>
            <a:ext cx="8229600" cy="877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Declining Balance</a:t>
            </a:r>
            <a:endParaRPr/>
          </a:p>
        </p:txBody>
      </p:sp>
      <p:sp>
        <p:nvSpPr>
          <p:cNvPr id="275" name="Google Shape;275;p34"/>
          <p:cNvSpPr txBox="1"/>
          <p:nvPr>
            <p:ph idx="1" type="body"/>
          </p:nvPr>
        </p:nvSpPr>
        <p:spPr>
          <a:xfrm>
            <a:off x="457200" y="1344612"/>
            <a:ext cx="8229600" cy="47815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Declining Balance</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applies a constant depreciation rate (D) to the declining book value of the property </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Factor D is used to determine the depreciation charge for a given year such that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a:t>
            </a:r>
            <a:r>
              <a:rPr b="0" baseline="-25000" i="0" lang="en-US" sz="2800" u="none" cap="none" strike="noStrike">
                <a:solidFill>
                  <a:schemeClr val="dk1"/>
                </a:solidFill>
                <a:latin typeface="Calibri"/>
                <a:ea typeface="Calibri"/>
                <a:cs typeface="Calibri"/>
                <a:sym typeface="Calibri"/>
              </a:rPr>
              <a:t>n</a:t>
            </a:r>
            <a:r>
              <a:rPr b="0" i="0" lang="en-US" sz="2800" u="none" cap="none" strike="noStrike">
                <a:solidFill>
                  <a:schemeClr val="dk1"/>
                </a:solidFill>
                <a:latin typeface="Calibri"/>
                <a:ea typeface="Calibri"/>
                <a:cs typeface="Calibri"/>
                <a:sym typeface="Calibri"/>
              </a:rPr>
              <a:t>=DB(1-D)</a:t>
            </a:r>
            <a:r>
              <a:rPr b="0" baseline="30000" i="0" lang="en-US" sz="2800" u="none" cap="none" strike="noStrike">
                <a:solidFill>
                  <a:schemeClr val="dk1"/>
                </a:solidFill>
                <a:latin typeface="Calibri"/>
                <a:ea typeface="Calibri"/>
                <a:cs typeface="Calibri"/>
                <a:sym typeface="Calibri"/>
              </a:rPr>
              <a:t>n-1</a:t>
            </a:r>
            <a:r>
              <a:rPr b="0" i="0" lang="en-US" sz="2800" u="none" cap="none" strike="noStrike">
                <a:solidFill>
                  <a:schemeClr val="dk1"/>
                </a:solidFill>
                <a:latin typeface="Calibri"/>
                <a:ea typeface="Calibri"/>
                <a:cs typeface="Calibri"/>
                <a:sym typeface="Calibri"/>
              </a:rPr>
              <a:t>= D * </a:t>
            </a:r>
            <a:r>
              <a:rPr b="0" i="0" lang="en-US" sz="2400" u="none" cap="none" strike="noStrike">
                <a:solidFill>
                  <a:schemeClr val="dk1"/>
                </a:solidFill>
                <a:latin typeface="Calibri"/>
                <a:ea typeface="Calibri"/>
                <a:cs typeface="Calibri"/>
                <a:sym typeface="Calibri"/>
              </a:rPr>
              <a:t>BV</a:t>
            </a:r>
            <a:r>
              <a:rPr b="0" baseline="-25000" i="0" lang="en-US" sz="2800" u="none" cap="none" strike="noStrike">
                <a:solidFill>
                  <a:schemeClr val="dk1"/>
                </a:solidFill>
                <a:latin typeface="Calibri"/>
                <a:ea typeface="Calibri"/>
                <a:cs typeface="Calibri"/>
                <a:sym typeface="Calibri"/>
              </a:rPr>
              <a:t>n-1</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Double Declining Balance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a:t>
            </a:r>
            <a:r>
              <a:rPr b="0" baseline="-25000" i="0" lang="en-US" sz="2800" u="none" cap="none" strike="noStrike">
                <a:solidFill>
                  <a:schemeClr val="dk1"/>
                </a:solidFill>
                <a:latin typeface="Calibri"/>
                <a:ea typeface="Calibri"/>
                <a:cs typeface="Calibri"/>
                <a:sym typeface="Calibri"/>
              </a:rPr>
              <a:t>t</a:t>
            </a:r>
            <a:r>
              <a:rPr b="0" i="0" lang="en-US" sz="2800" u="none" cap="none" strike="noStrike">
                <a:solidFill>
                  <a:schemeClr val="dk1"/>
                </a:solidFill>
                <a:latin typeface="Calibri"/>
                <a:ea typeface="Calibri"/>
                <a:cs typeface="Calibri"/>
                <a:sym typeface="Calibri"/>
              </a:rPr>
              <a:t>=(2/N)(Book value</a:t>
            </a:r>
            <a:r>
              <a:rPr b="0" baseline="-25000" i="0" lang="en-US" sz="2800" u="none" cap="none" strike="noStrike">
                <a:solidFill>
                  <a:schemeClr val="dk1"/>
                </a:solidFill>
                <a:latin typeface="Calibri"/>
                <a:ea typeface="Calibri"/>
                <a:cs typeface="Calibri"/>
                <a:sym typeface="Calibri"/>
              </a:rPr>
              <a:t>t-1</a:t>
            </a:r>
            <a:r>
              <a:rPr b="0" i="0" lang="en-US" sz="2800" u="none" cap="none" strike="noStrike">
                <a:solidFill>
                  <a:schemeClr val="dk1"/>
                </a:solidFill>
                <a:latin typeface="Calibri"/>
                <a:ea typeface="Calibri"/>
                <a:cs typeface="Calibri"/>
                <a:sym typeface="Calibri"/>
              </a:rPr>
              <a:t>)</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76" name="Google Shape;276;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77" name="Google Shape;277;p3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457200" y="274637"/>
            <a:ext cx="8229600" cy="877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 (Declining Balance Method)</a:t>
            </a:r>
            <a:endParaRPr/>
          </a:p>
        </p:txBody>
      </p:sp>
      <p:sp>
        <p:nvSpPr>
          <p:cNvPr id="283" name="Google Shape;283;p35"/>
          <p:cNvSpPr txBox="1"/>
          <p:nvPr>
            <p:ph idx="1" type="body"/>
          </p:nvPr>
        </p:nvSpPr>
        <p:spPr>
          <a:xfrm>
            <a:off x="723900" y="1152525"/>
            <a:ext cx="7962900" cy="5213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Compute the declining balance depreciation schedule for the following situation: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Cost of asset, 			B = $900</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Declining balance rate = 40%</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Salvage value, 			S = $70 </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graphicFrame>
        <p:nvGraphicFramePr>
          <p:cNvPr id="284" name="Google Shape;284;p35"/>
          <p:cNvGraphicFramePr/>
          <p:nvPr/>
        </p:nvGraphicFramePr>
        <p:xfrm>
          <a:off x="1076325" y="3616325"/>
          <a:ext cx="3000000" cy="3000000"/>
        </p:xfrm>
        <a:graphic>
          <a:graphicData uri="http://schemas.openxmlformats.org/drawingml/2006/table">
            <a:tbl>
              <a:tblPr>
                <a:noFill/>
                <a:tableStyleId>{50226B4D-A832-4A2B-B3AB-D8D46D998C48}</a:tableStyleId>
              </a:tblPr>
              <a:tblGrid>
                <a:gridCol w="771525"/>
                <a:gridCol w="2098675"/>
                <a:gridCol w="2197100"/>
                <a:gridCol w="2182800"/>
              </a:tblGrid>
              <a:tr h="639750">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Year, 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Depreciation for year t, (d</a:t>
                      </a:r>
                      <a:r>
                        <a:rPr b="1" baseline="-25000" i="0" lang="en-US" sz="1800" u="none" cap="none" strike="noStrike">
                          <a:solidFill>
                            <a:srgbClr val="FFFFFF"/>
                          </a:solidFill>
                          <a:latin typeface="Calibri"/>
                          <a:ea typeface="Calibri"/>
                          <a:cs typeface="Calibri"/>
                          <a:sym typeface="Calibri"/>
                        </a:rPr>
                        <a:t>t</a:t>
                      </a:r>
                      <a:r>
                        <a:rPr b="1" i="0" lang="en-US" sz="1800" u="none" cap="none" strike="noStrike">
                          <a:solidFill>
                            <a:srgbClr val="FFFFFF"/>
                          </a:solidFill>
                          <a:latin typeface="Calibri"/>
                          <a:ea typeface="Calibri"/>
                          <a:cs typeface="Calibri"/>
                          <a:sym typeface="Calibri"/>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Sum of Depreciation charges up to year t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Book value at the end of year 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40% x 900 = 360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$360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900-360=540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40% x 540 = 216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576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900-576=324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40% x 324 = 130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706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900-706=194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40% x 194 = 78</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784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900-784=116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40% x 116 = 46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830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900-830=70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285" name="Google Shape;285;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86" name="Google Shape;286;p3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Declining Balance Method</a:t>
            </a:r>
            <a:endParaRPr/>
          </a:p>
        </p:txBody>
      </p:sp>
      <p:sp>
        <p:nvSpPr>
          <p:cNvPr id="292" name="Google Shape;292;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descr="figure 11-5 copy_crop" id="293" name="Google Shape;293;p36"/>
          <p:cNvPicPr preferRelativeResize="0"/>
          <p:nvPr/>
        </p:nvPicPr>
        <p:blipFill rotWithShape="1">
          <a:blip r:embed="rId3">
            <a:alphaModFix/>
          </a:blip>
          <a:srcRect b="0" l="0" r="0" t="0"/>
          <a:stretch/>
        </p:blipFill>
        <p:spPr>
          <a:xfrm>
            <a:off x="2462212" y="2066925"/>
            <a:ext cx="4695825" cy="3514725"/>
          </a:xfrm>
          <a:prstGeom prst="rect">
            <a:avLst/>
          </a:prstGeom>
          <a:noFill/>
          <a:ln cap="flat" cmpd="sng" w="28575">
            <a:solidFill>
              <a:srgbClr val="000000"/>
            </a:solidFill>
            <a:prstDash val="solid"/>
            <a:miter lim="8000"/>
            <a:headEnd len="sm" w="sm" type="none"/>
            <a:tailEnd len="sm" w="sm" type="none"/>
          </a:ln>
        </p:spPr>
      </p:pic>
      <p:sp>
        <p:nvSpPr>
          <p:cNvPr id="294" name="Google Shape;294;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95" name="Google Shape;295;p3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652462" y="457200"/>
            <a:ext cx="7835900" cy="7985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 Unit of Production Method</a:t>
            </a:r>
            <a:endParaRPr/>
          </a:p>
        </p:txBody>
      </p:sp>
      <p:sp>
        <p:nvSpPr>
          <p:cNvPr id="301" name="Google Shape;301;p37"/>
          <p:cNvSpPr txBox="1"/>
          <p:nvPr>
            <p:ph idx="1" type="body"/>
          </p:nvPr>
        </p:nvSpPr>
        <p:spPr>
          <a:xfrm>
            <a:off x="652462" y="1600200"/>
            <a:ext cx="78359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Unit-of-Production Depreciation</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Based on use, not time.</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UOP depreciation in any year = </a:t>
            </a:r>
            <a:endParaRPr/>
          </a:p>
          <a:p>
            <a:pPr indent="-228600" lvl="2" marL="1143000" marR="0" rtl="0" algn="l">
              <a:lnSpc>
                <a:spcPct val="10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(Production for year / Total lifetime production) (B-S)</a:t>
            </a:r>
            <a:endParaRPr b="0" i="0" sz="2400" u="none" cap="none" strike="noStrike">
              <a:solidFill>
                <a:schemeClr val="dk1"/>
              </a:solidFill>
              <a:latin typeface="Calibri"/>
              <a:ea typeface="Calibri"/>
              <a:cs typeface="Calibri"/>
              <a:sym typeface="Calibri"/>
            </a:endParaRPr>
          </a:p>
          <a:p>
            <a:pPr indent="-76200" lvl="2" marL="11430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Method is useful for machinery that processes natural resources if the resources will be exhausted before the machinery wears out</a:t>
            </a:r>
            <a:endParaRPr/>
          </a:p>
        </p:txBody>
      </p:sp>
      <p:sp>
        <p:nvSpPr>
          <p:cNvPr id="302" name="Google Shape;302;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03" name="Google Shape;303;p3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457200" y="274637"/>
            <a:ext cx="8229600" cy="8921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Unit of Production Method</a:t>
            </a:r>
            <a:endParaRPr/>
          </a:p>
        </p:txBody>
      </p:sp>
      <p:sp>
        <p:nvSpPr>
          <p:cNvPr id="309" name="Google Shape;309;p38"/>
          <p:cNvSpPr txBox="1"/>
          <p:nvPr>
            <p:ph idx="1" type="body"/>
          </p:nvPr>
        </p:nvSpPr>
        <p:spPr>
          <a:xfrm>
            <a:off x="752475" y="1166812"/>
            <a:ext cx="7934325" cy="5346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Example: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 piece of equipment costing $900 has been purchased for use in a sand and gravel pit. The pit will operate for 5 years while a nearby airport is being rebuilt. Afterwards, the pit will be shut down and the equipment removed and sold for $70. Compute the unit of production depreciation schedule if the airport reconstruction schedule calls for 40,000m</a:t>
            </a:r>
            <a:r>
              <a:rPr b="0" baseline="30000" i="0" lang="en-US" sz="2400" u="none">
                <a:solidFill>
                  <a:schemeClr val="dk1"/>
                </a:solidFill>
                <a:latin typeface="Calibri"/>
                <a:ea typeface="Calibri"/>
                <a:cs typeface="Calibri"/>
                <a:sym typeface="Calibri"/>
              </a:rPr>
              <a:t>3</a:t>
            </a:r>
            <a:r>
              <a:rPr b="0" i="0" lang="en-US" sz="2400" u="none">
                <a:solidFill>
                  <a:schemeClr val="dk1"/>
                </a:solidFill>
                <a:latin typeface="Calibri"/>
                <a:ea typeface="Calibri"/>
                <a:cs typeface="Calibri"/>
                <a:sym typeface="Calibri"/>
              </a:rPr>
              <a:t> of sand and gravel as follows:  </a:t>
            </a:r>
            <a:endParaRPr/>
          </a:p>
        </p:txBody>
      </p:sp>
      <p:graphicFrame>
        <p:nvGraphicFramePr>
          <p:cNvPr id="310" name="Google Shape;310;p38"/>
          <p:cNvGraphicFramePr/>
          <p:nvPr/>
        </p:nvGraphicFramePr>
        <p:xfrm>
          <a:off x="1646237" y="4287837"/>
          <a:ext cx="3000000" cy="3000000"/>
        </p:xfrm>
        <a:graphic>
          <a:graphicData uri="http://schemas.openxmlformats.org/drawingml/2006/table">
            <a:tbl>
              <a:tblPr>
                <a:noFill/>
                <a:tableStyleId>{50226B4D-A832-4A2B-B3AB-D8D46D998C48}</a:tableStyleId>
              </a:tblPr>
              <a:tblGrid>
                <a:gridCol w="2498725"/>
                <a:gridCol w="3597275"/>
              </a:tblGrid>
              <a:tr h="365125">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Year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Sand and Gravel Required (m</a:t>
                      </a:r>
                      <a:r>
                        <a:rPr b="1" baseline="30000" i="0" lang="en-US" sz="1800" u="none" cap="none" strike="noStrike">
                          <a:solidFill>
                            <a:srgbClr val="FFFFFF"/>
                          </a:solidFill>
                          <a:latin typeface="Calibri"/>
                          <a:ea typeface="Calibri"/>
                          <a:cs typeface="Calibri"/>
                          <a:sym typeface="Calibri"/>
                        </a:rPr>
                        <a:t>3</a:t>
                      </a:r>
                      <a:r>
                        <a:rPr b="1" i="0" lang="en-US" sz="1800" u="none" cap="none" strike="noStrike">
                          <a:solidFill>
                            <a:srgbClr val="FFFFFF"/>
                          </a:solidFill>
                          <a:latin typeface="Calibri"/>
                          <a:ea typeface="Calibri"/>
                          <a:cs typeface="Calibri"/>
                          <a:sym typeface="Calibri"/>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670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51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8000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670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16000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51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8000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51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311" name="Google Shape;311;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12" name="Google Shape;312;p3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457200" y="274637"/>
            <a:ext cx="8229600" cy="8921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Unit of Production Method</a:t>
            </a:r>
            <a:endParaRPr/>
          </a:p>
        </p:txBody>
      </p:sp>
      <p:sp>
        <p:nvSpPr>
          <p:cNvPr id="318" name="Google Shape;318;p39"/>
          <p:cNvSpPr txBox="1"/>
          <p:nvPr>
            <p:ph idx="1" type="body"/>
          </p:nvPr>
        </p:nvSpPr>
        <p:spPr>
          <a:xfrm>
            <a:off x="811212" y="1166812"/>
            <a:ext cx="7875587" cy="5421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Example (continued)</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The cost basis B = $900</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Salvage Value S = $70</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Total lifetime production for the asset = 40,000m</a:t>
            </a:r>
            <a:r>
              <a:rPr b="0" baseline="30000" i="0" lang="en-US" sz="2000" u="none">
                <a:solidFill>
                  <a:schemeClr val="dk1"/>
                </a:solidFill>
                <a:latin typeface="Calibri"/>
                <a:ea typeface="Calibri"/>
                <a:cs typeface="Calibri"/>
                <a:sym typeface="Calibri"/>
              </a:rPr>
              <a:t>3</a:t>
            </a:r>
            <a:r>
              <a:rPr b="0" i="0" lang="en-US" sz="2000" u="none">
                <a:solidFill>
                  <a:schemeClr val="dk1"/>
                </a:solidFill>
                <a:latin typeface="Calibri"/>
                <a:ea typeface="Calibri"/>
                <a:cs typeface="Calibri"/>
                <a:sym typeface="Calibri"/>
              </a:rPr>
              <a:t> </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First year unit-of-production depreciation= </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(4,000m</a:t>
            </a:r>
            <a:r>
              <a:rPr b="0" baseline="30000" i="0" lang="en-US" sz="2000" u="none">
                <a:solidFill>
                  <a:schemeClr val="dk1"/>
                </a:solidFill>
                <a:latin typeface="Calibri"/>
                <a:ea typeface="Calibri"/>
                <a:cs typeface="Calibri"/>
                <a:sym typeface="Calibri"/>
              </a:rPr>
              <a:t>3</a:t>
            </a:r>
            <a:r>
              <a:rPr b="0" i="0" lang="en-US" sz="2000" u="none">
                <a:solidFill>
                  <a:schemeClr val="dk1"/>
                </a:solidFill>
                <a:latin typeface="Calibri"/>
                <a:ea typeface="Calibri"/>
                <a:cs typeface="Calibri"/>
                <a:sym typeface="Calibri"/>
              </a:rPr>
              <a:t>/40,000m</a:t>
            </a:r>
            <a:r>
              <a:rPr b="0" baseline="30000" i="0" lang="en-US" sz="2000" u="none">
                <a:solidFill>
                  <a:schemeClr val="dk1"/>
                </a:solidFill>
                <a:latin typeface="Calibri"/>
                <a:ea typeface="Calibri"/>
                <a:cs typeface="Calibri"/>
                <a:sym typeface="Calibri"/>
              </a:rPr>
              <a:t>3</a:t>
            </a:r>
            <a:r>
              <a:rPr b="0" i="0" lang="en-US" sz="2000" u="none">
                <a:solidFill>
                  <a:schemeClr val="dk1"/>
                </a:solidFill>
                <a:latin typeface="Calibri"/>
                <a:ea typeface="Calibri"/>
                <a:cs typeface="Calibri"/>
                <a:sym typeface="Calibri"/>
              </a:rPr>
              <a:t>)x($900-$70) = $83</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Similar calculations for the following years yield</a:t>
            </a:r>
            <a:endParaRPr/>
          </a:p>
        </p:txBody>
      </p:sp>
      <p:graphicFrame>
        <p:nvGraphicFramePr>
          <p:cNvPr id="319" name="Google Shape;319;p39"/>
          <p:cNvGraphicFramePr/>
          <p:nvPr/>
        </p:nvGraphicFramePr>
        <p:xfrm>
          <a:off x="1241425" y="3740150"/>
          <a:ext cx="3000000" cy="3000000"/>
        </p:xfrm>
        <a:graphic>
          <a:graphicData uri="http://schemas.openxmlformats.org/drawingml/2006/table">
            <a:tbl>
              <a:tblPr>
                <a:noFill/>
                <a:tableStyleId>{50226B4D-A832-4A2B-B3AB-D8D46D998C48}</a:tableStyleId>
              </a:tblPr>
              <a:tblGrid>
                <a:gridCol w="3048000"/>
                <a:gridCol w="3048000"/>
              </a:tblGrid>
              <a:tr h="369875">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Year</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UOP Depreciation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$83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166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332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166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83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1" i="1" lang="en-US" sz="1800" u="none">
                          <a:solidFill>
                            <a:srgbClr val="000000"/>
                          </a:solidFill>
                          <a:latin typeface="Calibri"/>
                          <a:ea typeface="Calibri"/>
                          <a:cs typeface="Calibri"/>
                          <a:sym typeface="Calibri"/>
                        </a:rPr>
                        <a:t>$830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320" name="Google Shape;320;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21" name="Google Shape;321;p3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 for Tax Purposes </a:t>
            </a:r>
            <a:endParaRPr/>
          </a:p>
        </p:txBody>
      </p:sp>
      <p:sp>
        <p:nvSpPr>
          <p:cNvPr id="327" name="Google Shape;327;p40"/>
          <p:cNvSpPr txBox="1"/>
          <p:nvPr>
            <p:ph idx="1" type="body"/>
          </p:nvPr>
        </p:nvSpPr>
        <p:spPr>
          <a:xfrm>
            <a:off x="693737" y="1600200"/>
            <a:ext cx="7993062"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In Canada, the Canada Revenue Agency (CRA) is responsible for collecting income taxes. </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Canadian income tax law permits corporations to depreciate most capital assets by the declining-balance method</a:t>
            </a:r>
            <a:endParaRPr/>
          </a:p>
          <a:p>
            <a:pPr indent="-228600" lvl="2" marL="11430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At a fixed rate specified in the tax legislation </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Since the depreciation allowance for income tax purposes represents an allowable deduction in computing income, it is referred to as Capital Cost Allowance (CCA)</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328" name="Google Shape;328;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29" name="Google Shape;329;p4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 for Tax Purposes </a:t>
            </a:r>
            <a:endParaRPr/>
          </a:p>
        </p:txBody>
      </p:sp>
      <p:sp>
        <p:nvSpPr>
          <p:cNvPr id="335" name="Google Shape;335;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The legislation is very specific about how the capital cost allowance is to be calculated. </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The prescribed method is called asset-class accounting</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All assets of a single class are grouped together in a single ledger</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additional assets of that class are acquired, their cost is added to that account; when assets are disposed of, the proceeds are deducted from the account</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CCA for any year is the account total at the end of the year times the capital cost allowance rate for the class </a:t>
            </a:r>
            <a:endParaRPr/>
          </a:p>
        </p:txBody>
      </p:sp>
      <p:sp>
        <p:nvSpPr>
          <p:cNvPr id="336" name="Google Shape;336;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37" name="Google Shape;337;p4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 for Tax Purposes </a:t>
            </a:r>
            <a:endParaRPr/>
          </a:p>
        </p:txBody>
      </p:sp>
      <p:sp>
        <p:nvSpPr>
          <p:cNvPr id="343" name="Google Shape;343;p42"/>
          <p:cNvSpPr txBox="1"/>
          <p:nvPr>
            <p:ph idx="1" type="body"/>
          </p:nvPr>
        </p:nvSpPr>
        <p:spPr>
          <a:xfrm>
            <a:off x="635000" y="1600200"/>
            <a:ext cx="8051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CCA rate that applies to each class is the maximum rate.</a:t>
            </a:r>
            <a:endParaRPr/>
          </a:p>
          <a:p>
            <a:pPr indent="-342900" lvl="0" marL="342900" marR="0" rtl="0" algn="l">
              <a:lnSpc>
                <a:spcPct val="10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maximum capital cost allowance that a company could take in any one year would just be sufficient to reduce the taxable income to 0</a:t>
            </a:r>
            <a:endParaRPr/>
          </a:p>
          <a:p>
            <a:pPr indent="-342900" lvl="0" marL="342900" marR="0" rtl="0" algn="l">
              <a:lnSpc>
                <a:spcPct val="10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In the first year of ownership of a depreciable asset, only one half of the maximum rate can be applied. This is called the 50% rule or half-year convention</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344" name="Google Shape;344;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45" name="Google Shape;345;p4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Calculating the CCA </a:t>
            </a:r>
            <a:endParaRPr/>
          </a:p>
        </p:txBody>
      </p:sp>
      <p:sp>
        <p:nvSpPr>
          <p:cNvPr id="351" name="Google Shape;351;p43"/>
          <p:cNvSpPr txBox="1"/>
          <p:nvPr>
            <p:ph idx="1" type="body"/>
          </p:nvPr>
        </p:nvSpPr>
        <p:spPr>
          <a:xfrm>
            <a:off x="649287" y="1600200"/>
            <a:ext cx="8037512"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Capital Cost Allowance is claimed by completing the CRA form called Schedule 8</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income tax guide (Schedule II of the income tax regulations) provides a list of the most common capital cost allowance (CCA) classes </a:t>
            </a:r>
            <a:endParaRPr/>
          </a:p>
        </p:txBody>
      </p:sp>
      <p:sp>
        <p:nvSpPr>
          <p:cNvPr id="352" name="Google Shape;352;p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53" name="Google Shape;353;p4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Income</a:t>
            </a:r>
            <a:endParaRPr/>
          </a:p>
        </p:txBody>
      </p:sp>
      <p:sp>
        <p:nvSpPr>
          <p:cNvPr id="118" name="Google Shape;118;p17"/>
          <p:cNvSpPr txBox="1"/>
          <p:nvPr>
            <p:ph idx="1" type="body"/>
          </p:nvPr>
        </p:nvSpPr>
        <p:spPr>
          <a:xfrm>
            <a:off x="457200" y="1417637"/>
            <a:ext cx="8229600" cy="4708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Calibri"/>
                <a:ea typeface="Calibri"/>
                <a:cs typeface="Calibri"/>
                <a:sym typeface="Calibri"/>
              </a:rPr>
              <a:t>The measure of a business’s success is its annual profit or loss.</a:t>
            </a:r>
            <a:endParaRPr/>
          </a:p>
          <a:p>
            <a:pPr indent="-342900" lvl="0" marL="342900" marR="0" rtl="0" algn="l">
              <a:lnSpc>
                <a:spcPct val="80000"/>
              </a:lnSpc>
              <a:spcBef>
                <a:spcPts val="600"/>
              </a:spcBef>
              <a:spcAft>
                <a:spcPts val="0"/>
              </a:spcAft>
              <a:buClr>
                <a:schemeClr val="dk1"/>
              </a:buClr>
              <a:buSzPts val="3000"/>
              <a:buFont typeface="Times New Roman"/>
              <a:buChar char="•"/>
            </a:pPr>
            <a:r>
              <a:rPr b="0" i="0" lang="en-US" sz="3000" u="none" cap="none" strike="noStrike">
                <a:solidFill>
                  <a:schemeClr val="dk1"/>
                </a:solidFill>
                <a:latin typeface="Calibri"/>
                <a:ea typeface="Calibri"/>
                <a:cs typeface="Calibri"/>
                <a:sym typeface="Calibri"/>
              </a:rPr>
              <a:t>More simply:</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Income = Revenue – Costs to obtain revenue</a:t>
            </a:r>
            <a:endParaRPr/>
          </a:p>
          <a:p>
            <a:pPr indent="-342900" lvl="0" marL="342900" marR="0" rtl="0" algn="l">
              <a:lnSpc>
                <a:spcPct val="80000"/>
              </a:lnSpc>
              <a:spcBef>
                <a:spcPts val="600"/>
              </a:spcBef>
              <a:spcAft>
                <a:spcPts val="0"/>
              </a:spcAft>
              <a:buClr>
                <a:schemeClr val="dk1"/>
              </a:buClr>
              <a:buSzPts val="3000"/>
              <a:buFont typeface="Times New Roman"/>
              <a:buChar char="•"/>
            </a:pPr>
            <a:r>
              <a:rPr b="0" i="0" lang="en-US" sz="3000" u="none" cap="none" strike="noStrike">
                <a:solidFill>
                  <a:schemeClr val="dk1"/>
                </a:solidFill>
                <a:latin typeface="Calibri"/>
                <a:ea typeface="Calibri"/>
                <a:cs typeface="Calibri"/>
                <a:sym typeface="Calibri"/>
              </a:rPr>
              <a:t>Revenue is money coming in</a:t>
            </a:r>
            <a:endParaRPr/>
          </a:p>
          <a:p>
            <a:pPr indent="-228600" lvl="2" marL="1143000" marR="0" rtl="0" algn="l">
              <a:lnSpc>
                <a:spcPct val="8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Derived from sales of products</a:t>
            </a:r>
            <a:endParaRPr/>
          </a:p>
          <a:p>
            <a:pPr indent="-342900" lvl="0" marL="342900" marR="0" rtl="0" algn="l">
              <a:lnSpc>
                <a:spcPct val="80000"/>
              </a:lnSpc>
              <a:spcBef>
                <a:spcPts val="600"/>
              </a:spcBef>
              <a:spcAft>
                <a:spcPts val="0"/>
              </a:spcAft>
              <a:buClr>
                <a:schemeClr val="dk1"/>
              </a:buClr>
              <a:buSzPts val="3000"/>
              <a:buFont typeface="Times New Roman"/>
              <a:buChar char="•"/>
            </a:pPr>
            <a:r>
              <a:rPr b="0" i="0" lang="en-US" sz="3000" u="none" cap="none" strike="noStrike">
                <a:solidFill>
                  <a:schemeClr val="dk1"/>
                </a:solidFill>
                <a:latin typeface="Calibri"/>
                <a:ea typeface="Calibri"/>
                <a:cs typeface="Calibri"/>
                <a:sym typeface="Calibri"/>
              </a:rPr>
              <a:t>Costs are money going out to obtain the resources to generate revenue</a:t>
            </a:r>
            <a:endParaRPr/>
          </a:p>
          <a:p>
            <a:pPr indent="-228600" lvl="2" marL="1143000" marR="0" rtl="0" algn="l">
              <a:lnSpc>
                <a:spcPct val="8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Labour costs, material costs, administration costs</a:t>
            </a:r>
            <a:endParaRPr/>
          </a:p>
          <a:p>
            <a:pPr indent="-342900" lvl="0" marL="342900" marR="0" rtl="0" algn="l">
              <a:lnSpc>
                <a:spcPct val="80000"/>
              </a:lnSpc>
              <a:spcBef>
                <a:spcPts val="600"/>
              </a:spcBef>
              <a:spcAft>
                <a:spcPts val="0"/>
              </a:spcAft>
              <a:buClr>
                <a:schemeClr val="dk1"/>
              </a:buClr>
              <a:buSzPts val="3000"/>
              <a:buFont typeface="Times New Roman"/>
              <a:buChar char="•"/>
            </a:pPr>
            <a:r>
              <a:rPr b="0" i="0" lang="en-US" sz="3000" u="none" cap="none" strike="noStrike">
                <a:solidFill>
                  <a:schemeClr val="dk1"/>
                </a:solidFill>
                <a:latin typeface="Calibri"/>
                <a:ea typeface="Calibri"/>
                <a:cs typeface="Calibri"/>
                <a:sym typeface="Calibri"/>
              </a:rPr>
              <a:t>We can easily compare revenues for a year with the costs that occurred within that year</a:t>
            </a:r>
            <a:endParaRPr/>
          </a:p>
        </p:txBody>
      </p:sp>
      <p:sp>
        <p:nvSpPr>
          <p:cNvPr id="119" name="Google Shape;119;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0" name="Google Shape;120;p1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Calculating the CCA </a:t>
            </a:r>
            <a:endParaRPr/>
          </a:p>
        </p:txBody>
      </p:sp>
      <p:sp>
        <p:nvSpPr>
          <p:cNvPr id="360" name="Google Shape;360;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See Table 11.1 (corporation income tax guide) of the course text</a:t>
            </a:r>
            <a:endParaRPr/>
          </a:p>
          <a:p>
            <a:pPr indent="-114300" lvl="0" marL="342900" marR="0" rtl="0" algn="l">
              <a:spcBef>
                <a:spcPts val="720"/>
              </a:spcBef>
              <a:spcAft>
                <a:spcPts val="0"/>
              </a:spcAft>
              <a:buClr>
                <a:schemeClr val="dk1"/>
              </a:buClr>
              <a:buSzPts val="3600"/>
              <a:buFont typeface="Arial"/>
              <a:buNone/>
            </a:pPr>
            <a:r>
              <a:t/>
            </a:r>
            <a:endParaRPr b="0" i="0" sz="3600" u="none">
              <a:solidFill>
                <a:schemeClr val="dk1"/>
              </a:solidFill>
              <a:latin typeface="Calibri"/>
              <a:ea typeface="Calibri"/>
              <a:cs typeface="Calibri"/>
              <a:sym typeface="Calibri"/>
            </a:endParaRPr>
          </a:p>
        </p:txBody>
      </p:sp>
      <p:sp>
        <p:nvSpPr>
          <p:cNvPr id="361" name="Google Shape;361;p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62" name="Google Shape;362;p4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Calculating the CCA</a:t>
            </a:r>
            <a:endParaRPr/>
          </a:p>
        </p:txBody>
      </p:sp>
      <p:sp>
        <p:nvSpPr>
          <p:cNvPr id="368" name="Google Shape;368;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Char char="•"/>
            </a:pPr>
            <a:r>
              <a:rPr b="1" i="0" lang="en-US" sz="3600" u="none">
                <a:solidFill>
                  <a:schemeClr val="dk1"/>
                </a:solidFill>
                <a:latin typeface="Calibri"/>
                <a:ea typeface="Calibri"/>
                <a:cs typeface="Calibri"/>
                <a:sym typeface="Calibri"/>
              </a:rPr>
              <a:t>See figure 11.6 of the course text (Schedule 8 from 2003 T2 Corporate income tax guide)</a:t>
            </a:r>
            <a:endParaRPr/>
          </a:p>
        </p:txBody>
      </p:sp>
      <p:sp>
        <p:nvSpPr>
          <p:cNvPr id="369" name="Google Shape;369;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70" name="Google Shape;370;p4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CCA Example (Example 11-6, pp 380) </a:t>
            </a:r>
            <a:endParaRPr/>
          </a:p>
        </p:txBody>
      </p:sp>
      <p:sp>
        <p:nvSpPr>
          <p:cNvPr id="376" name="Google Shape;376;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 firm has 6 vehicles; the make, age and current book value of each is as follows: </a:t>
            </a:r>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10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What depreciation deduction (CCA) is permitted at the end of the current year (year 1)?</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pic>
        <p:nvPicPr>
          <p:cNvPr id="377" name="Google Shape;377;p46"/>
          <p:cNvPicPr preferRelativeResize="0"/>
          <p:nvPr/>
        </p:nvPicPr>
        <p:blipFill rotWithShape="1">
          <a:blip r:embed="rId3">
            <a:alphaModFix/>
          </a:blip>
          <a:srcRect b="0" l="0" r="0" t="0"/>
          <a:stretch/>
        </p:blipFill>
        <p:spPr>
          <a:xfrm>
            <a:off x="1830387" y="2717800"/>
            <a:ext cx="5405437" cy="2006600"/>
          </a:xfrm>
          <a:prstGeom prst="rect">
            <a:avLst/>
          </a:prstGeom>
          <a:noFill/>
          <a:ln>
            <a:noFill/>
          </a:ln>
        </p:spPr>
      </p:pic>
      <p:sp>
        <p:nvSpPr>
          <p:cNvPr id="378" name="Google Shape;378;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79" name="Google Shape;379;p4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CCA Example (Example 11-6, pp 380)</a:t>
            </a:r>
            <a:endParaRPr/>
          </a:p>
        </p:txBody>
      </p:sp>
      <p:sp>
        <p:nvSpPr>
          <p:cNvPr id="385" name="Google Shape;385;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According to the tax legislation, automotive equipment is a Class 10 asset and can be depreciated at a CCA rate of 30%. All the vehicles are grouped into a single CCA schedule as follows: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a:t>
            </a:r>
            <a:endParaRPr/>
          </a:p>
        </p:txBody>
      </p:sp>
      <p:graphicFrame>
        <p:nvGraphicFramePr>
          <p:cNvPr id="386" name="Google Shape;386;p47"/>
          <p:cNvGraphicFramePr/>
          <p:nvPr/>
        </p:nvGraphicFramePr>
        <p:xfrm>
          <a:off x="0" y="3195637"/>
          <a:ext cx="3000000" cy="3000000"/>
        </p:xfrm>
        <a:graphic>
          <a:graphicData uri="http://schemas.openxmlformats.org/drawingml/2006/table">
            <a:tbl>
              <a:tblPr>
                <a:noFill/>
                <a:tableStyleId>{50226B4D-A832-4A2B-B3AB-D8D46D998C48}</a:tableStyleId>
              </a:tblPr>
              <a:tblGrid>
                <a:gridCol w="534975"/>
                <a:gridCol w="1233475"/>
                <a:gridCol w="955675"/>
                <a:gridCol w="990600"/>
                <a:gridCol w="1125525"/>
                <a:gridCol w="939800"/>
                <a:gridCol w="1028700"/>
                <a:gridCol w="584200"/>
                <a:gridCol w="890575"/>
                <a:gridCol w="860425"/>
              </a:tblGrid>
              <a:tr h="1766875">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1</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Class No.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2</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Undepreciated capital cost at the beginning of the year (underpreciated capital cost at the end of the year from last year’s CCA schedule)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3</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Cost of acquisitions during the year (new property must be available for use)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5</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Proceeds of  dispositions during the year (amount not to exceed the capital cost)</a:t>
                      </a:r>
                      <a:endParaRPr/>
                    </a:p>
                    <a:p>
                      <a:pPr indent="0" lvl="0" marL="0" marR="0" rtl="0" algn="l">
                        <a:spcBef>
                          <a:spcPts val="0"/>
                        </a:spcBef>
                        <a:spcAft>
                          <a:spcPts val="0"/>
                        </a:spcAft>
                        <a:buNone/>
                      </a:pPr>
                      <a:r>
                        <a:t/>
                      </a:r>
                      <a:endParaRPr b="0" i="0" sz="1100" u="none">
                        <a:solidFill>
                          <a:srgbClr val="FFFFFF"/>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6</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Undepreciated capital cost (Column 2 </a:t>
                      </a:r>
                      <a:r>
                        <a:rPr b="1" i="0" lang="en-US" sz="1100" u="none">
                          <a:solidFill>
                            <a:srgbClr val="FFFFFF"/>
                          </a:solidFill>
                          <a:latin typeface="Calibri"/>
                          <a:ea typeface="Calibri"/>
                          <a:cs typeface="Calibri"/>
                          <a:sym typeface="Calibri"/>
                        </a:rPr>
                        <a:t>plus</a:t>
                      </a:r>
                      <a:r>
                        <a:rPr b="0" i="0" lang="en-US" sz="1100" u="none">
                          <a:solidFill>
                            <a:srgbClr val="FFFFFF"/>
                          </a:solidFill>
                          <a:latin typeface="Calibri"/>
                          <a:ea typeface="Calibri"/>
                          <a:cs typeface="Calibri"/>
                          <a:sym typeface="Calibri"/>
                        </a:rPr>
                        <a:t> Column 3 </a:t>
                      </a:r>
                      <a:r>
                        <a:rPr b="1" i="0" lang="en-US" sz="1100" u="none">
                          <a:solidFill>
                            <a:srgbClr val="FFFFFF"/>
                          </a:solidFill>
                          <a:latin typeface="Calibri"/>
                          <a:ea typeface="Calibri"/>
                          <a:cs typeface="Calibri"/>
                          <a:sym typeface="Calibri"/>
                        </a:rPr>
                        <a:t>plus</a:t>
                      </a:r>
                      <a:r>
                        <a:rPr b="0" i="0" lang="en-US" sz="1100" u="none">
                          <a:solidFill>
                            <a:srgbClr val="FFFFFF"/>
                          </a:solidFill>
                          <a:latin typeface="Calibri"/>
                          <a:ea typeface="Calibri"/>
                          <a:cs typeface="Calibri"/>
                          <a:sym typeface="Calibri"/>
                        </a:rPr>
                        <a:t> or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4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7</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50% rule (1/2 of the amount, if any, by which the net cost of acquisitions exceeds Column 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8</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Reduced undepreciated capital cost (column 6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7)</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9</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CCA rate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12</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Capital cost allowance (column 8 </a:t>
                      </a:r>
                      <a:r>
                        <a:rPr b="1" i="0" lang="en-US" sz="1100" u="none">
                          <a:solidFill>
                            <a:srgbClr val="FFFFFF"/>
                          </a:solidFill>
                          <a:latin typeface="Calibri"/>
                          <a:ea typeface="Calibri"/>
                          <a:cs typeface="Calibri"/>
                          <a:sym typeface="Calibri"/>
                        </a:rPr>
                        <a:t>multiplied</a:t>
                      </a:r>
                      <a:r>
                        <a:rPr b="0" i="0" lang="en-US" sz="1100" u="none">
                          <a:solidFill>
                            <a:srgbClr val="FFFFFF"/>
                          </a:solidFill>
                          <a:latin typeface="Calibri"/>
                          <a:ea typeface="Calibri"/>
                          <a:cs typeface="Calibri"/>
                          <a:sym typeface="Calibri"/>
                        </a:rPr>
                        <a:t> by column 9; or a lower amount)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13</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Undepreciated cost at the end of the year (column 6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12)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10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$86,799</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$86,799</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$86799</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30%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$26,040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$60,759</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387" name="Google Shape;387;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88" name="Google Shape;388;p4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CCA Example (Example 11-6, pp 380) </a:t>
            </a:r>
            <a:endParaRPr/>
          </a:p>
        </p:txBody>
      </p:sp>
      <p:sp>
        <p:nvSpPr>
          <p:cNvPr id="394" name="Google Shape;394;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 year 2 the company sells the Honda Accord for $20,000. What CCA is permitted at the end of year 2?</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graphicFrame>
        <p:nvGraphicFramePr>
          <p:cNvPr id="395" name="Google Shape;395;p48"/>
          <p:cNvGraphicFramePr/>
          <p:nvPr/>
        </p:nvGraphicFramePr>
        <p:xfrm>
          <a:off x="0" y="3987800"/>
          <a:ext cx="3000000" cy="3000000"/>
        </p:xfrm>
        <a:graphic>
          <a:graphicData uri="http://schemas.openxmlformats.org/drawingml/2006/table">
            <a:tbl>
              <a:tblPr>
                <a:noFill/>
                <a:tableStyleId>{50226B4D-A832-4A2B-B3AB-D8D46D998C48}</a:tableStyleId>
              </a:tblPr>
              <a:tblGrid>
                <a:gridCol w="534975"/>
                <a:gridCol w="1233475"/>
                <a:gridCol w="955675"/>
                <a:gridCol w="990600"/>
                <a:gridCol w="1125525"/>
                <a:gridCol w="939800"/>
                <a:gridCol w="1028700"/>
                <a:gridCol w="584200"/>
                <a:gridCol w="890575"/>
                <a:gridCol w="860425"/>
              </a:tblGrid>
              <a:tr h="1766875">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1</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Class No.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2</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Undepreciated capital cost at the beginning of the year (underpreciated capital cost at the end of the year from last year’s CCA schedule)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3</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Cost of acquisitions during the year (new property must be available for use)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5</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Proceeds of  dispositions during the year (amount not to exceed the capital cost)</a:t>
                      </a:r>
                      <a:endParaRPr/>
                    </a:p>
                    <a:p>
                      <a:pPr indent="0" lvl="0" marL="0" marR="0" rtl="0" algn="l">
                        <a:spcBef>
                          <a:spcPts val="0"/>
                        </a:spcBef>
                        <a:spcAft>
                          <a:spcPts val="0"/>
                        </a:spcAft>
                        <a:buNone/>
                      </a:pPr>
                      <a:r>
                        <a:t/>
                      </a:r>
                      <a:endParaRPr b="0" i="0" sz="1100" u="none">
                        <a:solidFill>
                          <a:srgbClr val="FFFFFF"/>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6</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Undepreciated capital cost (Column 2 </a:t>
                      </a:r>
                      <a:r>
                        <a:rPr b="1" i="0" lang="en-US" sz="1100" u="none">
                          <a:solidFill>
                            <a:srgbClr val="FFFFFF"/>
                          </a:solidFill>
                          <a:latin typeface="Calibri"/>
                          <a:ea typeface="Calibri"/>
                          <a:cs typeface="Calibri"/>
                          <a:sym typeface="Calibri"/>
                        </a:rPr>
                        <a:t>plus</a:t>
                      </a:r>
                      <a:r>
                        <a:rPr b="0" i="0" lang="en-US" sz="1100" u="none">
                          <a:solidFill>
                            <a:srgbClr val="FFFFFF"/>
                          </a:solidFill>
                          <a:latin typeface="Calibri"/>
                          <a:ea typeface="Calibri"/>
                          <a:cs typeface="Calibri"/>
                          <a:sym typeface="Calibri"/>
                        </a:rPr>
                        <a:t> Column 3 </a:t>
                      </a:r>
                      <a:r>
                        <a:rPr b="1" i="0" lang="en-US" sz="1100" u="none">
                          <a:solidFill>
                            <a:srgbClr val="FFFFFF"/>
                          </a:solidFill>
                          <a:latin typeface="Calibri"/>
                          <a:ea typeface="Calibri"/>
                          <a:cs typeface="Calibri"/>
                          <a:sym typeface="Calibri"/>
                        </a:rPr>
                        <a:t>plus</a:t>
                      </a:r>
                      <a:r>
                        <a:rPr b="0" i="0" lang="en-US" sz="1100" u="none">
                          <a:solidFill>
                            <a:srgbClr val="FFFFFF"/>
                          </a:solidFill>
                          <a:latin typeface="Calibri"/>
                          <a:ea typeface="Calibri"/>
                          <a:cs typeface="Calibri"/>
                          <a:sym typeface="Calibri"/>
                        </a:rPr>
                        <a:t> or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4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7</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50% rule (1/2 of the amount, if any, by which the net cost of acquisitions exceeds Column 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8</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Reduced undepreciated capital cost (column 6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7)</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9</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CCA rate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12</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Capital cost allowance (column 8 </a:t>
                      </a:r>
                      <a:r>
                        <a:rPr b="1" i="0" lang="en-US" sz="1100" u="none">
                          <a:solidFill>
                            <a:srgbClr val="FFFFFF"/>
                          </a:solidFill>
                          <a:latin typeface="Calibri"/>
                          <a:ea typeface="Calibri"/>
                          <a:cs typeface="Calibri"/>
                          <a:sym typeface="Calibri"/>
                        </a:rPr>
                        <a:t>multiplied</a:t>
                      </a:r>
                      <a:r>
                        <a:rPr b="0" i="0" lang="en-US" sz="1100" u="none">
                          <a:solidFill>
                            <a:srgbClr val="FFFFFF"/>
                          </a:solidFill>
                          <a:latin typeface="Calibri"/>
                          <a:ea typeface="Calibri"/>
                          <a:cs typeface="Calibri"/>
                          <a:sym typeface="Calibri"/>
                        </a:rPr>
                        <a:t> by column 9; or a lower amount)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13</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Undepreciated cost at the end of the year (column 6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12)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10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$60,759</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$20,000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$40,759</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$40,759</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30%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$12,228</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$28,523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396" name="Google Shape;396;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97" name="Google Shape;397;p4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CCA Example (Example 11-6, pp 380) </a:t>
            </a:r>
            <a:endParaRPr/>
          </a:p>
        </p:txBody>
      </p:sp>
      <p:sp>
        <p:nvSpPr>
          <p:cNvPr id="404" name="Google Shape;404;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 Year 3 the company buys a Toyota Land Cruiser for $26,000. What CCA is permitted at the end of Year 3?</a:t>
            </a:r>
            <a:endParaRPr/>
          </a:p>
          <a:p>
            <a:pPr indent="-342900" lvl="0" marL="342900" marR="0" rtl="0" algn="l">
              <a:lnSpc>
                <a:spcPct val="100000"/>
              </a:lnSpc>
              <a:spcBef>
                <a:spcPts val="640"/>
              </a:spcBef>
              <a:spcAft>
                <a:spcPts val="0"/>
              </a:spcAft>
              <a:buClr>
                <a:schemeClr val="dk1"/>
              </a:buClr>
              <a:buFont typeface="Arial"/>
              <a:buNone/>
            </a:pPr>
            <a:r>
              <a:rPr b="0" i="0" lang="en-US" sz="3200" u="none">
                <a:solidFill>
                  <a:schemeClr val="dk1"/>
                </a:solidFill>
                <a:latin typeface="Calibri"/>
                <a:ea typeface="Calibri"/>
                <a:cs typeface="Calibri"/>
                <a:sym typeface="Calibri"/>
              </a:rPr>
              <a:t> </a:t>
            </a:r>
            <a:endParaRPr/>
          </a:p>
        </p:txBody>
      </p:sp>
      <p:graphicFrame>
        <p:nvGraphicFramePr>
          <p:cNvPr id="405" name="Google Shape;405;p49"/>
          <p:cNvGraphicFramePr/>
          <p:nvPr/>
        </p:nvGraphicFramePr>
        <p:xfrm>
          <a:off x="0" y="3381375"/>
          <a:ext cx="3000000" cy="3000000"/>
        </p:xfrm>
        <a:graphic>
          <a:graphicData uri="http://schemas.openxmlformats.org/drawingml/2006/table">
            <a:tbl>
              <a:tblPr>
                <a:noFill/>
                <a:tableStyleId>{50226B4D-A832-4A2B-B3AB-D8D46D998C48}</a:tableStyleId>
              </a:tblPr>
              <a:tblGrid>
                <a:gridCol w="534975"/>
                <a:gridCol w="1233475"/>
                <a:gridCol w="955675"/>
                <a:gridCol w="990600"/>
                <a:gridCol w="1125525"/>
                <a:gridCol w="939800"/>
                <a:gridCol w="1028700"/>
                <a:gridCol w="584200"/>
                <a:gridCol w="890575"/>
                <a:gridCol w="860425"/>
              </a:tblGrid>
              <a:tr h="1768475">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1</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Class No.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2</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Undepreciated capital cost at the beginning of the year (underpreciated capital cost at the end of the year from last year’s CCA schedule)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3</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Cost of acquisitions during the year (new property must be available for use)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5</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Proceeds of  dispositions during the year (amount not to exceed the capital cost)</a:t>
                      </a:r>
                      <a:endParaRPr/>
                    </a:p>
                    <a:p>
                      <a:pPr indent="0" lvl="0" marL="0" marR="0" rtl="0" algn="l">
                        <a:spcBef>
                          <a:spcPts val="0"/>
                        </a:spcBef>
                        <a:spcAft>
                          <a:spcPts val="0"/>
                        </a:spcAft>
                        <a:buNone/>
                      </a:pPr>
                      <a:r>
                        <a:t/>
                      </a:r>
                      <a:endParaRPr b="0" i="0" sz="1100" u="none">
                        <a:solidFill>
                          <a:srgbClr val="FFFFFF"/>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6</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Undepreciated capital cost (Column 2 </a:t>
                      </a:r>
                      <a:r>
                        <a:rPr b="1" i="0" lang="en-US" sz="1100" u="none">
                          <a:solidFill>
                            <a:srgbClr val="FFFFFF"/>
                          </a:solidFill>
                          <a:latin typeface="Calibri"/>
                          <a:ea typeface="Calibri"/>
                          <a:cs typeface="Calibri"/>
                          <a:sym typeface="Calibri"/>
                        </a:rPr>
                        <a:t>plus</a:t>
                      </a:r>
                      <a:r>
                        <a:rPr b="0" i="0" lang="en-US" sz="1100" u="none">
                          <a:solidFill>
                            <a:srgbClr val="FFFFFF"/>
                          </a:solidFill>
                          <a:latin typeface="Calibri"/>
                          <a:ea typeface="Calibri"/>
                          <a:cs typeface="Calibri"/>
                          <a:sym typeface="Calibri"/>
                        </a:rPr>
                        <a:t> Column 3 </a:t>
                      </a:r>
                      <a:r>
                        <a:rPr b="1" i="0" lang="en-US" sz="1100" u="none">
                          <a:solidFill>
                            <a:srgbClr val="FFFFFF"/>
                          </a:solidFill>
                          <a:latin typeface="Calibri"/>
                          <a:ea typeface="Calibri"/>
                          <a:cs typeface="Calibri"/>
                          <a:sym typeface="Calibri"/>
                        </a:rPr>
                        <a:t>plus</a:t>
                      </a:r>
                      <a:r>
                        <a:rPr b="0" i="0" lang="en-US" sz="1100" u="none">
                          <a:solidFill>
                            <a:srgbClr val="FFFFFF"/>
                          </a:solidFill>
                          <a:latin typeface="Calibri"/>
                          <a:ea typeface="Calibri"/>
                          <a:cs typeface="Calibri"/>
                          <a:sym typeface="Calibri"/>
                        </a:rPr>
                        <a:t> or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4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7</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50% rule (1/2 of the amount, if any, by which the net cost of acquisitions exceeds Column 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8</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Reduced undepreciated capital cost (column 6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7)</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9</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CCA rate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12</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Capital cost allowance (column 8 </a:t>
                      </a:r>
                      <a:r>
                        <a:rPr b="1" i="0" lang="en-US" sz="1100" u="none">
                          <a:solidFill>
                            <a:srgbClr val="FFFFFF"/>
                          </a:solidFill>
                          <a:latin typeface="Calibri"/>
                          <a:ea typeface="Calibri"/>
                          <a:cs typeface="Calibri"/>
                          <a:sym typeface="Calibri"/>
                        </a:rPr>
                        <a:t>multiplied</a:t>
                      </a:r>
                      <a:r>
                        <a:rPr b="0" i="0" lang="en-US" sz="1100" u="none">
                          <a:solidFill>
                            <a:srgbClr val="FFFFFF"/>
                          </a:solidFill>
                          <a:latin typeface="Calibri"/>
                          <a:ea typeface="Calibri"/>
                          <a:cs typeface="Calibri"/>
                          <a:sym typeface="Calibri"/>
                        </a:rPr>
                        <a:t> by column 9; or a lower amount)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13</a:t>
                      </a:r>
                      <a:endParaRPr/>
                    </a:p>
                    <a:p>
                      <a:pPr indent="0" lvl="0" marL="0" marR="0" rtl="0" algn="l">
                        <a:lnSpc>
                          <a:spcPct val="100000"/>
                        </a:lnSpc>
                        <a:spcBef>
                          <a:spcPts val="0"/>
                        </a:spcBef>
                        <a:spcAft>
                          <a:spcPts val="0"/>
                        </a:spcAft>
                        <a:buClr>
                          <a:srgbClr val="FFFFFF"/>
                        </a:buClr>
                        <a:buFont typeface="Calibri"/>
                        <a:buNone/>
                      </a:pPr>
                      <a:r>
                        <a:rPr b="0" i="0" lang="en-US" sz="1100" u="none">
                          <a:solidFill>
                            <a:srgbClr val="FFFFFF"/>
                          </a:solidFill>
                          <a:latin typeface="Calibri"/>
                          <a:ea typeface="Calibri"/>
                          <a:cs typeface="Calibri"/>
                          <a:sym typeface="Calibri"/>
                        </a:rPr>
                        <a:t>Undepreciated cost at the end of the year (column 6 </a:t>
                      </a:r>
                      <a:r>
                        <a:rPr b="1" i="0" lang="en-US" sz="1100" u="none">
                          <a:solidFill>
                            <a:srgbClr val="FFFFFF"/>
                          </a:solidFill>
                          <a:latin typeface="Calibri"/>
                          <a:ea typeface="Calibri"/>
                          <a:cs typeface="Calibri"/>
                          <a:sym typeface="Calibri"/>
                        </a:rPr>
                        <a:t>minus</a:t>
                      </a:r>
                      <a:r>
                        <a:rPr b="0" i="0" lang="en-US" sz="1100" u="none">
                          <a:solidFill>
                            <a:srgbClr val="FFFFFF"/>
                          </a:solidFill>
                          <a:latin typeface="Calibri"/>
                          <a:ea typeface="Calibri"/>
                          <a:cs typeface="Calibri"/>
                          <a:sym typeface="Calibri"/>
                        </a:rPr>
                        <a:t> column 12)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10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$28,523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$26,000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$54,532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$13,000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$41,523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30%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$12,459</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100" u="none">
                          <a:solidFill>
                            <a:srgbClr val="000000"/>
                          </a:solidFill>
                          <a:latin typeface="Calibri"/>
                          <a:ea typeface="Calibri"/>
                          <a:cs typeface="Calibri"/>
                          <a:sym typeface="Calibri"/>
                        </a:rPr>
                        <a:t>$42,072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406" name="Google Shape;406;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07" name="Google Shape;407;p4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Summary</a:t>
            </a:r>
            <a:endParaRPr/>
          </a:p>
        </p:txBody>
      </p:sp>
      <p:sp>
        <p:nvSpPr>
          <p:cNvPr id="413" name="Google Shape;413;p50"/>
          <p:cNvSpPr txBox="1"/>
          <p:nvPr>
            <p:ph idx="1" type="body"/>
          </p:nvPr>
        </p:nvSpPr>
        <p:spPr>
          <a:xfrm>
            <a:off x="679450" y="1600200"/>
            <a:ext cx="800735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73000"/>
              </a:lnSpc>
              <a:spcBef>
                <a:spcPts val="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Depreciation: Expense of an asset that is calculated over the depreciable life of the asset.</a:t>
            </a:r>
            <a:endParaRPr/>
          </a:p>
          <a:p>
            <a:pPr indent="-342900" lvl="0" marL="342900" marR="0" rtl="0" algn="l">
              <a:lnSpc>
                <a:spcPct val="73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There are a number of types of depreciable assets.</a:t>
            </a:r>
            <a:endParaRPr/>
          </a:p>
          <a:p>
            <a:pPr indent="-342900" lvl="0" marL="342900" marR="0" rtl="0" algn="l">
              <a:lnSpc>
                <a:spcPct val="73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There are also a number of depreciation methods.</a:t>
            </a:r>
            <a:endParaRPr/>
          </a:p>
          <a:p>
            <a:pPr indent="-285750" lvl="1" marL="742950" marR="0" rtl="0" algn="l">
              <a:lnSpc>
                <a:spcPct val="73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Straight-line ; sum-of-year’s-digits, declining-balance, unit-of production </a:t>
            </a:r>
            <a:endParaRPr/>
          </a:p>
          <a:p>
            <a:pPr indent="-342900" lvl="0" marL="342900" marR="0" rtl="0" algn="l">
              <a:lnSpc>
                <a:spcPct val="73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In Canada, legislation provides the rules for depreciation of assets. Called:</a:t>
            </a:r>
            <a:endParaRPr/>
          </a:p>
          <a:p>
            <a:pPr indent="-285750" lvl="1" marL="742950" marR="0" rtl="0" algn="l">
              <a:lnSpc>
                <a:spcPct val="73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Capital Cost Allowance</a:t>
            </a:r>
            <a:endParaRPr/>
          </a:p>
          <a:p>
            <a:pPr indent="-177800" lvl="0" marL="342900" marR="0" rtl="0" algn="l">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p:txBody>
      </p:sp>
      <p:sp>
        <p:nvSpPr>
          <p:cNvPr id="414" name="Google Shape;414;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15" name="Google Shape;415;p5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57200" y="274637"/>
            <a:ext cx="8229600" cy="8032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Income</a:t>
            </a:r>
            <a:endParaRPr/>
          </a:p>
        </p:txBody>
      </p:sp>
      <p:sp>
        <p:nvSpPr>
          <p:cNvPr id="127" name="Google Shape;127;p18"/>
          <p:cNvSpPr txBox="1"/>
          <p:nvPr>
            <p:ph idx="1" type="body"/>
          </p:nvPr>
        </p:nvSpPr>
        <p:spPr>
          <a:xfrm>
            <a:off x="457200" y="1417637"/>
            <a:ext cx="8229600" cy="4708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There is, however, a group of items called physical assets, which are obtained and typically lose value over time.</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Physical capital assets (buildings, equipment, machinery) last for longer than a year and are usually paid for at the time they are obtained.</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Therefore, to represent their contribution to the annual income, some method must be used to allocate the cost of these assets over their useful lives.</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Depreciation is the mechanism for allocating the cost of a long-lived property over a number of years for the purpose of calculating annual income. </a:t>
            </a:r>
            <a:endParaRPr/>
          </a:p>
          <a:p>
            <a:pPr indent="-133350" lvl="1" marL="74295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8" name="Google Shape;128;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9" name="Google Shape;129;p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a:t>
            </a:r>
            <a:endParaRPr/>
          </a:p>
        </p:txBody>
      </p:sp>
      <p:sp>
        <p:nvSpPr>
          <p:cNvPr id="136" name="Google Shape;136;p19"/>
          <p:cNvSpPr txBox="1"/>
          <p:nvPr>
            <p:ph idx="1" type="body"/>
          </p:nvPr>
        </p:nvSpPr>
        <p:spPr>
          <a:xfrm>
            <a:off x="693737" y="1600200"/>
            <a:ext cx="7993062" cy="4525962"/>
          </a:xfrm>
          <a:prstGeom prst="rect">
            <a:avLst/>
          </a:prstGeom>
          <a:noFill/>
          <a:ln>
            <a:noFill/>
          </a:ln>
        </p:spPr>
        <p:txBody>
          <a:bodyPr anchorCtr="0" anchor="t" bIns="45700" lIns="91425" spcFirstLastPara="1" rIns="91425" wrap="square" tIns="45700">
            <a:noAutofit/>
          </a:bodyPr>
          <a:lstStyle/>
          <a:p>
            <a:pPr indent="-552450" lvl="0" marL="552450" marR="0" rtl="0" algn="l">
              <a:lnSpc>
                <a:spcPct val="100000"/>
              </a:lnSpc>
              <a:spcBef>
                <a:spcPts val="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Defined as:</a:t>
            </a:r>
            <a:endParaRPr/>
          </a:p>
          <a:p>
            <a:pPr indent="-492125" lvl="1" marL="898525"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Decrease in value (three distinct possibilities):</a:t>
            </a:r>
            <a:endParaRPr/>
          </a:p>
          <a:p>
            <a:pPr indent="-492125" lvl="1" marL="898525" marR="0" rtl="0" algn="l">
              <a:lnSpc>
                <a:spcPct val="100000"/>
              </a:lnSpc>
              <a:spcBef>
                <a:spcPts val="440"/>
              </a:spcBef>
              <a:spcAft>
                <a:spcPts val="0"/>
              </a:spcAft>
              <a:buClr>
                <a:schemeClr val="dk1"/>
              </a:buClr>
              <a:buSzPts val="2200"/>
              <a:buFont typeface="Times New Roman"/>
              <a:buAutoNum type="arabicParenR"/>
            </a:pPr>
            <a:r>
              <a:rPr b="0" i="0" lang="en-US" sz="2200" u="none" cap="none" strike="noStrike">
                <a:solidFill>
                  <a:schemeClr val="dk1"/>
                </a:solidFill>
                <a:latin typeface="Calibri"/>
                <a:ea typeface="Calibri"/>
                <a:cs typeface="Calibri"/>
                <a:sym typeface="Calibri"/>
              </a:rPr>
              <a:t>Decline in market value</a:t>
            </a:r>
            <a:endParaRPr/>
          </a:p>
          <a:p>
            <a:pPr indent="-492125" lvl="1" marL="898525" marR="0" rtl="0" algn="l">
              <a:lnSpc>
                <a:spcPct val="100000"/>
              </a:lnSpc>
              <a:spcBef>
                <a:spcPts val="440"/>
              </a:spcBef>
              <a:spcAft>
                <a:spcPts val="0"/>
              </a:spcAft>
              <a:buClr>
                <a:schemeClr val="dk1"/>
              </a:buClr>
              <a:buSzPts val="2200"/>
              <a:buFont typeface="Times New Roman"/>
              <a:buAutoNum type="arabicParenR"/>
            </a:pPr>
            <a:r>
              <a:rPr b="0" i="0" lang="en-US" sz="2200" u="none" cap="none" strike="noStrike">
                <a:solidFill>
                  <a:schemeClr val="dk1"/>
                </a:solidFill>
                <a:latin typeface="Calibri"/>
                <a:ea typeface="Calibri"/>
                <a:cs typeface="Calibri"/>
                <a:sym typeface="Calibri"/>
              </a:rPr>
              <a:t>Decline in value to an owner</a:t>
            </a:r>
            <a:endParaRPr/>
          </a:p>
          <a:p>
            <a:pPr indent="-492125" lvl="1" marL="898525" marR="0" rtl="0" algn="l">
              <a:lnSpc>
                <a:spcPct val="100000"/>
              </a:lnSpc>
              <a:spcBef>
                <a:spcPts val="440"/>
              </a:spcBef>
              <a:spcAft>
                <a:spcPts val="0"/>
              </a:spcAft>
              <a:buClr>
                <a:schemeClr val="dk1"/>
              </a:buClr>
              <a:buSzPts val="2200"/>
              <a:buFont typeface="Times New Roman"/>
              <a:buAutoNum type="arabicParenR"/>
            </a:pPr>
            <a:r>
              <a:rPr b="0" i="0" lang="en-US" sz="2200" u="none" cap="none" strike="noStrike">
                <a:solidFill>
                  <a:schemeClr val="dk1"/>
                </a:solidFill>
                <a:latin typeface="Calibri"/>
                <a:ea typeface="Calibri"/>
                <a:cs typeface="Calibri"/>
                <a:sym typeface="Calibri"/>
              </a:rPr>
              <a:t>Systematic allocation of the cost of an asset over its depreciable life (accountant’s definition)</a:t>
            </a:r>
            <a:endParaRPr/>
          </a:p>
          <a:p>
            <a:pPr indent="-552450" lvl="0" marL="552450" marR="0" rtl="0" algn="l">
              <a:lnSpc>
                <a:spcPct val="100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A machine may decrease in value because it is deteriorating or wearing out.</a:t>
            </a:r>
            <a:endParaRPr/>
          </a:p>
          <a:p>
            <a:pPr indent="-552450" lvl="0" marL="552450" marR="0" rtl="0" algn="l">
              <a:lnSpc>
                <a:spcPct val="100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Depreciation is also caused by obsolescence.</a:t>
            </a:r>
            <a:endParaRPr/>
          </a:p>
          <a:p>
            <a:pPr indent="-492125" lvl="1" marL="898525"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When it is no longer useful or needed</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37" name="Google Shape;137;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38" name="Google Shape;138;p1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 versus Expenses</a:t>
            </a:r>
            <a:endParaRPr/>
          </a:p>
        </p:txBody>
      </p:sp>
      <p:sp>
        <p:nvSpPr>
          <p:cNvPr id="145" name="Google Shape;145;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3000"/>
              </a:lnSpc>
              <a:spcBef>
                <a:spcPts val="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Business costs are either expensed or depreciated</a:t>
            </a:r>
            <a:endParaRPr/>
          </a:p>
          <a:p>
            <a:pPr indent="-342900" lvl="0" marL="342900" marR="0" rtl="0" algn="l">
              <a:lnSpc>
                <a:spcPct val="83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Expenses are consumed over the normal course of business and over a short period of time.</a:t>
            </a:r>
            <a:endParaRPr/>
          </a:p>
          <a:p>
            <a:pPr indent="-285750" lvl="1" marL="742950" marR="0" rtl="0" algn="l">
              <a:lnSpc>
                <a:spcPct val="83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Labour, materials, insurance, etc.</a:t>
            </a:r>
            <a:endParaRPr/>
          </a:p>
          <a:p>
            <a:pPr indent="-342900" lvl="0" marL="342900" marR="0" rtl="0" algn="l">
              <a:lnSpc>
                <a:spcPct val="83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In contrast, capital assets are not fully written off when they occur.</a:t>
            </a:r>
            <a:endParaRPr/>
          </a:p>
          <a:p>
            <a:pPr indent="-342900" lvl="0" marL="342900" marR="0" rtl="0" algn="l">
              <a:lnSpc>
                <a:spcPct val="83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They are depreciated over an extended period of time because they have a depreciable life.</a:t>
            </a:r>
            <a:endParaRPr/>
          </a:p>
          <a:p>
            <a:pPr indent="-285750" lvl="1" marL="742950" marR="0" rtl="0" algn="l">
              <a:lnSpc>
                <a:spcPct val="83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Buildings, large machines, vehicles, computers, etc.</a:t>
            </a:r>
            <a:endParaRPr/>
          </a:p>
        </p:txBody>
      </p:sp>
      <p:sp>
        <p:nvSpPr>
          <p:cNvPr id="146" name="Google Shape;146;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47" name="Google Shape;147;p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a:t>
            </a:r>
            <a:endParaRPr/>
          </a:p>
        </p:txBody>
      </p:sp>
      <p:sp>
        <p:nvSpPr>
          <p:cNvPr id="154" name="Google Shape;154;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Depreciation is a non-cash cost (no actual exchange of dollars).</a:t>
            </a:r>
            <a:endParaRPr/>
          </a:p>
          <a:p>
            <a:pPr indent="-342900" lvl="0" marL="342900" marR="0" rtl="0" algn="l">
              <a:lnSpc>
                <a:spcPct val="100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Depreciation is a way to claim business expenses over time.</a:t>
            </a:r>
            <a:endParaRPr/>
          </a:p>
          <a:p>
            <a:pPr indent="-342900" lvl="0" marL="342900" marR="0" rtl="0" algn="l">
              <a:lnSpc>
                <a:spcPct val="100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To be depreciable, assets must:</a:t>
            </a:r>
            <a:endParaRPr/>
          </a:p>
          <a:p>
            <a:pPr indent="-285750" lvl="1" marL="742950"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Be used for business purposes to produce income</a:t>
            </a:r>
            <a:endParaRPr/>
          </a:p>
          <a:p>
            <a:pPr indent="-285750" lvl="1" marL="742950"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Have a useful life that can be determined and that is longer than one year</a:t>
            </a:r>
            <a:endParaRPr/>
          </a:p>
          <a:p>
            <a:pPr indent="-285750" lvl="1" marL="742950"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Be an asset that decays, gets used up, wears out, becomes obsolete, or loses value to the owner from natural causes</a:t>
            </a:r>
            <a:endParaRPr/>
          </a:p>
        </p:txBody>
      </p:sp>
      <p:sp>
        <p:nvSpPr>
          <p:cNvPr id="155" name="Google Shape;155;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56" name="Google Shape;156;p2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Types of Property</a:t>
            </a:r>
            <a:endParaRPr/>
          </a:p>
        </p:txBody>
      </p:sp>
      <p:sp>
        <p:nvSpPr>
          <p:cNvPr id="162" name="Google Shape;162;p22"/>
          <p:cNvSpPr txBox="1"/>
          <p:nvPr>
            <p:ph idx="1" type="body"/>
          </p:nvPr>
        </p:nvSpPr>
        <p:spPr>
          <a:xfrm>
            <a:off x="782637" y="1417637"/>
            <a:ext cx="7904162" cy="4708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73000"/>
              </a:lnSpc>
              <a:spcBef>
                <a:spcPts val="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The rules of depreciation are linked to the classification of business property as either tangible or intangible. Tangible property is further classified as </a:t>
            </a:r>
            <a:r>
              <a:rPr b="0" i="1" lang="en-US" sz="2500" u="none">
                <a:solidFill>
                  <a:schemeClr val="dk1"/>
                </a:solidFill>
                <a:latin typeface="Calibri"/>
                <a:ea typeface="Calibri"/>
                <a:cs typeface="Calibri"/>
                <a:sym typeface="Calibri"/>
              </a:rPr>
              <a:t>real</a:t>
            </a:r>
            <a:r>
              <a:rPr b="0" i="0" lang="en-US" sz="2500" u="none">
                <a:solidFill>
                  <a:schemeClr val="dk1"/>
                </a:solidFill>
                <a:latin typeface="Calibri"/>
                <a:ea typeface="Calibri"/>
                <a:cs typeface="Calibri"/>
                <a:sym typeface="Calibri"/>
              </a:rPr>
              <a:t> or </a:t>
            </a:r>
            <a:r>
              <a:rPr b="0" i="1" lang="en-US" sz="2500" u="none">
                <a:solidFill>
                  <a:schemeClr val="dk1"/>
                </a:solidFill>
                <a:latin typeface="Calibri"/>
                <a:ea typeface="Calibri"/>
                <a:cs typeface="Calibri"/>
                <a:sym typeface="Calibri"/>
              </a:rPr>
              <a:t>personal</a:t>
            </a:r>
            <a:r>
              <a:rPr b="0" i="0" lang="en-US" sz="2500" u="none">
                <a:solidFill>
                  <a:schemeClr val="dk1"/>
                </a:solidFill>
                <a:latin typeface="Calibri"/>
                <a:ea typeface="Calibri"/>
                <a:cs typeface="Calibri"/>
                <a:sym typeface="Calibri"/>
              </a:rPr>
              <a:t>. </a:t>
            </a:r>
            <a:endParaRPr/>
          </a:p>
          <a:p>
            <a:pPr indent="-342900" lvl="0" marL="342900" marR="0" rtl="0" algn="l">
              <a:lnSpc>
                <a:spcPct val="7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Tangible Property</a:t>
            </a:r>
            <a:endParaRPr/>
          </a:p>
          <a:p>
            <a:pPr indent="-285750" lvl="1" marL="742950" marR="0" rtl="0" algn="l">
              <a:lnSpc>
                <a:spcPct val="73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Can be seen, touched, and felt</a:t>
            </a:r>
            <a:endParaRPr/>
          </a:p>
          <a:p>
            <a:pPr indent="-342900" lvl="0" marL="342900" marR="0" rtl="0" algn="l">
              <a:lnSpc>
                <a:spcPct val="7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Real Property</a:t>
            </a:r>
            <a:endParaRPr/>
          </a:p>
          <a:p>
            <a:pPr indent="-285750" lvl="1" marL="742950" marR="0" rtl="0" algn="l">
              <a:lnSpc>
                <a:spcPct val="73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Land, buildings, and all things growing on, built upon, constructed on, or attached to the land</a:t>
            </a:r>
            <a:endParaRPr/>
          </a:p>
          <a:p>
            <a:pPr indent="-342900" lvl="0" marL="342900" marR="0" rtl="0" algn="l">
              <a:lnSpc>
                <a:spcPct val="7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Personal Property</a:t>
            </a:r>
            <a:endParaRPr/>
          </a:p>
          <a:p>
            <a:pPr indent="-285750" lvl="1" marL="742950" marR="0" rtl="0" algn="l">
              <a:lnSpc>
                <a:spcPct val="73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Equipment, furnishings, vehicles, and any other tangible property that is NOT ‘real property’</a:t>
            </a:r>
            <a:endParaRPr/>
          </a:p>
          <a:p>
            <a:pPr indent="-342900" lvl="0" marL="342900" marR="0" rtl="0" algn="l">
              <a:lnSpc>
                <a:spcPct val="7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Intangible Property</a:t>
            </a:r>
            <a:endParaRPr/>
          </a:p>
          <a:p>
            <a:pPr indent="-285750" lvl="1" marL="742950" marR="0" rtl="0" algn="l">
              <a:lnSpc>
                <a:spcPct val="73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Value to the owner but cannot be seen or touched: patents, copyrights, trademarks, trade names, and franchises</a:t>
            </a:r>
            <a:endParaRPr/>
          </a:p>
        </p:txBody>
      </p:sp>
      <p:sp>
        <p:nvSpPr>
          <p:cNvPr id="163" name="Google Shape;163;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64" name="Google Shape;164;p2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Depreciation</a:t>
            </a:r>
            <a:endParaRPr/>
          </a:p>
        </p:txBody>
      </p:sp>
      <p:sp>
        <p:nvSpPr>
          <p:cNvPr id="171" name="Google Shape;171;p23"/>
          <p:cNvSpPr txBox="1"/>
          <p:nvPr>
            <p:ph idx="1" type="body"/>
          </p:nvPr>
        </p:nvSpPr>
        <p:spPr>
          <a:xfrm>
            <a:off x="679450" y="1600200"/>
            <a:ext cx="800735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Exceptions to depreciation:</a:t>
            </a:r>
            <a:endParaRPr/>
          </a:p>
          <a:p>
            <a:pPr indent="-285750" lvl="1" marL="742950" marR="0" rtl="0" algn="l">
              <a:lnSpc>
                <a:spcPct val="8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Land is never depreciated (never wears out)</a:t>
            </a:r>
            <a:endParaRPr/>
          </a:p>
          <a:p>
            <a:pPr indent="-285750" lvl="1" marL="742950" marR="0" rtl="0" algn="l">
              <a:lnSpc>
                <a:spcPct val="8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Leased property</a:t>
            </a:r>
            <a:endParaRPr/>
          </a:p>
          <a:p>
            <a:pPr indent="-285750" lvl="1" marL="742950" marR="0" rtl="0" algn="l">
              <a:lnSpc>
                <a:spcPct val="8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Factory inventory</a:t>
            </a:r>
            <a:endParaRPr/>
          </a:p>
          <a:p>
            <a:pPr indent="-152400" lvl="0" marL="342900" marR="0" rtl="0" algn="l">
              <a:lnSpc>
                <a:spcPct val="80000"/>
              </a:lnSpc>
              <a:spcBef>
                <a:spcPts val="600"/>
              </a:spcBef>
              <a:spcAft>
                <a:spcPts val="0"/>
              </a:spcAft>
              <a:buClr>
                <a:schemeClr val="dk1"/>
              </a:buClr>
              <a:buSzPts val="3000"/>
              <a:buFont typeface="Times New Roman"/>
              <a:buNone/>
            </a:pPr>
            <a:r>
              <a:t/>
            </a:r>
            <a:endParaRPr b="0" i="0" sz="3000" u="none">
              <a:solidFill>
                <a:schemeClr val="dk1"/>
              </a:solidFill>
              <a:latin typeface="Calibri"/>
              <a:ea typeface="Calibri"/>
              <a:cs typeface="Calibri"/>
              <a:sym typeface="Calibri"/>
            </a:endParaRPr>
          </a:p>
          <a:p>
            <a:pPr indent="-342900" lvl="0" marL="342900" marR="0" rtl="0" algn="l">
              <a:lnSpc>
                <a:spcPct val="80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Cost basis of an asset</a:t>
            </a:r>
            <a:endParaRPr/>
          </a:p>
          <a:p>
            <a:pPr indent="-285750" lvl="1" marL="742950" marR="0" rtl="0" algn="l">
              <a:lnSpc>
                <a:spcPct val="8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Represents the total cost of acquiring it and getting it into working order. It includes expenses such as engineering, site preparation, installation costs etc. </a:t>
            </a:r>
            <a:endParaRPr/>
          </a:p>
          <a:p>
            <a:pPr indent="-285750" lvl="1" marL="742950" marR="0" rtl="0" algn="l">
              <a:lnSpc>
                <a:spcPct val="8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It is this total cost that must be charged as an expense over the life of the asset. </a:t>
            </a:r>
            <a:endParaRPr/>
          </a:p>
        </p:txBody>
      </p:sp>
      <p:sp>
        <p:nvSpPr>
          <p:cNvPr id="172" name="Google Shape;172;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73" name="Google Shape;173;p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